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notesMasterIdLst>
    <p:notesMasterId r:id="rId15"/>
  </p:notesMasterIdLst>
  <p:handoutMasterIdLst>
    <p:handoutMasterId r:id="rId16"/>
  </p:handoutMasterIdLst>
  <p:sldIdLst>
    <p:sldId id="273" r:id="rId2"/>
    <p:sldId id="276" r:id="rId3"/>
    <p:sldId id="261" r:id="rId4"/>
    <p:sldId id="268" r:id="rId5"/>
    <p:sldId id="274" r:id="rId6"/>
    <p:sldId id="259" r:id="rId7"/>
    <p:sldId id="278" r:id="rId8"/>
    <p:sldId id="267" r:id="rId9"/>
    <p:sldId id="279" r:id="rId10"/>
    <p:sldId id="272" r:id="rId11"/>
    <p:sldId id="264" r:id="rId12"/>
    <p:sldId id="277" r:id="rId13"/>
    <p:sldId id="27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4330"/>
    <a:srgbClr val="DDD6FF"/>
    <a:srgbClr val="000000"/>
    <a:srgbClr val="AF00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0244"/>
    <p:restoredTop sz="91074"/>
  </p:normalViewPr>
  <p:slideViewPr>
    <p:cSldViewPr snapToGrid="0" snapToObjects="1">
      <p:cViewPr varScale="1">
        <p:scale>
          <a:sx n="100" d="100"/>
          <a:sy n="100" d="100"/>
        </p:scale>
        <p:origin x="160" y="2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6" d="100"/>
          <a:sy n="86" d="100"/>
        </p:scale>
        <p:origin x="3928" y="22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501F986-09B5-2F47-9E69-A7386B95C95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8E557B7-C939-8442-ABD2-126675866EA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C52C58-15C6-3C49-95EC-96F4529CBDEB}" type="datetimeFigureOut">
              <a:rPr lang="en-US" smtClean="0"/>
              <a:t>3/7/18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2932BF-30F9-D348-93FA-CDB1338A5CF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1879E1-21B8-8F4B-B98E-E83E3ACA170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F2C02E-B773-9E44-902B-1CB5FF6B32C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5401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7B66AF-4F8B-C940-B7E2-F2D3C1C7B54F}" type="datetimeFigureOut">
              <a:rPr lang="en-US" smtClean="0"/>
              <a:t>3/7/18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C7EC4A-3830-5B46-86FE-7799A4283AF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88375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7EC4A-3830-5B46-86FE-7799A4283AF2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5921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7EC4A-3830-5B46-86FE-7799A4283AF2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83265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7EC4A-3830-5B46-86FE-7799A4283AF2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09163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C7EC4A-3830-5B46-86FE-7799A4283AF2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43557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03454-894A-4347-B399-78B5151762E5}" type="datetimeFigureOut">
              <a:rPr lang="en-US" smtClean="0"/>
              <a:t>3/7/18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0CC5-E2C0-9B45-B7A4-57CC62E41FD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74562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03454-894A-4347-B399-78B5151762E5}" type="datetimeFigureOut">
              <a:rPr lang="en-US" smtClean="0"/>
              <a:t>3/7/18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0CC5-E2C0-9B45-B7A4-57CC62E41FD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05417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03454-894A-4347-B399-78B5151762E5}" type="datetimeFigureOut">
              <a:rPr lang="en-US" smtClean="0"/>
              <a:t>3/7/18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0CC5-E2C0-9B45-B7A4-57CC62E41FD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3770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03454-894A-4347-B399-78B5151762E5}" type="datetimeFigureOut">
              <a:rPr lang="en-US" smtClean="0"/>
              <a:t>3/7/18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0CC5-E2C0-9B45-B7A4-57CC62E41FD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32052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03454-894A-4347-B399-78B5151762E5}" type="datetimeFigureOut">
              <a:rPr lang="en-US" smtClean="0"/>
              <a:t>3/7/18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0CC5-E2C0-9B45-B7A4-57CC62E41FD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9830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03454-894A-4347-B399-78B5151762E5}" type="datetimeFigureOut">
              <a:rPr lang="en-US" smtClean="0"/>
              <a:t>3/7/18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0CC5-E2C0-9B45-B7A4-57CC62E41FD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7466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03454-894A-4347-B399-78B5151762E5}" type="datetimeFigureOut">
              <a:rPr lang="en-US" smtClean="0"/>
              <a:t>3/7/18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0CC5-E2C0-9B45-B7A4-57CC62E41FD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19064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03454-894A-4347-B399-78B5151762E5}" type="datetimeFigureOut">
              <a:rPr lang="en-US" smtClean="0"/>
              <a:t>3/7/18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0CC5-E2C0-9B45-B7A4-57CC62E41FD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42010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03454-894A-4347-B399-78B5151762E5}" type="datetimeFigureOut">
              <a:rPr lang="en-US" smtClean="0"/>
              <a:t>3/7/18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0CC5-E2C0-9B45-B7A4-57CC62E41FD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2987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03454-894A-4347-B399-78B5151762E5}" type="datetimeFigureOut">
              <a:rPr lang="en-US" smtClean="0"/>
              <a:t>3/7/18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0CC5-E2C0-9B45-B7A4-57CC62E41FD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2980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03454-894A-4347-B399-78B5151762E5}" type="datetimeFigureOut">
              <a:rPr lang="en-US" smtClean="0"/>
              <a:t>3/7/18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190CC5-E2C0-9B45-B7A4-57CC62E41FD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37404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303454-894A-4347-B399-78B5151762E5}" type="datetimeFigureOut">
              <a:rPr lang="en-US" smtClean="0"/>
              <a:t>3/7/18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190CC5-E2C0-9B45-B7A4-57CC62E41FD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55166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g"/><Relationship Id="rId3" Type="http://schemas.openxmlformats.org/officeDocument/2006/relationships/image" Target="../media/image11.png"/><Relationship Id="rId7" Type="http://schemas.openxmlformats.org/officeDocument/2006/relationships/image" Target="../media/image1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/" TargetMode="External"/><Relationship Id="rId2" Type="http://schemas.openxmlformats.org/officeDocument/2006/relationships/hyperlink" Target="https://www.youtube.com/watch?v=KK6SQkrx2T8&amp;t=54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bbc.co.uk/programmes/p01zxmrv" TargetMode="External"/><Relationship Id="rId5" Type="http://schemas.openxmlformats.org/officeDocument/2006/relationships/hyperlink" Target="https://www.youtube.com/watch?v=7Vfbv6hNeng" TargetMode="External"/><Relationship Id="rId4" Type="http://schemas.openxmlformats.org/officeDocument/2006/relationships/hyperlink" Target="https://www.youtube.com/watch?v=74ofI3Zz8hM&amp;t=10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4BF26EF-FF6D-C946-BD51-58681CB5FB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-596349"/>
            <a:ext cx="12192000" cy="7765775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66E0A32-7296-5941-A7BE-8012F3BD48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4756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32742">
        <p14:ripple/>
      </p:transition>
    </mc:Choice>
    <mc:Fallback xmlns="">
      <p:transition spd="slow" advTm="3274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DE72380-3584-6D44-B585-C27816CC83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75658" y="-789760"/>
            <a:ext cx="14075665" cy="879729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8871505-2E4F-EF44-9614-3C3AECE8E0B3}"/>
              </a:ext>
            </a:extLst>
          </p:cNvPr>
          <p:cNvSpPr txBox="1"/>
          <p:nvPr/>
        </p:nvSpPr>
        <p:spPr>
          <a:xfrm>
            <a:off x="-627018" y="862149"/>
            <a:ext cx="34877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PLANNNED OBESLANCE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DDADE45-2769-0247-8BEE-99C4F9D7A4B4}"/>
              </a:ext>
            </a:extLst>
          </p:cNvPr>
          <p:cNvSpPr txBox="1"/>
          <p:nvPr/>
        </p:nvSpPr>
        <p:spPr>
          <a:xfrm>
            <a:off x="7690757" y="5264026"/>
            <a:ext cx="395195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FFC000"/>
                </a:solidFill>
              </a:rPr>
              <a:t>        PLANNED</a:t>
            </a:r>
            <a:r>
              <a:rPr lang="en-US" dirty="0"/>
              <a:t> </a:t>
            </a:r>
            <a:r>
              <a:rPr lang="en-US" sz="4400" dirty="0">
                <a:solidFill>
                  <a:srgbClr val="FFC000"/>
                </a:solidFill>
              </a:rPr>
              <a:t>OBSOLESCANCE</a:t>
            </a:r>
            <a:r>
              <a:rPr lang="en-US" dirty="0">
                <a:solidFill>
                  <a:srgbClr val="FFC000"/>
                </a:solidFill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5085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Tm="0">
        <p14:ripple/>
      </p:transition>
    </mc:Choice>
    <mc:Fallback xmlns="">
      <p:transition spd="slow" advTm="0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F860136-A76D-D345-BC81-431CA67B37E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44" t="6919" r="1380" b="10050"/>
          <a:stretch/>
        </p:blipFill>
        <p:spPr>
          <a:xfrm>
            <a:off x="1" y="-376931"/>
            <a:ext cx="12191999" cy="775626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83BCF88-D27F-EA4F-9916-4E7202DC2A21}"/>
              </a:ext>
            </a:extLst>
          </p:cNvPr>
          <p:cNvSpPr txBox="1"/>
          <p:nvPr/>
        </p:nvSpPr>
        <p:spPr>
          <a:xfrm>
            <a:off x="8054787" y="6239435"/>
            <a:ext cx="20819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EDWARD BERNAYS</a:t>
            </a:r>
          </a:p>
        </p:txBody>
      </p:sp>
    </p:spTree>
    <p:extLst>
      <p:ext uri="{BB962C8B-B14F-4D97-AF65-F5344CB8AC3E}">
        <p14:creationId xmlns:p14="http://schemas.microsoft.com/office/powerpoint/2010/main" val="1070977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4E5B5D0-8122-0846-8FBA-55C2AAA969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762000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867F991-5117-C643-B7C3-4EC0AD7A522D}"/>
              </a:ext>
            </a:extLst>
          </p:cNvPr>
          <p:cNvSpPr txBox="1"/>
          <p:nvPr/>
        </p:nvSpPr>
        <p:spPr>
          <a:xfrm>
            <a:off x="1404730" y="1828800"/>
            <a:ext cx="38166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>
                <a:solidFill>
                  <a:srgbClr val="FF4330"/>
                </a:solidFill>
              </a:rPr>
              <a:t>TORCHES OF FREEDOM</a:t>
            </a:r>
          </a:p>
        </p:txBody>
      </p:sp>
    </p:spTree>
    <p:extLst>
      <p:ext uri="{BB962C8B-B14F-4D97-AF65-F5344CB8AC3E}">
        <p14:creationId xmlns:p14="http://schemas.microsoft.com/office/powerpoint/2010/main" val="41025674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71019C-F15D-0643-AEFD-F71BABEDA97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944" t="13333" r="10794" b="8571"/>
          <a:stretch/>
        </p:blipFill>
        <p:spPr>
          <a:xfrm>
            <a:off x="1502229" y="822960"/>
            <a:ext cx="9248502" cy="5355771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033869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1559DA1-5B81-EE48-AEDB-F61E88CDC1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314" t="4902" r="6291" b="7059"/>
          <a:stretch/>
        </p:blipFill>
        <p:spPr>
          <a:xfrm>
            <a:off x="-278677" y="-156755"/>
            <a:ext cx="12470677" cy="701475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FAF0F53-3556-2B42-B792-87DE94A9EE4A}"/>
              </a:ext>
            </a:extLst>
          </p:cNvPr>
          <p:cNvSpPr txBox="1"/>
          <p:nvPr/>
        </p:nvSpPr>
        <p:spPr>
          <a:xfrm>
            <a:off x="156753" y="212058"/>
            <a:ext cx="11827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/>
              <a:t>WHAT IF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/>
              <a:t>ADVERTISMENTS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/>
              <a:t>WERE                ACTUALLY 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/>
              <a:t>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/>
              <a:t>REAL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/>
              <a:t>PEOPLE?</a:t>
            </a:r>
          </a:p>
        </p:txBody>
      </p:sp>
    </p:spTree>
    <p:extLst>
      <p:ext uri="{BB962C8B-B14F-4D97-AF65-F5344CB8AC3E}">
        <p14:creationId xmlns:p14="http://schemas.microsoft.com/office/powerpoint/2010/main" val="4659467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33C8DC-30E1-0741-B2BE-CAA82552CCD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0"/>
            <a:ext cx="10972800" cy="68580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E0A50ED-8FED-D149-BE6E-0420697612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662" y="0"/>
            <a:ext cx="10972800" cy="6858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C329E7C-A516-9E47-83F5-1D618CAAC6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" y="-362607"/>
            <a:ext cx="12335991" cy="77099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338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3E86100-4289-FD48-9943-00DA279E4D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-685801"/>
            <a:ext cx="12322629" cy="8213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266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42469FB-848A-584D-95F6-21E821594862}"/>
              </a:ext>
            </a:extLst>
          </p:cNvPr>
          <p:cNvSpPr txBox="1"/>
          <p:nvPr/>
        </p:nvSpPr>
        <p:spPr>
          <a:xfrm>
            <a:off x="279400" y="647700"/>
            <a:ext cx="1113790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                               </a:t>
            </a:r>
            <a:r>
              <a:rPr lang="en-GB" sz="4400" b="1" u="sng" dirty="0"/>
              <a:t>CHILD LABOUR</a:t>
            </a:r>
          </a:p>
          <a:p>
            <a:endParaRPr lang="en-GB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Violates a nation’s minimum age laws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Threatens children’s physical, mental, or emotional well - being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Involves</a:t>
            </a:r>
            <a:r>
              <a:rPr lang="en-GB" sz="4000" dirty="0"/>
              <a:t> </a:t>
            </a:r>
            <a:r>
              <a:rPr lang="en-GB" sz="4000" b="1" dirty="0"/>
              <a:t>intolerable</a:t>
            </a:r>
            <a:r>
              <a:rPr lang="en-GB" sz="4000" dirty="0"/>
              <a:t> </a:t>
            </a:r>
            <a:r>
              <a:rPr lang="en-GB" sz="4000" b="1" dirty="0"/>
              <a:t>abuse</a:t>
            </a:r>
            <a:r>
              <a:rPr lang="en-GB" sz="4000" dirty="0"/>
              <a:t>, </a:t>
            </a:r>
            <a:r>
              <a:rPr lang="en-GB" sz="4000" b="1" dirty="0"/>
              <a:t>such as child slavery, child trafficking, debt bondage, forced labour, or illicit</a:t>
            </a:r>
            <a:r>
              <a:rPr lang="en-GB" sz="4000" dirty="0"/>
              <a:t> </a:t>
            </a:r>
            <a:r>
              <a:rPr lang="en-GB" sz="4000" b="1" dirty="0"/>
              <a:t>activities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Prevents children from going to school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Uses children to undermine labour standards </a:t>
            </a:r>
          </a:p>
          <a:p>
            <a:endParaRPr lang="en-US" sz="32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A806D45-DEE0-434F-84FD-276BB7B50E44}"/>
              </a:ext>
            </a:extLst>
          </p:cNvPr>
          <p:cNvSpPr txBox="1"/>
          <p:nvPr/>
        </p:nvSpPr>
        <p:spPr>
          <a:xfrm>
            <a:off x="279400" y="647700"/>
            <a:ext cx="1113790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                               </a:t>
            </a:r>
            <a:r>
              <a:rPr lang="en-GB" sz="4400" b="1" u="sng" dirty="0"/>
              <a:t>CHILD LABOUR</a:t>
            </a:r>
          </a:p>
          <a:p>
            <a:endParaRPr lang="en-GB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Violates a nation’s minimum age laws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Threatens children’s physical, mental, or emotional well - being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Involves</a:t>
            </a:r>
            <a:r>
              <a:rPr lang="en-GB" sz="4000" dirty="0"/>
              <a:t> </a:t>
            </a:r>
            <a:r>
              <a:rPr lang="en-GB" sz="4000" b="1" dirty="0"/>
              <a:t>intolerable</a:t>
            </a:r>
            <a:r>
              <a:rPr lang="en-GB" sz="4000" dirty="0"/>
              <a:t> </a:t>
            </a:r>
            <a:r>
              <a:rPr lang="en-GB" sz="4000" b="1" dirty="0"/>
              <a:t>abuse</a:t>
            </a:r>
            <a:r>
              <a:rPr lang="en-GB" sz="4000" dirty="0"/>
              <a:t>, </a:t>
            </a:r>
            <a:r>
              <a:rPr lang="en-GB" sz="4000" b="1" dirty="0"/>
              <a:t>such as child slavery, child trafficking, debt bondage, forced labour, or illicit</a:t>
            </a:r>
            <a:r>
              <a:rPr lang="en-GB" sz="4000" dirty="0"/>
              <a:t> </a:t>
            </a:r>
            <a:r>
              <a:rPr lang="en-GB" sz="4000" b="1" dirty="0"/>
              <a:t>activities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Prevents children from going to school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Uses children to undermine labour standards </a:t>
            </a:r>
          </a:p>
          <a:p>
            <a:endParaRPr lang="en-US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91989A-8C5E-E148-B3C1-B3735E7587B8}"/>
              </a:ext>
            </a:extLst>
          </p:cNvPr>
          <p:cNvSpPr txBox="1"/>
          <p:nvPr/>
        </p:nvSpPr>
        <p:spPr>
          <a:xfrm>
            <a:off x="279400" y="635000"/>
            <a:ext cx="1113790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b="1" dirty="0"/>
              <a:t>                               </a:t>
            </a:r>
            <a:r>
              <a:rPr lang="en-GB" sz="4400" b="1" u="sng" dirty="0"/>
              <a:t>CHILD LABOUR</a:t>
            </a:r>
          </a:p>
          <a:p>
            <a:endParaRPr lang="en-GB" dirty="0"/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Violates a nation’s minimum age laws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Threatens children’s physical, mental, or emotional well - being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Involves</a:t>
            </a:r>
            <a:r>
              <a:rPr lang="en-GB" sz="4000" dirty="0"/>
              <a:t> </a:t>
            </a:r>
            <a:r>
              <a:rPr lang="en-GB" sz="4000" b="1" dirty="0"/>
              <a:t>intolerable</a:t>
            </a:r>
            <a:r>
              <a:rPr lang="en-GB" sz="4000" dirty="0"/>
              <a:t> </a:t>
            </a:r>
            <a:r>
              <a:rPr lang="en-GB" sz="4000" b="1" dirty="0"/>
              <a:t>abuse</a:t>
            </a:r>
            <a:r>
              <a:rPr lang="en-GB" sz="4000" dirty="0"/>
              <a:t>, </a:t>
            </a:r>
            <a:r>
              <a:rPr lang="en-GB" sz="4000" b="1" dirty="0"/>
              <a:t>such as child slavery, child trafficking, debt bondage, forced labour, or illicit</a:t>
            </a:r>
            <a:r>
              <a:rPr lang="en-GB" sz="4000" dirty="0"/>
              <a:t> </a:t>
            </a:r>
            <a:r>
              <a:rPr lang="en-GB" sz="4000" b="1" dirty="0"/>
              <a:t>activities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Prevents children from going to school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4000" b="1" dirty="0"/>
              <a:t>Uses children to undermine labour standards </a:t>
            </a:r>
          </a:p>
          <a:p>
            <a:endParaRPr lang="en-US" sz="32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FBBE3D-FBB5-0743-9691-0EF10577C012}"/>
              </a:ext>
            </a:extLst>
          </p:cNvPr>
          <p:cNvSpPr txBox="1"/>
          <p:nvPr/>
        </p:nvSpPr>
        <p:spPr>
          <a:xfrm flipH="1">
            <a:off x="8820729" y="6350000"/>
            <a:ext cx="30918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/>
              <a:t>Rasheda</a:t>
            </a:r>
            <a:r>
              <a:rPr lang="en-US" b="1" dirty="0"/>
              <a:t>, K. </a:t>
            </a:r>
            <a:r>
              <a:rPr lang="en-US" b="1" dirty="0" err="1"/>
              <a:t>Mafizur</a:t>
            </a:r>
            <a:r>
              <a:rPr lang="en-US" b="1" dirty="0"/>
              <a:t>, M. (2012) </a:t>
            </a:r>
          </a:p>
        </p:txBody>
      </p:sp>
    </p:spTree>
    <p:extLst>
      <p:ext uri="{BB962C8B-B14F-4D97-AF65-F5344CB8AC3E}">
        <p14:creationId xmlns:p14="http://schemas.microsoft.com/office/powerpoint/2010/main" val="33369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74D1D-FC14-EE45-B373-E64BA94B0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15C8957-F60B-414E-9584-2583194516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71086" y="-555171"/>
            <a:ext cx="12363086" cy="7968342"/>
          </a:xfrm>
        </p:spPr>
      </p:pic>
    </p:spTree>
    <p:extLst>
      <p:ext uri="{BB962C8B-B14F-4D97-AF65-F5344CB8AC3E}">
        <p14:creationId xmlns:p14="http://schemas.microsoft.com/office/powerpoint/2010/main" val="1103273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5ADE2C0F-570A-1842-8AAD-E5D7B731A16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648" t="6875" b="11249"/>
          <a:stretch/>
        </p:blipFill>
        <p:spPr>
          <a:xfrm>
            <a:off x="0" y="3831491"/>
            <a:ext cx="5370806" cy="3219995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D7F5A735-7A06-7940-9EE6-CCEB7A657D2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327" r="55190" b="26184"/>
          <a:stretch/>
        </p:blipFill>
        <p:spPr>
          <a:xfrm>
            <a:off x="5100320" y="5245249"/>
            <a:ext cx="3053983" cy="180623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13D6FEC-EBE3-D543-8678-C0C490C2F05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6223" b="8148"/>
          <a:stretch/>
        </p:blipFill>
        <p:spPr>
          <a:xfrm>
            <a:off x="6368366" y="-38296"/>
            <a:ext cx="5933440" cy="367943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C044015-BC38-6449-8B99-379C1147C80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26400" y="3641142"/>
            <a:ext cx="4165600" cy="341034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D3B1E37-1806-C84D-ACA7-E997CA0912D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8366" y="-38295"/>
            <a:ext cx="6350000" cy="44782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CB19347-E0DC-8945-B80B-E764DF16F9C8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l="2647" t="5152" r="2967" b="4616"/>
          <a:stretch/>
        </p:blipFill>
        <p:spPr>
          <a:xfrm>
            <a:off x="4875897" y="3063816"/>
            <a:ext cx="3406725" cy="2540000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3A7CD580-F88E-C944-876A-74F3EC881FF0}"/>
              </a:ext>
            </a:extLst>
          </p:cNvPr>
          <p:cNvSpPr txBox="1"/>
          <p:nvPr/>
        </p:nvSpPr>
        <p:spPr>
          <a:xfrm>
            <a:off x="2039815" y="668215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0F2A61B-DCC5-EE4A-9F5D-0AF888D1F294}"/>
              </a:ext>
            </a:extLst>
          </p:cNvPr>
          <p:cNvSpPr txBox="1"/>
          <p:nvPr/>
        </p:nvSpPr>
        <p:spPr>
          <a:xfrm>
            <a:off x="-4157663" y="718661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9E17F7C-0B4E-FA4F-B1CF-EBE46EBF5EC1}"/>
              </a:ext>
            </a:extLst>
          </p:cNvPr>
          <p:cNvSpPr txBox="1"/>
          <p:nvPr/>
        </p:nvSpPr>
        <p:spPr>
          <a:xfrm>
            <a:off x="2799372" y="3012749"/>
            <a:ext cx="34591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/>
              <a:t>    A CHILD CAN BE BROUGHT FOR 230     </a:t>
            </a:r>
          </a:p>
          <a:p>
            <a:r>
              <a:rPr lang="en-US" sz="3200" b="1" dirty="0"/>
              <a:t>            EUROS        </a:t>
            </a:r>
          </a:p>
        </p:txBody>
      </p:sp>
    </p:spTree>
    <p:extLst>
      <p:ext uri="{BB962C8B-B14F-4D97-AF65-F5344CB8AC3E}">
        <p14:creationId xmlns:p14="http://schemas.microsoft.com/office/powerpoint/2010/main" val="12079907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ECEED76A-AB79-EF46-86EE-66DA31E70B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02623" y="-496389"/>
            <a:ext cx="13121641" cy="820102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8A6E9EA-7356-D74B-9E0F-D21B938144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C733EA8-3974-A347-A3C3-E79459869E7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612" b="5010"/>
          <a:stretch/>
        </p:blipFill>
        <p:spPr>
          <a:xfrm>
            <a:off x="6983273" y="2599827"/>
            <a:ext cx="4612049" cy="425817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4209C51-6CDF-FC4B-92CB-99E70EEBE82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080" t="11296" r="19328" b="6797"/>
          <a:stretch/>
        </p:blipFill>
        <p:spPr>
          <a:xfrm>
            <a:off x="-627018" y="-234265"/>
            <a:ext cx="5974667" cy="452491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3EB7BA5-7492-134B-BF62-C152B01358B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3080" t="11296" r="19328" b="6797"/>
          <a:stretch/>
        </p:blipFill>
        <p:spPr>
          <a:xfrm>
            <a:off x="-213486" y="-324608"/>
            <a:ext cx="5615428" cy="3893922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1A7F22A-8750-9D48-847E-C7E4FC5A36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/>
          <a:srcRect t="8607" b="5663"/>
          <a:stretch/>
        </p:blipFill>
        <p:spPr>
          <a:xfrm>
            <a:off x="145753" y="3651872"/>
            <a:ext cx="5256188" cy="3513909"/>
          </a:xfrm>
        </p:spPr>
      </p:pic>
      <p:pic>
        <p:nvPicPr>
          <p:cNvPr id="12" name="Content Placeholder 4">
            <a:extLst>
              <a:ext uri="{FF2B5EF4-FFF2-40B4-BE49-F238E27FC236}">
                <a16:creationId xmlns:a16="http://schemas.microsoft.com/office/drawing/2014/main" id="{975ACA27-D300-D648-A90E-5261C23FBAD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8607" b="5663"/>
          <a:stretch/>
        </p:blipFill>
        <p:spPr>
          <a:xfrm>
            <a:off x="117836" y="2759888"/>
            <a:ext cx="5978164" cy="478455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FB1FFA4-6EC7-C342-8833-3A1CFA971AD5}"/>
              </a:ext>
            </a:extLst>
          </p:cNvPr>
          <p:cNvSpPr txBox="1"/>
          <p:nvPr/>
        </p:nvSpPr>
        <p:spPr>
          <a:xfrm>
            <a:off x="238916" y="4659812"/>
            <a:ext cx="87259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CONSUMERISM IS RUINING OUR WORLD</a:t>
            </a:r>
          </a:p>
        </p:txBody>
      </p:sp>
    </p:spTree>
    <p:extLst>
      <p:ext uri="{BB962C8B-B14F-4D97-AF65-F5344CB8AC3E}">
        <p14:creationId xmlns:p14="http://schemas.microsoft.com/office/powerpoint/2010/main" val="2826751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E53B321-E4D8-C643-998E-8E428ACD3765}"/>
              </a:ext>
            </a:extLst>
          </p:cNvPr>
          <p:cNvSpPr txBox="1"/>
          <p:nvPr/>
        </p:nvSpPr>
        <p:spPr>
          <a:xfrm>
            <a:off x="344556" y="252343"/>
            <a:ext cx="118474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References: </a:t>
            </a:r>
          </a:p>
          <a:p>
            <a:r>
              <a:rPr lang="en-US" dirty="0"/>
              <a:t>Archon, A. (2017) </a:t>
            </a:r>
            <a:r>
              <a:rPr lang="en-US" i="1" dirty="0"/>
              <a:t>How Consumerism is Ruining our lives and the World. Available at:</a:t>
            </a:r>
            <a:endParaRPr lang="en-US" dirty="0"/>
          </a:p>
          <a:p>
            <a:r>
              <a:rPr lang="en-US" dirty="0">
                <a:hlinkClick r:id="rId2"/>
              </a:rPr>
              <a:t>https://www.youtube.com/watch?v=KK6SQkrx2T8&amp;t=54s</a:t>
            </a:r>
            <a:r>
              <a:rPr lang="en-US" dirty="0"/>
              <a:t> Accessed 2</a:t>
            </a:r>
            <a:r>
              <a:rPr lang="en-US" baseline="30000" dirty="0"/>
              <a:t>nd</a:t>
            </a:r>
            <a:r>
              <a:rPr lang="en-US" dirty="0"/>
              <a:t> March 2018</a:t>
            </a:r>
          </a:p>
          <a:p>
            <a:endParaRPr lang="en-US" dirty="0"/>
          </a:p>
          <a:p>
            <a:r>
              <a:rPr lang="en-US" dirty="0"/>
              <a:t>Curtis, A. (2002) </a:t>
            </a:r>
            <a:r>
              <a:rPr lang="en-US" i="1" dirty="0"/>
              <a:t>Century of the Self Part 1 Happiness Machines . </a:t>
            </a:r>
            <a:r>
              <a:rPr lang="en-US" dirty="0"/>
              <a:t>Available at</a:t>
            </a:r>
            <a:r>
              <a:rPr lang="en-US" i="1" dirty="0"/>
              <a:t>:</a:t>
            </a:r>
          </a:p>
          <a:p>
            <a:r>
              <a:rPr lang="en-US" dirty="0">
                <a:hlinkClick r:id="rId3"/>
              </a:rPr>
              <a:t>https://www.youtube</a:t>
            </a:r>
            <a:r>
              <a:rPr lang="en-US" dirty="0"/>
              <a:t>. Com/watch/?v=eJ3RzGoR1M04 Accessed 25</a:t>
            </a:r>
            <a:r>
              <a:rPr lang="en-US" baseline="30000" dirty="0"/>
              <a:t>th</a:t>
            </a:r>
            <a:r>
              <a:rPr lang="en-US" dirty="0"/>
              <a:t> February 2018  </a:t>
            </a:r>
          </a:p>
          <a:p>
            <a:endParaRPr lang="en-US" dirty="0"/>
          </a:p>
          <a:p>
            <a:r>
              <a:rPr lang="en-US" dirty="0"/>
              <a:t>Hattie </a:t>
            </a:r>
            <a:r>
              <a:rPr lang="en-US" dirty="0" err="1"/>
              <a:t>Hatstar</a:t>
            </a:r>
            <a:r>
              <a:rPr lang="en-US" dirty="0"/>
              <a:t> (2008) </a:t>
            </a:r>
            <a:r>
              <a:rPr lang="en-US" i="1" dirty="0"/>
              <a:t>Sweat shop. National Treasure. </a:t>
            </a:r>
            <a:r>
              <a:rPr lang="en-US" dirty="0"/>
              <a:t>Hattie </a:t>
            </a:r>
            <a:r>
              <a:rPr lang="en-US" dirty="0" err="1"/>
              <a:t>Hatstar</a:t>
            </a:r>
            <a:endParaRPr lang="en-US" dirty="0"/>
          </a:p>
          <a:p>
            <a:endParaRPr lang="en-US" dirty="0"/>
          </a:p>
          <a:p>
            <a:r>
              <a:rPr lang="en-GB" i="1" dirty="0"/>
              <a:t>Joseph, P. (2012) Culture in Decline.</a:t>
            </a:r>
            <a:r>
              <a:rPr lang="en-GB" dirty="0"/>
              <a:t> Available at:</a:t>
            </a:r>
            <a:endParaRPr lang="en-GB" i="1" dirty="0"/>
          </a:p>
          <a:p>
            <a:r>
              <a:rPr lang="en-GB" dirty="0">
                <a:hlinkClick r:id="rId4"/>
              </a:rPr>
              <a:t>https://www.youtube.com/watch?v=74ofI3Zz8hM&amp;t=10s</a:t>
            </a:r>
            <a:r>
              <a:rPr lang="en-GB" dirty="0"/>
              <a:t> Accessed 2</a:t>
            </a:r>
            <a:r>
              <a:rPr lang="en-GB" baseline="30000" dirty="0"/>
              <a:t>nd</a:t>
            </a:r>
            <a:r>
              <a:rPr lang="en-GB" dirty="0"/>
              <a:t> March 2018</a:t>
            </a:r>
          </a:p>
          <a:p>
            <a:endParaRPr lang="en-US" dirty="0"/>
          </a:p>
          <a:p>
            <a:r>
              <a:rPr lang="en-US" dirty="0" err="1"/>
              <a:t>Khanan</a:t>
            </a:r>
            <a:r>
              <a:rPr lang="en-US" dirty="0"/>
              <a:t>, R. </a:t>
            </a:r>
            <a:r>
              <a:rPr lang="en-US" dirty="0" err="1"/>
              <a:t>Mafizur</a:t>
            </a:r>
            <a:r>
              <a:rPr lang="en-US" dirty="0"/>
              <a:t>, M. (2012) </a:t>
            </a:r>
            <a:r>
              <a:rPr lang="en-US" i="1" dirty="0"/>
              <a:t>The Effects of Globalization. </a:t>
            </a:r>
            <a:r>
              <a:rPr lang="en-US" dirty="0"/>
              <a:t>Available at:</a:t>
            </a:r>
          </a:p>
          <a:p>
            <a:r>
              <a:rPr lang="en-GB" dirty="0"/>
              <a:t>https://</a:t>
            </a:r>
            <a:r>
              <a:rPr lang="en-GB" dirty="0" err="1"/>
              <a:t>www.researchgate.net</a:t>
            </a:r>
            <a:r>
              <a:rPr lang="en-GB" dirty="0"/>
              <a:t>/publication/261511956  Accessed February 26th 2018</a:t>
            </a:r>
          </a:p>
          <a:p>
            <a:endParaRPr lang="en-US" dirty="0"/>
          </a:p>
          <a:p>
            <a:r>
              <a:rPr lang="en-US" dirty="0" err="1"/>
              <a:t>Mistrati</a:t>
            </a:r>
            <a:r>
              <a:rPr lang="en-US" dirty="0"/>
              <a:t>, M (2010)</a:t>
            </a:r>
            <a:r>
              <a:rPr lang="en-US" i="1" dirty="0"/>
              <a:t> The Dark Side of  Chocolate. </a:t>
            </a:r>
            <a:r>
              <a:rPr lang="en-US" dirty="0"/>
              <a:t>Available at: </a:t>
            </a:r>
          </a:p>
          <a:p>
            <a:r>
              <a:rPr lang="en-US" dirty="0">
                <a:hlinkClick r:id="rId5"/>
              </a:rPr>
              <a:t>https://www.youtube.com/watch?v=7Vfbv6hNeng</a:t>
            </a:r>
            <a:r>
              <a:rPr lang="en-US" dirty="0"/>
              <a:t> Accessed 25</a:t>
            </a:r>
            <a:r>
              <a:rPr lang="en-US" baseline="30000" dirty="0"/>
              <a:t>th</a:t>
            </a:r>
            <a:r>
              <a:rPr lang="en-US" dirty="0"/>
              <a:t> February 2018</a:t>
            </a:r>
          </a:p>
          <a:p>
            <a:endParaRPr lang="en-US" dirty="0"/>
          </a:p>
          <a:p>
            <a:r>
              <a:rPr lang="en-US" dirty="0" err="1"/>
              <a:t>Peretti</a:t>
            </a:r>
            <a:r>
              <a:rPr lang="en-US" dirty="0"/>
              <a:t>, J. (2014) </a:t>
            </a:r>
            <a:r>
              <a:rPr lang="en-US" i="1" dirty="0"/>
              <a:t>The Men Who Make Us Spend.</a:t>
            </a:r>
            <a:r>
              <a:rPr lang="en-US" dirty="0"/>
              <a:t> Available at:  </a:t>
            </a:r>
            <a:r>
              <a:rPr lang="en-GB" dirty="0">
                <a:hlinkClick r:id="rId6"/>
              </a:rPr>
              <a:t>http://www.bbc.co.uk/programmes/p01zxmrv</a:t>
            </a:r>
            <a:r>
              <a:rPr lang="en-GB" dirty="0"/>
              <a:t> Accessed 2nd March 2018</a:t>
            </a:r>
          </a:p>
        </p:txBody>
      </p:sp>
    </p:spTree>
    <p:extLst>
      <p:ext uri="{BB962C8B-B14F-4D97-AF65-F5344CB8AC3E}">
        <p14:creationId xmlns:p14="http://schemas.microsoft.com/office/powerpoint/2010/main" val="4151129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1325</TotalTime>
  <Words>435</Words>
  <Application>Microsoft Macintosh PowerPoint</Application>
  <PresentationFormat>Widescreen</PresentationFormat>
  <Paragraphs>53</Paragraphs>
  <Slides>13</Slides>
  <Notes>4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Vicky Schuur (P151638)</dc:creator>
  <cp:lastModifiedBy>Vicky Schuur (P151638)</cp:lastModifiedBy>
  <cp:revision>97</cp:revision>
  <dcterms:created xsi:type="dcterms:W3CDTF">2018-02-22T16:31:40Z</dcterms:created>
  <dcterms:modified xsi:type="dcterms:W3CDTF">2018-03-07T14:15:31Z</dcterms:modified>
</cp:coreProperties>
</file>