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88A0F7-0FBA-485F-890D-2422BF0BBE7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3ED29DD-4EE6-4FB1-A420-B77D5DBBC068}">
      <dgm:prSet/>
      <dgm:spPr/>
      <dgm:t>
        <a:bodyPr/>
        <a:lstStyle/>
        <a:p>
          <a:pPr>
            <a:defRPr cap="all"/>
          </a:pPr>
          <a:r>
            <a:rPr lang="en-US"/>
            <a:t>• Redesign website for online ordering and subscriptions.</a:t>
          </a:r>
        </a:p>
      </dgm:t>
    </dgm:pt>
    <dgm:pt modelId="{317C9B65-A0FF-4FE0-9425-BC73614533CA}" type="parTrans" cxnId="{F7E1D679-5A91-497D-8C22-BACE6BD1742B}">
      <dgm:prSet/>
      <dgm:spPr/>
      <dgm:t>
        <a:bodyPr/>
        <a:lstStyle/>
        <a:p>
          <a:endParaRPr lang="en-US"/>
        </a:p>
      </dgm:t>
    </dgm:pt>
    <dgm:pt modelId="{6D3B17DF-64C0-4B39-B6E6-91D88E0F61B4}" type="sibTrans" cxnId="{F7E1D679-5A91-497D-8C22-BACE6BD1742B}">
      <dgm:prSet/>
      <dgm:spPr/>
      <dgm:t>
        <a:bodyPr/>
        <a:lstStyle/>
        <a:p>
          <a:endParaRPr lang="en-US"/>
        </a:p>
      </dgm:t>
    </dgm:pt>
    <dgm:pt modelId="{4DCECD58-265C-408B-BB1A-9F116C2C4BBE}">
      <dgm:prSet/>
      <dgm:spPr/>
      <dgm:t>
        <a:bodyPr/>
        <a:lstStyle/>
        <a:p>
          <a:pPr>
            <a:defRPr cap="all"/>
          </a:pPr>
          <a:r>
            <a:rPr lang="en-US"/>
            <a:t>• Enhance social media marketing and influencer partnerships.</a:t>
          </a:r>
        </a:p>
      </dgm:t>
    </dgm:pt>
    <dgm:pt modelId="{89316300-41E5-4B39-8D14-22CA1F3700D9}" type="parTrans" cxnId="{E66DA11F-2F33-4AA5-90E9-6C273E947B4C}">
      <dgm:prSet/>
      <dgm:spPr/>
      <dgm:t>
        <a:bodyPr/>
        <a:lstStyle/>
        <a:p>
          <a:endParaRPr lang="en-US"/>
        </a:p>
      </dgm:t>
    </dgm:pt>
    <dgm:pt modelId="{E8E42B7A-5400-4547-9BF5-768411B21C90}" type="sibTrans" cxnId="{E66DA11F-2F33-4AA5-90E9-6C273E947B4C}">
      <dgm:prSet/>
      <dgm:spPr/>
      <dgm:t>
        <a:bodyPr/>
        <a:lstStyle/>
        <a:p>
          <a:endParaRPr lang="en-US"/>
        </a:p>
      </dgm:t>
    </dgm:pt>
    <dgm:pt modelId="{DC2CD02B-954A-4E8A-889A-64A836EC4A70}">
      <dgm:prSet/>
      <dgm:spPr/>
      <dgm:t>
        <a:bodyPr/>
        <a:lstStyle/>
        <a:p>
          <a:pPr>
            <a:defRPr cap="all"/>
          </a:pPr>
          <a:r>
            <a:rPr lang="en-US"/>
            <a:t>• Develop flexible delivery services.</a:t>
          </a:r>
        </a:p>
      </dgm:t>
    </dgm:pt>
    <dgm:pt modelId="{CAC8987B-31BF-47C0-A7A0-4EF6F721C245}" type="parTrans" cxnId="{F6AF6C79-7585-4C8D-BD0C-79D53D22B807}">
      <dgm:prSet/>
      <dgm:spPr/>
      <dgm:t>
        <a:bodyPr/>
        <a:lstStyle/>
        <a:p>
          <a:endParaRPr lang="en-US"/>
        </a:p>
      </dgm:t>
    </dgm:pt>
    <dgm:pt modelId="{97378F98-BFF7-47A8-B22B-A15970CEF650}" type="sibTrans" cxnId="{F6AF6C79-7585-4C8D-BD0C-79D53D22B807}">
      <dgm:prSet/>
      <dgm:spPr/>
      <dgm:t>
        <a:bodyPr/>
        <a:lstStyle/>
        <a:p>
          <a:endParaRPr lang="en-US"/>
        </a:p>
      </dgm:t>
    </dgm:pt>
    <dgm:pt modelId="{9519A2FB-BD92-4255-A466-972A44236FA5}">
      <dgm:prSet/>
      <dgm:spPr/>
      <dgm:t>
        <a:bodyPr/>
        <a:lstStyle/>
        <a:p>
          <a:pPr>
            <a:defRPr cap="all"/>
          </a:pPr>
          <a:r>
            <a:rPr lang="en-US"/>
            <a:t>• Review suppliers to manage costs.</a:t>
          </a:r>
        </a:p>
      </dgm:t>
    </dgm:pt>
    <dgm:pt modelId="{A9CD6E78-FCFE-4F01-9457-4941FFDE8B83}" type="parTrans" cxnId="{DA3EF911-4859-457B-9D87-48168236F376}">
      <dgm:prSet/>
      <dgm:spPr/>
      <dgm:t>
        <a:bodyPr/>
        <a:lstStyle/>
        <a:p>
          <a:endParaRPr lang="en-US"/>
        </a:p>
      </dgm:t>
    </dgm:pt>
    <dgm:pt modelId="{5F0D898D-E5EB-4F35-ABEE-4B3B067B7369}" type="sibTrans" cxnId="{DA3EF911-4859-457B-9D87-48168236F376}">
      <dgm:prSet/>
      <dgm:spPr/>
      <dgm:t>
        <a:bodyPr/>
        <a:lstStyle/>
        <a:p>
          <a:endParaRPr lang="en-US"/>
        </a:p>
      </dgm:t>
    </dgm:pt>
    <dgm:pt modelId="{E92D3035-8D71-41A3-9A0B-319012E67DC1}">
      <dgm:prSet/>
      <dgm:spPr/>
      <dgm:t>
        <a:bodyPr/>
        <a:lstStyle/>
        <a:p>
          <a:pPr>
            <a:defRPr cap="all"/>
          </a:pPr>
          <a:r>
            <a:rPr lang="en-US"/>
            <a:t>• Introduce loyalty and eco-reward schemes.</a:t>
          </a:r>
        </a:p>
      </dgm:t>
    </dgm:pt>
    <dgm:pt modelId="{73B46DB7-B66E-4114-BB6D-C1780F15570B}" type="parTrans" cxnId="{2E8D24FE-1F03-4BB5-A881-D09D8D1BC3EB}">
      <dgm:prSet/>
      <dgm:spPr/>
      <dgm:t>
        <a:bodyPr/>
        <a:lstStyle/>
        <a:p>
          <a:endParaRPr lang="en-US"/>
        </a:p>
      </dgm:t>
    </dgm:pt>
    <dgm:pt modelId="{F99ED08A-70A5-4D5D-A343-A175BE580CE0}" type="sibTrans" cxnId="{2E8D24FE-1F03-4BB5-A881-D09D8D1BC3EB}">
      <dgm:prSet/>
      <dgm:spPr/>
      <dgm:t>
        <a:bodyPr/>
        <a:lstStyle/>
        <a:p>
          <a:endParaRPr lang="en-US"/>
        </a:p>
      </dgm:t>
    </dgm:pt>
    <dgm:pt modelId="{48CA9821-FA21-4FF7-B81B-286507FE1CDB}" type="pres">
      <dgm:prSet presAssocID="{DE88A0F7-0FBA-485F-890D-2422BF0BBE78}" presName="root" presStyleCnt="0">
        <dgm:presLayoutVars>
          <dgm:dir/>
          <dgm:resizeHandles val="exact"/>
        </dgm:presLayoutVars>
      </dgm:prSet>
      <dgm:spPr/>
    </dgm:pt>
    <dgm:pt modelId="{DB58AAAA-6DEA-4E5C-9872-565CBDFC6127}" type="pres">
      <dgm:prSet presAssocID="{C3ED29DD-4EE6-4FB1-A420-B77D5DBBC068}" presName="compNode" presStyleCnt="0"/>
      <dgm:spPr/>
    </dgm:pt>
    <dgm:pt modelId="{268AC5F0-AE2F-4986-92D2-FA1B84499470}" type="pres">
      <dgm:prSet presAssocID="{C3ED29DD-4EE6-4FB1-A420-B77D5DBBC068}" presName="iconBgRect" presStyleLbl="bgShp" presStyleIdx="0" presStyleCnt="5"/>
      <dgm:spPr/>
    </dgm:pt>
    <dgm:pt modelId="{D97A8AD7-4290-4614-A6FE-E4E8AE4FE7B3}" type="pres">
      <dgm:prSet presAssocID="{C3ED29DD-4EE6-4FB1-A420-B77D5DBBC06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8180C7C2-3E5A-4A1D-8650-38E8B641A846}" type="pres">
      <dgm:prSet presAssocID="{C3ED29DD-4EE6-4FB1-A420-B77D5DBBC068}" presName="spaceRect" presStyleCnt="0"/>
      <dgm:spPr/>
    </dgm:pt>
    <dgm:pt modelId="{7DBD3202-A548-4B9C-9A6E-22388D12567A}" type="pres">
      <dgm:prSet presAssocID="{C3ED29DD-4EE6-4FB1-A420-B77D5DBBC068}" presName="textRect" presStyleLbl="revTx" presStyleIdx="0" presStyleCnt="5">
        <dgm:presLayoutVars>
          <dgm:chMax val="1"/>
          <dgm:chPref val="1"/>
        </dgm:presLayoutVars>
      </dgm:prSet>
      <dgm:spPr/>
    </dgm:pt>
    <dgm:pt modelId="{FFBB472C-229A-42CB-85A8-1C337D81F503}" type="pres">
      <dgm:prSet presAssocID="{6D3B17DF-64C0-4B39-B6E6-91D88E0F61B4}" presName="sibTrans" presStyleCnt="0"/>
      <dgm:spPr/>
    </dgm:pt>
    <dgm:pt modelId="{8275606D-9687-4B11-B208-8BE935A6B179}" type="pres">
      <dgm:prSet presAssocID="{4DCECD58-265C-408B-BB1A-9F116C2C4BBE}" presName="compNode" presStyleCnt="0"/>
      <dgm:spPr/>
    </dgm:pt>
    <dgm:pt modelId="{3B63DED2-25DA-4BFE-A26D-F1C03E5C8C5B}" type="pres">
      <dgm:prSet presAssocID="{4DCECD58-265C-408B-BB1A-9F116C2C4BBE}" presName="iconBgRect" presStyleLbl="bgShp" presStyleIdx="1" presStyleCnt="5"/>
      <dgm:spPr/>
    </dgm:pt>
    <dgm:pt modelId="{990E1C67-5B2F-4EA9-8345-CCFF003AF062}" type="pres">
      <dgm:prSet presAssocID="{4DCECD58-265C-408B-BB1A-9F116C2C4BB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0EF92BD-7212-4AB3-A5A9-B8F15D3F6C18}" type="pres">
      <dgm:prSet presAssocID="{4DCECD58-265C-408B-BB1A-9F116C2C4BBE}" presName="spaceRect" presStyleCnt="0"/>
      <dgm:spPr/>
    </dgm:pt>
    <dgm:pt modelId="{F14F35B2-C078-4D0F-A1E5-503D18F18D80}" type="pres">
      <dgm:prSet presAssocID="{4DCECD58-265C-408B-BB1A-9F116C2C4BBE}" presName="textRect" presStyleLbl="revTx" presStyleIdx="1" presStyleCnt="5">
        <dgm:presLayoutVars>
          <dgm:chMax val="1"/>
          <dgm:chPref val="1"/>
        </dgm:presLayoutVars>
      </dgm:prSet>
      <dgm:spPr/>
    </dgm:pt>
    <dgm:pt modelId="{F12431DB-6FAD-4522-B1CB-A81F21FF969B}" type="pres">
      <dgm:prSet presAssocID="{E8E42B7A-5400-4547-9BF5-768411B21C90}" presName="sibTrans" presStyleCnt="0"/>
      <dgm:spPr/>
    </dgm:pt>
    <dgm:pt modelId="{818E47EA-09EB-4C06-A412-5122B6D1F637}" type="pres">
      <dgm:prSet presAssocID="{DC2CD02B-954A-4E8A-889A-64A836EC4A70}" presName="compNode" presStyleCnt="0"/>
      <dgm:spPr/>
    </dgm:pt>
    <dgm:pt modelId="{91E7585D-2D23-463D-ABD2-583AE6C296F1}" type="pres">
      <dgm:prSet presAssocID="{DC2CD02B-954A-4E8A-889A-64A836EC4A70}" presName="iconBgRect" presStyleLbl="bgShp" presStyleIdx="2" presStyleCnt="5"/>
      <dgm:spPr/>
    </dgm:pt>
    <dgm:pt modelId="{D9F9A83A-41B2-4901-B918-ECDC0656AFDB}" type="pres">
      <dgm:prSet presAssocID="{DC2CD02B-954A-4E8A-889A-64A836EC4A7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B023A242-9200-4CB0-A984-0D034D6B947B}" type="pres">
      <dgm:prSet presAssocID="{DC2CD02B-954A-4E8A-889A-64A836EC4A70}" presName="spaceRect" presStyleCnt="0"/>
      <dgm:spPr/>
    </dgm:pt>
    <dgm:pt modelId="{E099FB13-4684-46EF-A658-70A0FB0C83D1}" type="pres">
      <dgm:prSet presAssocID="{DC2CD02B-954A-4E8A-889A-64A836EC4A70}" presName="textRect" presStyleLbl="revTx" presStyleIdx="2" presStyleCnt="5">
        <dgm:presLayoutVars>
          <dgm:chMax val="1"/>
          <dgm:chPref val="1"/>
        </dgm:presLayoutVars>
      </dgm:prSet>
      <dgm:spPr/>
    </dgm:pt>
    <dgm:pt modelId="{AC42CABC-3BAE-4698-954C-7F85C94B818C}" type="pres">
      <dgm:prSet presAssocID="{97378F98-BFF7-47A8-B22B-A15970CEF650}" presName="sibTrans" presStyleCnt="0"/>
      <dgm:spPr/>
    </dgm:pt>
    <dgm:pt modelId="{921DA96A-43E8-484A-B2F0-E32D23E00057}" type="pres">
      <dgm:prSet presAssocID="{9519A2FB-BD92-4255-A466-972A44236FA5}" presName="compNode" presStyleCnt="0"/>
      <dgm:spPr/>
    </dgm:pt>
    <dgm:pt modelId="{FDBE819F-6469-43DC-9D2D-3274F036C412}" type="pres">
      <dgm:prSet presAssocID="{9519A2FB-BD92-4255-A466-972A44236FA5}" presName="iconBgRect" presStyleLbl="bgShp" presStyleIdx="3" presStyleCnt="5"/>
      <dgm:spPr/>
    </dgm:pt>
    <dgm:pt modelId="{DE90B5F0-744B-4D2D-9890-46315DDD64EB}" type="pres">
      <dgm:prSet presAssocID="{9519A2FB-BD92-4255-A466-972A44236FA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F23832C-D0C2-4A91-AF18-B55A24CC365D}" type="pres">
      <dgm:prSet presAssocID="{9519A2FB-BD92-4255-A466-972A44236FA5}" presName="spaceRect" presStyleCnt="0"/>
      <dgm:spPr/>
    </dgm:pt>
    <dgm:pt modelId="{12779678-D3B4-4273-A261-770B78466781}" type="pres">
      <dgm:prSet presAssocID="{9519A2FB-BD92-4255-A466-972A44236FA5}" presName="textRect" presStyleLbl="revTx" presStyleIdx="3" presStyleCnt="5">
        <dgm:presLayoutVars>
          <dgm:chMax val="1"/>
          <dgm:chPref val="1"/>
        </dgm:presLayoutVars>
      </dgm:prSet>
      <dgm:spPr/>
    </dgm:pt>
    <dgm:pt modelId="{46AF396E-F2C8-4923-A454-62622D913F8E}" type="pres">
      <dgm:prSet presAssocID="{5F0D898D-E5EB-4F35-ABEE-4B3B067B7369}" presName="sibTrans" presStyleCnt="0"/>
      <dgm:spPr/>
    </dgm:pt>
    <dgm:pt modelId="{0D39E156-0259-47B2-8B5D-624F67708D17}" type="pres">
      <dgm:prSet presAssocID="{E92D3035-8D71-41A3-9A0B-319012E67DC1}" presName="compNode" presStyleCnt="0"/>
      <dgm:spPr/>
    </dgm:pt>
    <dgm:pt modelId="{509F9C49-A4E6-4C10-AFCD-9592E585802B}" type="pres">
      <dgm:prSet presAssocID="{E92D3035-8D71-41A3-9A0B-319012E67DC1}" presName="iconBgRect" presStyleLbl="bgShp" presStyleIdx="4" presStyleCnt="5"/>
      <dgm:spPr/>
    </dgm:pt>
    <dgm:pt modelId="{84EF40B5-FCF4-46B2-87C1-126481C9A619}" type="pres">
      <dgm:prSet presAssocID="{E92D3035-8D71-41A3-9A0B-319012E67DC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063AA3C-DA8E-43A9-9A1A-E491D7D55E93}" type="pres">
      <dgm:prSet presAssocID="{E92D3035-8D71-41A3-9A0B-319012E67DC1}" presName="spaceRect" presStyleCnt="0"/>
      <dgm:spPr/>
    </dgm:pt>
    <dgm:pt modelId="{BC966C6F-C528-4C8F-86DD-1D8EBCC308D4}" type="pres">
      <dgm:prSet presAssocID="{E92D3035-8D71-41A3-9A0B-319012E67DC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6F0E907-67B3-4406-B100-0AF5AABA2DE0}" type="presOf" srcId="{9519A2FB-BD92-4255-A466-972A44236FA5}" destId="{12779678-D3B4-4273-A261-770B78466781}" srcOrd="0" destOrd="0" presId="urn:microsoft.com/office/officeart/2018/5/layout/IconCircleLabelList"/>
    <dgm:cxn modelId="{DA3EF911-4859-457B-9D87-48168236F376}" srcId="{DE88A0F7-0FBA-485F-890D-2422BF0BBE78}" destId="{9519A2FB-BD92-4255-A466-972A44236FA5}" srcOrd="3" destOrd="0" parTransId="{A9CD6E78-FCFE-4F01-9457-4941FFDE8B83}" sibTransId="{5F0D898D-E5EB-4F35-ABEE-4B3B067B7369}"/>
    <dgm:cxn modelId="{E66DA11F-2F33-4AA5-90E9-6C273E947B4C}" srcId="{DE88A0F7-0FBA-485F-890D-2422BF0BBE78}" destId="{4DCECD58-265C-408B-BB1A-9F116C2C4BBE}" srcOrd="1" destOrd="0" parTransId="{89316300-41E5-4B39-8D14-22CA1F3700D9}" sibTransId="{E8E42B7A-5400-4547-9BF5-768411B21C90}"/>
    <dgm:cxn modelId="{F6AF6C79-7585-4C8D-BD0C-79D53D22B807}" srcId="{DE88A0F7-0FBA-485F-890D-2422BF0BBE78}" destId="{DC2CD02B-954A-4E8A-889A-64A836EC4A70}" srcOrd="2" destOrd="0" parTransId="{CAC8987B-31BF-47C0-A7A0-4EF6F721C245}" sibTransId="{97378F98-BFF7-47A8-B22B-A15970CEF650}"/>
    <dgm:cxn modelId="{F7E1D679-5A91-497D-8C22-BACE6BD1742B}" srcId="{DE88A0F7-0FBA-485F-890D-2422BF0BBE78}" destId="{C3ED29DD-4EE6-4FB1-A420-B77D5DBBC068}" srcOrd="0" destOrd="0" parTransId="{317C9B65-A0FF-4FE0-9425-BC73614533CA}" sibTransId="{6D3B17DF-64C0-4B39-B6E6-91D88E0F61B4}"/>
    <dgm:cxn modelId="{911B0E8E-E18E-47C3-923F-CFDA0E81CC7E}" type="presOf" srcId="{4DCECD58-265C-408B-BB1A-9F116C2C4BBE}" destId="{F14F35B2-C078-4D0F-A1E5-503D18F18D80}" srcOrd="0" destOrd="0" presId="urn:microsoft.com/office/officeart/2018/5/layout/IconCircleLabelList"/>
    <dgm:cxn modelId="{B73C11B8-B96F-4D6F-96AA-EC58CE2014D5}" type="presOf" srcId="{DE88A0F7-0FBA-485F-890D-2422BF0BBE78}" destId="{48CA9821-FA21-4FF7-B81B-286507FE1CDB}" srcOrd="0" destOrd="0" presId="urn:microsoft.com/office/officeart/2018/5/layout/IconCircleLabelList"/>
    <dgm:cxn modelId="{FBE5C7D8-B6DB-4B79-9BB1-F067ED628852}" type="presOf" srcId="{DC2CD02B-954A-4E8A-889A-64A836EC4A70}" destId="{E099FB13-4684-46EF-A658-70A0FB0C83D1}" srcOrd="0" destOrd="0" presId="urn:microsoft.com/office/officeart/2018/5/layout/IconCircleLabelList"/>
    <dgm:cxn modelId="{810044D9-0AD9-4339-88A7-77A9310D96CB}" type="presOf" srcId="{C3ED29DD-4EE6-4FB1-A420-B77D5DBBC068}" destId="{7DBD3202-A548-4B9C-9A6E-22388D12567A}" srcOrd="0" destOrd="0" presId="urn:microsoft.com/office/officeart/2018/5/layout/IconCircleLabelList"/>
    <dgm:cxn modelId="{D42E5EEC-C39D-4F38-9518-DAF20DE3C318}" type="presOf" srcId="{E92D3035-8D71-41A3-9A0B-319012E67DC1}" destId="{BC966C6F-C528-4C8F-86DD-1D8EBCC308D4}" srcOrd="0" destOrd="0" presId="urn:microsoft.com/office/officeart/2018/5/layout/IconCircleLabelList"/>
    <dgm:cxn modelId="{2E8D24FE-1F03-4BB5-A881-D09D8D1BC3EB}" srcId="{DE88A0F7-0FBA-485F-890D-2422BF0BBE78}" destId="{E92D3035-8D71-41A3-9A0B-319012E67DC1}" srcOrd="4" destOrd="0" parTransId="{73B46DB7-B66E-4114-BB6D-C1780F15570B}" sibTransId="{F99ED08A-70A5-4D5D-A343-A175BE580CE0}"/>
    <dgm:cxn modelId="{E8C5E569-696B-4941-BC50-33002DA5D67B}" type="presParOf" srcId="{48CA9821-FA21-4FF7-B81B-286507FE1CDB}" destId="{DB58AAAA-6DEA-4E5C-9872-565CBDFC6127}" srcOrd="0" destOrd="0" presId="urn:microsoft.com/office/officeart/2018/5/layout/IconCircleLabelList"/>
    <dgm:cxn modelId="{AEF0DD01-F5EC-48FE-A429-0C304691A968}" type="presParOf" srcId="{DB58AAAA-6DEA-4E5C-9872-565CBDFC6127}" destId="{268AC5F0-AE2F-4986-92D2-FA1B84499470}" srcOrd="0" destOrd="0" presId="urn:microsoft.com/office/officeart/2018/5/layout/IconCircleLabelList"/>
    <dgm:cxn modelId="{10FE521F-D359-4C8D-B3A7-8A9CF2D30E9D}" type="presParOf" srcId="{DB58AAAA-6DEA-4E5C-9872-565CBDFC6127}" destId="{D97A8AD7-4290-4614-A6FE-E4E8AE4FE7B3}" srcOrd="1" destOrd="0" presId="urn:microsoft.com/office/officeart/2018/5/layout/IconCircleLabelList"/>
    <dgm:cxn modelId="{6DA4AEC4-13E1-48A6-83C6-2FEA0322F52D}" type="presParOf" srcId="{DB58AAAA-6DEA-4E5C-9872-565CBDFC6127}" destId="{8180C7C2-3E5A-4A1D-8650-38E8B641A846}" srcOrd="2" destOrd="0" presId="urn:microsoft.com/office/officeart/2018/5/layout/IconCircleLabelList"/>
    <dgm:cxn modelId="{EDFAE516-BAEE-49DC-844D-462FEB06E27B}" type="presParOf" srcId="{DB58AAAA-6DEA-4E5C-9872-565CBDFC6127}" destId="{7DBD3202-A548-4B9C-9A6E-22388D12567A}" srcOrd="3" destOrd="0" presId="urn:microsoft.com/office/officeart/2018/5/layout/IconCircleLabelList"/>
    <dgm:cxn modelId="{6D89AC70-7F7E-4C50-8904-12A86028AA4D}" type="presParOf" srcId="{48CA9821-FA21-4FF7-B81B-286507FE1CDB}" destId="{FFBB472C-229A-42CB-85A8-1C337D81F503}" srcOrd="1" destOrd="0" presId="urn:microsoft.com/office/officeart/2018/5/layout/IconCircleLabelList"/>
    <dgm:cxn modelId="{649F527F-DEED-403B-978C-76377A211509}" type="presParOf" srcId="{48CA9821-FA21-4FF7-B81B-286507FE1CDB}" destId="{8275606D-9687-4B11-B208-8BE935A6B179}" srcOrd="2" destOrd="0" presId="urn:microsoft.com/office/officeart/2018/5/layout/IconCircleLabelList"/>
    <dgm:cxn modelId="{E050B815-8043-4390-97EA-44909FAFD397}" type="presParOf" srcId="{8275606D-9687-4B11-B208-8BE935A6B179}" destId="{3B63DED2-25DA-4BFE-A26D-F1C03E5C8C5B}" srcOrd="0" destOrd="0" presId="urn:microsoft.com/office/officeart/2018/5/layout/IconCircleLabelList"/>
    <dgm:cxn modelId="{9880838A-32FE-45D2-AA6E-89901FC7681A}" type="presParOf" srcId="{8275606D-9687-4B11-B208-8BE935A6B179}" destId="{990E1C67-5B2F-4EA9-8345-CCFF003AF062}" srcOrd="1" destOrd="0" presId="urn:microsoft.com/office/officeart/2018/5/layout/IconCircleLabelList"/>
    <dgm:cxn modelId="{BF2BB284-B3E7-47F3-BE9B-F16FA1FEB3B6}" type="presParOf" srcId="{8275606D-9687-4B11-B208-8BE935A6B179}" destId="{30EF92BD-7212-4AB3-A5A9-B8F15D3F6C18}" srcOrd="2" destOrd="0" presId="urn:microsoft.com/office/officeart/2018/5/layout/IconCircleLabelList"/>
    <dgm:cxn modelId="{464D068D-2588-4E3E-8BDF-21DE7B7D19AF}" type="presParOf" srcId="{8275606D-9687-4B11-B208-8BE935A6B179}" destId="{F14F35B2-C078-4D0F-A1E5-503D18F18D80}" srcOrd="3" destOrd="0" presId="urn:microsoft.com/office/officeart/2018/5/layout/IconCircleLabelList"/>
    <dgm:cxn modelId="{C8D2ADB1-AB1C-439E-81CA-C7D16D636494}" type="presParOf" srcId="{48CA9821-FA21-4FF7-B81B-286507FE1CDB}" destId="{F12431DB-6FAD-4522-B1CB-A81F21FF969B}" srcOrd="3" destOrd="0" presId="urn:microsoft.com/office/officeart/2018/5/layout/IconCircleLabelList"/>
    <dgm:cxn modelId="{7C20184D-0CAE-4774-8EB0-470BE3A96704}" type="presParOf" srcId="{48CA9821-FA21-4FF7-B81B-286507FE1CDB}" destId="{818E47EA-09EB-4C06-A412-5122B6D1F637}" srcOrd="4" destOrd="0" presId="urn:microsoft.com/office/officeart/2018/5/layout/IconCircleLabelList"/>
    <dgm:cxn modelId="{9FEC7A9F-1BFD-48A6-8C5B-4CB61FD080D8}" type="presParOf" srcId="{818E47EA-09EB-4C06-A412-5122B6D1F637}" destId="{91E7585D-2D23-463D-ABD2-583AE6C296F1}" srcOrd="0" destOrd="0" presId="urn:microsoft.com/office/officeart/2018/5/layout/IconCircleLabelList"/>
    <dgm:cxn modelId="{7CE2124F-4F32-49D5-A868-8F4585DDBC82}" type="presParOf" srcId="{818E47EA-09EB-4C06-A412-5122B6D1F637}" destId="{D9F9A83A-41B2-4901-B918-ECDC0656AFDB}" srcOrd="1" destOrd="0" presId="urn:microsoft.com/office/officeart/2018/5/layout/IconCircleLabelList"/>
    <dgm:cxn modelId="{CDDDB864-3DF3-4CB6-835F-29F6766CDF6E}" type="presParOf" srcId="{818E47EA-09EB-4C06-A412-5122B6D1F637}" destId="{B023A242-9200-4CB0-A984-0D034D6B947B}" srcOrd="2" destOrd="0" presId="urn:microsoft.com/office/officeart/2018/5/layout/IconCircleLabelList"/>
    <dgm:cxn modelId="{B2739445-3BE8-45C4-8F6A-5F5F76F60BFC}" type="presParOf" srcId="{818E47EA-09EB-4C06-A412-5122B6D1F637}" destId="{E099FB13-4684-46EF-A658-70A0FB0C83D1}" srcOrd="3" destOrd="0" presId="urn:microsoft.com/office/officeart/2018/5/layout/IconCircleLabelList"/>
    <dgm:cxn modelId="{B28EAFBD-939A-44A4-978C-901B7C0167CC}" type="presParOf" srcId="{48CA9821-FA21-4FF7-B81B-286507FE1CDB}" destId="{AC42CABC-3BAE-4698-954C-7F85C94B818C}" srcOrd="5" destOrd="0" presId="urn:microsoft.com/office/officeart/2018/5/layout/IconCircleLabelList"/>
    <dgm:cxn modelId="{057B4A05-EE06-47D1-A06D-3FF8FF46BB2B}" type="presParOf" srcId="{48CA9821-FA21-4FF7-B81B-286507FE1CDB}" destId="{921DA96A-43E8-484A-B2F0-E32D23E00057}" srcOrd="6" destOrd="0" presId="urn:microsoft.com/office/officeart/2018/5/layout/IconCircleLabelList"/>
    <dgm:cxn modelId="{4204CE78-D330-44C8-883D-DBF3F7733012}" type="presParOf" srcId="{921DA96A-43E8-484A-B2F0-E32D23E00057}" destId="{FDBE819F-6469-43DC-9D2D-3274F036C412}" srcOrd="0" destOrd="0" presId="urn:microsoft.com/office/officeart/2018/5/layout/IconCircleLabelList"/>
    <dgm:cxn modelId="{49F67577-2F26-4D2F-BC11-97D720A53A12}" type="presParOf" srcId="{921DA96A-43E8-484A-B2F0-E32D23E00057}" destId="{DE90B5F0-744B-4D2D-9890-46315DDD64EB}" srcOrd="1" destOrd="0" presId="urn:microsoft.com/office/officeart/2018/5/layout/IconCircleLabelList"/>
    <dgm:cxn modelId="{3B8F0A17-1DC4-4423-B7AC-AF593ACDB049}" type="presParOf" srcId="{921DA96A-43E8-484A-B2F0-E32D23E00057}" destId="{5F23832C-D0C2-4A91-AF18-B55A24CC365D}" srcOrd="2" destOrd="0" presId="urn:microsoft.com/office/officeart/2018/5/layout/IconCircleLabelList"/>
    <dgm:cxn modelId="{C9C0B67B-320C-483A-8323-F1CBACD109B9}" type="presParOf" srcId="{921DA96A-43E8-484A-B2F0-E32D23E00057}" destId="{12779678-D3B4-4273-A261-770B78466781}" srcOrd="3" destOrd="0" presId="urn:microsoft.com/office/officeart/2018/5/layout/IconCircleLabelList"/>
    <dgm:cxn modelId="{A604BF09-1BB4-4E80-BD4F-7BE2B23F347A}" type="presParOf" srcId="{48CA9821-FA21-4FF7-B81B-286507FE1CDB}" destId="{46AF396E-F2C8-4923-A454-62622D913F8E}" srcOrd="7" destOrd="0" presId="urn:microsoft.com/office/officeart/2018/5/layout/IconCircleLabelList"/>
    <dgm:cxn modelId="{220D1898-0009-4DD1-B648-C8F0E3246A3D}" type="presParOf" srcId="{48CA9821-FA21-4FF7-B81B-286507FE1CDB}" destId="{0D39E156-0259-47B2-8B5D-624F67708D17}" srcOrd="8" destOrd="0" presId="urn:microsoft.com/office/officeart/2018/5/layout/IconCircleLabelList"/>
    <dgm:cxn modelId="{685472C0-C7EA-459F-AB94-86FD3C9A42A6}" type="presParOf" srcId="{0D39E156-0259-47B2-8B5D-624F67708D17}" destId="{509F9C49-A4E6-4C10-AFCD-9592E585802B}" srcOrd="0" destOrd="0" presId="urn:microsoft.com/office/officeart/2018/5/layout/IconCircleLabelList"/>
    <dgm:cxn modelId="{CCC53172-7304-497C-95C2-478AD1920242}" type="presParOf" srcId="{0D39E156-0259-47B2-8B5D-624F67708D17}" destId="{84EF40B5-FCF4-46B2-87C1-126481C9A619}" srcOrd="1" destOrd="0" presId="urn:microsoft.com/office/officeart/2018/5/layout/IconCircleLabelList"/>
    <dgm:cxn modelId="{6FE7B9F8-4912-496E-A6BD-D8F3713D37A5}" type="presParOf" srcId="{0D39E156-0259-47B2-8B5D-624F67708D17}" destId="{7063AA3C-DA8E-43A9-9A1A-E491D7D55E93}" srcOrd="2" destOrd="0" presId="urn:microsoft.com/office/officeart/2018/5/layout/IconCircleLabelList"/>
    <dgm:cxn modelId="{99998D56-0E78-40B8-9431-4B04BFA93912}" type="presParOf" srcId="{0D39E156-0259-47B2-8B5D-624F67708D17}" destId="{BC966C6F-C528-4C8F-86DD-1D8EBCC308D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DEF8D4-5836-4D42-82EA-0E7F32AC932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5630DF7-507A-49CA-8913-14F2631393A6}">
      <dgm:prSet/>
      <dgm:spPr/>
      <dgm:t>
        <a:bodyPr/>
        <a:lstStyle/>
        <a:p>
          <a:r>
            <a:rPr lang="en-US"/>
            <a:t>Short-term: Website redesign, digital training, local collaborations.</a:t>
          </a:r>
        </a:p>
      </dgm:t>
    </dgm:pt>
    <dgm:pt modelId="{498DC729-13C2-41D5-98A6-1B1FD699F7CA}" type="parTrans" cxnId="{E82ADDE5-6EC1-497A-9F92-5C1ABFE2C213}">
      <dgm:prSet/>
      <dgm:spPr/>
      <dgm:t>
        <a:bodyPr/>
        <a:lstStyle/>
        <a:p>
          <a:endParaRPr lang="en-US"/>
        </a:p>
      </dgm:t>
    </dgm:pt>
    <dgm:pt modelId="{D4F31D00-29E7-43BC-9578-69795D23F746}" type="sibTrans" cxnId="{E82ADDE5-6EC1-497A-9F92-5C1ABFE2C213}">
      <dgm:prSet/>
      <dgm:spPr/>
      <dgm:t>
        <a:bodyPr/>
        <a:lstStyle/>
        <a:p>
          <a:endParaRPr lang="en-US"/>
        </a:p>
      </dgm:t>
    </dgm:pt>
    <dgm:pt modelId="{A835DB5F-E605-4BA7-BB61-49EB39601C3B}">
      <dgm:prSet/>
      <dgm:spPr/>
      <dgm:t>
        <a:bodyPr/>
        <a:lstStyle/>
        <a:p>
          <a:r>
            <a:rPr lang="en-US"/>
            <a:t>Medium-term: Introduce subscriptions and delivery expansion.</a:t>
          </a:r>
        </a:p>
      </dgm:t>
    </dgm:pt>
    <dgm:pt modelId="{9A0483FE-6344-42F5-B1DB-17FE8A1DC089}" type="parTrans" cxnId="{F35882A5-F1D5-48A1-80DB-347096F4CE40}">
      <dgm:prSet/>
      <dgm:spPr/>
      <dgm:t>
        <a:bodyPr/>
        <a:lstStyle/>
        <a:p>
          <a:endParaRPr lang="en-US"/>
        </a:p>
      </dgm:t>
    </dgm:pt>
    <dgm:pt modelId="{9D8B04D5-012A-4FF7-AADA-D4A711FC97E9}" type="sibTrans" cxnId="{F35882A5-F1D5-48A1-80DB-347096F4CE40}">
      <dgm:prSet/>
      <dgm:spPr/>
      <dgm:t>
        <a:bodyPr/>
        <a:lstStyle/>
        <a:p>
          <a:endParaRPr lang="en-US"/>
        </a:p>
      </dgm:t>
    </dgm:pt>
    <dgm:pt modelId="{632B5276-7B19-4B9D-A702-3A791809D7DF}">
      <dgm:prSet/>
      <dgm:spPr/>
      <dgm:t>
        <a:bodyPr/>
        <a:lstStyle/>
        <a:p>
          <a:r>
            <a:rPr lang="en-US"/>
            <a:t>Long-term: Brand repositioning as a sustainable digital florist leader.</a:t>
          </a:r>
        </a:p>
      </dgm:t>
    </dgm:pt>
    <dgm:pt modelId="{BFB122CC-3F28-45E4-B31B-CE2BACD5398D}" type="parTrans" cxnId="{90723A20-446C-41E1-8AD6-61F0AE0E7139}">
      <dgm:prSet/>
      <dgm:spPr/>
      <dgm:t>
        <a:bodyPr/>
        <a:lstStyle/>
        <a:p>
          <a:endParaRPr lang="en-US"/>
        </a:p>
      </dgm:t>
    </dgm:pt>
    <dgm:pt modelId="{A7A26AE5-9D2D-49EE-B1F5-79DFB842EB90}" type="sibTrans" cxnId="{90723A20-446C-41E1-8AD6-61F0AE0E7139}">
      <dgm:prSet/>
      <dgm:spPr/>
      <dgm:t>
        <a:bodyPr/>
        <a:lstStyle/>
        <a:p>
          <a:endParaRPr lang="en-US"/>
        </a:p>
      </dgm:t>
    </dgm:pt>
    <dgm:pt modelId="{F97CC17C-48D4-4BBC-B97C-24DEB452F88B}" type="pres">
      <dgm:prSet presAssocID="{3DDEF8D4-5836-4D42-82EA-0E7F32AC932B}" presName="root" presStyleCnt="0">
        <dgm:presLayoutVars>
          <dgm:dir/>
          <dgm:resizeHandles val="exact"/>
        </dgm:presLayoutVars>
      </dgm:prSet>
      <dgm:spPr/>
    </dgm:pt>
    <dgm:pt modelId="{51DF6077-52A7-4CD4-A996-9A4E6284284C}" type="pres">
      <dgm:prSet presAssocID="{85630DF7-507A-49CA-8913-14F2631393A6}" presName="compNode" presStyleCnt="0"/>
      <dgm:spPr/>
    </dgm:pt>
    <dgm:pt modelId="{577836B8-2CF6-41A4-93C9-D61AE7B69663}" type="pres">
      <dgm:prSet presAssocID="{85630DF7-507A-49CA-8913-14F2631393A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2EF03FE-EF0B-4416-93D7-33B40DD6141D}" type="pres">
      <dgm:prSet presAssocID="{85630DF7-507A-49CA-8913-14F2631393A6}" presName="spaceRect" presStyleCnt="0"/>
      <dgm:spPr/>
    </dgm:pt>
    <dgm:pt modelId="{00A2ABEB-12E9-4DFE-8752-737982D2DA47}" type="pres">
      <dgm:prSet presAssocID="{85630DF7-507A-49CA-8913-14F2631393A6}" presName="textRect" presStyleLbl="revTx" presStyleIdx="0" presStyleCnt="3">
        <dgm:presLayoutVars>
          <dgm:chMax val="1"/>
          <dgm:chPref val="1"/>
        </dgm:presLayoutVars>
      </dgm:prSet>
      <dgm:spPr/>
    </dgm:pt>
    <dgm:pt modelId="{FDD6028C-3DAB-40B6-95C3-608BEFBCB64A}" type="pres">
      <dgm:prSet presAssocID="{D4F31D00-29E7-43BC-9578-69795D23F746}" presName="sibTrans" presStyleCnt="0"/>
      <dgm:spPr/>
    </dgm:pt>
    <dgm:pt modelId="{F5A10A07-FAB4-48A8-949C-79D531F3340E}" type="pres">
      <dgm:prSet presAssocID="{A835DB5F-E605-4BA7-BB61-49EB39601C3B}" presName="compNode" presStyleCnt="0"/>
      <dgm:spPr/>
    </dgm:pt>
    <dgm:pt modelId="{C53C2761-2920-4C75-A283-11E3D8C2F57E}" type="pres">
      <dgm:prSet presAssocID="{A835DB5F-E605-4BA7-BB61-49EB39601C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B1501A18-F2A6-408A-9D42-380C492E1C6F}" type="pres">
      <dgm:prSet presAssocID="{A835DB5F-E605-4BA7-BB61-49EB39601C3B}" presName="spaceRect" presStyleCnt="0"/>
      <dgm:spPr/>
    </dgm:pt>
    <dgm:pt modelId="{7F370276-91F0-475A-AD18-1F242ECED837}" type="pres">
      <dgm:prSet presAssocID="{A835DB5F-E605-4BA7-BB61-49EB39601C3B}" presName="textRect" presStyleLbl="revTx" presStyleIdx="1" presStyleCnt="3">
        <dgm:presLayoutVars>
          <dgm:chMax val="1"/>
          <dgm:chPref val="1"/>
        </dgm:presLayoutVars>
      </dgm:prSet>
      <dgm:spPr/>
    </dgm:pt>
    <dgm:pt modelId="{B98D7757-318E-436E-9A36-67B73174AA1C}" type="pres">
      <dgm:prSet presAssocID="{9D8B04D5-012A-4FF7-AADA-D4A711FC97E9}" presName="sibTrans" presStyleCnt="0"/>
      <dgm:spPr/>
    </dgm:pt>
    <dgm:pt modelId="{835C6351-0FBE-494F-B327-7A36C1310FFE}" type="pres">
      <dgm:prSet presAssocID="{632B5276-7B19-4B9D-A702-3A791809D7DF}" presName="compNode" presStyleCnt="0"/>
      <dgm:spPr/>
    </dgm:pt>
    <dgm:pt modelId="{AA845DDB-1B08-4CFB-B652-4E309BFF1A66}" type="pres">
      <dgm:prSet presAssocID="{632B5276-7B19-4B9D-A702-3A791809D7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68C7899B-B839-46AE-BDBD-464235211C33}" type="pres">
      <dgm:prSet presAssocID="{632B5276-7B19-4B9D-A702-3A791809D7DF}" presName="spaceRect" presStyleCnt="0"/>
      <dgm:spPr/>
    </dgm:pt>
    <dgm:pt modelId="{59450BEC-B84C-4C00-B7FB-4893DA6CB28D}" type="pres">
      <dgm:prSet presAssocID="{632B5276-7B19-4B9D-A702-3A791809D7D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D921000-535A-4317-8BEE-44D1C805F1D4}" type="presOf" srcId="{632B5276-7B19-4B9D-A702-3A791809D7DF}" destId="{59450BEC-B84C-4C00-B7FB-4893DA6CB28D}" srcOrd="0" destOrd="0" presId="urn:microsoft.com/office/officeart/2018/2/layout/IconLabelList"/>
    <dgm:cxn modelId="{90723A20-446C-41E1-8AD6-61F0AE0E7139}" srcId="{3DDEF8D4-5836-4D42-82EA-0E7F32AC932B}" destId="{632B5276-7B19-4B9D-A702-3A791809D7DF}" srcOrd="2" destOrd="0" parTransId="{BFB122CC-3F28-45E4-B31B-CE2BACD5398D}" sibTransId="{A7A26AE5-9D2D-49EE-B1F5-79DFB842EB90}"/>
    <dgm:cxn modelId="{E127AD5D-D24C-415E-86D9-2E0779CD88D1}" type="presOf" srcId="{3DDEF8D4-5836-4D42-82EA-0E7F32AC932B}" destId="{F97CC17C-48D4-4BBC-B97C-24DEB452F88B}" srcOrd="0" destOrd="0" presId="urn:microsoft.com/office/officeart/2018/2/layout/IconLabelList"/>
    <dgm:cxn modelId="{38767B75-C809-4A00-ADFA-DBC1B5307E2F}" type="presOf" srcId="{85630DF7-507A-49CA-8913-14F2631393A6}" destId="{00A2ABEB-12E9-4DFE-8752-737982D2DA47}" srcOrd="0" destOrd="0" presId="urn:microsoft.com/office/officeart/2018/2/layout/IconLabelList"/>
    <dgm:cxn modelId="{50BBEA96-5359-4E54-836C-65BEEF4AEA1B}" type="presOf" srcId="{A835DB5F-E605-4BA7-BB61-49EB39601C3B}" destId="{7F370276-91F0-475A-AD18-1F242ECED837}" srcOrd="0" destOrd="0" presId="urn:microsoft.com/office/officeart/2018/2/layout/IconLabelList"/>
    <dgm:cxn modelId="{F35882A5-F1D5-48A1-80DB-347096F4CE40}" srcId="{3DDEF8D4-5836-4D42-82EA-0E7F32AC932B}" destId="{A835DB5F-E605-4BA7-BB61-49EB39601C3B}" srcOrd="1" destOrd="0" parTransId="{9A0483FE-6344-42F5-B1DB-17FE8A1DC089}" sibTransId="{9D8B04D5-012A-4FF7-AADA-D4A711FC97E9}"/>
    <dgm:cxn modelId="{E82ADDE5-6EC1-497A-9F92-5C1ABFE2C213}" srcId="{3DDEF8D4-5836-4D42-82EA-0E7F32AC932B}" destId="{85630DF7-507A-49CA-8913-14F2631393A6}" srcOrd="0" destOrd="0" parTransId="{498DC729-13C2-41D5-98A6-1B1FD699F7CA}" sibTransId="{D4F31D00-29E7-43BC-9578-69795D23F746}"/>
    <dgm:cxn modelId="{366E6622-454B-4971-96AB-110EE9BFBD62}" type="presParOf" srcId="{F97CC17C-48D4-4BBC-B97C-24DEB452F88B}" destId="{51DF6077-52A7-4CD4-A996-9A4E6284284C}" srcOrd="0" destOrd="0" presId="urn:microsoft.com/office/officeart/2018/2/layout/IconLabelList"/>
    <dgm:cxn modelId="{0CE7CACC-3927-4F7E-899A-6C4BC62C79B9}" type="presParOf" srcId="{51DF6077-52A7-4CD4-A996-9A4E6284284C}" destId="{577836B8-2CF6-41A4-93C9-D61AE7B69663}" srcOrd="0" destOrd="0" presId="urn:microsoft.com/office/officeart/2018/2/layout/IconLabelList"/>
    <dgm:cxn modelId="{DE0BE6CA-68E0-4FC9-8C7E-13CB3900ED23}" type="presParOf" srcId="{51DF6077-52A7-4CD4-A996-9A4E6284284C}" destId="{22EF03FE-EF0B-4416-93D7-33B40DD6141D}" srcOrd="1" destOrd="0" presId="urn:microsoft.com/office/officeart/2018/2/layout/IconLabelList"/>
    <dgm:cxn modelId="{9564C3D1-F101-476D-A236-967BC5ABDC34}" type="presParOf" srcId="{51DF6077-52A7-4CD4-A996-9A4E6284284C}" destId="{00A2ABEB-12E9-4DFE-8752-737982D2DA47}" srcOrd="2" destOrd="0" presId="urn:microsoft.com/office/officeart/2018/2/layout/IconLabelList"/>
    <dgm:cxn modelId="{A84C4DBC-57CA-411D-A93E-8620B81EBC5D}" type="presParOf" srcId="{F97CC17C-48D4-4BBC-B97C-24DEB452F88B}" destId="{FDD6028C-3DAB-40B6-95C3-608BEFBCB64A}" srcOrd="1" destOrd="0" presId="urn:microsoft.com/office/officeart/2018/2/layout/IconLabelList"/>
    <dgm:cxn modelId="{4076C5C2-AB85-404D-9975-8338D4A3A988}" type="presParOf" srcId="{F97CC17C-48D4-4BBC-B97C-24DEB452F88B}" destId="{F5A10A07-FAB4-48A8-949C-79D531F3340E}" srcOrd="2" destOrd="0" presId="urn:microsoft.com/office/officeart/2018/2/layout/IconLabelList"/>
    <dgm:cxn modelId="{579FDC64-67B4-4C67-9AE2-5AB2A74F94D4}" type="presParOf" srcId="{F5A10A07-FAB4-48A8-949C-79D531F3340E}" destId="{C53C2761-2920-4C75-A283-11E3D8C2F57E}" srcOrd="0" destOrd="0" presId="urn:microsoft.com/office/officeart/2018/2/layout/IconLabelList"/>
    <dgm:cxn modelId="{B6B6416E-31DB-465B-AD40-8EB907D10030}" type="presParOf" srcId="{F5A10A07-FAB4-48A8-949C-79D531F3340E}" destId="{B1501A18-F2A6-408A-9D42-380C492E1C6F}" srcOrd="1" destOrd="0" presId="urn:microsoft.com/office/officeart/2018/2/layout/IconLabelList"/>
    <dgm:cxn modelId="{402122B0-8B5B-403B-8E24-19C66C90E179}" type="presParOf" srcId="{F5A10A07-FAB4-48A8-949C-79D531F3340E}" destId="{7F370276-91F0-475A-AD18-1F242ECED837}" srcOrd="2" destOrd="0" presId="urn:microsoft.com/office/officeart/2018/2/layout/IconLabelList"/>
    <dgm:cxn modelId="{53F280B3-59EF-431E-98A5-2CB54F5C43CE}" type="presParOf" srcId="{F97CC17C-48D4-4BBC-B97C-24DEB452F88B}" destId="{B98D7757-318E-436E-9A36-67B73174AA1C}" srcOrd="3" destOrd="0" presId="urn:microsoft.com/office/officeart/2018/2/layout/IconLabelList"/>
    <dgm:cxn modelId="{46C71C22-A441-4EC8-939F-3E3E5C91D7C3}" type="presParOf" srcId="{F97CC17C-48D4-4BBC-B97C-24DEB452F88B}" destId="{835C6351-0FBE-494F-B327-7A36C1310FFE}" srcOrd="4" destOrd="0" presId="urn:microsoft.com/office/officeart/2018/2/layout/IconLabelList"/>
    <dgm:cxn modelId="{13107D21-D7D0-42CB-A180-75D0EF0B71DF}" type="presParOf" srcId="{835C6351-0FBE-494F-B327-7A36C1310FFE}" destId="{AA845DDB-1B08-4CFB-B652-4E309BFF1A66}" srcOrd="0" destOrd="0" presId="urn:microsoft.com/office/officeart/2018/2/layout/IconLabelList"/>
    <dgm:cxn modelId="{7A52615D-A107-4996-8F10-878D7B9A36D4}" type="presParOf" srcId="{835C6351-0FBE-494F-B327-7A36C1310FFE}" destId="{68C7899B-B839-46AE-BDBD-464235211C33}" srcOrd="1" destOrd="0" presId="urn:microsoft.com/office/officeart/2018/2/layout/IconLabelList"/>
    <dgm:cxn modelId="{8F5E5069-39CB-4DE3-BC59-B6FF78B080C2}" type="presParOf" srcId="{835C6351-0FBE-494F-B327-7A36C1310FFE}" destId="{59450BEC-B84C-4C00-B7FB-4893DA6CB28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AC5F0-AE2F-4986-92D2-FA1B84499470}">
      <dsp:nvSpPr>
        <dsp:cNvPr id="0" name=""/>
        <dsp:cNvSpPr/>
      </dsp:nvSpPr>
      <dsp:spPr>
        <a:xfrm>
          <a:off x="827085" y="211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A8AD7-4290-4614-A6FE-E4E8AE4FE7B3}">
      <dsp:nvSpPr>
        <dsp:cNvPr id="0" name=""/>
        <dsp:cNvSpPr/>
      </dsp:nvSpPr>
      <dsp:spPr>
        <a:xfrm>
          <a:off x="1032749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D3202-A548-4B9C-9A6E-22388D12567A}">
      <dsp:nvSpPr>
        <dsp:cNvPr id="0" name=""/>
        <dsp:cNvSpPr/>
      </dsp:nvSpPr>
      <dsp:spPr>
        <a:xfrm>
          <a:off x="51858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Redesign website for online ordering and subscriptions.</a:t>
          </a:r>
        </a:p>
      </dsp:txBody>
      <dsp:txXfrm>
        <a:off x="518589" y="1265836"/>
        <a:ext cx="1582031" cy="632812"/>
      </dsp:txXfrm>
    </dsp:sp>
    <dsp:sp modelId="{3B63DED2-25DA-4BFE-A26D-F1C03E5C8C5B}">
      <dsp:nvSpPr>
        <dsp:cNvPr id="0" name=""/>
        <dsp:cNvSpPr/>
      </dsp:nvSpPr>
      <dsp:spPr>
        <a:xfrm>
          <a:off x="2685972" y="211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0E1C67-5B2F-4EA9-8345-CCFF003AF062}">
      <dsp:nvSpPr>
        <dsp:cNvPr id="0" name=""/>
        <dsp:cNvSpPr/>
      </dsp:nvSpPr>
      <dsp:spPr>
        <a:xfrm>
          <a:off x="2891636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4F35B2-C078-4D0F-A1E5-503D18F18D80}">
      <dsp:nvSpPr>
        <dsp:cNvPr id="0" name=""/>
        <dsp:cNvSpPr/>
      </dsp:nvSpPr>
      <dsp:spPr>
        <a:xfrm>
          <a:off x="2377476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Enhance social media marketing and influencer partnerships.</a:t>
          </a:r>
        </a:p>
      </dsp:txBody>
      <dsp:txXfrm>
        <a:off x="2377476" y="1265836"/>
        <a:ext cx="1582031" cy="632812"/>
      </dsp:txXfrm>
    </dsp:sp>
    <dsp:sp modelId="{91E7585D-2D23-463D-ABD2-583AE6C296F1}">
      <dsp:nvSpPr>
        <dsp:cNvPr id="0" name=""/>
        <dsp:cNvSpPr/>
      </dsp:nvSpPr>
      <dsp:spPr>
        <a:xfrm>
          <a:off x="4544859" y="211"/>
          <a:ext cx="965039" cy="9650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9A83A-41B2-4901-B918-ECDC0656AFDB}">
      <dsp:nvSpPr>
        <dsp:cNvPr id="0" name=""/>
        <dsp:cNvSpPr/>
      </dsp:nvSpPr>
      <dsp:spPr>
        <a:xfrm>
          <a:off x="4750523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9FB13-4684-46EF-A658-70A0FB0C83D1}">
      <dsp:nvSpPr>
        <dsp:cNvPr id="0" name=""/>
        <dsp:cNvSpPr/>
      </dsp:nvSpPr>
      <dsp:spPr>
        <a:xfrm>
          <a:off x="4236363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Develop flexible delivery services.</a:t>
          </a:r>
        </a:p>
      </dsp:txBody>
      <dsp:txXfrm>
        <a:off x="4236363" y="1265836"/>
        <a:ext cx="1582031" cy="632812"/>
      </dsp:txXfrm>
    </dsp:sp>
    <dsp:sp modelId="{FDBE819F-6469-43DC-9D2D-3274F036C412}">
      <dsp:nvSpPr>
        <dsp:cNvPr id="0" name=""/>
        <dsp:cNvSpPr/>
      </dsp:nvSpPr>
      <dsp:spPr>
        <a:xfrm>
          <a:off x="6403746" y="211"/>
          <a:ext cx="965039" cy="9650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90B5F0-744B-4D2D-9890-46315DDD64EB}">
      <dsp:nvSpPr>
        <dsp:cNvPr id="0" name=""/>
        <dsp:cNvSpPr/>
      </dsp:nvSpPr>
      <dsp:spPr>
        <a:xfrm>
          <a:off x="6609410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79678-D3B4-4273-A261-770B78466781}">
      <dsp:nvSpPr>
        <dsp:cNvPr id="0" name=""/>
        <dsp:cNvSpPr/>
      </dsp:nvSpPr>
      <dsp:spPr>
        <a:xfrm>
          <a:off x="609524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Review suppliers to manage costs.</a:t>
          </a:r>
        </a:p>
      </dsp:txBody>
      <dsp:txXfrm>
        <a:off x="6095249" y="1265836"/>
        <a:ext cx="1582031" cy="632812"/>
      </dsp:txXfrm>
    </dsp:sp>
    <dsp:sp modelId="{509F9C49-A4E6-4C10-AFCD-9592E585802B}">
      <dsp:nvSpPr>
        <dsp:cNvPr id="0" name=""/>
        <dsp:cNvSpPr/>
      </dsp:nvSpPr>
      <dsp:spPr>
        <a:xfrm>
          <a:off x="3615415" y="2294156"/>
          <a:ext cx="965039" cy="96503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F40B5-FCF4-46B2-87C1-126481C9A619}">
      <dsp:nvSpPr>
        <dsp:cNvPr id="0" name=""/>
        <dsp:cNvSpPr/>
      </dsp:nvSpPr>
      <dsp:spPr>
        <a:xfrm>
          <a:off x="3821080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66C6F-C528-4C8F-86DD-1D8EBCC308D4}">
      <dsp:nvSpPr>
        <dsp:cNvPr id="0" name=""/>
        <dsp:cNvSpPr/>
      </dsp:nvSpPr>
      <dsp:spPr>
        <a:xfrm>
          <a:off x="3306919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Introduce loyalty and eco-reward schemes.</a:t>
          </a:r>
        </a:p>
      </dsp:txBody>
      <dsp:txXfrm>
        <a:off x="3306919" y="3559781"/>
        <a:ext cx="1582031" cy="632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7836B8-2CF6-41A4-93C9-D61AE7B69663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A2ABEB-12E9-4DFE-8752-737982D2DA47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Short-term: Website redesign, digital training, local collaborations.</a:t>
          </a:r>
        </a:p>
      </dsp:txBody>
      <dsp:txXfrm>
        <a:off x="78583" y="2435142"/>
        <a:ext cx="2399612" cy="720000"/>
      </dsp:txXfrm>
    </dsp:sp>
    <dsp:sp modelId="{C53C2761-2920-4C75-A283-11E3D8C2F57E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70276-91F0-475A-AD18-1F242ECED837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Medium-term: Introduce subscriptions and delivery expansion.</a:t>
          </a:r>
        </a:p>
      </dsp:txBody>
      <dsp:txXfrm>
        <a:off x="2898129" y="2435142"/>
        <a:ext cx="2399612" cy="720000"/>
      </dsp:txXfrm>
    </dsp:sp>
    <dsp:sp modelId="{AA845DDB-1B08-4CFB-B652-4E309BFF1A66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50BEC-B84C-4C00-B7FB-4893DA6CB28D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Long-term: Brand repositioning as a sustainable digital florist leader.</a:t>
          </a:r>
        </a:p>
      </dsp:txBody>
      <dsp:txXfrm>
        <a:off x="5717674" y="2435142"/>
        <a:ext cx="239961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930" y="1050595"/>
            <a:ext cx="6056111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9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Green Haven Florists: Business Problem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3930" y="2969469"/>
            <a:ext cx="6056111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100" dirty="0">
                <a:solidFill>
                  <a:schemeClr val="tx1"/>
                </a:solidFill>
              </a:rPr>
              <a:t>Module: Problem Solving and Decision Making (LCLM4004)</a:t>
            </a:r>
          </a:p>
          <a:p>
            <a:pPr marL="342900" indent="-3429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chemeClr val="tx1"/>
              </a:solidFill>
            </a:endParaRPr>
          </a:p>
          <a:p>
            <a:pPr algn="l" defTabSz="914400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  <a:p>
            <a:pPr algn="l" defTabSz="914400">
              <a:lnSpc>
                <a:spcPct val="90000"/>
              </a:lnSpc>
            </a:pPr>
            <a:r>
              <a:rPr lang="en-US" sz="2100" dirty="0">
                <a:solidFill>
                  <a:schemeClr val="tx1"/>
                </a:solidFill>
              </a:rPr>
              <a:t>Lecturer: Toyin Adisa</a:t>
            </a:r>
          </a:p>
          <a:p>
            <a:pPr algn="l" defTabSz="914400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  <a:p>
            <a:pPr algn="l" defTabSz="914400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  <a:p>
            <a:pPr algn="l" defTabSz="914400">
              <a:lnSpc>
                <a:spcPct val="90000"/>
              </a:lnSpc>
            </a:pPr>
            <a:r>
              <a:rPr lang="en-US" sz="2100" dirty="0">
                <a:solidFill>
                  <a:schemeClr val="tx1"/>
                </a:solidFill>
              </a:rPr>
              <a:t>By Natanael-Felix Moldoveanu (2439666)</a:t>
            </a:r>
          </a:p>
          <a:p>
            <a:pPr algn="l" defTabSz="914400">
              <a:lnSpc>
                <a:spcPct val="90000"/>
              </a:lnSpc>
            </a:pPr>
            <a:endParaRPr lang="en-US" sz="21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1800"/>
            </a:pPr>
            <a:r>
              <a:rPr lang="en-GB" sz="2100" dirty="0"/>
              <a:t>Green Haven Florists is an independent flower shop in Norwich, UK, known for sustainable floral designs. Recently, the business has faced declining sales and increased competition from online florists.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chemeClr val="tx2"/>
                </a:solidFill>
              </a:rPr>
              <a:t>Identifying the Problem (5W2H Method)</a:t>
            </a:r>
          </a:p>
        </p:txBody>
      </p:sp>
      <p:pic>
        <p:nvPicPr>
          <p:cNvPr id="7" name="Graphic 6" descr="Bar Graph with Upward Trend">
            <a:extLst>
              <a:ext uri="{FF2B5EF4-FFF2-40B4-BE49-F238E27FC236}">
                <a16:creationId xmlns:a16="http://schemas.microsoft.com/office/drawing/2014/main" id="{C2791165-DF64-3239-8121-3E4D857C75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2421682"/>
            <a:ext cx="3733184" cy="3639289"/>
          </a:xfrm>
        </p:spPr>
        <p:txBody>
          <a:bodyPr anchor="ctr">
            <a:normAutofit/>
          </a:bodyPr>
          <a:lstStyle/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What: 30% decline in in-store sales and profitability.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Why: Shift to online shopping and increased competition.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Where: Norwich, high-street location with reduced foot traffic.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When: Over the past 12 months.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Who: Owners Liam and Priya Patel.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How: Inadequate digital presence and rising costs.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How much: Revenue dropped by ~30% year-on-year.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Scope and Impact of the Problem</a:t>
            </a:r>
          </a:p>
        </p:txBody>
      </p:sp>
      <p:pic>
        <p:nvPicPr>
          <p:cNvPr id="7" name="Graphic 6" descr="Financial">
            <a:extLst>
              <a:ext uri="{FF2B5EF4-FFF2-40B4-BE49-F238E27FC236}">
                <a16:creationId xmlns:a16="http://schemas.microsoft.com/office/drawing/2014/main" id="{2FA37B1B-E772-C91C-50F2-182613B2A3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2421682"/>
            <a:ext cx="3733184" cy="3639289"/>
          </a:xfrm>
        </p:spPr>
        <p:txBody>
          <a:bodyPr anchor="ctr">
            <a:normAutofit/>
          </a:bodyPr>
          <a:lstStyle/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The issue affects overall revenue, customer base, and long-term business sustainability. If unresolved, Green Haven risks closure within two years due to competitive pressure and low digital visibility.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External Analysis: PESTEL Framework</a:t>
            </a:r>
          </a:p>
        </p:txBody>
      </p:sp>
      <p:pic>
        <p:nvPicPr>
          <p:cNvPr id="7" name="Graphic 6" descr="Flower in pot">
            <a:extLst>
              <a:ext uri="{FF2B5EF4-FFF2-40B4-BE49-F238E27FC236}">
                <a16:creationId xmlns:a16="http://schemas.microsoft.com/office/drawing/2014/main" id="{5DBA1EA8-1E5B-9647-7954-BA955609A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2421682"/>
            <a:ext cx="3733184" cy="3639289"/>
          </a:xfrm>
        </p:spPr>
        <p:txBody>
          <a:bodyPr anchor="ctr">
            <a:normAutofit/>
          </a:bodyPr>
          <a:lstStyle/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Political: Brexit-related import costs on flowers.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Economic: Inflation and supply chain disruptions increase costs.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Social: Preference for sustainable and convenient online purchases.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Technological: Digital marketing and e-commerce are critical for competitiveness.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Environmental: Focus on eco-friendly packaging and local sourcing.</a:t>
            </a:r>
          </a:p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• Legal: Regulations on sustainability and consumer protection.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1280679"/>
            <a:ext cx="7375161" cy="1325563"/>
          </a:xfrm>
        </p:spPr>
        <p:txBody>
          <a:bodyPr anchor="b"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PESTEL Summary Insights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17417" y="0"/>
            <a:ext cx="2926583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2890979"/>
            <a:ext cx="7375161" cy="2693976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sz="1600">
                <a:solidFill>
                  <a:schemeClr val="tx2"/>
                </a:solidFill>
              </a:rPr>
              <a:t>Green Haven must adapt digitally to meet changing consumer behaviours, manage supply chain costs, and promote its sustainability values effectively online.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174211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1"/>
            <a:ext cx="7266222" cy="1642969"/>
          </a:xfrm>
        </p:spPr>
        <p:txBody>
          <a:bodyPr anchor="b">
            <a:normAutofit/>
          </a:bodyPr>
          <a:lstStyle/>
          <a:p>
            <a:r>
              <a:rPr lang="en-GB" sz="3500"/>
              <a:t>Cause-and-Effect (Fishbone)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297" y="2418409"/>
            <a:ext cx="7266222" cy="3454358"/>
          </a:xfrm>
        </p:spPr>
        <p:txBody>
          <a:bodyPr anchor="t">
            <a:normAutofit/>
          </a:bodyPr>
          <a:lstStyle/>
          <a:p>
            <a:pPr>
              <a:defRPr sz="1800"/>
            </a:pPr>
            <a:r>
              <a:rPr lang="en-GB" sz="1700"/>
              <a:t>Main Problem: Decline in Revenue.</a:t>
            </a:r>
          </a:p>
          <a:p>
            <a:pPr>
              <a:defRPr sz="1800"/>
            </a:pPr>
            <a:r>
              <a:rPr lang="en-GB" sz="1700"/>
              <a:t>Causes:</a:t>
            </a:r>
          </a:p>
          <a:p>
            <a:pPr>
              <a:defRPr sz="1800"/>
            </a:pPr>
            <a:r>
              <a:rPr lang="en-GB" sz="1700"/>
              <a:t>• Marketing: Limited online visibility and outdated website.</a:t>
            </a:r>
          </a:p>
          <a:p>
            <a:pPr>
              <a:defRPr sz="1800"/>
            </a:pPr>
            <a:r>
              <a:rPr lang="en-GB" sz="1700"/>
              <a:t>• Competition: Cheaper online florists and new local entrants.</a:t>
            </a:r>
          </a:p>
          <a:p>
            <a:pPr>
              <a:defRPr sz="1800"/>
            </a:pPr>
            <a:r>
              <a:rPr lang="en-GB" sz="1700"/>
              <a:t>• Operations: High supplier costs and sustainability expenses.</a:t>
            </a:r>
          </a:p>
          <a:p>
            <a:pPr>
              <a:defRPr sz="1800"/>
            </a:pPr>
            <a:r>
              <a:rPr lang="en-GB" sz="1700"/>
              <a:t>• Customer Service: Lack of flexible delivery or subscription options.</a:t>
            </a:r>
          </a:p>
          <a:p>
            <a:pPr>
              <a:defRPr sz="1800"/>
            </a:pPr>
            <a:r>
              <a:rPr lang="en-GB" sz="1700"/>
              <a:t>• Technology: Weak e-commerce and low social media engagement.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1"/>
            <a:ext cx="7266222" cy="1642969"/>
          </a:xfrm>
        </p:spPr>
        <p:txBody>
          <a:bodyPr anchor="b">
            <a:normAutofit/>
          </a:bodyPr>
          <a:lstStyle/>
          <a:p>
            <a:r>
              <a:rPr lang="en-GB" sz="3500"/>
              <a:t>Root Cause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297" y="2418409"/>
            <a:ext cx="7266222" cy="3454358"/>
          </a:xfrm>
        </p:spPr>
        <p:txBody>
          <a:bodyPr anchor="t">
            <a:normAutofit/>
          </a:bodyPr>
          <a:lstStyle/>
          <a:p>
            <a:pPr>
              <a:defRPr sz="1800"/>
            </a:pPr>
            <a:r>
              <a:rPr lang="en-GB" sz="1700"/>
              <a:t>The primary issue stems from poor digital adaptation and reliance on traditional business models. This limits Green Haven’s ability to attract and retain customers in a digitally driven market.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5B30C7-BFA8-6305-75A3-8C0644A7F7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465927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Implementation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0B0E1F-6E7A-ECCA-6AD3-29D7EDE160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6804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Green Haven’s decline is multifactorial—economic pressures, poor digital strategy, and rising competition. Addressing these through modernization and marketing innovation is essential for recovery.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>
              <a:defRPr sz="1800"/>
            </a:pPr>
            <a:r>
              <a:rPr lang="en-GB" sz="1700"/>
              <a:t>Kotler, P. and Keller, K. (2016) Marketing Management. 15th ed. Pearson.</a:t>
            </a:r>
          </a:p>
          <a:p>
            <a:pPr>
              <a:defRPr sz="1800"/>
            </a:pPr>
            <a:r>
              <a:rPr lang="en-GB" sz="1700"/>
              <a:t>Grant, R. (2019) Contemporary Strategy Analysis. Wiley.</a:t>
            </a:r>
          </a:p>
          <a:p>
            <a:pPr>
              <a:defRPr sz="1800"/>
            </a:pPr>
            <a:r>
              <a:rPr lang="en-GB" sz="1700"/>
              <a:t>Porter, M. (2008) The Five Competitive Forces That Shape Strategy. Harvard Business Review.</a:t>
            </a:r>
          </a:p>
          <a:p>
            <a:pPr>
              <a:defRPr sz="1800"/>
            </a:pPr>
            <a:r>
              <a:rPr lang="en-GB" sz="1700"/>
              <a:t>Mintzberg, H. (1994) The Rise and Fall of Strategic Planning. Free Press.</a:t>
            </a:r>
          </a:p>
          <a:p>
            <a:pPr>
              <a:defRPr sz="1800"/>
            </a:pPr>
            <a:r>
              <a:rPr lang="en-GB" sz="1700"/>
              <a:t>BBC News (2024) UK Retail Trends Post-COVID. [Online] Available at: https://www.bbc.co.uk/news/business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587</Words>
  <Application>Microsoft Office PowerPoint</Application>
  <PresentationFormat>On-screen Show (4:3)</PresentationFormat>
  <Paragraphs>57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Green Haven Florists: Business Problem Analysis</vt:lpstr>
      <vt:lpstr>Introduction</vt:lpstr>
      <vt:lpstr>Identifying the Problem (5W2H Method)</vt:lpstr>
      <vt:lpstr>Scope and Impact of the Problem</vt:lpstr>
      <vt:lpstr>External Analysis: PESTEL Framework</vt:lpstr>
      <vt:lpstr>PESTEL Summary Insights</vt:lpstr>
      <vt:lpstr>Cause-and-Effect (Fishbone) Analysis</vt:lpstr>
      <vt:lpstr>Root Cause Summary</vt:lpstr>
      <vt:lpstr>Recommendations</vt:lpstr>
      <vt:lpstr>Implementation Plan</vt:lpstr>
      <vt:lpstr>Key Findings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Felix Moldoveanu</cp:lastModifiedBy>
  <cp:revision>3</cp:revision>
  <dcterms:created xsi:type="dcterms:W3CDTF">2013-01-27T09:14:16Z</dcterms:created>
  <dcterms:modified xsi:type="dcterms:W3CDTF">2025-11-10T08:46:18Z</dcterms:modified>
  <cp:category/>
</cp:coreProperties>
</file>