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37"/>
  </p:notesMasterIdLst>
  <p:sldIdLst>
    <p:sldId id="256" r:id="rId20"/>
    <p:sldId id="263" r:id="rId21"/>
    <p:sldId id="264" r:id="rId22"/>
    <p:sldId id="265" r:id="rId23"/>
    <p:sldId id="266" r:id="rId24"/>
    <p:sldId id="267" r:id="rId25"/>
    <p:sldId id="268" r:id="rId26"/>
    <p:sldId id="269" r:id="rId27"/>
    <p:sldId id="270" r:id="rId28"/>
    <p:sldId id="271" r:id="rId29"/>
    <p:sldId id="272" r:id="rId30"/>
    <p:sldId id="273" r:id="rId31"/>
    <p:sldId id="278" r:id="rId32"/>
    <p:sldId id="274" r:id="rId33"/>
    <p:sldId id="275" r:id="rId34"/>
    <p:sldId id="277" r:id="rId35"/>
    <p:sldId id="257"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06" d="100"/>
          <a:sy n="106" d="100"/>
        </p:scale>
        <p:origin x="168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viewProps" Target="viewProps.xml"/><Relationship Id="rId21" Type="http://schemas.openxmlformats.org/officeDocument/2006/relationships/slide" Target="slides/slide2.xml"/><Relationship Id="rId34" Type="http://schemas.openxmlformats.org/officeDocument/2006/relationships/slide" Target="slides/slide15.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2.xml"/><Relationship Id="rId1" Type="http://schemas.openxmlformats.org/officeDocument/2006/relationships/video" Target="https://www.youtube.com/embed/QwLnbCQBqrk?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2.xml"/><Relationship Id="rId1" Type="http://schemas.openxmlformats.org/officeDocument/2006/relationships/video" Target="https://www.youtube.com/embed/iFqztGQJJZA?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2.xml"/><Relationship Id="rId1" Type="http://schemas.openxmlformats.org/officeDocument/2006/relationships/video" Target="https://www.youtube.com/embed/fCl0-lMsCxc?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2.xml"/><Relationship Id="rId1" Type="http://schemas.openxmlformats.org/officeDocument/2006/relationships/video" Target="https://www.youtube.com/embed/xNCvV7NwTnI?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2.xml"/><Relationship Id="rId1" Type="http://schemas.openxmlformats.org/officeDocument/2006/relationships/video" Target="https://www.youtube.com/embed/h4_t4Xgd4CA?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2.xml"/><Relationship Id="rId1" Type="http://schemas.openxmlformats.org/officeDocument/2006/relationships/video" Target="https://www.youtube.com/embed/0YIwGeqwG5Y?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8D9-855C-45A4-A27E-8D47E4094608}"/>
              </a:ext>
            </a:extLst>
          </p:cNvPr>
          <p:cNvSpPr>
            <a:spLocks noGrp="1"/>
          </p:cNvSpPr>
          <p:nvPr>
            <p:ph type="title"/>
          </p:nvPr>
        </p:nvSpPr>
        <p:spPr>
          <a:xfrm>
            <a:off x="257536" y="1950576"/>
            <a:ext cx="4187715" cy="1743240"/>
          </a:xfrm>
        </p:spPr>
        <p:txBody>
          <a:bodyPr/>
          <a:lstStyle/>
          <a:p>
            <a:br>
              <a:rPr lang="en-GB" dirty="0"/>
            </a:br>
            <a:br>
              <a:rPr lang="en-GB" dirty="0"/>
            </a:br>
            <a:r>
              <a:rPr lang="en-GB" dirty="0"/>
              <a:t>Facing the Food challenge!</a:t>
            </a:r>
          </a:p>
        </p:txBody>
      </p:sp>
    </p:spTree>
    <p:extLst>
      <p:ext uri="{BB962C8B-B14F-4D97-AF65-F5344CB8AC3E}">
        <p14:creationId xmlns:p14="http://schemas.microsoft.com/office/powerpoint/2010/main" val="2536500129"/>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95CBC-C1B1-439E-B54A-B71AE2B8A609}"/>
              </a:ext>
            </a:extLst>
          </p:cNvPr>
          <p:cNvSpPr>
            <a:spLocks noGrp="1"/>
          </p:cNvSpPr>
          <p:nvPr>
            <p:ph type="title"/>
          </p:nvPr>
        </p:nvSpPr>
        <p:spPr>
          <a:xfrm>
            <a:off x="456713" y="1461688"/>
            <a:ext cx="8058149" cy="2874923"/>
          </a:xfrm>
        </p:spPr>
        <p:txBody>
          <a:bodyPr/>
          <a:lstStyle/>
          <a:p>
            <a:pPr algn="ctr"/>
            <a:r>
              <a:rPr lang="en-GB" i="1" dirty="0"/>
              <a:t>As most hospitality operations have some food provision, which can range form a simple buffet or prepacked breakfast offering to full blown a la carte restaurants, we cannot  ignore the impact that food production has on our environment… today we will explore what we can do.. What is currently happening within the industry and how we could change for a better future…</a:t>
            </a:r>
            <a:br>
              <a:rPr lang="en-GB" i="1" dirty="0"/>
            </a:br>
            <a:br>
              <a:rPr lang="en-GB" i="1" dirty="0"/>
            </a:br>
            <a:r>
              <a:rPr lang="en-GB" i="1" dirty="0"/>
              <a:t>Please make notes as you are watching the video content as you will need them for the later group discussions.</a:t>
            </a:r>
          </a:p>
        </p:txBody>
      </p:sp>
    </p:spTree>
    <p:extLst>
      <p:ext uri="{BB962C8B-B14F-4D97-AF65-F5344CB8AC3E}">
        <p14:creationId xmlns:p14="http://schemas.microsoft.com/office/powerpoint/2010/main" val="2216481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restaurants moving towards zero waste | FT Food Revolution">
            <a:hlinkClick r:id="" action="ppaction://media"/>
            <a:extLst>
              <a:ext uri="{FF2B5EF4-FFF2-40B4-BE49-F238E27FC236}">
                <a16:creationId xmlns:a16="http://schemas.microsoft.com/office/drawing/2014/main" id="{8A433D07-0B25-43E3-A515-7220C44FE72F}"/>
              </a:ext>
            </a:extLst>
          </p:cNvPr>
          <p:cNvPicPr>
            <a:picLocks noGrp="1" noRot="1" noChangeAspect="1"/>
          </p:cNvPicPr>
          <p:nvPr>
            <p:ph idx="1"/>
            <a:videoFile r:link="rId1"/>
          </p:nvPr>
        </p:nvPicPr>
        <p:blipFill>
          <a:blip r:embed="rId3"/>
          <a:stretch>
            <a:fillRect/>
          </a:stretch>
        </p:blipFill>
        <p:spPr>
          <a:xfrm>
            <a:off x="0" y="0"/>
            <a:ext cx="9144000" cy="6029608"/>
          </a:xfrm>
          <a:prstGeom prst="rect">
            <a:avLst/>
          </a:prstGeom>
        </p:spPr>
      </p:pic>
    </p:spTree>
    <p:extLst>
      <p:ext uri="{BB962C8B-B14F-4D97-AF65-F5344CB8AC3E}">
        <p14:creationId xmlns:p14="http://schemas.microsoft.com/office/powerpoint/2010/main" val="4017823689"/>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C99B16-DEEB-4B6A-8CDA-A7AB00A3A04C}"/>
              </a:ext>
            </a:extLst>
          </p:cNvPr>
          <p:cNvPicPr>
            <a:picLocks noChangeAspect="1"/>
          </p:cNvPicPr>
          <p:nvPr/>
        </p:nvPicPr>
        <p:blipFill>
          <a:blip r:embed="rId2"/>
          <a:stretch>
            <a:fillRect/>
          </a:stretch>
        </p:blipFill>
        <p:spPr>
          <a:xfrm>
            <a:off x="2227342" y="2817432"/>
            <a:ext cx="4689316" cy="2066157"/>
          </a:xfrm>
          <a:prstGeom prst="rect">
            <a:avLst/>
          </a:prstGeom>
        </p:spPr>
      </p:pic>
      <p:sp>
        <p:nvSpPr>
          <p:cNvPr id="2" name="Title 1">
            <a:extLst>
              <a:ext uri="{FF2B5EF4-FFF2-40B4-BE49-F238E27FC236}">
                <a16:creationId xmlns:a16="http://schemas.microsoft.com/office/drawing/2014/main" id="{C1921CFB-10DA-4D3F-8D95-F2536DEB9456}"/>
              </a:ext>
            </a:extLst>
          </p:cNvPr>
          <p:cNvSpPr>
            <a:spLocks noGrp="1"/>
          </p:cNvSpPr>
          <p:nvPr>
            <p:ph type="title"/>
          </p:nvPr>
        </p:nvSpPr>
        <p:spPr>
          <a:xfrm>
            <a:off x="447659" y="1468171"/>
            <a:ext cx="8058149" cy="3434280"/>
          </a:xfrm>
        </p:spPr>
        <p:txBody>
          <a:bodyPr/>
          <a:lstStyle/>
          <a:p>
            <a:pPr algn="ctr"/>
            <a:r>
              <a:rPr lang="en-GB" sz="2000" dirty="0"/>
              <a:t>How achievable do you think a zero- waste restaurant is?</a:t>
            </a:r>
            <a:br>
              <a:rPr lang="en-GB" sz="2000" dirty="0"/>
            </a:br>
            <a:r>
              <a:rPr lang="en-GB" sz="2000" dirty="0"/>
              <a:t>What are the advantages?</a:t>
            </a:r>
            <a:br>
              <a:rPr lang="en-GB" sz="2000" dirty="0"/>
            </a:br>
            <a:r>
              <a:rPr lang="en-GB" sz="2000" dirty="0"/>
              <a:t>Who thinks this would work? </a:t>
            </a:r>
            <a:br>
              <a:rPr lang="en-GB" sz="2000" dirty="0"/>
            </a:br>
            <a:r>
              <a:rPr lang="en-GB" sz="2000" dirty="0"/>
              <a:t>What approach as a manager would you take to make this happen?</a:t>
            </a:r>
          </a:p>
        </p:txBody>
      </p:sp>
    </p:spTree>
    <p:extLst>
      <p:ext uri="{BB962C8B-B14F-4D97-AF65-F5344CB8AC3E}">
        <p14:creationId xmlns:p14="http://schemas.microsoft.com/office/powerpoint/2010/main" val="421416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River Café | FOOD CODE | Talking about sustainability in the restaurant world with Chef Ross Bowles">
            <a:hlinkClick r:id="" action="ppaction://media"/>
            <a:extLst>
              <a:ext uri="{FF2B5EF4-FFF2-40B4-BE49-F238E27FC236}">
                <a16:creationId xmlns:a16="http://schemas.microsoft.com/office/drawing/2014/main" id="{DB325611-06AA-4855-944C-D71EB61C2895}"/>
              </a:ext>
            </a:extLst>
          </p:cNvPr>
          <p:cNvPicPr>
            <a:picLocks noGrp="1" noRot="1" noChangeAspect="1"/>
          </p:cNvPicPr>
          <p:nvPr>
            <p:ph idx="1"/>
            <a:videoFile r:link="rId1"/>
          </p:nvPr>
        </p:nvPicPr>
        <p:blipFill>
          <a:blip r:embed="rId3"/>
          <a:stretch>
            <a:fillRect/>
          </a:stretch>
        </p:blipFill>
        <p:spPr>
          <a:xfrm>
            <a:off x="0" y="0"/>
            <a:ext cx="9144000" cy="6020554"/>
          </a:xfrm>
          <a:prstGeom prst="rect">
            <a:avLst/>
          </a:prstGeom>
        </p:spPr>
      </p:pic>
    </p:spTree>
    <p:extLst>
      <p:ext uri="{BB962C8B-B14F-4D97-AF65-F5344CB8AC3E}">
        <p14:creationId xmlns:p14="http://schemas.microsoft.com/office/powerpoint/2010/main" val="940539188"/>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728BF-197F-4E28-B2A5-C6A73D5F4EB1}"/>
              </a:ext>
            </a:extLst>
          </p:cNvPr>
          <p:cNvSpPr>
            <a:spLocks noGrp="1"/>
          </p:cNvSpPr>
          <p:nvPr>
            <p:ph type="title"/>
          </p:nvPr>
        </p:nvSpPr>
        <p:spPr>
          <a:xfrm>
            <a:off x="384285" y="2258393"/>
            <a:ext cx="8058149" cy="1912992"/>
          </a:xfrm>
        </p:spPr>
        <p:txBody>
          <a:bodyPr/>
          <a:lstStyle/>
          <a:p>
            <a:r>
              <a:rPr lang="en-GB" dirty="0"/>
              <a:t>We have just listened and watched the video that again points us towards seasonality, sustainable sourcing and having a great food chain supply.. </a:t>
            </a:r>
            <a:br>
              <a:rPr lang="en-GB" dirty="0"/>
            </a:br>
            <a:br>
              <a:rPr lang="en-GB" dirty="0"/>
            </a:br>
            <a:r>
              <a:rPr lang="en-GB" dirty="0"/>
              <a:t>But what about waste? </a:t>
            </a:r>
            <a:br>
              <a:rPr lang="en-GB" dirty="0"/>
            </a:br>
            <a:r>
              <a:rPr lang="en-GB" dirty="0"/>
              <a:t>The ugly vegetables? </a:t>
            </a:r>
            <a:br>
              <a:rPr lang="en-GB" dirty="0"/>
            </a:br>
            <a:r>
              <a:rPr lang="en-GB" dirty="0"/>
              <a:t>Sell by date fixation?...</a:t>
            </a:r>
          </a:p>
        </p:txBody>
      </p:sp>
    </p:spTree>
    <p:extLst>
      <p:ext uri="{BB962C8B-B14F-4D97-AF65-F5344CB8AC3E}">
        <p14:creationId xmlns:p14="http://schemas.microsoft.com/office/powerpoint/2010/main" val="729511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urning Food Waste Into a Fine Dining Experience – Rest in Oslo is Redefining Sustainability">
            <a:hlinkClick r:id="" action="ppaction://media"/>
            <a:extLst>
              <a:ext uri="{FF2B5EF4-FFF2-40B4-BE49-F238E27FC236}">
                <a16:creationId xmlns:a16="http://schemas.microsoft.com/office/drawing/2014/main" id="{7A7F6518-3512-444F-B76D-9FD2A1133A91}"/>
              </a:ext>
            </a:extLst>
          </p:cNvPr>
          <p:cNvPicPr>
            <a:picLocks noGrp="1" noRot="1" noChangeAspect="1"/>
          </p:cNvPicPr>
          <p:nvPr>
            <p:ph idx="1"/>
            <a:videoFile r:link="rId1"/>
          </p:nvPr>
        </p:nvPicPr>
        <p:blipFill>
          <a:blip r:embed="rId3"/>
          <a:stretch>
            <a:fillRect/>
          </a:stretch>
        </p:blipFill>
        <p:spPr>
          <a:xfrm>
            <a:off x="0" y="0"/>
            <a:ext cx="9144000" cy="5993394"/>
          </a:xfrm>
          <a:prstGeom prst="rect">
            <a:avLst/>
          </a:prstGeom>
        </p:spPr>
      </p:pic>
    </p:spTree>
    <p:extLst>
      <p:ext uri="{BB962C8B-B14F-4D97-AF65-F5344CB8AC3E}">
        <p14:creationId xmlns:p14="http://schemas.microsoft.com/office/powerpoint/2010/main" val="2268474926"/>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D904E-E719-451B-AE6D-98DF264038C3}"/>
              </a:ext>
            </a:extLst>
          </p:cNvPr>
          <p:cNvSpPr>
            <a:spLocks noGrp="1"/>
          </p:cNvSpPr>
          <p:nvPr>
            <p:ph type="title"/>
          </p:nvPr>
        </p:nvSpPr>
        <p:spPr>
          <a:xfrm>
            <a:off x="384285" y="2213126"/>
            <a:ext cx="8058149" cy="2250234"/>
          </a:xfrm>
        </p:spPr>
        <p:txBody>
          <a:bodyPr/>
          <a:lstStyle/>
          <a:p>
            <a:r>
              <a:rPr lang="en-GB" dirty="0"/>
              <a:t>So, what are some of the things that we can do to make restaurants and food provision more sustainable… what may be some of the tell-tale signs that the restaurant that we are visiting is not sustainable?...</a:t>
            </a:r>
          </a:p>
        </p:txBody>
      </p:sp>
    </p:spTree>
    <p:extLst>
      <p:ext uri="{BB962C8B-B14F-4D97-AF65-F5344CB8AC3E}">
        <p14:creationId xmlns:p14="http://schemas.microsoft.com/office/powerpoint/2010/main" val="55911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ustainable Restaurants">
            <a:hlinkClick r:id="" action="ppaction://media"/>
            <a:extLst>
              <a:ext uri="{FF2B5EF4-FFF2-40B4-BE49-F238E27FC236}">
                <a16:creationId xmlns:a16="http://schemas.microsoft.com/office/drawing/2014/main" id="{A1BFCDD9-FC1A-4EC1-B7F6-F654C78C9A15}"/>
              </a:ext>
            </a:extLst>
          </p:cNvPr>
          <p:cNvPicPr>
            <a:picLocks noGrp="1" noRot="1" noChangeAspect="1"/>
          </p:cNvPicPr>
          <p:nvPr>
            <p:ph idx="1"/>
            <a:videoFile r:link="rId1"/>
          </p:nvPr>
        </p:nvPicPr>
        <p:blipFill>
          <a:blip r:embed="rId3"/>
          <a:stretch>
            <a:fillRect/>
          </a:stretch>
        </p:blipFill>
        <p:spPr>
          <a:xfrm>
            <a:off x="0" y="0"/>
            <a:ext cx="9144000" cy="6020554"/>
          </a:xfrm>
          <a:prstGeom prst="rect">
            <a:avLst/>
          </a:prstGeom>
        </p:spPr>
      </p:pic>
    </p:spTree>
    <p:extLst>
      <p:ext uri="{BB962C8B-B14F-4D97-AF65-F5344CB8AC3E}">
        <p14:creationId xmlns:p14="http://schemas.microsoft.com/office/powerpoint/2010/main" val="1593712081"/>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A3764-76B1-428A-83E9-18888B40C80E}"/>
              </a:ext>
            </a:extLst>
          </p:cNvPr>
          <p:cNvSpPr>
            <a:spLocks noGrp="1"/>
          </p:cNvSpPr>
          <p:nvPr>
            <p:ph type="title"/>
          </p:nvPr>
        </p:nvSpPr>
        <p:spPr>
          <a:xfrm>
            <a:off x="384285" y="2190715"/>
            <a:ext cx="8058149" cy="2476570"/>
          </a:xfrm>
        </p:spPr>
        <p:txBody>
          <a:bodyPr/>
          <a:lstStyle/>
          <a:p>
            <a:pPr algn="ctr"/>
            <a:r>
              <a:rPr lang="en-GB" sz="2000" dirty="0"/>
              <a:t>In that video clip, we were given information which sound pretty much sounded like common sense… if we offer a never-ending menu, it is impossible to have locally sourced food, seasonality, even the amount of storage space, containers and facilities (refrigeration) can impact on the sustainable credentials of our organisation… so what about modification of food, what do we do to food to make it last longer, taste better, look better, lets discover GMO’s…..</a:t>
            </a:r>
          </a:p>
        </p:txBody>
      </p:sp>
    </p:spTree>
    <p:extLst>
      <p:ext uri="{BB962C8B-B14F-4D97-AF65-F5344CB8AC3E}">
        <p14:creationId xmlns:p14="http://schemas.microsoft.com/office/powerpoint/2010/main" val="808829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real problem with GMO Food">
            <a:hlinkClick r:id="" action="ppaction://media"/>
            <a:extLst>
              <a:ext uri="{FF2B5EF4-FFF2-40B4-BE49-F238E27FC236}">
                <a16:creationId xmlns:a16="http://schemas.microsoft.com/office/drawing/2014/main" id="{1A20DC76-BF8E-4F05-8D6D-151D6B06D27F}"/>
              </a:ext>
            </a:extLst>
          </p:cNvPr>
          <p:cNvPicPr>
            <a:picLocks noGrp="1" noRot="1" noChangeAspect="1"/>
          </p:cNvPicPr>
          <p:nvPr>
            <p:ph idx="1"/>
            <a:videoFile r:link="rId1"/>
          </p:nvPr>
        </p:nvPicPr>
        <p:blipFill>
          <a:blip r:embed="rId3"/>
          <a:stretch>
            <a:fillRect/>
          </a:stretch>
        </p:blipFill>
        <p:spPr>
          <a:xfrm>
            <a:off x="0" y="0"/>
            <a:ext cx="9144000" cy="6029608"/>
          </a:xfrm>
          <a:prstGeom prst="rect">
            <a:avLst/>
          </a:prstGeom>
        </p:spPr>
      </p:pic>
    </p:spTree>
    <p:extLst>
      <p:ext uri="{BB962C8B-B14F-4D97-AF65-F5344CB8AC3E}">
        <p14:creationId xmlns:p14="http://schemas.microsoft.com/office/powerpoint/2010/main" val="2803437571"/>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13DB-B460-4290-988F-21C98BAFE377}"/>
              </a:ext>
            </a:extLst>
          </p:cNvPr>
          <p:cNvSpPr>
            <a:spLocks noGrp="1"/>
          </p:cNvSpPr>
          <p:nvPr>
            <p:ph type="title"/>
          </p:nvPr>
        </p:nvSpPr>
        <p:spPr>
          <a:xfrm>
            <a:off x="384285" y="2381061"/>
            <a:ext cx="3880287" cy="2154725"/>
          </a:xfrm>
        </p:spPr>
        <p:txBody>
          <a:bodyPr/>
          <a:lstStyle/>
          <a:p>
            <a:r>
              <a:rPr lang="en-GB" dirty="0"/>
              <a:t>What are your thoughts on GMO’s a necessary evil or just evil?</a:t>
            </a:r>
            <a:br>
              <a:rPr lang="en-GB" dirty="0"/>
            </a:br>
            <a:endParaRPr lang="en-GB" dirty="0"/>
          </a:p>
        </p:txBody>
      </p:sp>
      <p:pic>
        <p:nvPicPr>
          <p:cNvPr id="4" name="Picture 3">
            <a:extLst>
              <a:ext uri="{FF2B5EF4-FFF2-40B4-BE49-F238E27FC236}">
                <a16:creationId xmlns:a16="http://schemas.microsoft.com/office/drawing/2014/main" id="{DCE49CA8-62EA-4CDD-9B0A-D7F8C87002F5}"/>
              </a:ext>
            </a:extLst>
          </p:cNvPr>
          <p:cNvPicPr>
            <a:picLocks noChangeAspect="1"/>
          </p:cNvPicPr>
          <p:nvPr/>
        </p:nvPicPr>
        <p:blipFill>
          <a:blip r:embed="rId2"/>
          <a:stretch>
            <a:fillRect/>
          </a:stretch>
        </p:blipFill>
        <p:spPr>
          <a:xfrm>
            <a:off x="4662535" y="1729212"/>
            <a:ext cx="3569381" cy="2806574"/>
          </a:xfrm>
          <a:prstGeom prst="rect">
            <a:avLst/>
          </a:prstGeom>
        </p:spPr>
      </p:pic>
    </p:spTree>
    <p:extLst>
      <p:ext uri="{BB962C8B-B14F-4D97-AF65-F5344CB8AC3E}">
        <p14:creationId xmlns:p14="http://schemas.microsoft.com/office/powerpoint/2010/main" val="2230513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ACD5D6-74A9-4238-93E9-4A7FC70595B0}"/>
              </a:ext>
            </a:extLst>
          </p:cNvPr>
          <p:cNvSpPr>
            <a:spLocks noGrp="1"/>
          </p:cNvSpPr>
          <p:nvPr>
            <p:ph type="title"/>
          </p:nvPr>
        </p:nvSpPr>
        <p:spPr>
          <a:xfrm>
            <a:off x="384285" y="2348928"/>
            <a:ext cx="8058149" cy="1912992"/>
          </a:xfrm>
        </p:spPr>
        <p:txBody>
          <a:bodyPr/>
          <a:lstStyle/>
          <a:p>
            <a:r>
              <a:rPr lang="en-GB" dirty="0"/>
              <a:t>But not all food technology or research appears to be damaging or unsustainable… why not turn air and electricity into food?</a:t>
            </a:r>
          </a:p>
        </p:txBody>
      </p:sp>
    </p:spTree>
    <p:extLst>
      <p:ext uri="{BB962C8B-B14F-4D97-AF65-F5344CB8AC3E}">
        <p14:creationId xmlns:p14="http://schemas.microsoft.com/office/powerpoint/2010/main" val="2933324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secret lab making the most sustainable food in the world | Just Might Work by Freethink">
            <a:hlinkClick r:id="" action="ppaction://media"/>
            <a:extLst>
              <a:ext uri="{FF2B5EF4-FFF2-40B4-BE49-F238E27FC236}">
                <a16:creationId xmlns:a16="http://schemas.microsoft.com/office/drawing/2014/main" id="{22114865-9BBE-494A-AF3E-3B5826DBFAB1}"/>
              </a:ext>
            </a:extLst>
          </p:cNvPr>
          <p:cNvPicPr>
            <a:picLocks noGrp="1" noRot="1" noChangeAspect="1"/>
          </p:cNvPicPr>
          <p:nvPr>
            <p:ph idx="1"/>
            <a:videoFile r:link="rId1"/>
          </p:nvPr>
        </p:nvPicPr>
        <p:blipFill>
          <a:blip r:embed="rId3"/>
          <a:stretch>
            <a:fillRect/>
          </a:stretch>
        </p:blipFill>
        <p:spPr>
          <a:xfrm>
            <a:off x="0" y="0"/>
            <a:ext cx="9144000" cy="6011501"/>
          </a:xfrm>
          <a:prstGeom prst="rect">
            <a:avLst/>
          </a:prstGeom>
        </p:spPr>
      </p:pic>
    </p:spTree>
    <p:extLst>
      <p:ext uri="{BB962C8B-B14F-4D97-AF65-F5344CB8AC3E}">
        <p14:creationId xmlns:p14="http://schemas.microsoft.com/office/powerpoint/2010/main" val="2593627476"/>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49B7EF9-2F3B-40B8-9507-7E581C397EB8}"/>
              </a:ext>
            </a:extLst>
          </p:cNvPr>
          <p:cNvPicPr>
            <a:picLocks noChangeAspect="1"/>
          </p:cNvPicPr>
          <p:nvPr/>
        </p:nvPicPr>
        <p:blipFill>
          <a:blip r:embed="rId2"/>
          <a:stretch>
            <a:fillRect/>
          </a:stretch>
        </p:blipFill>
        <p:spPr>
          <a:xfrm>
            <a:off x="4719201" y="1863020"/>
            <a:ext cx="3880287" cy="2913760"/>
          </a:xfrm>
          <a:prstGeom prst="rect">
            <a:avLst/>
          </a:prstGeom>
        </p:spPr>
      </p:pic>
      <p:sp>
        <p:nvSpPr>
          <p:cNvPr id="2" name="Title 1">
            <a:extLst>
              <a:ext uri="{FF2B5EF4-FFF2-40B4-BE49-F238E27FC236}">
                <a16:creationId xmlns:a16="http://schemas.microsoft.com/office/drawing/2014/main" id="{7AAF0D22-E7EF-43CE-8B37-C3C3C356E300}"/>
              </a:ext>
            </a:extLst>
          </p:cNvPr>
          <p:cNvSpPr>
            <a:spLocks noGrp="1"/>
          </p:cNvSpPr>
          <p:nvPr>
            <p:ph type="title"/>
          </p:nvPr>
        </p:nvSpPr>
        <p:spPr/>
        <p:txBody>
          <a:bodyPr/>
          <a:lstStyle/>
          <a:p>
            <a:r>
              <a:rPr lang="en-GB" dirty="0"/>
              <a:t>Group discussion..</a:t>
            </a:r>
            <a:br>
              <a:rPr lang="en-GB" dirty="0"/>
            </a:br>
            <a:br>
              <a:rPr lang="en-GB" dirty="0"/>
            </a:br>
            <a:r>
              <a:rPr lang="en-GB" sz="2000" dirty="0"/>
              <a:t>You were asked at the start of the tutorials to make notes on the videos as we watched them together, so now’s your chance to share your thoughts on how we could manage sustainable food provision within hospitality… what are your ideas..</a:t>
            </a:r>
          </a:p>
        </p:txBody>
      </p:sp>
    </p:spTree>
    <p:extLst>
      <p:ext uri="{BB962C8B-B14F-4D97-AF65-F5344CB8AC3E}">
        <p14:creationId xmlns:p14="http://schemas.microsoft.com/office/powerpoint/2010/main" val="2321358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48483" y="2195019"/>
            <a:ext cx="4115287" cy="1761346"/>
          </a:xfrm>
        </p:spPr>
        <p:txBody>
          <a:bodyPr/>
          <a:lstStyle/>
          <a:p>
            <a:pPr algn="ctr"/>
            <a:r>
              <a:rPr lang="en-GB" dirty="0"/>
              <a:t>For any module queries please contact me</a:t>
            </a:r>
            <a:br>
              <a:rPr lang="en-GB" dirty="0"/>
            </a:br>
            <a:br>
              <a:rPr lang="en-GB" dirty="0"/>
            </a:br>
            <a:r>
              <a:rPr lang="en-GB" dirty="0"/>
              <a:t>j.griffith-parry@uwtsd.ac.uk</a:t>
            </a:r>
          </a:p>
        </p:txBody>
      </p:sp>
    </p:spTree>
    <p:extLst>
      <p:ext uri="{BB962C8B-B14F-4D97-AF65-F5344CB8AC3E}">
        <p14:creationId xmlns:p14="http://schemas.microsoft.com/office/powerpoint/2010/main" val="137060021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86</TotalTime>
  <Words>411</Words>
  <Application>Microsoft Office PowerPoint</Application>
  <PresentationFormat>On-screen Show (4:3)</PresentationFormat>
  <Paragraphs>10</Paragraphs>
  <Slides>17</Slides>
  <Notes>0</Notes>
  <HiddenSlides>0</HiddenSlides>
  <MMClips>6</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17</vt:i4>
      </vt:variant>
    </vt:vector>
  </HeadingPairs>
  <TitlesOfParts>
    <vt:vector size="36"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  Facing the Food challenge!</vt:lpstr>
      <vt:lpstr>As most hospitality operations have some food provision, which can range form a simple buffet or prepacked breakfast offering to full blown a la carte restaurants, we cannot  ignore the impact that food production has on our environment… today we will explore what we can do.. What is currently happening within the industry and how we could change for a better future…  Please make notes as you are watching the video content as you will need them for the later group discussions.</vt:lpstr>
      <vt:lpstr>PowerPoint Presentation</vt:lpstr>
      <vt:lpstr>How achievable do you think a zero- waste restaurant is? What are the advantages? Who thinks this would work?  What approach as a manager would you take to make this happen?</vt:lpstr>
      <vt:lpstr>PowerPoint Presentation</vt:lpstr>
      <vt:lpstr>We have just listened and watched the video that again points us towards seasonality, sustainable sourcing and having a great food chain supply..   But what about waste?  The ugly vegetables?  Sell by date fixation?...</vt:lpstr>
      <vt:lpstr>PowerPoint Presentation</vt:lpstr>
      <vt:lpstr>So, what are some of the things that we can do to make restaurants and food provision more sustainable… what may be some of the tell-tale signs that the restaurant that we are visiting is not sustainable?...</vt:lpstr>
      <vt:lpstr>PowerPoint Presentation</vt:lpstr>
      <vt:lpstr>In that video clip, we were given information which sound pretty much sounded like common sense… if we offer a never-ending menu, it is impossible to have locally sourced food, seasonality, even the amount of storage space, containers and facilities (refrigeration) can impact on the sustainable credentials of our organisation… so what about modification of food, what do we do to food to make it last longer, taste better, look better, lets discover GMO’s…..</vt:lpstr>
      <vt:lpstr>PowerPoint Presentation</vt:lpstr>
      <vt:lpstr>What are your thoughts on GMO’s a necessary evil or just evil? </vt:lpstr>
      <vt:lpstr>But not all food technology or research appears to be damaging or unsustainable… why not turn air and electricity into food?</vt:lpstr>
      <vt:lpstr>PowerPoint Presentation</vt:lpstr>
      <vt:lpstr>Group discussion..  You were asked at the start of the tutorials to make notes on the videos as we watched them together, so now’s your chance to share your thoughts on how we could manage sustainable food provision within hospitality… what are your ideas..</vt:lpstr>
      <vt:lpstr>For any module queries please contact me  j.griffith-parry@uwtsd.ac.uk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9</cp:revision>
  <dcterms:created xsi:type="dcterms:W3CDTF">2021-03-10T12:10:47Z</dcterms:created>
  <dcterms:modified xsi:type="dcterms:W3CDTF">2022-01-18T16:46:13Z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