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C1C1"/>
    <a:srgbClr val="F1939A"/>
    <a:srgbClr val="FF0066"/>
    <a:srgbClr val="EF9191"/>
    <a:srgbClr val="FF578F"/>
    <a:srgbClr val="FFCDDE"/>
    <a:srgbClr val="FF97BA"/>
    <a:srgbClr val="000000"/>
    <a:srgbClr val="CC6666"/>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0CC36-B993-4E48-9D83-81CC0010CF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0602388-52AB-4AD9-8A66-24E9483435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754AB0-CCDA-4F46-968F-7432DBA4760A}"/>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5" name="Footer Placeholder 4">
            <a:extLst>
              <a:ext uri="{FF2B5EF4-FFF2-40B4-BE49-F238E27FC236}">
                <a16:creationId xmlns:a16="http://schemas.microsoft.com/office/drawing/2014/main" id="{AA2E543F-2473-4B47-BB3C-11CB102BEE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18FF75-678D-4C61-A9CF-852997595BAD}"/>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931507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6B333-7873-4578-9ACF-B00B541BC2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B9414A-0AC0-4A12-A58C-03B2F2636E0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A5DF78-F5AE-4C17-B9CC-75DE58FB9EE2}"/>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5" name="Footer Placeholder 4">
            <a:extLst>
              <a:ext uri="{FF2B5EF4-FFF2-40B4-BE49-F238E27FC236}">
                <a16:creationId xmlns:a16="http://schemas.microsoft.com/office/drawing/2014/main" id="{B21683E9-4B20-429B-8A57-BEFB14B503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B991AE-75F9-46F0-9C2A-5D67536AD254}"/>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3521355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5E2E9-0A46-4547-A4A2-8B6DA4CFAA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A309E2-7D9E-4FC9-88D1-9B11219684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8CB612-AC99-4994-A964-BBA3AB50C69B}"/>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5" name="Footer Placeholder 4">
            <a:extLst>
              <a:ext uri="{FF2B5EF4-FFF2-40B4-BE49-F238E27FC236}">
                <a16:creationId xmlns:a16="http://schemas.microsoft.com/office/drawing/2014/main" id="{B1B6D2AB-E733-49D3-B3CB-CCC70D1F96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E637B7-994A-4BFD-9213-B58396D8665F}"/>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2579821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26214-FB7C-422F-BC08-D6CA936AE1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934CFA-098E-4A98-A9A5-1533AA47FCC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749B34-F32E-4FA6-9B26-4A472076BF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E1DEC23-0E29-4789-9383-FB62C7A648FA}"/>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6" name="Footer Placeholder 5">
            <a:extLst>
              <a:ext uri="{FF2B5EF4-FFF2-40B4-BE49-F238E27FC236}">
                <a16:creationId xmlns:a16="http://schemas.microsoft.com/office/drawing/2014/main" id="{67287642-D4C6-43CE-95CF-64C4E6C1FD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5B1D3F-E4A7-457E-9F6D-F9D46A1B948E}"/>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296515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4420C-6B9A-4640-8AE9-44AB3B0089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94F8D6-9A20-4ADC-ABAF-BCF06271E4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4B3213-A2DB-4F30-969A-49BA5C29E8A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77ACD2-5005-4FA0-BB43-0F8D865E3C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78B0583-5ECB-4CCB-AA08-FAE63DB581C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226D67-E08F-4CAA-8FAF-32409365AF4E}"/>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8" name="Footer Placeholder 7">
            <a:extLst>
              <a:ext uri="{FF2B5EF4-FFF2-40B4-BE49-F238E27FC236}">
                <a16:creationId xmlns:a16="http://schemas.microsoft.com/office/drawing/2014/main" id="{81893A55-0F59-4D6A-99C4-688C60B0833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390F13-513B-4444-8A3D-5588BFA2D171}"/>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2421211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3EF14-51C3-422F-9717-564735EF07E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51284C-3FDA-47C1-A429-76E3F54CF3B8}"/>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4" name="Footer Placeholder 3">
            <a:extLst>
              <a:ext uri="{FF2B5EF4-FFF2-40B4-BE49-F238E27FC236}">
                <a16:creationId xmlns:a16="http://schemas.microsoft.com/office/drawing/2014/main" id="{0A3EF1A9-51CB-4249-916F-81F8B85A014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E646543-B610-4748-8440-B2098AA3C107}"/>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2168290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C0A27D-ACCF-4546-B4E7-578E8A0A4AA5}"/>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3" name="Footer Placeholder 2">
            <a:extLst>
              <a:ext uri="{FF2B5EF4-FFF2-40B4-BE49-F238E27FC236}">
                <a16:creationId xmlns:a16="http://schemas.microsoft.com/office/drawing/2014/main" id="{2396ED7F-01E7-4048-AD30-D70B3D3819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469E421-C35E-4489-94B2-A5E2BE1B6312}"/>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1482760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B2E4-B494-42BD-9531-11C6F96C4B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2F5744E-5882-4B67-B8B7-A5BACDF4C4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924A19-6965-4399-8507-BF80AADB66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836BB7-A9C8-45F8-8A56-126E65C33DA3}"/>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6" name="Footer Placeholder 5">
            <a:extLst>
              <a:ext uri="{FF2B5EF4-FFF2-40B4-BE49-F238E27FC236}">
                <a16:creationId xmlns:a16="http://schemas.microsoft.com/office/drawing/2014/main" id="{265AF9A1-D7C5-4825-A1DD-527AB4BA01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9F9FCE-74A3-482A-9535-411487F84148}"/>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3210099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69FD2-9E72-4F15-B1FD-86EDE189AC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05DCD4-26DC-4B38-AFC4-55D10A990D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37E0C35-9106-4A21-8335-50FADA6E77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BA99FE-6475-46B1-82C6-66F97AD093D8}"/>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6" name="Footer Placeholder 5">
            <a:extLst>
              <a:ext uri="{FF2B5EF4-FFF2-40B4-BE49-F238E27FC236}">
                <a16:creationId xmlns:a16="http://schemas.microsoft.com/office/drawing/2014/main" id="{41C041BF-CF18-40C2-ACEE-27D64BC990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22AAE4-5AE0-4F1C-B772-6C7BFF2F34D3}"/>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3542063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48A9B-81A5-4A75-9B49-F75F78E4A6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116D2E-777E-4180-92EE-79BEF92EE7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AC87DD-1F0A-479A-8C59-11A6CA19BF05}"/>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5" name="Footer Placeholder 4">
            <a:extLst>
              <a:ext uri="{FF2B5EF4-FFF2-40B4-BE49-F238E27FC236}">
                <a16:creationId xmlns:a16="http://schemas.microsoft.com/office/drawing/2014/main" id="{510EBB60-24F4-4ED2-8152-FADCA1D0F6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0087AA-AD36-461A-A1E3-954DDC97580E}"/>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2714037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700324-6BEA-47F3-B60F-A62F0FDB8BB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766A2E-5E73-4977-A0F7-4A4CEF85BCC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3C2386-1FB4-4804-BA14-75CA783D051D}"/>
              </a:ext>
            </a:extLst>
          </p:cNvPr>
          <p:cNvSpPr>
            <a:spLocks noGrp="1"/>
          </p:cNvSpPr>
          <p:nvPr>
            <p:ph type="dt" sz="half" idx="10"/>
          </p:nvPr>
        </p:nvSpPr>
        <p:spPr/>
        <p:txBody>
          <a:bodyPr/>
          <a:lstStyle/>
          <a:p>
            <a:fld id="{2A2A8AF4-F0CD-4CE5-81EE-6A4CF4A7CA79}" type="datetimeFigureOut">
              <a:rPr lang="en-GB" smtClean="0"/>
              <a:t>19/09/2021</a:t>
            </a:fld>
            <a:endParaRPr lang="en-GB"/>
          </a:p>
        </p:txBody>
      </p:sp>
      <p:sp>
        <p:nvSpPr>
          <p:cNvPr id="5" name="Footer Placeholder 4">
            <a:extLst>
              <a:ext uri="{FF2B5EF4-FFF2-40B4-BE49-F238E27FC236}">
                <a16:creationId xmlns:a16="http://schemas.microsoft.com/office/drawing/2014/main" id="{DD15111F-3085-4FDD-A063-D088E9C791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36F01-0F39-4416-98B1-CF79CB832EC8}"/>
              </a:ext>
            </a:extLst>
          </p:cNvPr>
          <p:cNvSpPr>
            <a:spLocks noGrp="1"/>
          </p:cNvSpPr>
          <p:nvPr>
            <p:ph type="sldNum" sz="quarter" idx="12"/>
          </p:nvPr>
        </p:nvSpPr>
        <p:spPr/>
        <p:txBody>
          <a:bodyPr/>
          <a:lstStyle/>
          <a:p>
            <a:fld id="{4AC81A6B-0EFA-4D0A-BB6D-B626DE63B88F}" type="slidenum">
              <a:rPr lang="en-GB" smtClean="0"/>
              <a:t>‹#›</a:t>
            </a:fld>
            <a:endParaRPr lang="en-GB"/>
          </a:p>
        </p:txBody>
      </p:sp>
    </p:spTree>
    <p:extLst>
      <p:ext uri="{BB962C8B-B14F-4D97-AF65-F5344CB8AC3E}">
        <p14:creationId xmlns:p14="http://schemas.microsoft.com/office/powerpoint/2010/main" val="2708049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E09B69-336B-402A-9DB8-1CF551CD2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E49B83-806A-43A6-A0D7-A6E8077A95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06C3A9-0BBB-4348-9510-EAFF6DC35F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2A8AF4-F0CD-4CE5-81EE-6A4CF4A7CA79}" type="datetimeFigureOut">
              <a:rPr lang="en-GB" smtClean="0"/>
              <a:t>19/09/2021</a:t>
            </a:fld>
            <a:endParaRPr lang="en-GB"/>
          </a:p>
        </p:txBody>
      </p:sp>
      <p:sp>
        <p:nvSpPr>
          <p:cNvPr id="5" name="Footer Placeholder 4">
            <a:extLst>
              <a:ext uri="{FF2B5EF4-FFF2-40B4-BE49-F238E27FC236}">
                <a16:creationId xmlns:a16="http://schemas.microsoft.com/office/drawing/2014/main" id="{C5A6A42A-FA12-4822-9A14-AB44C1563F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E651985-808B-44C2-A55A-D69A11A018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C81A6B-0EFA-4D0A-BB6D-B626DE63B88F}" type="slidenum">
              <a:rPr lang="en-GB" smtClean="0"/>
              <a:t>‹#›</a:t>
            </a:fld>
            <a:endParaRPr lang="en-GB"/>
          </a:p>
        </p:txBody>
      </p:sp>
    </p:spTree>
    <p:extLst>
      <p:ext uri="{BB962C8B-B14F-4D97-AF65-F5344CB8AC3E}">
        <p14:creationId xmlns:p14="http://schemas.microsoft.com/office/powerpoint/2010/main" val="36258833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24512344-8223-4BFE-9CAF-92C2A8C9A9FB}"/>
              </a:ext>
            </a:extLst>
          </p:cNvPr>
          <p:cNvSpPr txBox="1"/>
          <p:nvPr/>
        </p:nvSpPr>
        <p:spPr>
          <a:xfrm>
            <a:off x="5538786" y="3379124"/>
            <a:ext cx="542926" cy="646331"/>
          </a:xfrm>
          <a:prstGeom prst="rect">
            <a:avLst/>
          </a:prstGeom>
          <a:solidFill>
            <a:srgbClr val="FF0066"/>
          </a:solidFill>
        </p:spPr>
        <p:txBody>
          <a:bodyPr wrap="square" rtlCol="0">
            <a:spAutoFit/>
          </a:bodyPr>
          <a:lstStyle/>
          <a:p>
            <a:endParaRPr lang="en-GB" dirty="0"/>
          </a:p>
          <a:p>
            <a:endParaRPr lang="en-GB" dirty="0"/>
          </a:p>
        </p:txBody>
      </p:sp>
      <p:sp>
        <p:nvSpPr>
          <p:cNvPr id="3" name="TextBox 2">
            <a:extLst>
              <a:ext uri="{FF2B5EF4-FFF2-40B4-BE49-F238E27FC236}">
                <a16:creationId xmlns:a16="http://schemas.microsoft.com/office/drawing/2014/main" id="{11E48028-B019-4D8D-BEF2-9466C845E01C}"/>
              </a:ext>
            </a:extLst>
          </p:cNvPr>
          <p:cNvSpPr txBox="1"/>
          <p:nvPr/>
        </p:nvSpPr>
        <p:spPr>
          <a:xfrm>
            <a:off x="109531" y="-2499"/>
            <a:ext cx="11977688" cy="1092607"/>
          </a:xfrm>
          <a:prstGeom prst="rect">
            <a:avLst/>
          </a:prstGeom>
          <a:solidFill>
            <a:srgbClr val="FB9DC1"/>
          </a:solidFill>
        </p:spPr>
        <p:txBody>
          <a:bodyPr wrap="square" rtlCol="0">
            <a:spAutoFit/>
          </a:bodyPr>
          <a:lstStyle/>
          <a:p>
            <a:pPr algn="ctr"/>
            <a:r>
              <a:rPr lang="en-GB" sz="1000" b="1" u="sng" dirty="0">
                <a:latin typeface="Arial" panose="020B0604020202020204" pitchFamily="34" charset="0"/>
                <a:cs typeface="Arial" panose="020B0604020202020204" pitchFamily="34" charset="0"/>
              </a:rPr>
              <a:t>Introduction</a:t>
            </a:r>
          </a:p>
          <a:p>
            <a:pPr algn="ctr"/>
            <a:r>
              <a:rPr lang="en-GB" sz="900" dirty="0">
                <a:latin typeface="Arial" panose="020B0604020202020204" pitchFamily="34" charset="0"/>
                <a:cs typeface="Arial" panose="020B0604020202020204" pitchFamily="34" charset="0"/>
              </a:rPr>
              <a:t>This academic poster provides information on four necessary study skills that contribute to a person’s critical thinking. According to the BBC, Critical thinking is when a person does not at first accept what they hear or read. It allows for various points of view to be recognised, put together their arguments, and assess the arguments of others. (BBC.Co.UK, n.d.)  Cottrell S. (2017) states that critical thinking is a ‘complex process’, it is a skill that requires personal interpretation and analysis, as does it require close evaluation. It means that if it is said that ‘Piaget's theory of development is best’ an individual will be required to look into this, and why it is said, judge it closely, and research oppositional opinions before coming to their own decision and agreeing or disagreeing with the statement. They should also provide a detailed argument in response to their findings and beliefs. The following study skills help to explain how a person may develop a critical thinking brain and the different ways it can be done.</a:t>
            </a:r>
          </a:p>
          <a:p>
            <a:pPr algn="ctr"/>
            <a:endParaRPr lang="en-GB" sz="10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C948513-203A-4C56-8616-AF5C369855F7}"/>
              </a:ext>
            </a:extLst>
          </p:cNvPr>
          <p:cNvSpPr txBox="1"/>
          <p:nvPr/>
        </p:nvSpPr>
        <p:spPr>
          <a:xfrm>
            <a:off x="104774" y="929702"/>
            <a:ext cx="5448300" cy="2908489"/>
          </a:xfrm>
          <a:prstGeom prst="rect">
            <a:avLst/>
          </a:prstGeom>
          <a:solidFill>
            <a:srgbClr val="FFCCFF"/>
          </a:solidFill>
        </p:spPr>
        <p:txBody>
          <a:bodyPr wrap="square">
            <a:spAutoFit/>
          </a:bodyPr>
          <a:lstStyle/>
          <a:p>
            <a:pPr lvl="0" algn="ctr"/>
            <a:r>
              <a:rPr lang="en-GB" sz="1050" b="1" u="sng" dirty="0">
                <a:latin typeface="Arial" panose="020B0604020202020204" pitchFamily="34" charset="0"/>
                <a:cs typeface="Arial" panose="020B0604020202020204" pitchFamily="34" charset="0"/>
              </a:rPr>
              <a:t>Reflection</a:t>
            </a:r>
            <a:endParaRPr lang="en-GB" sz="1000" b="1" u="sng" dirty="0">
              <a:latin typeface="Arial" panose="020B0604020202020204" pitchFamily="34" charset="0"/>
              <a:cs typeface="Arial" panose="020B0604020202020204" pitchFamily="34" charset="0"/>
            </a:endParaRPr>
          </a:p>
          <a:p>
            <a:pPr lvl="0"/>
            <a:r>
              <a:rPr lang="en-GB" sz="900" dirty="0">
                <a:latin typeface="Arial" panose="020B0604020202020204" pitchFamily="34" charset="0"/>
                <a:cs typeface="Arial" panose="020B0604020202020204" pitchFamily="34" charset="0"/>
              </a:rPr>
              <a:t>Reflection is when a person looks or thinks back upon something, whether that be a situation they have been a part of, notes that they have taken from an event or lesson, or a piece of writing they have been previously given or have written themselves. It is a skill that can be done in many different ways, for example, one person might reflect daily by writing about their whereas some people might only reflect in situations where they are required to do so. For example, if they have been learning and written notes, they might reflect on these notes to later expand on them or to help process the information they were taught and gather a better understanding. Reflection is important for professional development as it can help show how someone will learn, expand knowledge, and process information effectively as will it improve their academic writing. (Bowler J, 2020)</a:t>
            </a:r>
          </a:p>
          <a:p>
            <a:pPr lvl="0"/>
            <a:r>
              <a:rPr lang="en-GB" sz="900" dirty="0">
                <a:latin typeface="Arial" panose="020B0604020202020204" pitchFamily="34" charset="0"/>
                <a:cs typeface="Arial" panose="020B0604020202020204" pitchFamily="34" charset="0"/>
              </a:rPr>
              <a:t>Finlay (2008) suggests that good reflection is learning through and from experience as it provides insights into oneself and their practice, providing individuals something that they can work on, consider and develop. Reflection can help to link experiences and knowledge to each other which can result in a more positively informed professional when in a workplace. When considering critical thinking reflection is a skill that is closely related because they both look into a situation, argument, or piece of writing. Critical thinking is about looking at an argument as a whole and picking its aspects apart and not taking one point as fact but doing research into more arguments to draw up a balanced view. It is similar to reflection in the sense that it is looking over something and seeing what could be changed to improve it and looking at the weight of the argument and how worthy it might be to an overall conclusion, it is also something that is done on a self-disciplined basis. (Johnathan Haber, 2020)</a:t>
            </a:r>
          </a:p>
        </p:txBody>
      </p:sp>
      <p:sp>
        <p:nvSpPr>
          <p:cNvPr id="8" name="TextBox 7">
            <a:extLst>
              <a:ext uri="{FF2B5EF4-FFF2-40B4-BE49-F238E27FC236}">
                <a16:creationId xmlns:a16="http://schemas.microsoft.com/office/drawing/2014/main" id="{16D786C8-DD9A-41BF-AE0D-3F6F9B7DF9D9}"/>
              </a:ext>
            </a:extLst>
          </p:cNvPr>
          <p:cNvSpPr txBox="1"/>
          <p:nvPr/>
        </p:nvSpPr>
        <p:spPr>
          <a:xfrm>
            <a:off x="5553074" y="1056799"/>
            <a:ext cx="6529387" cy="2331407"/>
          </a:xfrm>
          <a:prstGeom prst="rect">
            <a:avLst/>
          </a:prstGeom>
          <a:solidFill>
            <a:srgbClr val="F1939A"/>
          </a:solidFill>
        </p:spPr>
        <p:txBody>
          <a:bodyPr wrap="square">
            <a:spAutoFit/>
          </a:bodyPr>
          <a:lstStyle/>
          <a:p>
            <a:pPr lvl="0" algn="ctr"/>
            <a:r>
              <a:rPr lang="en-GB" sz="1050" b="1" u="sng" dirty="0">
                <a:latin typeface="Arial" panose="020B0604020202020204" pitchFamily="34" charset="0"/>
                <a:cs typeface="Arial" panose="020B0604020202020204" pitchFamily="34" charset="0"/>
              </a:rPr>
              <a:t>Time management</a:t>
            </a:r>
          </a:p>
          <a:p>
            <a:pPr lvl="0"/>
            <a:r>
              <a:rPr lang="en-GB" sz="900" dirty="0">
                <a:latin typeface="Arial" panose="020B0604020202020204" pitchFamily="34" charset="0"/>
                <a:cs typeface="Arial" panose="020B0604020202020204" pitchFamily="34" charset="0"/>
              </a:rPr>
              <a:t>Time management is a skill that is necessary in all lives as it requires individuals to account for their time effectively. It often helps if there is a list of priorities that are put in order of importance. For example, coursework, work-life, family life, social time, and free time.  Time management involves organising all of those different but important things so that they can all be fit into a certain schedule and individuals can have a healthy balance within their lives. Time Management is a skill that is often forgotten about as people do not have a plan or a list of priorities this can lead to a build-up of different life aspects that can then end in feeling overwhelmed and an individual not reaching their deadlines. Time management is carried out by an individual setting out a plan of the goals they would like to reach within a set amount of time, it is important to assure that they are realistic, organised, and that it is done on an independent basis. Time management can be done using strategies like planners, diaries, setting deadlines, and overall being organised and limiting distractions when attempting to concentrate on a specific task. According to (Leeds University Library, 2016.) It can help if when setting a deadline, considerations are made as to how achievable targets are to reach in that amount of time, especially when they are academic goals or deadlines as they are sometimes unchangeable and set externally. When dealing with an academic deadline it is vital to take breaks to remain focused, prevent procrastination, so to choose a calm working space, and remove as many other possible distractions to produce a piece of writing or presentation for example.</a:t>
            </a:r>
          </a:p>
          <a:p>
            <a:pPr lvl="0"/>
            <a:endParaRPr lang="en-GB" sz="9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26952495-BB10-4CC4-9624-0868DCA5A165}"/>
              </a:ext>
            </a:extLst>
          </p:cNvPr>
          <p:cNvSpPr txBox="1"/>
          <p:nvPr/>
        </p:nvSpPr>
        <p:spPr>
          <a:xfrm>
            <a:off x="104774" y="3838191"/>
            <a:ext cx="5991226" cy="2169825"/>
          </a:xfrm>
          <a:prstGeom prst="rect">
            <a:avLst/>
          </a:prstGeom>
          <a:solidFill>
            <a:srgbClr val="FF578F"/>
          </a:solidFill>
        </p:spPr>
        <p:txBody>
          <a:bodyPr wrap="square">
            <a:spAutoFit/>
          </a:bodyPr>
          <a:lstStyle/>
          <a:p>
            <a:pPr algn="ctr"/>
            <a:r>
              <a:rPr lang="en-GB" sz="1000" b="1" u="sng" dirty="0">
                <a:latin typeface="Arial" panose="020B0604020202020204" pitchFamily="34" charset="0"/>
                <a:cs typeface="Arial" panose="020B0604020202020204" pitchFamily="34" charset="0"/>
              </a:rPr>
              <a:t>Research</a:t>
            </a:r>
          </a:p>
          <a:p>
            <a:r>
              <a:rPr lang="en-GB" sz="900" dirty="0">
                <a:latin typeface="Arial" panose="020B0604020202020204" pitchFamily="34" charset="0"/>
                <a:cs typeface="Arial" panose="020B0604020202020204" pitchFamily="34" charset="0"/>
              </a:rPr>
              <a:t>It is generally considered today that all research is done using online resources, however, to gain a thorough understanding of any topic it is important to use a range of research methods, such as books, journals, articles, videos, websites, and interviews as it will lead to a better more well-informed analysis. If information comes from multiple different resources, it should help to prevent bias. According to Bowler J, (2021), people must understand, learn and apply. This suggests that understanding would start with the teaching, listening, and research that is done into a given topic. Learning would be about processing and remembering the new information, and her final step is the application of knowledge, which in an Early Years setting could be in a practical scenario, for example using research into Piaget's theory of development when looking at a specific child and where they are developmentally, allowing a professional to form a fair analysis on if a child is reaching their correct milestones or if they might be developmentally delayed. In essence, research is as simple as looking into the work of others, analysing it, and using it within a new piece of writing to strengthen personal opinions and points made. Research will help develop an individual’s way of critical thinking.  When a person reads the work of others, they need to be able to decipher between fact and opinion to work out the value of a piece of ‘evidence’, not take everything they read as valid and true. </a:t>
            </a:r>
          </a:p>
        </p:txBody>
      </p:sp>
      <p:sp>
        <p:nvSpPr>
          <p:cNvPr id="12" name="TextBox 11">
            <a:extLst>
              <a:ext uri="{FF2B5EF4-FFF2-40B4-BE49-F238E27FC236}">
                <a16:creationId xmlns:a16="http://schemas.microsoft.com/office/drawing/2014/main" id="{B0396C27-DDC9-4EAC-B402-075A1EF42DD7}"/>
              </a:ext>
            </a:extLst>
          </p:cNvPr>
          <p:cNvSpPr txBox="1"/>
          <p:nvPr/>
        </p:nvSpPr>
        <p:spPr>
          <a:xfrm>
            <a:off x="6067424" y="3268805"/>
            <a:ext cx="6015037" cy="2739211"/>
          </a:xfrm>
          <a:prstGeom prst="rect">
            <a:avLst/>
          </a:prstGeom>
          <a:solidFill>
            <a:srgbClr val="FFCDDE"/>
          </a:solidFill>
        </p:spPr>
        <p:txBody>
          <a:bodyPr wrap="square">
            <a:spAutoFit/>
          </a:bodyPr>
          <a:lstStyle/>
          <a:p>
            <a:pPr algn="ctr"/>
            <a:r>
              <a:rPr lang="en-GB" sz="1000" b="1" u="sng" dirty="0">
                <a:latin typeface="Arial" panose="020B0604020202020204" pitchFamily="34" charset="0"/>
                <a:cs typeface="Arial" panose="020B0604020202020204" pitchFamily="34" charset="0"/>
              </a:rPr>
              <a:t>Note Taking </a:t>
            </a:r>
          </a:p>
          <a:p>
            <a:r>
              <a:rPr lang="en-GB" sz="900" dirty="0">
                <a:latin typeface="Arial" panose="020B0604020202020204" pitchFamily="34" charset="0"/>
                <a:cs typeface="Arial" panose="020B0604020202020204" pitchFamily="34" charset="0"/>
              </a:rPr>
              <a:t>Taking notes is a skill that differs from person to person because it can be done in many different ways. According to (McPherson PhD, 2018) note taking is extremely valuable as it is the building block of new information within someone’s brain. Note taking will help to factorise different information and make sense of it within a person’s brain. Within Early Years a professional might take notes, for example, if a child was disclosing something, it would be important to keep note of the key information that is said so that it can be passed on to the right people. This however will need to be complete in a confidential manner, therefore, the way to take notes in this situation would be to complete them electronically so that they can be password protected rather than on paper because this could result in a data leak. This is a situation where it is vital that critical thinking is used so that the only information recorded is exactly what is being said and doesn’t include any prior knowledge that would form a bias, and a decision needs to be complete about exactly what is being disclosed and whether it is true or a story.</a:t>
            </a:r>
          </a:p>
          <a:p>
            <a:r>
              <a:rPr lang="en-GB" sz="900" dirty="0">
                <a:latin typeface="Arial" panose="020B0604020202020204" pitchFamily="34" charset="0"/>
                <a:cs typeface="Arial" panose="020B0604020202020204" pitchFamily="34" charset="0"/>
              </a:rPr>
              <a:t>When in university or college it is important to take notes to improve knowledge, reflect upon and use them in assignments. When taking notes during a lecture it can be difficult if the lecture is fast-paced and it is key for an individual to understand their notes. To keep up with the speed of a lecture it might help when taking notes to use paper and pen and use abbreviations instead of long words so key points are not missed. Taking notes is a personal task and sometimes people have different methods of taking notes, such when using a notebook taking the notes in different colour pens, highlighting information that needs to stand out or is separate from other information. (McPherson PhD, 2018) also states that when taking notes, they should always be paraphrased so that those notes can go on to be reorganised and used as a stepping stone at a later date within academia.</a:t>
            </a:r>
          </a:p>
        </p:txBody>
      </p:sp>
      <p:sp>
        <p:nvSpPr>
          <p:cNvPr id="13" name="TextBox 12">
            <a:extLst>
              <a:ext uri="{FF2B5EF4-FFF2-40B4-BE49-F238E27FC236}">
                <a16:creationId xmlns:a16="http://schemas.microsoft.com/office/drawing/2014/main" id="{0A0DBC86-4A78-4CEF-AE6F-7D593D63E32E}"/>
              </a:ext>
            </a:extLst>
          </p:cNvPr>
          <p:cNvSpPr txBox="1"/>
          <p:nvPr/>
        </p:nvSpPr>
        <p:spPr>
          <a:xfrm>
            <a:off x="104773" y="6008016"/>
            <a:ext cx="11977685" cy="800219"/>
          </a:xfrm>
          <a:prstGeom prst="rect">
            <a:avLst/>
          </a:prstGeom>
          <a:solidFill>
            <a:srgbClr val="EF9191"/>
          </a:solidFill>
        </p:spPr>
        <p:txBody>
          <a:bodyPr wrap="square" rtlCol="0">
            <a:spAutoFit/>
          </a:bodyPr>
          <a:lstStyle/>
          <a:p>
            <a:pPr algn="ctr"/>
            <a:r>
              <a:rPr lang="en-GB" sz="1000" b="1" u="sng" dirty="0">
                <a:latin typeface="Arial" panose="020B0604020202020204" pitchFamily="34" charset="0"/>
                <a:cs typeface="Arial" panose="020B0604020202020204" pitchFamily="34" charset="0"/>
              </a:rPr>
              <a:t>Conclusion</a:t>
            </a:r>
            <a:r>
              <a:rPr lang="en-GB" sz="900" dirty="0">
                <a:latin typeface="Arial" panose="020B0604020202020204" pitchFamily="34" charset="0"/>
                <a:cs typeface="Arial" panose="020B0604020202020204" pitchFamily="34" charset="0"/>
              </a:rPr>
              <a:t> </a:t>
            </a:r>
          </a:p>
          <a:p>
            <a:r>
              <a:rPr lang="en-GB" sz="900" dirty="0">
                <a:latin typeface="Arial" panose="020B0604020202020204" pitchFamily="34" charset="0"/>
                <a:cs typeface="Arial" panose="020B0604020202020204" pitchFamily="34" charset="0"/>
              </a:rPr>
              <a:t>To draw an end to this poster, it can be seen that many different study skills sometimes interlink to form a more critically thinking brain. For example, when a person is taking notes, they are preparing to do more research on what they have written down, and they are likely going to reflect upon these notes when completing a piece of academic writing. These skills help to look deeper into an argument, look at how credible it is, and overall help to develop a better understanding of a given topic.</a:t>
            </a:r>
          </a:p>
          <a:p>
            <a:endParaRPr lang="en-GB" sz="900"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7D661D18-A450-4A93-9E3A-B5389475E624}"/>
              </a:ext>
            </a:extLst>
          </p:cNvPr>
          <p:cNvSpPr txBox="1"/>
          <p:nvPr/>
        </p:nvSpPr>
        <p:spPr>
          <a:xfrm>
            <a:off x="104773" y="0"/>
            <a:ext cx="2400302" cy="184666"/>
          </a:xfrm>
          <a:prstGeom prst="rect">
            <a:avLst/>
          </a:prstGeom>
          <a:noFill/>
        </p:spPr>
        <p:txBody>
          <a:bodyPr wrap="square" rtlCol="0">
            <a:spAutoFit/>
          </a:bodyPr>
          <a:lstStyle/>
          <a:p>
            <a:r>
              <a:rPr lang="en-GB" sz="600">
                <a:latin typeface="Arial" panose="020B0604020202020204" pitchFamily="34" charset="0"/>
                <a:cs typeface="Arial" panose="020B0604020202020204" pitchFamily="34" charset="0"/>
              </a:rPr>
              <a:t>Ellie Thomas, 2104083, ECGE4003PC </a:t>
            </a:r>
            <a:endParaRPr lang="en-GB" sz="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64081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6FCF5-F835-496C-A05C-23922EAACB74}"/>
              </a:ext>
            </a:extLst>
          </p:cNvPr>
          <p:cNvSpPr>
            <a:spLocks noGrp="1"/>
          </p:cNvSpPr>
          <p:nvPr>
            <p:ph type="title"/>
          </p:nvPr>
        </p:nvSpPr>
        <p:spPr>
          <a:xfrm>
            <a:off x="838200" y="523875"/>
            <a:ext cx="10515600" cy="1301750"/>
          </a:xfrm>
          <a:solidFill>
            <a:srgbClr val="FBC1C1"/>
          </a:solidFill>
        </p:spPr>
        <p:txBody>
          <a:bodyPr>
            <a:normAutofit/>
          </a:bodyPr>
          <a:lstStyle/>
          <a:p>
            <a:r>
              <a:rPr lang="en-GB" sz="3600" b="1" u="sng" dirty="0">
                <a:latin typeface="Arial" panose="020B0604020202020204" pitchFamily="34" charset="0"/>
                <a:cs typeface="Arial" panose="020B0604020202020204" pitchFamily="34" charset="0"/>
              </a:rPr>
              <a:t>Reference List</a:t>
            </a:r>
            <a:br>
              <a:rPr lang="en-GB" sz="3600" b="1" u="sng" dirty="0">
                <a:latin typeface="Arial" panose="020B0604020202020204" pitchFamily="34" charset="0"/>
                <a:cs typeface="Arial" panose="020B0604020202020204" pitchFamily="34" charset="0"/>
              </a:rPr>
            </a:br>
            <a:endParaRPr lang="en-GB" sz="3600"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25EA3D1-C097-4ECD-857D-B715CC42910D}"/>
              </a:ext>
            </a:extLst>
          </p:cNvPr>
          <p:cNvSpPr>
            <a:spLocks noGrp="1"/>
          </p:cNvSpPr>
          <p:nvPr>
            <p:ph idx="1"/>
          </p:nvPr>
        </p:nvSpPr>
        <p:spPr/>
        <p:txBody>
          <a:bodyPr>
            <a:normAutofit/>
          </a:bodyPr>
          <a:lstStyle/>
          <a:p>
            <a:r>
              <a:rPr lang="en-GB" sz="1600" dirty="0">
                <a:latin typeface="Arial" panose="020B0604020202020204" pitchFamily="34" charset="0"/>
                <a:cs typeface="Arial" panose="020B0604020202020204" pitchFamily="34" charset="0"/>
              </a:rPr>
              <a:t>BBC.Co.UK. (n.d.). Critical thinking and problem solving. Retrieved September 16th, 2021, from BBC Bitesize: https://www.bbc.co.uk/bitesize/guides/zcjhfcw/revision/1</a:t>
            </a:r>
          </a:p>
          <a:p>
            <a:r>
              <a:rPr lang="en-GB" sz="1600" dirty="0">
                <a:latin typeface="Arial" panose="020B0604020202020204" pitchFamily="34" charset="0"/>
                <a:cs typeface="Arial" panose="020B0604020202020204" pitchFamily="34" charset="0"/>
              </a:rPr>
              <a:t>Bowler, Jade. (2021). The Only Study Guide You'll Ever Need (1 ed.). London: Blink Publishing. Retrieved September 11th, 2021</a:t>
            </a:r>
          </a:p>
          <a:p>
            <a:r>
              <a:rPr lang="en-GB" sz="1600" dirty="0" err="1">
                <a:latin typeface="Arial" panose="020B0604020202020204" pitchFamily="34" charset="0"/>
                <a:cs typeface="Arial" panose="020B0604020202020204" pitchFamily="34" charset="0"/>
              </a:rPr>
              <a:t>Cottrel</a:t>
            </a:r>
            <a:r>
              <a:rPr lang="en-GB" sz="1600" dirty="0">
                <a:latin typeface="Arial" panose="020B0604020202020204" pitchFamily="34" charset="0"/>
                <a:cs typeface="Arial" panose="020B0604020202020204" pitchFamily="34" charset="0"/>
              </a:rPr>
              <a:t>, Stella. (2017). Critical Thinking Skills (3rd ed.). London: Palgrave. Retrieved September 16th, 2021</a:t>
            </a:r>
          </a:p>
          <a:p>
            <a:r>
              <a:rPr lang="en-GB" sz="1600" dirty="0">
                <a:latin typeface="Arial" panose="020B0604020202020204" pitchFamily="34" charset="0"/>
                <a:cs typeface="Arial" panose="020B0604020202020204" pitchFamily="34" charset="0"/>
              </a:rPr>
              <a:t>Defining, Teaching, and Assessing Critical Thinking Haber, Jonathan. Critical Thinking, MIT Press, 2020. ProQuest </a:t>
            </a:r>
            <a:r>
              <a:rPr lang="en-GB" sz="1600" dirty="0" err="1">
                <a:latin typeface="Arial" panose="020B0604020202020204" pitchFamily="34" charset="0"/>
                <a:cs typeface="Arial" panose="020B0604020202020204" pitchFamily="34" charset="0"/>
              </a:rPr>
              <a:t>Ebook</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Central,http</a:t>
            </a:r>
            <a:r>
              <a:rPr lang="en-GB" sz="1600" dirty="0">
                <a:latin typeface="Arial" panose="020B0604020202020204" pitchFamily="34" charset="0"/>
                <a:cs typeface="Arial" panose="020B0604020202020204" pitchFamily="34" charset="0"/>
              </a:rPr>
              <a:t>://ebookcentral.proquest.com/lib/trinity/</a:t>
            </a:r>
            <a:r>
              <a:rPr lang="en-GB" sz="1600" dirty="0" err="1">
                <a:latin typeface="Arial" panose="020B0604020202020204" pitchFamily="34" charset="0"/>
                <a:cs typeface="Arial" panose="020B0604020202020204" pitchFamily="34" charset="0"/>
              </a:rPr>
              <a:t>detail.action?docID</a:t>
            </a:r>
            <a:r>
              <a:rPr lang="en-GB" sz="1600" dirty="0">
                <a:latin typeface="Arial" panose="020B0604020202020204" pitchFamily="34" charset="0"/>
                <a:cs typeface="Arial" panose="020B0604020202020204" pitchFamily="34" charset="0"/>
              </a:rPr>
              <a:t>=6142274. Created from trinity on 2021-09-11 15:26:53.</a:t>
            </a:r>
          </a:p>
          <a:p>
            <a:r>
              <a:rPr lang="en-GB" sz="1600" dirty="0">
                <a:latin typeface="Arial" panose="020B0604020202020204" pitchFamily="34" charset="0"/>
                <a:cs typeface="Arial" panose="020B0604020202020204" pitchFamily="34" charset="0"/>
              </a:rPr>
              <a:t>Finlay, L. (2008). Reflecting on Reflective Practice. Retrieved September 10th, 2021, from The Open University: https://www.open.ac.uk/opencetl/files/opencetl/file/ecms/web-content/Finlay-(2008)-Reflecting-on-reflective-practice-PBPL-paper-52.pdf</a:t>
            </a:r>
          </a:p>
          <a:p>
            <a:r>
              <a:rPr lang="en-GB" sz="1600" dirty="0">
                <a:latin typeface="Arial" panose="020B0604020202020204" pitchFamily="34" charset="0"/>
                <a:cs typeface="Arial" panose="020B0604020202020204" pitchFamily="34" charset="0"/>
              </a:rPr>
              <a:t>Leeds University Library, 28 Apr 2016, Flying Start. 3, How do you manage your time at university? Any tips for staying focused?, https://www.youtube.com/watch?v=txgu8io8zO4&amp;t=1s</a:t>
            </a:r>
          </a:p>
          <a:p>
            <a:r>
              <a:rPr lang="en-GB" sz="1600" dirty="0">
                <a:latin typeface="Arial" panose="020B0604020202020204" pitchFamily="34" charset="0"/>
                <a:cs typeface="Arial" panose="020B0604020202020204" pitchFamily="34" charset="0"/>
              </a:rPr>
              <a:t>McPherson PhD, Fiona. (2018). Effective Notetaking (3rd ed.). Wellington, New Zealand: </a:t>
            </a:r>
            <a:r>
              <a:rPr lang="en-GB" sz="1600" dirty="0" err="1">
                <a:latin typeface="Arial" panose="020B0604020202020204" pitchFamily="34" charset="0"/>
                <a:cs typeface="Arial" panose="020B0604020202020204" pitchFamily="34" charset="0"/>
              </a:rPr>
              <a:t>Wayz</a:t>
            </a:r>
            <a:r>
              <a:rPr lang="en-GB" sz="1600" dirty="0">
                <a:latin typeface="Arial" panose="020B0604020202020204" pitchFamily="34" charset="0"/>
                <a:cs typeface="Arial" panose="020B0604020202020204" pitchFamily="34" charset="0"/>
              </a:rPr>
              <a:t> Press. Retrieved September 19th, 2021</a:t>
            </a:r>
          </a:p>
          <a:p>
            <a:endParaRPr lang="en-GB" dirty="0"/>
          </a:p>
        </p:txBody>
      </p:sp>
    </p:spTree>
    <p:extLst>
      <p:ext uri="{BB962C8B-B14F-4D97-AF65-F5344CB8AC3E}">
        <p14:creationId xmlns:p14="http://schemas.microsoft.com/office/powerpoint/2010/main" val="9486199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TotalTime>
  <Words>1921</Words>
  <Application>Microsoft Office PowerPoint</Application>
  <PresentationFormat>Widescreen</PresentationFormat>
  <Paragraphs>23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Poster -FINAL</dc:title>
  <dc:creator>Ellie Rebecca Thomas</dc:creator>
  <cp:lastModifiedBy>Ellie Rebecca Thomas</cp:lastModifiedBy>
  <cp:revision>3</cp:revision>
  <dcterms:created xsi:type="dcterms:W3CDTF">2021-09-19T15:56:03Z</dcterms:created>
  <dcterms:modified xsi:type="dcterms:W3CDTF">2021-09-19T20:48:06Z</dcterms:modified>
</cp:coreProperties>
</file>