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23"/>
  </p:notesMasterIdLst>
  <p:handoutMasterIdLst>
    <p:handoutMasterId r:id="rId24"/>
  </p:handoutMasterIdLst>
  <p:sldIdLst>
    <p:sldId id="267" r:id="rId5"/>
    <p:sldId id="257" r:id="rId6"/>
    <p:sldId id="258" r:id="rId7"/>
    <p:sldId id="268" r:id="rId8"/>
    <p:sldId id="269" r:id="rId9"/>
    <p:sldId id="270" r:id="rId10"/>
    <p:sldId id="261" r:id="rId11"/>
    <p:sldId id="271" r:id="rId12"/>
    <p:sldId id="260" r:id="rId13"/>
    <p:sldId id="262" r:id="rId14"/>
    <p:sldId id="275" r:id="rId15"/>
    <p:sldId id="263" r:id="rId16"/>
    <p:sldId id="272" r:id="rId17"/>
    <p:sldId id="266" r:id="rId18"/>
    <p:sldId id="264" r:id="rId19"/>
    <p:sldId id="273" r:id="rId20"/>
    <p:sldId id="274" r:id="rId21"/>
    <p:sldId id="265"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2062" autoAdjust="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US" sz="1800" b="1" kern="100" dirty="0">
                <a:effectLst/>
                <a:latin typeface="Arial" panose="020B0604020202020204" pitchFamily="34" charset="0"/>
                <a:cs typeface="Calibri" panose="020F0502020204030204" pitchFamily="34" charset="0"/>
              </a:rPr>
              <a:t>Introduction </a:t>
            </a:r>
            <a:endParaRPr lang="en-US" sz="1800" b="1" kern="100" dirty="0">
              <a:effectLst/>
              <a:latin typeface="Times New Roman" panose="02020603050405020304" pitchFamily="18" charset="0"/>
              <a:cs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Over the years discrimination around psychological health is significantly increasing especially among the Black ethnic community. People are experiencing more deprivation than other individuals suffering from depression and anxiety.  The primary aim of this project is to increase awareness while providing education surrounding mental health. Another objective is to collaborate with local </a:t>
            </a:r>
            <a:r>
              <a:rPr lang="en-US" sz="1800" dirty="0" err="1">
                <a:solidFill>
                  <a:srgbClr val="000000"/>
                </a:solidFill>
                <a:effectLst/>
                <a:latin typeface="Arial" panose="020B0604020202020204" pitchFamily="34" charset="0"/>
                <a:ea typeface="Times New Roman" panose="02020603050405020304" pitchFamily="18" charset="0"/>
              </a:rPr>
              <a:t>organisations</a:t>
            </a:r>
            <a:r>
              <a:rPr lang="en-US" sz="1800" dirty="0">
                <a:solidFill>
                  <a:srgbClr val="000000"/>
                </a:solidFill>
                <a:effectLst/>
                <a:latin typeface="Arial" panose="020B0604020202020204" pitchFamily="34" charset="0"/>
                <a:ea typeface="Times New Roman" panose="02020603050405020304" pitchFamily="18" charset="0"/>
              </a:rPr>
              <a:t>, religious institutions and group </a:t>
            </a:r>
            <a:r>
              <a:rPr lang="en-US" sz="1800" dirty="0" err="1">
                <a:solidFill>
                  <a:srgbClr val="000000"/>
                </a:solidFill>
                <a:effectLst/>
                <a:latin typeface="Arial" panose="020B0604020202020204" pitchFamily="34" charset="0"/>
                <a:ea typeface="Times New Roman" panose="02020603050405020304" pitchFamily="18" charset="0"/>
              </a:rPr>
              <a:t>centres</a:t>
            </a:r>
            <a:r>
              <a:rPr lang="en-US" sz="1800" dirty="0">
                <a:solidFill>
                  <a:srgbClr val="000000"/>
                </a:solidFill>
                <a:effectLst/>
                <a:latin typeface="Arial" panose="020B0604020202020204" pitchFamily="34" charset="0"/>
                <a:ea typeface="Times New Roman" panose="02020603050405020304" pitchFamily="18" charset="0"/>
              </a:rPr>
              <a:t> to promote health literacy. On the other hand, empowering individuals to advocate for themselves regarding this issue is also the vision of the community development initiative. </a:t>
            </a:r>
            <a:endParaRPr lang="en-US" sz="1800" dirty="0">
              <a:effectLst/>
              <a:latin typeface="Times New Roman" panose="02020603050405020304" pitchFamily="18" charset="0"/>
              <a:ea typeface="Calibri" panose="020F0502020204030204" pitchFamily="34" charset="0"/>
            </a:endParaRPr>
          </a:p>
          <a:p>
            <a:pPr marL="0" marR="0" algn="l">
              <a:lnSpc>
                <a:spcPct val="107000"/>
              </a:lnSpc>
              <a:spcBef>
                <a:spcPts val="0"/>
              </a:spcBef>
              <a:spcAft>
                <a:spcPts val="800"/>
              </a:spcAft>
            </a:pPr>
            <a:br>
              <a:rPr lang="en-US" sz="1800" b="1" kern="0" dirty="0">
                <a:solidFill>
                  <a:srgbClr val="000000"/>
                </a:solidFill>
                <a:effectLst/>
                <a:latin typeface="Arial" panose="020B0604020202020204" pitchFamily="34" charset="0"/>
                <a:ea typeface="Times New Roman" panose="02020603050405020304" pitchFamily="18" charset="0"/>
              </a:rPr>
            </a:br>
            <a:r>
              <a:rPr lang="en-US" sz="1800" b="1"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108137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Demographics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location: Lambeth is a borough in South London and it’s a part of inner London which is extended south from the river Thames.</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There are many districts included such as Brixton, Vauxhall, Stockwell including the other parts of Clapham, Balham and others.  According to the statistical data, it consists of 51 per cent of males and 49 per cent of females. This is the fourth most densely crowded area in the country which has a growing population towards 2.4 per cent in the next ten years (gov.uk, 2024). It has been seen that in Lambeth, an increase percentage of 17.7 per cent for people aged 65 years and older, 7.3 per cent for 15-64 years followed by a sharp decrease of 11.8 per cent among the children. </a:t>
            </a:r>
            <a:endParaRPr lang="en-US" sz="1800" dirty="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Examples of various community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Lambeth has primarily a diverse population with residents from a wide range of backgrounds. According to the graph, 63 per cent of the population belongs to the non-white British. Nearly 23 per cent of the people are associated to the Black community and among them 11 per cent are African, and 7 per cent are Caribbean (gov.uk, 2024). The project data have highlighted about the decrease of 8 per cent in the BCE groups while the increase in the white ethnicity.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619553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Prevalent health issues and risk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As per the statistical data, 26 per cent of the black people have recently been diagnosed with the depression as compared to the other people. More than 38 per cent of individuals have anxiety which makes up 7 per cent of the whole population. Black men have become more vulnerable than the white British to be diagnosed with the psychological illness (gov.uk, 2024). On the other hand, 33% of the BME community in that area is overweight and 29% have suffered from more than two long-term conditions. The differences in the percentage clearly highlight the issue of deprivation as well as discrimination for them.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478277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Reason for working with the community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overall health and well-being are significantly dependent on the gaining of valuable knowledge about the health challenges of individuals. Through engaging community members, medical care professionals can understand their social norms and the barriers to accessing care (</a:t>
            </a:r>
            <a:r>
              <a:rPr lang="en-GB" sz="1800" dirty="0">
                <a:solidFill>
                  <a:srgbClr val="222222"/>
                </a:solidFill>
                <a:effectLst/>
                <a:latin typeface="Arial" panose="020B0604020202020204" pitchFamily="34" charset="0"/>
                <a:ea typeface="Calibri" panose="020F0502020204030204" pitchFamily="34" charset="0"/>
              </a:rPr>
              <a:t>Bland et al., 2021)</a:t>
            </a:r>
            <a:r>
              <a:rPr lang="en-US" sz="1800" dirty="0">
                <a:solidFill>
                  <a:srgbClr val="000000"/>
                </a:solidFill>
                <a:effectLst/>
                <a:latin typeface="Arial" panose="020B0604020202020204" pitchFamily="34" charset="0"/>
                <a:ea typeface="Times New Roman" panose="02020603050405020304" pitchFamily="18" charset="0"/>
              </a:rPr>
              <a:t>. This has been observed that collaboration with disadvantaged groups such as Black people can help to build trust while strengthening the relationship with the doctors and nurses. It also enables open communication which facilitates reducing discrimination and bias in the care practice.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775123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Involvement of the stakeholder in the programme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Principles of community development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Participation and empowerment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This is the core principle of community development which </a:t>
            </a:r>
            <a:r>
              <a:rPr lang="en-US" sz="1800" dirty="0" err="1">
                <a:solidFill>
                  <a:srgbClr val="000000"/>
                </a:solidFill>
                <a:effectLst/>
                <a:latin typeface="Arial" panose="020B0604020202020204" pitchFamily="34" charset="0"/>
                <a:ea typeface="Times New Roman" panose="02020603050405020304" pitchFamily="18" charset="0"/>
              </a:rPr>
              <a:t>emphasises</a:t>
            </a:r>
            <a:r>
              <a:rPr lang="en-US" sz="1800" dirty="0">
                <a:solidFill>
                  <a:srgbClr val="000000"/>
                </a:solidFill>
                <a:effectLst/>
                <a:latin typeface="Arial" panose="020B0604020202020204" pitchFamily="34" charset="0"/>
                <a:ea typeface="Times New Roman" panose="02020603050405020304" pitchFamily="18" charset="0"/>
              </a:rPr>
              <a:t> the active involvement of the group members in the decision-making process. It has been seen that individuals knowing the health disparities in their area can become the voice for others. Through this approach, people can empower locals to identify their needs while setting priorities that are relevant and sustainable. Therefore, a sense of ownership and accountability can be developed to get positive outcomes regarding care discrimination (gov.uk, 2023)</a:t>
            </a:r>
            <a:r>
              <a:rPr lang="en-US" sz="1800" b="1" i="1"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Social inclusion and equity</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The above-mentioned perspective is based on creating an environment where all people will be able to get equal opportunities irrespective of their background. It is mainly associated with the need to address the underlying prejudice and disparities to ensure the same access of resides to everyone. Community development initiatives must actively promote inclusivity and equality by identifying the barriers towards participation followed by advocating the rights for marginalised groups. Through focusing on the improving educational outcomes such as for children from low-income families can ensure reducing social inequalities while building a resilient community (</a:t>
            </a:r>
            <a:r>
              <a:rPr lang="en-GB" sz="1800" dirty="0" err="1">
                <a:solidFill>
                  <a:srgbClr val="222222"/>
                </a:solidFill>
                <a:effectLst/>
                <a:latin typeface="Arial" panose="020B0604020202020204" pitchFamily="34" charset="0"/>
                <a:ea typeface="Calibri" panose="020F0502020204030204" pitchFamily="34" charset="0"/>
              </a:rPr>
              <a:t>Artiles</a:t>
            </a:r>
            <a:r>
              <a:rPr lang="en-GB" sz="1800" dirty="0">
                <a:solidFill>
                  <a:srgbClr val="222222"/>
                </a:solidFill>
                <a:effectLst/>
                <a:latin typeface="Arial" panose="020B0604020202020204" pitchFamily="34" charset="0"/>
                <a:ea typeface="Calibri" panose="020F0502020204030204" pitchFamily="34" charset="0"/>
              </a:rPr>
              <a:t> et al., 2021)</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Sustainability and capacity building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Sustainable accomplishment involves in meeting the needs of the people without compromising the ability of future generations to meet their own aspects. Understanding the long-term environmental, social and economic perspective of the individual, this programme can highlight individuality over time. On the other hand, providing training to the care professionals can also provide a sense of autonomy to the marginalised people (gov.uk, 2023).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558793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b="1" dirty="0">
                <a:effectLst/>
                <a:latin typeface="Arial" panose="020B0604020202020204" pitchFamily="34" charset="0"/>
                <a:ea typeface="Calibri" panose="020F0502020204030204" pitchFamily="34" charset="0"/>
              </a:rPr>
              <a:t>Type of stakeholder participated in the programme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Stakeholder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Impact of the community project</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Mental health professionals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They will bring forward diverse perspectives of expertise in psychological health treatment and support for the Black community people in Lambeth. By offering training and guidance, it will foster culturally inclusive care towards them (</a:t>
            </a:r>
            <a:r>
              <a:rPr lang="en-GB" sz="1800" dirty="0" err="1">
                <a:solidFill>
                  <a:srgbClr val="222222"/>
                </a:solidFill>
                <a:effectLst/>
                <a:latin typeface="Arial" panose="020B0604020202020204" pitchFamily="34" charset="0"/>
                <a:ea typeface="Calibri" panose="020F0502020204030204" pitchFamily="34" charset="0"/>
              </a:rPr>
              <a:t>Benevides</a:t>
            </a:r>
            <a:r>
              <a:rPr lang="en-GB" sz="1800" dirty="0">
                <a:solidFill>
                  <a:srgbClr val="222222"/>
                </a:solidFill>
                <a:effectLst/>
                <a:latin typeface="Arial" panose="020B0604020202020204" pitchFamily="34" charset="0"/>
                <a:ea typeface="Calibri" panose="020F0502020204030204" pitchFamily="34" charset="0"/>
              </a:rPr>
              <a:t> et al., 2020)</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Government agencies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They are one of the important stakeholders and associated with the allocation of proper funding as well as regulatory support to ensure equitable access. It will be also associated with collaboration with local </a:t>
            </a:r>
            <a:r>
              <a:rPr lang="en-US" sz="1800" dirty="0" err="1">
                <a:solidFill>
                  <a:srgbClr val="000000"/>
                </a:solidFill>
                <a:effectLst/>
                <a:latin typeface="Arial" panose="020B0604020202020204" pitchFamily="34" charset="0"/>
                <a:ea typeface="Times New Roman" panose="02020603050405020304" pitchFamily="18" charset="0"/>
              </a:rPr>
              <a:t>organisations</a:t>
            </a:r>
            <a:r>
              <a:rPr lang="en-US" sz="1800" dirty="0">
                <a:solidFill>
                  <a:srgbClr val="000000"/>
                </a:solidFill>
                <a:effectLst/>
                <a:latin typeface="Arial" panose="020B0604020202020204" pitchFamily="34" charset="0"/>
                <a:ea typeface="Times New Roman" panose="02020603050405020304" pitchFamily="18" charset="0"/>
              </a:rPr>
              <a:t> to enhance engagement and empowerment (</a:t>
            </a:r>
            <a:r>
              <a:rPr lang="en-GB" sz="1800" dirty="0">
                <a:solidFill>
                  <a:srgbClr val="222222"/>
                </a:solidFill>
                <a:effectLst/>
                <a:latin typeface="Arial" panose="020B0604020202020204" pitchFamily="34" charset="0"/>
                <a:ea typeface="Calibri" panose="020F0502020204030204" pitchFamily="34" charset="0"/>
              </a:rPr>
              <a:t>Grill, 2021)</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Community members</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Group individuals are the key beneficiaries of the project which can receive support, and resources to address the psychiatric illness disparities among the black community. Following that, their active participation can ensure cultural relevance and effectiveness of the whole initiative (</a:t>
            </a:r>
            <a:r>
              <a:rPr lang="en-GB" sz="1800" dirty="0">
                <a:solidFill>
                  <a:srgbClr val="222222"/>
                </a:solidFill>
                <a:effectLst/>
                <a:latin typeface="Arial" panose="020B0604020202020204" pitchFamily="34" charset="0"/>
                <a:ea typeface="Calibri" panose="020F0502020204030204" pitchFamily="34" charset="0"/>
              </a:rPr>
              <a:t>Brouwers et al., 2020)</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Educational institutions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This type of stakeholder is solely associated with developing culturally sensitive training programmes for the group leaders. They will also conduct research to understand the challenges faced by the BME community present in Lambeth.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Non-profit </a:t>
            </a:r>
            <a:r>
              <a:rPr lang="en-US" sz="1800" b="1" dirty="0" err="1">
                <a:solidFill>
                  <a:srgbClr val="000000"/>
                </a:solidFill>
                <a:effectLst/>
                <a:latin typeface="Arial" panose="020B0604020202020204" pitchFamily="34" charset="0"/>
                <a:ea typeface="Times New Roman" panose="02020603050405020304" pitchFamily="18" charset="0"/>
              </a:rPr>
              <a:t>organisations</a:t>
            </a:r>
            <a:r>
              <a:rPr lang="en-US" sz="1800" b="1"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The involvement of NGOs can </a:t>
            </a:r>
            <a:r>
              <a:rPr lang="en-US" sz="1800" dirty="0" err="1">
                <a:solidFill>
                  <a:srgbClr val="000000"/>
                </a:solidFill>
                <a:effectLst/>
                <a:latin typeface="Arial" panose="020B0604020202020204" pitchFamily="34" charset="0"/>
                <a:ea typeface="Times New Roman" panose="02020603050405020304" pitchFamily="18" charset="0"/>
              </a:rPr>
              <a:t>organise</a:t>
            </a:r>
            <a:r>
              <a:rPr lang="en-US" sz="1800" dirty="0">
                <a:solidFill>
                  <a:srgbClr val="000000"/>
                </a:solidFill>
                <a:effectLst/>
                <a:latin typeface="Arial" panose="020B0604020202020204" pitchFamily="34" charset="0"/>
                <a:ea typeface="Times New Roman" panose="02020603050405020304" pitchFamily="18" charset="0"/>
              </a:rPr>
              <a:t> awareness arrangements for the both young and older people to highlight socioeconomic issues associated with them. They will also provide spiritual and emotional support to integrate cultural and religious beliefs (</a:t>
            </a:r>
            <a:r>
              <a:rPr lang="en-GB" sz="1800" dirty="0">
                <a:solidFill>
                  <a:srgbClr val="222222"/>
                </a:solidFill>
                <a:effectLst/>
                <a:latin typeface="Arial" panose="020B0604020202020204" pitchFamily="34" charset="0"/>
                <a:ea typeface="Calibri" panose="020F0502020204030204" pitchFamily="34" charset="0"/>
              </a:rPr>
              <a:t>Brouwers et al., 2020)</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b="1" dirty="0">
                <a:solidFill>
                  <a:srgbClr val="000000"/>
                </a:solidFill>
                <a:effectLst/>
                <a:latin typeface="Arial" panose="020B0604020202020204" pitchFamily="34" charset="0"/>
                <a:ea typeface="Times New Roman" panose="02020603050405020304" pitchFamily="18" charset="0"/>
              </a:rPr>
              <a:t>Legal advocacy group </a:t>
            </a:r>
            <a:endParaRPr lang="en-US" sz="1800" dirty="0">
              <a:effectLst/>
              <a:latin typeface="Times New Roman" panose="02020603050405020304" pitchFamily="18" charset="0"/>
              <a:ea typeface="Calibri" panose="020F0502020204030204" pitchFamily="34" charset="0"/>
            </a:endParaRPr>
          </a:p>
          <a:p>
            <a:pPr marL="0" marR="0" algn="l">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The mentioned team can advocate for the policies and legislation which can protect the rights of the Black people in have disparities in mental health issues. Through offering legal assistance it can reduce the stigma around the issue (</a:t>
            </a:r>
            <a:r>
              <a:rPr lang="en-GB" sz="1800" dirty="0">
                <a:solidFill>
                  <a:srgbClr val="222222"/>
                </a:solidFill>
                <a:effectLst/>
                <a:latin typeface="Arial" panose="020B0604020202020204" pitchFamily="34" charset="0"/>
                <a:ea typeface="Calibri" panose="020F0502020204030204" pitchFamily="34" charset="0"/>
              </a:rPr>
              <a:t>Grill, 2021)</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012555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Elaborate on existing means of communication for health and social care workers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Internal aspect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dirty="0">
                <a:solidFill>
                  <a:srgbClr val="000000"/>
                </a:solidFill>
                <a:effectLst/>
                <a:latin typeface="Arial" panose="020B0604020202020204" pitchFamily="34" charset="0"/>
                <a:ea typeface="Times New Roman" panose="02020603050405020304" pitchFamily="18" charset="0"/>
              </a:rPr>
              <a:t>The above-mentioned perspective is associated with the conduct of regular meetings for the discussion of the future framework of this initiative. On the other hand, newsletters, emails and memos are the commonly used techniques in Lambeth for spreading news about upcoming events and initiatives (</a:t>
            </a:r>
            <a:r>
              <a:rPr lang="en-GB" sz="1800" dirty="0">
                <a:solidFill>
                  <a:srgbClr val="222222"/>
                </a:solidFill>
                <a:effectLst/>
                <a:latin typeface="Arial" panose="020B0604020202020204" pitchFamily="34" charset="0"/>
                <a:ea typeface="Calibri" panose="020F0502020204030204" pitchFamily="34" charset="0"/>
              </a:rPr>
              <a:t>Davies, 2021)</a:t>
            </a:r>
            <a:r>
              <a:rPr lang="en-US" sz="1800" dirty="0">
                <a:solidFill>
                  <a:srgbClr val="000000"/>
                </a:solidFill>
                <a:effectLst/>
                <a:latin typeface="Arial" panose="020B0604020202020204" pitchFamily="34" charset="0"/>
                <a:ea typeface="Times New Roman" panose="02020603050405020304" pitchFamily="18" charset="0"/>
              </a:rPr>
              <a:t>. Health and social care workers can also </a:t>
            </a:r>
            <a:r>
              <a:rPr lang="en-US" sz="1800" dirty="0" err="1">
                <a:solidFill>
                  <a:srgbClr val="000000"/>
                </a:solidFill>
                <a:effectLst/>
                <a:latin typeface="Arial" panose="020B0604020202020204" pitchFamily="34" charset="0"/>
                <a:ea typeface="Times New Roman" panose="02020603050405020304" pitchFamily="18" charset="0"/>
              </a:rPr>
              <a:t>utilise</a:t>
            </a:r>
            <a:r>
              <a:rPr lang="en-US" sz="1800" dirty="0">
                <a:solidFill>
                  <a:srgbClr val="000000"/>
                </a:solidFill>
                <a:effectLst/>
                <a:latin typeface="Arial" panose="020B0604020202020204" pitchFamily="34" charset="0"/>
                <a:ea typeface="Times New Roman" panose="02020603050405020304" pitchFamily="18" charset="0"/>
              </a:rPr>
              <a:t> communication channels to facilitate real-time discussion and document sharing among the staff. Following that, a collaborative project and a joint primary medical committee of the borough can ensure the coordination of efforts to address the individual needs of the Black minority people.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US" sz="1800" b="1" i="1" dirty="0">
                <a:solidFill>
                  <a:srgbClr val="000000"/>
                </a:solidFill>
                <a:effectLst/>
                <a:latin typeface="Arial" panose="020B0604020202020204" pitchFamily="34" charset="0"/>
                <a:ea typeface="Times New Roman" panose="02020603050405020304" pitchFamily="18" charset="0"/>
              </a:rPr>
              <a:t>External aspect</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Mental health first aid</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above-mentioned action plan is associated with the development of five strategies to provide support for the psychological issue. It has been seen that partnering with community leaders and establishing support networks can reach the initiatives (</a:t>
            </a:r>
            <a:r>
              <a:rPr lang="en-GB" sz="1800" dirty="0">
                <a:solidFill>
                  <a:srgbClr val="222222"/>
                </a:solidFill>
                <a:effectLst/>
                <a:latin typeface="Arial" panose="020B0604020202020204" pitchFamily="34" charset="0"/>
                <a:ea typeface="Calibri" panose="020F0502020204030204" pitchFamily="34" charset="0"/>
              </a:rPr>
              <a:t>Costa et al., 2021)</a:t>
            </a:r>
            <a:r>
              <a:rPr lang="en-US" sz="1800" dirty="0">
                <a:solidFill>
                  <a:srgbClr val="000000"/>
                </a:solidFill>
                <a:effectLst/>
                <a:latin typeface="Arial" panose="020B0604020202020204" pitchFamily="34" charset="0"/>
                <a:ea typeface="Times New Roman" panose="02020603050405020304" pitchFamily="18" charset="0"/>
              </a:rPr>
              <a:t>. The course helps people to </a:t>
            </a:r>
            <a:r>
              <a:rPr lang="en-US" sz="1800" dirty="0" err="1">
                <a:solidFill>
                  <a:srgbClr val="000000"/>
                </a:solidFill>
                <a:effectLst/>
                <a:latin typeface="Arial" panose="020B0604020202020204" pitchFamily="34" charset="0"/>
                <a:ea typeface="Times New Roman" panose="02020603050405020304" pitchFamily="18" charset="0"/>
              </a:rPr>
              <a:t>recognise</a:t>
            </a:r>
            <a:r>
              <a:rPr lang="en-US" sz="1800" dirty="0">
                <a:solidFill>
                  <a:srgbClr val="000000"/>
                </a:solidFill>
                <a:effectLst/>
                <a:latin typeface="Arial" panose="020B0604020202020204" pitchFamily="34" charset="0"/>
                <a:ea typeface="Times New Roman" panose="02020603050405020304" pitchFamily="18" charset="0"/>
              </a:rPr>
              <a:t> signs of depression and assist in building supportive conversations by promoting equity.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Mental Health Awareness Week</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This is one of the innovative approaches incorporated by the local council of Lambeth to raise awareness of psychiatric illness. The initiative will be hosted by the MHF based on the impact of loneliness and how we can reduce it to increase psychological well-being (</a:t>
            </a:r>
            <a:r>
              <a:rPr lang="en-US" sz="1800" dirty="0" err="1">
                <a:solidFill>
                  <a:srgbClr val="000000"/>
                </a:solidFill>
                <a:effectLst/>
                <a:latin typeface="Arial" panose="020B0604020202020204" pitchFamily="34" charset="0"/>
                <a:ea typeface="Times New Roman" panose="02020603050405020304" pitchFamily="18" charset="0"/>
              </a:rPr>
              <a:t>mentalhealth</a:t>
            </a:r>
            <a:r>
              <a:rPr lang="en-US" sz="1800" dirty="0">
                <a:solidFill>
                  <a:srgbClr val="000000"/>
                </a:solidFill>
                <a:effectLst/>
                <a:latin typeface="Arial" panose="020B0604020202020204" pitchFamily="34" charset="0"/>
                <a:ea typeface="Times New Roman" panose="02020603050405020304" pitchFamily="18" charset="0"/>
              </a:rPr>
              <a:t>, 2024). Through the partnership with the NHS, it has also launched a suicide prevention walk for the younger people.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4212768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HSC and employment needs of the individual, families and community groups within the community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Black and minority ethnic patients suffering from high blood pressure have benefited from the health project implemented by the GP practices of Lambeth. Based on that, southwest London has successfully identified a 12 per cent inequality gap (nhs.uk, 2024). According to the Health and Social Care Act 2012 improvement in the quality service to reduce the inequalities is required to implement. On the other hand, the BME community is also required to participate in regular work in various activities to increase employment opportunities (gov.uk, 2024). This has been observed that in Lambeth many non-governmental </a:t>
            </a:r>
            <a:r>
              <a:rPr lang="en-US" sz="1800" dirty="0" err="1">
                <a:solidFill>
                  <a:srgbClr val="000000"/>
                </a:solidFill>
                <a:effectLst/>
                <a:latin typeface="Arial" panose="020B0604020202020204" pitchFamily="34" charset="0"/>
                <a:ea typeface="Times New Roman" panose="02020603050405020304" pitchFamily="18" charset="0"/>
              </a:rPr>
              <a:t>organisations</a:t>
            </a:r>
            <a:r>
              <a:rPr lang="en-US" sz="1800" dirty="0">
                <a:solidFill>
                  <a:srgbClr val="000000"/>
                </a:solidFill>
                <a:effectLst/>
                <a:latin typeface="Arial" panose="020B0604020202020204" pitchFamily="34" charset="0"/>
                <a:ea typeface="Times New Roman" panose="02020603050405020304" pitchFamily="18" charset="0"/>
              </a:rPr>
              <a:t> </a:t>
            </a:r>
            <a:r>
              <a:rPr lang="en-US" sz="1800" dirty="0" err="1">
                <a:solidFill>
                  <a:srgbClr val="000000"/>
                </a:solidFill>
                <a:effectLst/>
                <a:latin typeface="Arial" panose="020B0604020202020204" pitchFamily="34" charset="0"/>
                <a:ea typeface="Times New Roman" panose="02020603050405020304" pitchFamily="18" charset="0"/>
              </a:rPr>
              <a:t>organised</a:t>
            </a:r>
            <a:r>
              <a:rPr lang="en-US" sz="1800" dirty="0">
                <a:solidFill>
                  <a:srgbClr val="000000"/>
                </a:solidFill>
                <a:effectLst/>
                <a:latin typeface="Arial" panose="020B0604020202020204" pitchFamily="34" charset="0"/>
                <a:ea typeface="Times New Roman" panose="02020603050405020304" pitchFamily="18" charset="0"/>
              </a:rPr>
              <a:t> full-time volunteer frameworks to improve the skills of the individuals. Participation in the traineeship can support individuals, families and communities to understand their needs. </a:t>
            </a:r>
            <a:endParaRPr lang="en-US" sz="1800" dirty="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1070794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rPr>
              <a:t>Maslow's Hierarchy of Motivation</a:t>
            </a: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Maslow hierarchy of motivation can be a useful framework for the marginalised group to understand their basic requirement of health. Each level of this theory is built upon the previous stage with the higher needs emerging once the lower ones are satisfied. With understanding each stage, knowledge towards safety, and psychological well-being will be improved (</a:t>
            </a:r>
            <a:r>
              <a:rPr lang="en-GB" sz="1800" dirty="0">
                <a:solidFill>
                  <a:srgbClr val="222222"/>
                </a:solidFill>
                <a:effectLst/>
                <a:latin typeface="Arial" panose="020B0604020202020204" pitchFamily="34" charset="0"/>
                <a:ea typeface="Calibri" panose="020F0502020204030204" pitchFamily="34" charset="0"/>
              </a:rPr>
              <a:t>Hopper, 2020)</a:t>
            </a:r>
            <a:r>
              <a:rPr lang="en-US" sz="1800" dirty="0">
                <a:solidFill>
                  <a:srgbClr val="000000"/>
                </a:solidFill>
                <a:effectLst/>
                <a:latin typeface="Arial" panose="020B0604020202020204" pitchFamily="34" charset="0"/>
                <a:ea typeface="Times New Roman" panose="02020603050405020304" pitchFamily="18" charset="0"/>
              </a:rPr>
              <a:t>. However, it also </a:t>
            </a:r>
            <a:r>
              <a:rPr lang="en-US" sz="1800" dirty="0" err="1">
                <a:solidFill>
                  <a:srgbClr val="000000"/>
                </a:solidFill>
                <a:effectLst/>
                <a:latin typeface="Arial" panose="020B0604020202020204" pitchFamily="34" charset="0"/>
                <a:ea typeface="Times New Roman" panose="02020603050405020304" pitchFamily="18" charset="0"/>
              </a:rPr>
              <a:t>recognises</a:t>
            </a:r>
            <a:r>
              <a:rPr lang="en-US" sz="1800" dirty="0">
                <a:solidFill>
                  <a:srgbClr val="000000"/>
                </a:solidFill>
                <a:effectLst/>
                <a:latin typeface="Arial" panose="020B0604020202020204" pitchFamily="34" charset="0"/>
                <a:ea typeface="Times New Roman" panose="02020603050405020304" pitchFamily="18" charset="0"/>
              </a:rPr>
              <a:t> the priority through which cultural, social and personal factors can be understood.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944453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Application of digital media and technologies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Healthcare application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NHS App is a UK-based application that allows service users to book the appointment of a general practitioner for access to healthcare services. This will be significantly helpful towards the initiative of the community development programme and spreading news about it. Through this method, one can get the information about daily podcasts, videos and news updates on the recent approach by the government (NHS, 2024).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 Websites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“Your Health” web page in the Lambeth Council is associated with information on health, and well-being followed by the mental issues and other's perspectives. This also includes the facts about the health strategy for the betterment of the community (NHS, 2024). Over the years, the emergence of illnesses such as anxiety disorder, MSD, immunological issues and others has been increased. Through this approach, awareness will be created towards all individuals irrespective of their background.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771285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Video calls from doctors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population of Lambeth significantly use Skype to get </a:t>
            </a:r>
            <a:r>
              <a:rPr lang="en-US" sz="1800" dirty="0" err="1">
                <a:solidFill>
                  <a:srgbClr val="000000"/>
                </a:solidFill>
                <a:effectLst/>
                <a:latin typeface="Arial" panose="020B0604020202020204" pitchFamily="34" charset="0"/>
                <a:ea typeface="Times New Roman" panose="02020603050405020304" pitchFamily="18" charset="0"/>
              </a:rPr>
              <a:t>personalised</a:t>
            </a:r>
            <a:r>
              <a:rPr lang="en-US" sz="1800" dirty="0">
                <a:solidFill>
                  <a:srgbClr val="000000"/>
                </a:solidFill>
                <a:effectLst/>
                <a:latin typeface="Arial" panose="020B0604020202020204" pitchFamily="34" charset="0"/>
                <a:ea typeface="Times New Roman" panose="02020603050405020304" pitchFamily="18" charset="0"/>
              </a:rPr>
              <a:t> health services from care professionals. It has been seen that irrespective of standing in line, individuals can fixed schedules with doctors for better and more effective treatment (</a:t>
            </a:r>
            <a:r>
              <a:rPr lang="en-GB" sz="1800" dirty="0">
                <a:solidFill>
                  <a:srgbClr val="222222"/>
                </a:solidFill>
                <a:effectLst/>
                <a:latin typeface="Arial" panose="020B0604020202020204" pitchFamily="34" charset="0"/>
                <a:ea typeface="Calibri" panose="020F0502020204030204" pitchFamily="34" charset="0"/>
              </a:rPr>
              <a:t>Varcarolis and </a:t>
            </a:r>
            <a:r>
              <a:rPr lang="en-GB" sz="1800" dirty="0" err="1">
                <a:solidFill>
                  <a:srgbClr val="222222"/>
                </a:solidFill>
                <a:effectLst/>
                <a:latin typeface="Arial" panose="020B0604020202020204" pitchFamily="34" charset="0"/>
                <a:ea typeface="Calibri" panose="020F0502020204030204" pitchFamily="34" charset="0"/>
              </a:rPr>
              <a:t>Fosbre</a:t>
            </a:r>
            <a:r>
              <a:rPr lang="en-GB" sz="1800" dirty="0">
                <a:solidFill>
                  <a:srgbClr val="222222"/>
                </a:solidFill>
                <a:effectLst/>
                <a:latin typeface="Arial" panose="020B0604020202020204" pitchFamily="34" charset="0"/>
                <a:ea typeface="Calibri" panose="020F0502020204030204" pitchFamily="34" charset="0"/>
              </a:rPr>
              <a:t>, 2020)</a:t>
            </a:r>
            <a:r>
              <a:rPr lang="en-US" sz="1800" dirty="0">
                <a:solidFill>
                  <a:srgbClr val="000000"/>
                </a:solidFill>
                <a:effectLst/>
                <a:latin typeface="Arial" panose="020B0604020202020204" pitchFamily="34" charset="0"/>
                <a:ea typeface="Times New Roman" panose="02020603050405020304" pitchFamily="18" charset="0"/>
              </a:rPr>
              <a:t>. The local government has also </a:t>
            </a:r>
            <a:r>
              <a:rPr lang="en-US" sz="1800" dirty="0" err="1">
                <a:solidFill>
                  <a:srgbClr val="000000"/>
                </a:solidFill>
                <a:effectLst/>
                <a:latin typeface="Arial" panose="020B0604020202020204" pitchFamily="34" charset="0"/>
                <a:ea typeface="Times New Roman" panose="02020603050405020304" pitchFamily="18" charset="0"/>
              </a:rPr>
              <a:t>organised</a:t>
            </a:r>
            <a:r>
              <a:rPr lang="en-US" sz="1800" dirty="0">
                <a:solidFill>
                  <a:srgbClr val="000000"/>
                </a:solidFill>
                <a:effectLst/>
                <a:latin typeface="Arial" panose="020B0604020202020204" pitchFamily="34" charset="0"/>
                <a:ea typeface="Times New Roman" panose="02020603050405020304" pitchFamily="18" charset="0"/>
              </a:rPr>
              <a:t> a service for the marginalised groups to get in touch with the care providers as per the appointment.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SMS text and emails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Providing information through text messages is used in the BME communities to communicate with the care providers. It has been observed that many of the primary services prefer to send appointment reminders, notifications and test results link through the emails. This reduces the waiting time among people while increasing patient outcomes (</a:t>
            </a:r>
            <a:r>
              <a:rPr lang="en-GB" sz="1800" dirty="0">
                <a:solidFill>
                  <a:srgbClr val="222222"/>
                </a:solidFill>
                <a:effectLst/>
                <a:latin typeface="Arial" panose="020B0604020202020204" pitchFamily="34" charset="0"/>
                <a:ea typeface="Calibri" panose="020F0502020204030204" pitchFamily="34" charset="0"/>
              </a:rPr>
              <a:t>Varcarolis and </a:t>
            </a:r>
            <a:r>
              <a:rPr lang="en-GB" sz="1800" dirty="0" err="1">
                <a:solidFill>
                  <a:srgbClr val="222222"/>
                </a:solidFill>
                <a:effectLst/>
                <a:latin typeface="Arial" panose="020B0604020202020204" pitchFamily="34" charset="0"/>
                <a:ea typeface="Calibri" panose="020F0502020204030204" pitchFamily="34" charset="0"/>
              </a:rPr>
              <a:t>Fosbre</a:t>
            </a:r>
            <a:r>
              <a:rPr lang="en-GB" sz="1800" dirty="0">
                <a:solidFill>
                  <a:srgbClr val="222222"/>
                </a:solidFill>
                <a:effectLst/>
                <a:latin typeface="Arial" panose="020B0604020202020204" pitchFamily="34" charset="0"/>
                <a:ea typeface="Calibri" panose="020F0502020204030204" pitchFamily="34" charset="0"/>
              </a:rPr>
              <a:t>, 2020)</a:t>
            </a:r>
            <a:r>
              <a:rPr lang="en-US" sz="1800"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215181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Legislation and policies related to the issue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Mental Health Act 1983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primary aim of the framework is to provide the rights of the patients suffering from any psychological health issue. This also covers the treatment, care and the reception of all people irrespective of their background (legislation, 2024). Based on the community development programme, it will be helpful to establish legal authority for the Black African people living the Lambeth to get care access for their mental well-being.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Gender Equality Act 2014</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This is one of the international development strategies which assist in reducing poverty as well as inequalities between genders. Through this initiative, gender equality can be established in the BME community (legislation, 2024). It has been seen that it also prohibits the sex discrimination, harmful practices and sexual assault among them which occurs due to low socio-economic status and poverty. </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u="sng" dirty="0">
                <a:solidFill>
                  <a:srgbClr val="000000"/>
                </a:solidFill>
                <a:effectLst/>
                <a:latin typeface="Arial" panose="020B0604020202020204" pitchFamily="34" charset="0"/>
                <a:ea typeface="Times New Roman" panose="02020603050405020304" pitchFamily="18" charset="0"/>
              </a:rPr>
              <a:t>NHS long term plan 2019</a:t>
            </a:r>
            <a:endParaRPr lang="en-US"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above-mentioned perspective is a 10-year plan which outlines different programmes to improve the health condition of the people. Based on this, the primary plan is to reduce cancer outcomes by the next five years followed by improving major illnesses (nhs.uk, 2024). This initiative will also be useful in the community development project to identify the inequalities and discrimination faced by marginalised people. </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b="1" dirty="0">
                <a:effectLst/>
                <a:latin typeface="Arial" panose="020B0604020202020204" pitchFamily="34"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448167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Discuss barriers to community development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primary obstacle that can be initiated is the lack of resources from the government. Irrespective of the implementation of the discrimination strategy by the UK government, several people were denied to work for the marginalised people (</a:t>
            </a:r>
            <a:r>
              <a:rPr lang="en-GB" sz="1800" dirty="0">
                <a:solidFill>
                  <a:srgbClr val="222222"/>
                </a:solidFill>
                <a:effectLst/>
                <a:latin typeface="Arial" panose="020B0604020202020204" pitchFamily="34" charset="0"/>
                <a:ea typeface="Calibri" panose="020F0502020204030204" pitchFamily="34" charset="0"/>
              </a:rPr>
              <a:t>Ventura et al., 2021)</a:t>
            </a:r>
            <a:r>
              <a:rPr lang="en-US" sz="1800" dirty="0">
                <a:solidFill>
                  <a:srgbClr val="000000"/>
                </a:solidFill>
                <a:effectLst/>
                <a:latin typeface="Arial" panose="020B0604020202020204" pitchFamily="34" charset="0"/>
                <a:ea typeface="Times New Roman" panose="02020603050405020304" pitchFamily="18" charset="0"/>
              </a:rPr>
              <a:t>. On the other hand, a lack of engagement from the community can also negatively impact the developmental approach. It has been seen that low socioeconomic status can resist people from participating which can lower awareness.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091947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kern="100" dirty="0">
                <a:effectLst/>
                <a:latin typeface="Arial" panose="020B0604020202020204" pitchFamily="34" charset="0"/>
                <a:ea typeface="Times New Roman" panose="02020603050405020304" pitchFamily="18" charset="0"/>
                <a:cs typeface="Times New Roman" panose="02020603050405020304" pitchFamily="18" charset="0"/>
              </a:rPr>
              <a:t>Recommendation </a:t>
            </a:r>
            <a:endPar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Early intervention is required to understand the statistics of the prevalence of psychiatric illness among children and young people. Along with that, accessibility towards people having a disability is also suggested for the overall programme (</a:t>
            </a:r>
            <a:r>
              <a:rPr lang="en-GB" sz="1800" dirty="0" err="1">
                <a:solidFill>
                  <a:srgbClr val="222222"/>
                </a:solidFill>
                <a:effectLst/>
                <a:latin typeface="Arial" panose="020B0604020202020204" pitchFamily="34" charset="0"/>
                <a:ea typeface="Calibri" panose="020F0502020204030204" pitchFamily="34" charset="0"/>
              </a:rPr>
              <a:t>Moroz</a:t>
            </a:r>
            <a:r>
              <a:rPr lang="en-GB" sz="1800" dirty="0">
                <a:solidFill>
                  <a:srgbClr val="222222"/>
                </a:solidFill>
                <a:effectLst/>
                <a:latin typeface="Arial" panose="020B0604020202020204" pitchFamily="34" charset="0"/>
                <a:ea typeface="Calibri" panose="020F0502020204030204" pitchFamily="34" charset="0"/>
              </a:rPr>
              <a:t> et al., 2020)</a:t>
            </a:r>
            <a:r>
              <a:rPr lang="en-US" sz="1800" dirty="0">
                <a:solidFill>
                  <a:srgbClr val="000000"/>
                </a:solidFill>
                <a:effectLst/>
                <a:latin typeface="Arial" panose="020B0604020202020204" pitchFamily="34" charset="0"/>
                <a:ea typeface="Times New Roman" panose="02020603050405020304" pitchFamily="18" charset="0"/>
              </a:rPr>
              <a:t>. Participation of the clinical commission group and the psychiatrists will help increase the engagement of the individuals. Moreover, arrangement of the weekly counselling services in schools for the patients will also be a preventive strategy to reduce anxiety disorder.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7943548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Times New Roman" panose="02020603050405020304" pitchFamily="18" charset="0"/>
              </a:rPr>
              <a:t>The presentation has highlighted the diverse perspectives of the community development programme to reduce the discrimination of mental illness among Black, Caribbean people. T</a:t>
            </a:r>
            <a:r>
              <a:rPr lang="en-US" sz="1800" dirty="0">
                <a:solidFill>
                  <a:srgbClr val="FF0000"/>
                </a:solidFill>
                <a:effectLst/>
                <a:latin typeface="Arial" panose="020B0604020202020204" pitchFamily="34" charset="0"/>
                <a:ea typeface="Times New Roman" panose="02020603050405020304" pitchFamily="18" charset="0"/>
              </a:rPr>
              <a:t>he health risk faced by them followed by the demographic of the Lambeth has been </a:t>
            </a:r>
            <a:r>
              <a:rPr lang="en-US" sz="1800" dirty="0" err="1">
                <a:solidFill>
                  <a:srgbClr val="FF0000"/>
                </a:solidFill>
                <a:effectLst/>
                <a:latin typeface="Arial" panose="020B0604020202020204" pitchFamily="34" charset="0"/>
                <a:ea typeface="Times New Roman" panose="02020603050405020304" pitchFamily="18" charset="0"/>
              </a:rPr>
              <a:t>analysed</a:t>
            </a:r>
            <a:r>
              <a:rPr lang="en-US" sz="1800" dirty="0">
                <a:solidFill>
                  <a:srgbClr val="FF0000"/>
                </a:solidFill>
                <a:effectLst/>
                <a:latin typeface="Arial" panose="020B0604020202020204" pitchFamily="34" charset="0"/>
                <a:ea typeface="Times New Roman" panose="02020603050405020304" pitchFamily="18" charset="0"/>
              </a:rPr>
              <a:t>. </a:t>
            </a:r>
            <a:r>
              <a:rPr lang="en-US" sz="1800" dirty="0">
                <a:solidFill>
                  <a:srgbClr val="000000"/>
                </a:solidFill>
                <a:effectLst/>
                <a:latin typeface="Arial" panose="020B0604020202020204" pitchFamily="34" charset="0"/>
                <a:ea typeface="Times New Roman" panose="02020603050405020304" pitchFamily="18" charset="0"/>
              </a:rPr>
              <a:t>With the implementation of NHS App, website, blogs and others awareness around it can be increased. </a:t>
            </a:r>
            <a:r>
              <a:rPr lang="en-US" sz="1800" dirty="0">
                <a:solidFill>
                  <a:srgbClr val="FF0000"/>
                </a:solidFill>
                <a:effectLst/>
                <a:latin typeface="Arial" panose="020B0604020202020204" pitchFamily="34" charset="0"/>
                <a:ea typeface="Times New Roman" panose="02020603050405020304" pitchFamily="18" charset="0"/>
              </a:rPr>
              <a:t>All facts associated with the reason for working in the community have been examined. </a:t>
            </a:r>
            <a:r>
              <a:rPr lang="en-US" sz="1800" dirty="0">
                <a:solidFill>
                  <a:srgbClr val="000000"/>
                </a:solidFill>
                <a:effectLst/>
                <a:latin typeface="Arial" panose="020B0604020202020204" pitchFamily="34" charset="0"/>
                <a:ea typeface="Times New Roman" panose="02020603050405020304" pitchFamily="18" charset="0"/>
              </a:rPr>
              <a:t>Barriers associated with this approach have also been elaborated with a brief examination of legislation and policy related to the issue. </a:t>
            </a:r>
            <a:r>
              <a:rPr lang="en-US" sz="1800" dirty="0">
                <a:solidFill>
                  <a:srgbClr val="FF0000"/>
                </a:solidFill>
                <a:effectLst/>
                <a:latin typeface="Arial" panose="020B0604020202020204" pitchFamily="34" charset="0"/>
                <a:ea typeface="Times New Roman" panose="02020603050405020304" pitchFamily="18" charset="0"/>
              </a:rPr>
              <a:t>The participation of the stakeholders and types of them has been added here with a table form. The employee and HSC needs of individuals and the community have been discussed along with Maslow’s hierarchy of motivation. </a:t>
            </a:r>
            <a:r>
              <a:rPr lang="en-US" sz="1800" dirty="0">
                <a:solidFill>
                  <a:srgbClr val="000000"/>
                </a:solidFill>
                <a:effectLst/>
                <a:latin typeface="Arial" panose="020B0604020202020204" pitchFamily="34" charset="0"/>
                <a:ea typeface="Times New Roman" panose="02020603050405020304" pitchFamily="18" charset="0"/>
              </a:rPr>
              <a:t>Lastly, recommendations have been added to identify the problem while improving engagement in the initiative.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3408780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600"/>
              </a:spcBef>
              <a:spcAft>
                <a:spcPts val="600"/>
              </a:spcAft>
            </a:pPr>
            <a:r>
              <a:rPr lang="en-US" sz="1800" b="1" kern="100" dirty="0">
                <a:effectLst/>
                <a:latin typeface="Arial" panose="020B0604020202020204" pitchFamily="34" charset="0"/>
                <a:cs typeface="Calibri" panose="020F0502020204030204" pitchFamily="34" charset="0"/>
              </a:rPr>
              <a:t>References </a:t>
            </a:r>
            <a:endParaRPr lang="en-US" sz="1800" b="1" kern="100" dirty="0">
              <a:effectLst/>
              <a:latin typeface="Times New Roman" panose="02020603050405020304" pitchFamily="18" charset="0"/>
              <a:cs typeface="Calibri" panose="020F0502020204030204" pitchFamily="34" charset="0"/>
            </a:endParaRPr>
          </a:p>
          <a:p>
            <a:pPr marL="0" marR="0" algn="just">
              <a:lnSpc>
                <a:spcPct val="200000"/>
              </a:lnSpc>
              <a:spcBef>
                <a:spcPts val="0"/>
              </a:spcBef>
              <a:spcAft>
                <a:spcPts val="800"/>
              </a:spcAft>
            </a:pPr>
            <a:r>
              <a:rPr lang="en-GB" sz="1800" dirty="0" err="1">
                <a:solidFill>
                  <a:srgbClr val="222222"/>
                </a:solidFill>
                <a:effectLst/>
                <a:latin typeface="Arial" panose="020B0604020202020204" pitchFamily="34" charset="0"/>
                <a:ea typeface="Calibri" panose="020F0502020204030204" pitchFamily="34" charset="0"/>
              </a:rPr>
              <a:t>Artiles</a:t>
            </a:r>
            <a:r>
              <a:rPr lang="en-GB" sz="1800" dirty="0">
                <a:solidFill>
                  <a:srgbClr val="222222"/>
                </a:solidFill>
                <a:effectLst/>
                <a:latin typeface="Arial" panose="020B0604020202020204" pitchFamily="34" charset="0"/>
                <a:ea typeface="Calibri" panose="020F0502020204030204" pitchFamily="34" charset="0"/>
              </a:rPr>
              <a:t>, A.J., Harris-</a:t>
            </a:r>
            <a:r>
              <a:rPr lang="en-GB" sz="1800" dirty="0" err="1">
                <a:solidFill>
                  <a:srgbClr val="222222"/>
                </a:solidFill>
                <a:effectLst/>
                <a:latin typeface="Arial" panose="020B0604020202020204" pitchFamily="34" charset="0"/>
                <a:ea typeface="Calibri" panose="020F0502020204030204" pitchFamily="34" charset="0"/>
              </a:rPr>
              <a:t>Murri</a:t>
            </a:r>
            <a:r>
              <a:rPr lang="en-GB" sz="1800" dirty="0">
                <a:solidFill>
                  <a:srgbClr val="222222"/>
                </a:solidFill>
                <a:effectLst/>
                <a:latin typeface="Arial" panose="020B0604020202020204" pitchFamily="34" charset="0"/>
                <a:ea typeface="Calibri" panose="020F0502020204030204" pitchFamily="34" charset="0"/>
              </a:rPr>
              <a:t>, N. and </a:t>
            </a:r>
            <a:r>
              <a:rPr lang="en-GB" sz="1800" dirty="0" err="1">
                <a:solidFill>
                  <a:srgbClr val="222222"/>
                </a:solidFill>
                <a:effectLst/>
                <a:latin typeface="Arial" panose="020B0604020202020204" pitchFamily="34" charset="0"/>
                <a:ea typeface="Calibri" panose="020F0502020204030204" pitchFamily="34" charset="0"/>
              </a:rPr>
              <a:t>Rostenberg</a:t>
            </a:r>
            <a:r>
              <a:rPr lang="en-GB" sz="1800" dirty="0">
                <a:solidFill>
                  <a:srgbClr val="222222"/>
                </a:solidFill>
                <a:effectLst/>
                <a:latin typeface="Arial" panose="020B0604020202020204" pitchFamily="34" charset="0"/>
                <a:ea typeface="Calibri" panose="020F0502020204030204" pitchFamily="34" charset="0"/>
              </a:rPr>
              <a:t>, D., (2021). Inclusion as social justice: Critical notes on discourses, assumptions, and the road ahead. In </a:t>
            </a:r>
            <a:r>
              <a:rPr lang="en-US" sz="1800" i="1" dirty="0">
                <a:effectLst/>
                <a:latin typeface="Times New Roman" panose="02020603050405020304" pitchFamily="18" charset="0"/>
                <a:ea typeface="Calibri" panose="020F0502020204030204" pitchFamily="34" charset="0"/>
              </a:rPr>
              <a:t>Inclusive Schooling Practices Tip V 45# 3</a:t>
            </a:r>
            <a:r>
              <a:rPr lang="en-US" sz="1800" dirty="0">
                <a:effectLst/>
                <a:latin typeface="Times New Roman" panose="02020603050405020304" pitchFamily="18" charset="0"/>
                <a:ea typeface="Calibri" panose="020F0502020204030204" pitchFamily="34" charset="0"/>
              </a:rPr>
              <a:t> (pp. 260-268). Routledge.</a:t>
            </a:r>
          </a:p>
          <a:p>
            <a:pPr marL="0" marR="0" algn="just">
              <a:lnSpc>
                <a:spcPct val="200000"/>
              </a:lnSpc>
              <a:spcBef>
                <a:spcPts val="0"/>
              </a:spcBef>
              <a:spcAft>
                <a:spcPts val="800"/>
              </a:spcAft>
            </a:pPr>
            <a:r>
              <a:rPr lang="en-GB" sz="1800" dirty="0" err="1">
                <a:solidFill>
                  <a:srgbClr val="222222"/>
                </a:solidFill>
                <a:effectLst/>
                <a:latin typeface="Arial" panose="020B0604020202020204" pitchFamily="34" charset="0"/>
                <a:ea typeface="Calibri" panose="020F0502020204030204" pitchFamily="34" charset="0"/>
              </a:rPr>
              <a:t>Benevides</a:t>
            </a:r>
            <a:r>
              <a:rPr lang="en-GB" sz="1800" dirty="0">
                <a:solidFill>
                  <a:srgbClr val="222222"/>
                </a:solidFill>
                <a:effectLst/>
                <a:latin typeface="Arial" panose="020B0604020202020204" pitchFamily="34" charset="0"/>
                <a:ea typeface="Calibri" panose="020F0502020204030204" pitchFamily="34" charset="0"/>
              </a:rPr>
              <a:t>, T.W., Shore, S.M., Palmer, K., Duncan, P., Plank, A., Andresen, M.L., Caplan, R., Cook, B., </a:t>
            </a:r>
            <a:r>
              <a:rPr lang="en-GB" sz="1800" dirty="0" err="1">
                <a:solidFill>
                  <a:srgbClr val="222222"/>
                </a:solidFill>
                <a:effectLst/>
                <a:latin typeface="Arial" panose="020B0604020202020204" pitchFamily="34" charset="0"/>
                <a:ea typeface="Calibri" panose="020F0502020204030204" pitchFamily="34" charset="0"/>
              </a:rPr>
              <a:t>Gassner</a:t>
            </a:r>
            <a:r>
              <a:rPr lang="en-GB" sz="1800" dirty="0">
                <a:solidFill>
                  <a:srgbClr val="222222"/>
                </a:solidFill>
                <a:effectLst/>
                <a:latin typeface="Arial" panose="020B0604020202020204" pitchFamily="34" charset="0"/>
                <a:ea typeface="Calibri" panose="020F0502020204030204" pitchFamily="34" charset="0"/>
              </a:rPr>
              <a:t>, D., Hector, B.L. and Morgan, L., (2020). Listening to the autistic voice: Mental health priorities to guide research and practice in autism from a stakeholder-driven project. </a:t>
            </a:r>
            <a:r>
              <a:rPr lang="en-US" sz="1800" i="1" dirty="0">
                <a:effectLst/>
                <a:latin typeface="Times New Roman" panose="02020603050405020304" pitchFamily="18" charset="0"/>
                <a:ea typeface="Calibri" panose="020F0502020204030204" pitchFamily="34" charset="0"/>
              </a:rPr>
              <a:t>Autism</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24</a:t>
            </a:r>
            <a:r>
              <a:rPr lang="en-US" sz="1800" dirty="0">
                <a:effectLst/>
                <a:latin typeface="Times New Roman" panose="02020603050405020304" pitchFamily="18" charset="0"/>
                <a:ea typeface="Calibri" panose="020F0502020204030204" pitchFamily="34" charset="0"/>
              </a:rPr>
              <a:t>(4), pp.822-833.</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Bland, R., Drake, G. and Drayton, J., (2021). </a:t>
            </a:r>
            <a:r>
              <a:rPr lang="en-US" sz="1800" i="1" dirty="0">
                <a:effectLst/>
                <a:latin typeface="Times New Roman" panose="02020603050405020304" pitchFamily="18" charset="0"/>
                <a:ea typeface="Calibri" panose="020F0502020204030204" pitchFamily="34" charset="0"/>
              </a:rPr>
              <a:t>Social work practice in mental health: An introduction</a:t>
            </a:r>
            <a:r>
              <a:rPr lang="en-US" sz="1800" dirty="0">
                <a:effectLst/>
                <a:latin typeface="Times New Roman" panose="02020603050405020304" pitchFamily="18" charset="0"/>
                <a:ea typeface="Calibri" panose="020F0502020204030204" pitchFamily="34" charset="0"/>
              </a:rPr>
              <a:t>. Routledge.</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Brouwers, E.P.M., </a:t>
            </a:r>
            <a:r>
              <a:rPr lang="en-GB" sz="1800" dirty="0" err="1">
                <a:solidFill>
                  <a:srgbClr val="222222"/>
                </a:solidFill>
                <a:effectLst/>
                <a:latin typeface="Arial" panose="020B0604020202020204" pitchFamily="34" charset="0"/>
                <a:ea typeface="Calibri" panose="020F0502020204030204" pitchFamily="34" charset="0"/>
              </a:rPr>
              <a:t>Joosen</a:t>
            </a:r>
            <a:r>
              <a:rPr lang="en-GB" sz="1800" dirty="0">
                <a:solidFill>
                  <a:srgbClr val="222222"/>
                </a:solidFill>
                <a:effectLst/>
                <a:latin typeface="Arial" panose="020B0604020202020204" pitchFamily="34" charset="0"/>
                <a:ea typeface="Calibri" panose="020F0502020204030204" pitchFamily="34" charset="0"/>
              </a:rPr>
              <a:t>, M.C.W., Van </a:t>
            </a:r>
            <a:r>
              <a:rPr lang="en-GB" sz="1800" dirty="0" err="1">
                <a:solidFill>
                  <a:srgbClr val="222222"/>
                </a:solidFill>
                <a:effectLst/>
                <a:latin typeface="Arial" panose="020B0604020202020204" pitchFamily="34" charset="0"/>
                <a:ea typeface="Calibri" panose="020F0502020204030204" pitchFamily="34" charset="0"/>
              </a:rPr>
              <a:t>Zelst</a:t>
            </a:r>
            <a:r>
              <a:rPr lang="en-GB" sz="1800" dirty="0">
                <a:solidFill>
                  <a:srgbClr val="222222"/>
                </a:solidFill>
                <a:effectLst/>
                <a:latin typeface="Arial" panose="020B0604020202020204" pitchFamily="34" charset="0"/>
                <a:ea typeface="Calibri" panose="020F0502020204030204" pitchFamily="34" charset="0"/>
              </a:rPr>
              <a:t>, C. and Van </a:t>
            </a:r>
            <a:r>
              <a:rPr lang="en-GB" sz="1800" dirty="0" err="1">
                <a:solidFill>
                  <a:srgbClr val="222222"/>
                </a:solidFill>
                <a:effectLst/>
                <a:latin typeface="Arial" panose="020B0604020202020204" pitchFamily="34" charset="0"/>
                <a:ea typeface="Calibri" panose="020F0502020204030204" pitchFamily="34" charset="0"/>
              </a:rPr>
              <a:t>Weeghel</a:t>
            </a:r>
            <a:r>
              <a:rPr lang="en-GB" sz="1800" dirty="0">
                <a:solidFill>
                  <a:srgbClr val="222222"/>
                </a:solidFill>
                <a:effectLst/>
                <a:latin typeface="Arial" panose="020B0604020202020204" pitchFamily="34" charset="0"/>
                <a:ea typeface="Calibri" panose="020F0502020204030204" pitchFamily="34" charset="0"/>
              </a:rPr>
              <a:t>, J., (2020). To disclose or not to disclose: a multi-stakeholder focus group study on mental health issues in the work environment. </a:t>
            </a:r>
            <a:r>
              <a:rPr lang="en-US" sz="1800" i="1" dirty="0">
                <a:effectLst/>
                <a:latin typeface="Times New Roman" panose="02020603050405020304" pitchFamily="18" charset="0"/>
                <a:ea typeface="Calibri" panose="020F0502020204030204" pitchFamily="34" charset="0"/>
              </a:rPr>
              <a:t>Journal of occupational rehabilitation</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30</a:t>
            </a:r>
            <a:r>
              <a:rPr lang="en-US" sz="1800" dirty="0">
                <a:effectLst/>
                <a:latin typeface="Times New Roman" panose="02020603050405020304" pitchFamily="18" charset="0"/>
                <a:ea typeface="Calibri" panose="020F0502020204030204" pitchFamily="34" charset="0"/>
              </a:rPr>
              <a:t>, pp.84-92.</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Costa, T.F.O., Sampaio, F.M.C., Sequeira, C.A.D.C., Ribeiro, I.M.O.C. and Parola, V.S.D.O., (2021). Review of Mental health first aid programs. </a:t>
            </a:r>
            <a:r>
              <a:rPr lang="en-US" sz="1800" i="1" dirty="0">
                <a:effectLst/>
                <a:latin typeface="Times New Roman" panose="02020603050405020304" pitchFamily="18" charset="0"/>
                <a:ea typeface="Calibri" panose="020F0502020204030204" pitchFamily="34" charset="0"/>
              </a:rPr>
              <a:t>Western Journal of Nursing Research</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43</a:t>
            </a:r>
            <a:r>
              <a:rPr lang="en-US" sz="1800" dirty="0">
                <a:effectLst/>
                <a:latin typeface="Times New Roman" panose="02020603050405020304" pitchFamily="18" charset="0"/>
                <a:ea typeface="Calibri" panose="020F0502020204030204" pitchFamily="34" charset="0"/>
              </a:rPr>
              <a:t>(12), pp.1146-1156.</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Davies, J., (2021). </a:t>
            </a:r>
            <a:r>
              <a:rPr lang="en-US" sz="1800" i="1" dirty="0">
                <a:effectLst/>
                <a:latin typeface="Times New Roman" panose="02020603050405020304" pitchFamily="18" charset="0"/>
                <a:ea typeface="Calibri" panose="020F0502020204030204" pitchFamily="34" charset="0"/>
              </a:rPr>
              <a:t>Sedated: How modern capitalism created our mental health crisis</a:t>
            </a:r>
            <a:r>
              <a:rPr lang="en-US" sz="1800" dirty="0">
                <a:effectLst/>
                <a:latin typeface="Times New Roman" panose="02020603050405020304" pitchFamily="18" charset="0"/>
                <a:ea typeface="Calibri" panose="020F0502020204030204" pitchFamily="34" charset="0"/>
              </a:rPr>
              <a:t>. Atlantic Books.</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gov.uk, (2023). </a:t>
            </a:r>
            <a:r>
              <a:rPr lang="en-GB" sz="1800" i="1" dirty="0">
                <a:solidFill>
                  <a:srgbClr val="222222"/>
                </a:solidFill>
                <a:effectLst/>
                <a:latin typeface="Arial" panose="020B0604020202020204" pitchFamily="34" charset="0"/>
                <a:ea typeface="Calibri" panose="020F0502020204030204" pitchFamily="34" charset="0"/>
              </a:rPr>
              <a:t>Community development handbook.</a:t>
            </a:r>
            <a:r>
              <a:rPr lang="en-GB" sz="1800" dirty="0">
                <a:solidFill>
                  <a:srgbClr val="222222"/>
                </a:solidFill>
                <a:effectLst/>
                <a:latin typeface="Arial" panose="020B0604020202020204" pitchFamily="34" charset="0"/>
                <a:ea typeface="Calibri" panose="020F0502020204030204" pitchFamily="34" charset="0"/>
              </a:rPr>
              <a:t> [Online] Available at: https://www.gov.uk/government/publications/community-development-handbook/community-development-handbook#:~:text=Development%20activities%3A%20doing%20things%20with,fall%20to%20the%20same%20people. [Accessed 19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gov.uk, (2024). </a:t>
            </a:r>
            <a:r>
              <a:rPr lang="en-GB" sz="1800" i="1" dirty="0">
                <a:solidFill>
                  <a:srgbClr val="222222"/>
                </a:solidFill>
                <a:effectLst/>
                <a:latin typeface="Arial" panose="020B0604020202020204" pitchFamily="34" charset="0"/>
                <a:ea typeface="Calibri" panose="020F0502020204030204" pitchFamily="34" charset="0"/>
              </a:rPr>
              <a:t>Health and Social Care Act 2012</a:t>
            </a:r>
            <a:r>
              <a:rPr lang="en-GB" sz="1800" dirty="0">
                <a:solidFill>
                  <a:srgbClr val="222222"/>
                </a:solidFill>
                <a:effectLst/>
                <a:latin typeface="Arial" panose="020B0604020202020204" pitchFamily="34" charset="0"/>
                <a:ea typeface="Calibri" panose="020F0502020204030204" pitchFamily="34" charset="0"/>
              </a:rPr>
              <a:t>. [Online] Available at: https://www.legislation.gov.uk/ukpga/2012/7/contents [Accessed 20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gov.uk, (2024). </a:t>
            </a:r>
            <a:r>
              <a:rPr lang="en-GB" sz="1800" i="1" dirty="0">
                <a:solidFill>
                  <a:srgbClr val="222222"/>
                </a:solidFill>
                <a:effectLst/>
                <a:latin typeface="Arial" panose="020B0604020202020204" pitchFamily="34" charset="0"/>
                <a:ea typeface="Calibri" panose="020F0502020204030204" pitchFamily="34" charset="0"/>
              </a:rPr>
              <a:t>Health Profile for Lambeth 2022.</a:t>
            </a:r>
            <a:r>
              <a:rPr lang="en-GB" sz="1800" dirty="0">
                <a:solidFill>
                  <a:srgbClr val="222222"/>
                </a:solidFill>
                <a:effectLst/>
                <a:latin typeface="Arial" panose="020B0604020202020204" pitchFamily="34" charset="0"/>
                <a:ea typeface="Calibri" panose="020F0502020204030204" pitchFamily="34" charset="0"/>
              </a:rPr>
              <a:t> [Online] Available at: https://www.lambeth.gov.uk/sites/default/files/2022-10/health-profile-for-lambeth-2022-section-1 [Accessed 19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Grill, C., (2021). Involving stakeholders in research priority setting: a scoping review. </a:t>
            </a:r>
            <a:r>
              <a:rPr lang="en-US" sz="1800" i="1" dirty="0">
                <a:effectLst/>
                <a:latin typeface="Times New Roman" panose="02020603050405020304" pitchFamily="18" charset="0"/>
                <a:ea typeface="Calibri" panose="020F0502020204030204" pitchFamily="34" charset="0"/>
              </a:rPr>
              <a:t>Research involvement and engagement</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7</a:t>
            </a:r>
            <a:r>
              <a:rPr lang="en-US" sz="1800" dirty="0">
                <a:effectLst/>
                <a:latin typeface="Times New Roman" panose="02020603050405020304" pitchFamily="18" charset="0"/>
                <a:ea typeface="Calibri" panose="020F0502020204030204" pitchFamily="34" charset="0"/>
              </a:rPr>
              <a:t>, pp.1-18.</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Hopper, E., (2020). Maslow’s hierarchy of needs explained. </a:t>
            </a:r>
            <a:r>
              <a:rPr lang="en-US" sz="1800" i="1" dirty="0">
                <a:effectLst/>
                <a:latin typeface="Times New Roman" panose="02020603050405020304" pitchFamily="18" charset="0"/>
                <a:ea typeface="Calibri" panose="020F0502020204030204" pitchFamily="34" charset="0"/>
              </a:rPr>
              <a:t>ThoughtCo, ThoughtCo</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24</a:t>
            </a:r>
            <a:r>
              <a:rPr lang="en-US" sz="1800" dirty="0">
                <a:effectLst/>
                <a:latin typeface="Times New Roman" panose="02020603050405020304" pitchFamily="18" charset="0"/>
                <a:ea typeface="Calibri" panose="020F0502020204030204" pitchFamily="34" charset="0"/>
              </a:rPr>
              <a:t>, pp.1-3.</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legislation, (2024). </a:t>
            </a:r>
            <a:r>
              <a:rPr lang="en-GB" sz="1800" i="1" dirty="0">
                <a:solidFill>
                  <a:srgbClr val="222222"/>
                </a:solidFill>
                <a:effectLst/>
                <a:latin typeface="Arial" panose="020B0604020202020204" pitchFamily="34" charset="0"/>
                <a:ea typeface="Calibri" panose="020F0502020204030204" pitchFamily="34" charset="0"/>
              </a:rPr>
              <a:t>International Development (Gender Equality) Act 2014.</a:t>
            </a:r>
            <a:r>
              <a:rPr lang="en-GB" sz="1800" dirty="0">
                <a:solidFill>
                  <a:srgbClr val="222222"/>
                </a:solidFill>
                <a:effectLst/>
                <a:latin typeface="Arial" panose="020B0604020202020204" pitchFamily="34" charset="0"/>
                <a:ea typeface="Calibri" panose="020F0502020204030204" pitchFamily="34" charset="0"/>
              </a:rPr>
              <a:t> [Online] Available at: https://www.legislation.gov.uk/ukpga/2014/9/contents/enacted/data.htm [Accessed 21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legislation, (2024). </a:t>
            </a:r>
            <a:r>
              <a:rPr lang="en-GB" sz="1800" i="1" dirty="0">
                <a:solidFill>
                  <a:srgbClr val="222222"/>
                </a:solidFill>
                <a:effectLst/>
                <a:latin typeface="Arial" panose="020B0604020202020204" pitchFamily="34" charset="0"/>
                <a:ea typeface="Calibri" panose="020F0502020204030204" pitchFamily="34" charset="0"/>
              </a:rPr>
              <a:t>Mental Health Act 1983.</a:t>
            </a:r>
            <a:r>
              <a:rPr lang="en-GB" sz="1800" dirty="0">
                <a:solidFill>
                  <a:srgbClr val="222222"/>
                </a:solidFill>
                <a:effectLst/>
                <a:latin typeface="Arial" panose="020B0604020202020204" pitchFamily="34" charset="0"/>
                <a:ea typeface="Calibri" panose="020F0502020204030204" pitchFamily="34" charset="0"/>
              </a:rPr>
              <a:t> [Online]  Available at: https://www.legislation.gov.uk/ukpga/1983/20/contents [Accessed 21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err="1">
                <a:solidFill>
                  <a:srgbClr val="222222"/>
                </a:solidFill>
                <a:effectLst/>
                <a:latin typeface="Arial" panose="020B0604020202020204" pitchFamily="34" charset="0"/>
                <a:ea typeface="Calibri" panose="020F0502020204030204" pitchFamily="34" charset="0"/>
              </a:rPr>
              <a:t>mentalhealth</a:t>
            </a:r>
            <a:r>
              <a:rPr lang="en-GB" sz="1800" dirty="0">
                <a:solidFill>
                  <a:srgbClr val="222222"/>
                </a:solidFill>
                <a:effectLst/>
                <a:latin typeface="Arial" panose="020B0604020202020204" pitchFamily="34" charset="0"/>
                <a:ea typeface="Calibri" panose="020F0502020204030204" pitchFamily="34" charset="0"/>
              </a:rPr>
              <a:t>, (2024). </a:t>
            </a:r>
            <a:r>
              <a:rPr lang="en-GB" sz="1800" i="1" dirty="0">
                <a:solidFill>
                  <a:srgbClr val="222222"/>
                </a:solidFill>
                <a:effectLst/>
                <a:latin typeface="Arial" panose="020B0604020202020204" pitchFamily="34" charset="0"/>
                <a:ea typeface="Calibri" panose="020F0502020204030204" pitchFamily="34" charset="0"/>
              </a:rPr>
              <a:t>Mental Health Awareness Week.</a:t>
            </a:r>
            <a:r>
              <a:rPr lang="en-GB" sz="1800" dirty="0">
                <a:solidFill>
                  <a:srgbClr val="222222"/>
                </a:solidFill>
                <a:effectLst/>
                <a:latin typeface="Arial" panose="020B0604020202020204" pitchFamily="34" charset="0"/>
                <a:ea typeface="Calibri" panose="020F0502020204030204" pitchFamily="34" charset="0"/>
              </a:rPr>
              <a:t> [Online] Available at: https://www.mentalhealth.org.uk/our-work/public-engagement/mental-health-awareness-week [Accessed 19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err="1">
                <a:solidFill>
                  <a:srgbClr val="222222"/>
                </a:solidFill>
                <a:effectLst/>
                <a:latin typeface="Arial" panose="020B0604020202020204" pitchFamily="34" charset="0"/>
                <a:ea typeface="Calibri" panose="020F0502020204030204" pitchFamily="34" charset="0"/>
              </a:rPr>
              <a:t>Moroz</a:t>
            </a:r>
            <a:r>
              <a:rPr lang="en-GB" sz="1800" dirty="0">
                <a:solidFill>
                  <a:srgbClr val="222222"/>
                </a:solidFill>
                <a:effectLst/>
                <a:latin typeface="Arial" panose="020B0604020202020204" pitchFamily="34" charset="0"/>
                <a:ea typeface="Calibri" panose="020F0502020204030204" pitchFamily="34" charset="0"/>
              </a:rPr>
              <a:t>, N., </a:t>
            </a:r>
            <a:r>
              <a:rPr lang="en-GB" sz="1800" dirty="0" err="1">
                <a:solidFill>
                  <a:srgbClr val="222222"/>
                </a:solidFill>
                <a:effectLst/>
                <a:latin typeface="Arial" panose="020B0604020202020204" pitchFamily="34" charset="0"/>
                <a:ea typeface="Calibri" panose="020F0502020204030204" pitchFamily="34" charset="0"/>
              </a:rPr>
              <a:t>Moroz</a:t>
            </a:r>
            <a:r>
              <a:rPr lang="en-GB" sz="1800" dirty="0">
                <a:solidFill>
                  <a:srgbClr val="222222"/>
                </a:solidFill>
                <a:effectLst/>
                <a:latin typeface="Arial" panose="020B0604020202020204" pitchFamily="34" charset="0"/>
                <a:ea typeface="Calibri" panose="020F0502020204030204" pitchFamily="34" charset="0"/>
              </a:rPr>
              <a:t>, I. and D’Angelo, M.S., (2020), November. Mental health services in Canada: barriers and cost-effective solutions to increase access. In </a:t>
            </a:r>
            <a:r>
              <a:rPr lang="en-US" sz="1800" i="1" dirty="0">
                <a:effectLst/>
                <a:latin typeface="Times New Roman" panose="02020603050405020304" pitchFamily="18" charset="0"/>
                <a:ea typeface="Calibri" panose="020F0502020204030204" pitchFamily="34" charset="0"/>
              </a:rPr>
              <a:t>Healthcare management forum</a:t>
            </a:r>
            <a:r>
              <a:rPr lang="en-US" sz="1800" dirty="0">
                <a:effectLst/>
                <a:latin typeface="Times New Roman" panose="02020603050405020304" pitchFamily="18" charset="0"/>
                <a:ea typeface="Calibri" panose="020F0502020204030204" pitchFamily="34" charset="0"/>
              </a:rPr>
              <a:t> (Vol. 33, No. 6, pp. 282-287). Sage CA: Los Angeles, CA: SAGE Publications.</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NHS, (2024). </a:t>
            </a:r>
            <a:r>
              <a:rPr lang="en-GB" sz="1800" i="1" dirty="0">
                <a:solidFill>
                  <a:srgbClr val="222222"/>
                </a:solidFill>
                <a:effectLst/>
                <a:latin typeface="Arial" panose="020B0604020202020204" pitchFamily="34" charset="0"/>
                <a:ea typeface="Calibri" panose="020F0502020204030204" pitchFamily="34" charset="0"/>
              </a:rPr>
              <a:t>NHS App</a:t>
            </a:r>
            <a:r>
              <a:rPr lang="en-GB" sz="1800" dirty="0">
                <a:solidFill>
                  <a:srgbClr val="222222"/>
                </a:solidFill>
                <a:effectLst/>
                <a:latin typeface="Arial" panose="020B0604020202020204" pitchFamily="34" charset="0"/>
                <a:ea typeface="Calibri" panose="020F0502020204030204" pitchFamily="34" charset="0"/>
              </a:rPr>
              <a:t>. [Online] Available at: https://www.nhs.uk/nhs-app/ [Accessed 20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NHS, 2024. </a:t>
            </a:r>
            <a:r>
              <a:rPr lang="en-GB" sz="1800" i="1" dirty="0">
                <a:solidFill>
                  <a:srgbClr val="222222"/>
                </a:solidFill>
                <a:effectLst/>
                <a:latin typeface="Arial" panose="020B0604020202020204" pitchFamily="34" charset="0"/>
                <a:ea typeface="Calibri" panose="020F0502020204030204" pitchFamily="34" charset="0"/>
              </a:rPr>
              <a:t>Your health.</a:t>
            </a:r>
            <a:r>
              <a:rPr lang="en-GB" sz="1800" dirty="0">
                <a:solidFill>
                  <a:srgbClr val="222222"/>
                </a:solidFill>
                <a:effectLst/>
                <a:latin typeface="Arial" panose="020B0604020202020204" pitchFamily="34" charset="0"/>
                <a:ea typeface="Calibri" panose="020F0502020204030204" pitchFamily="34" charset="0"/>
              </a:rPr>
              <a:t> [Online]  Available at: https://selondonccg.nhs.uk/in-your-area/lambeth/your-health/ [Accessed 20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nhs.uk, (2024). </a:t>
            </a:r>
            <a:r>
              <a:rPr lang="en-GB" sz="1800" i="1" dirty="0">
                <a:solidFill>
                  <a:srgbClr val="222222"/>
                </a:solidFill>
                <a:effectLst/>
                <a:latin typeface="Arial" panose="020B0604020202020204" pitchFamily="34" charset="0"/>
                <a:ea typeface="Calibri" panose="020F0502020204030204" pitchFamily="34" charset="0"/>
              </a:rPr>
              <a:t>How Lambeth is closing the health inequality gap for Black and minority ethnic patients with high blood pressure.</a:t>
            </a:r>
            <a:r>
              <a:rPr lang="en-GB" sz="1800" dirty="0">
                <a:solidFill>
                  <a:srgbClr val="222222"/>
                </a:solidFill>
                <a:effectLst/>
                <a:latin typeface="Arial" panose="020B0604020202020204" pitchFamily="34" charset="0"/>
                <a:ea typeface="Calibri" panose="020F0502020204030204" pitchFamily="34" charset="0"/>
              </a:rPr>
              <a:t> [Online] Available at: https://www.england.nhs.uk/about/equality/equality-hub/case-studies/how-lambeth-is-closing-the-health-inequality-gap-for-black-and-minority-ethnic-patients-with-high-blood-pressure/ [Accessed 20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nhs.uk, (2024). </a:t>
            </a:r>
            <a:r>
              <a:rPr lang="en-GB" sz="1800" i="1" dirty="0">
                <a:solidFill>
                  <a:srgbClr val="222222"/>
                </a:solidFill>
                <a:effectLst/>
                <a:latin typeface="Arial" panose="020B0604020202020204" pitchFamily="34" charset="0"/>
                <a:ea typeface="Calibri" panose="020F0502020204030204" pitchFamily="34" charset="0"/>
              </a:rPr>
              <a:t>NHS Long Term Plan.</a:t>
            </a:r>
            <a:r>
              <a:rPr lang="en-GB" sz="1800" dirty="0">
                <a:solidFill>
                  <a:srgbClr val="222222"/>
                </a:solidFill>
                <a:effectLst/>
                <a:latin typeface="Arial" panose="020B0604020202020204" pitchFamily="34" charset="0"/>
                <a:ea typeface="Calibri" panose="020F0502020204030204" pitchFamily="34" charset="0"/>
              </a:rPr>
              <a:t> [Online] Available at: https://www.longtermplan.nhs.uk</a:t>
            </a:r>
            <a:r>
              <a:rPr lang="en-GB" sz="1800" dirty="0">
                <a:effectLst/>
                <a:latin typeface="Arial" panose="020B0604020202020204" pitchFamily="34" charset="0"/>
                <a:ea typeface="Calibri" panose="020F0502020204030204" pitchFamily="34" charset="0"/>
              </a:rPr>
              <a:t> </a:t>
            </a:r>
            <a:r>
              <a:rPr lang="en-GB" sz="1800" dirty="0">
                <a:solidFill>
                  <a:srgbClr val="222222"/>
                </a:solidFill>
                <a:effectLst/>
                <a:latin typeface="Arial" panose="020B0604020202020204" pitchFamily="34" charset="0"/>
                <a:ea typeface="Calibri" panose="020F0502020204030204" pitchFamily="34" charset="0"/>
              </a:rPr>
              <a:t>[Accessed 21 March 2024].</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Varcarolis, E.M. and </a:t>
            </a:r>
            <a:r>
              <a:rPr lang="en-GB" sz="1800" dirty="0" err="1">
                <a:solidFill>
                  <a:srgbClr val="222222"/>
                </a:solidFill>
                <a:effectLst/>
                <a:latin typeface="Arial" panose="020B0604020202020204" pitchFamily="34" charset="0"/>
                <a:ea typeface="Calibri" panose="020F0502020204030204" pitchFamily="34" charset="0"/>
              </a:rPr>
              <a:t>Fosbre</a:t>
            </a:r>
            <a:r>
              <a:rPr lang="en-GB" sz="1800" dirty="0">
                <a:solidFill>
                  <a:srgbClr val="222222"/>
                </a:solidFill>
                <a:effectLst/>
                <a:latin typeface="Arial" panose="020B0604020202020204" pitchFamily="34" charset="0"/>
                <a:ea typeface="Calibri" panose="020F0502020204030204" pitchFamily="34" charset="0"/>
              </a:rPr>
              <a:t>, C.D., (2020). </a:t>
            </a:r>
            <a:r>
              <a:rPr lang="en-US" sz="1800" i="1" dirty="0">
                <a:effectLst/>
                <a:latin typeface="Times New Roman" panose="02020603050405020304" pitchFamily="18" charset="0"/>
                <a:ea typeface="Calibri" panose="020F0502020204030204" pitchFamily="34" charset="0"/>
              </a:rPr>
              <a:t>Essentials of psychiatric mental health nursing-E-book: A communication approach to evidence-based care</a:t>
            </a:r>
            <a:r>
              <a:rPr lang="en-US" sz="1800" dirty="0">
                <a:effectLst/>
                <a:latin typeface="Times New Roman" panose="02020603050405020304" pitchFamily="18" charset="0"/>
                <a:ea typeface="Calibri" panose="020F0502020204030204" pitchFamily="34" charset="0"/>
              </a:rPr>
              <a:t>. Elsevier Health Sciences.</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Ventura, C.A.A., Austin, W., Carrara, B.S. and de Brito, E.S., (2021). Nursing care in mental health: Human rights and ethical issues. </a:t>
            </a:r>
            <a:r>
              <a:rPr lang="en-US" sz="1800" i="1" dirty="0">
                <a:effectLst/>
                <a:latin typeface="Times New Roman" panose="02020603050405020304" pitchFamily="18" charset="0"/>
                <a:ea typeface="Calibri" panose="020F0502020204030204" pitchFamily="34" charset="0"/>
              </a:rPr>
              <a:t>Nursing ethics</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28</a:t>
            </a:r>
            <a:r>
              <a:rPr lang="en-US" sz="1800" dirty="0">
                <a:effectLst/>
                <a:latin typeface="Times New Roman" panose="02020603050405020304" pitchFamily="18" charset="0"/>
                <a:ea typeface="Calibri" panose="020F0502020204030204" pitchFamily="34" charset="0"/>
              </a:rPr>
              <a:t>(4), pp.463-480.</a:t>
            </a: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pPr marL="0" marR="0" algn="just">
              <a:lnSpc>
                <a:spcPct val="20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616696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01/04/2024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7845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01/04/2024</a:t>
            </a:fld>
            <a:endParaRPr lang="en-GB"/>
          </a:p>
        </p:txBody>
      </p:sp>
      <p:sp>
        <p:nvSpPr>
          <p:cNvPr id="5" name="Footer Placeholder 4"/>
          <p:cNvSpPr>
            <a:spLocks noGrp="1"/>
          </p:cNvSpPr>
          <p:nvPr>
            <p:ph type="ftr" sz="quarter" idx="11"/>
          </p:nvPr>
        </p:nvSpPr>
        <p:spPr/>
        <p:txBody>
          <a:bodyPr/>
          <a:lstStyle/>
          <a:p>
            <a:endParaRPr lang="en-GB"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0230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01/04/2024</a:t>
            </a:fld>
            <a:endParaRPr lang="en-GB"/>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29523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01/04/2024</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8443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01/04/2024</a:t>
            </a:fld>
            <a:endParaRPr lang="en-GB"/>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22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01/04/2024</a:t>
            </a:fld>
            <a:endParaRPr lang="en-GB"/>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0715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01/04/2024</a:t>
            </a:fld>
            <a:endParaRPr lang="en-GB"/>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2711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01/04/2024</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9711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01/04/2024</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962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01/04/2024</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0805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01/04/2024</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022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01/04/2024</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03861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01/04/2024</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563072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01/04/2024</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99165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01/04/2024</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90054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01/04/2024</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0006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01/04/2024</a:t>
            </a:fld>
            <a:endParaRPr lang="en-GB"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861416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109" name="Rectangle 210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1" name="Rectangle 21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973520C-FB88-4E76-4862-9975FB29AB58}"/>
              </a:ext>
            </a:extLst>
          </p:cNvPr>
          <p:cNvSpPr>
            <a:spLocks noGrp="1"/>
          </p:cNvSpPr>
          <p:nvPr>
            <p:ph idx="1"/>
          </p:nvPr>
        </p:nvSpPr>
        <p:spPr>
          <a:xfrm>
            <a:off x="251520" y="1700808"/>
            <a:ext cx="8496944" cy="3989525"/>
          </a:xfrm>
        </p:spPr>
        <p:txBody>
          <a:bodyPr>
            <a:normAutofit/>
          </a:bodyPr>
          <a:lstStyle/>
          <a:p>
            <a:r>
              <a:rPr lang="en-GB" b="1" dirty="0">
                <a:latin typeface="Arial Nova" panose="020B0504020202020204" pitchFamily="34" charset="0"/>
              </a:rPr>
              <a:t>Student name: Maritza Estefania Ramirez Rivera</a:t>
            </a:r>
          </a:p>
          <a:p>
            <a:r>
              <a:rPr lang="en-GB" b="1" dirty="0">
                <a:latin typeface="Arial Nova" panose="020B0504020202020204" pitchFamily="34" charset="0"/>
              </a:rPr>
              <a:t>Student number:2022095</a:t>
            </a:r>
          </a:p>
          <a:p>
            <a:r>
              <a:rPr lang="en-GB" b="1" dirty="0">
                <a:latin typeface="Arial Nova" panose="020B0504020202020204" pitchFamily="34" charset="0"/>
              </a:rPr>
              <a:t>Programme: BSc(Hons) Health Care and Social Care</a:t>
            </a:r>
          </a:p>
          <a:p>
            <a:r>
              <a:rPr lang="en-GB" b="1" dirty="0">
                <a:latin typeface="Arial Nova" panose="020B0504020202020204" pitchFamily="34" charset="0"/>
              </a:rPr>
              <a:t>Module Code: BMHP6022</a:t>
            </a:r>
          </a:p>
          <a:p>
            <a:r>
              <a:rPr lang="en-GB" b="1" dirty="0">
                <a:latin typeface="Arial Nova" panose="020B0504020202020204" pitchFamily="34" charset="0"/>
              </a:rPr>
              <a:t>Lecture: Jolly Nwankwo</a:t>
            </a:r>
          </a:p>
        </p:txBody>
      </p:sp>
      <p:sp>
        <p:nvSpPr>
          <p:cNvPr id="21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praxisauril.org.uk">
            <a:extLst>
              <a:ext uri="{FF2B5EF4-FFF2-40B4-BE49-F238E27FC236}">
                <a16:creationId xmlns:a16="http://schemas.microsoft.com/office/drawing/2014/main" id="{D31B4F8B-3F1B-DBEE-D489-D85ACA31906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39553" y="307922"/>
            <a:ext cx="3906901" cy="67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41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9" name="Group 9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0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3" name="Group 11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11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27" name="Rectangle 12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31" name="Rectangle 130">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3" name="Group 13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27110" y="228600"/>
            <a:ext cx="2138628" cy="6638625"/>
            <a:chOff x="2487613" y="285750"/>
            <a:chExt cx="2428875" cy="5654676"/>
          </a:xfrm>
        </p:grpSpPr>
        <p:sp>
          <p:nvSpPr>
            <p:cNvPr id="13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3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4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4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42"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4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4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4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47" name="Group 14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07832" y="-786"/>
            <a:ext cx="1767505" cy="6854040"/>
            <a:chOff x="6627813" y="194833"/>
            <a:chExt cx="1952625" cy="5678918"/>
          </a:xfrm>
        </p:grpSpPr>
        <p:sp>
          <p:nvSpPr>
            <p:cNvPr id="14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4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5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5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5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5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5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5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5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5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5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D9DAD26-D490-09D2-3E4E-A5EB817CDA63}"/>
              </a:ext>
            </a:extLst>
          </p:cNvPr>
          <p:cNvSpPr>
            <a:spLocks noGrp="1"/>
          </p:cNvSpPr>
          <p:nvPr>
            <p:ph type="title"/>
          </p:nvPr>
        </p:nvSpPr>
        <p:spPr>
          <a:xfrm>
            <a:off x="96439" y="26560"/>
            <a:ext cx="3411392" cy="866814"/>
          </a:xfrm>
        </p:spPr>
        <p:txBody>
          <a:bodyPr vert="horz" lIns="91440" tIns="45720" rIns="91440" bIns="45720" rtlCol="0" anchor="t">
            <a:normAutofit/>
          </a:bodyPr>
          <a:lstStyle/>
          <a:p>
            <a:r>
              <a:rPr lang="en-US" sz="2400" b="1" dirty="0">
                <a:latin typeface="Arial" panose="020B0604020202020204" pitchFamily="34" charset="0"/>
                <a:cs typeface="Arial" panose="020B0604020202020204" pitchFamily="34" charset="0"/>
              </a:rPr>
              <a:t>Introduction</a:t>
            </a:r>
          </a:p>
        </p:txBody>
      </p:sp>
      <p:sp>
        <p:nvSpPr>
          <p:cNvPr id="161" name="Rectangle 160">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278"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484278"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93" name="Content Placeholder 2">
            <a:extLst>
              <a:ext uri="{FF2B5EF4-FFF2-40B4-BE49-F238E27FC236}">
                <a16:creationId xmlns:a16="http://schemas.microsoft.com/office/drawing/2014/main" id="{A3694BB8-A548-2EAF-80CC-584CCA9671AC}"/>
              </a:ext>
            </a:extLst>
          </p:cNvPr>
          <p:cNvSpPr>
            <a:spLocks/>
          </p:cNvSpPr>
          <p:nvPr/>
        </p:nvSpPr>
        <p:spPr>
          <a:xfrm>
            <a:off x="3988664" y="2620698"/>
            <a:ext cx="4984786" cy="3950903"/>
          </a:xfrm>
          <a:prstGeom prst="rect">
            <a:avLst/>
          </a:prstGeom>
        </p:spPr>
        <p:txBody>
          <a:bodyPr vert="horz" lIns="91440" tIns="45720" rIns="91440" bIns="45720" rtlCol="0">
            <a:normAutofit/>
          </a:bodyPr>
          <a:lstStyle/>
          <a:p>
            <a:pPr marL="605790" lvl="1" indent="-285750" algn="just">
              <a:lnSpc>
                <a:spcPct val="90000"/>
              </a:lnSpc>
              <a:spcBef>
                <a:spcPts val="1000"/>
              </a:spcBef>
              <a:buClr>
                <a:schemeClr val="accent1"/>
              </a:buClr>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People are experiencing more deprivation than other individuals suffering from depression and anxiety.  </a:t>
            </a:r>
          </a:p>
          <a:p>
            <a:pPr marL="605790" lvl="1" indent="-285750" algn="just">
              <a:lnSpc>
                <a:spcPct val="90000"/>
              </a:lnSpc>
              <a:spcBef>
                <a:spcPts val="1000"/>
              </a:spcBef>
              <a:buClr>
                <a:schemeClr val="accent1"/>
              </a:buClr>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605790" lvl="1" indent="-285750" algn="just">
              <a:lnSpc>
                <a:spcPct val="90000"/>
              </a:lnSpc>
              <a:spcBef>
                <a:spcPts val="1000"/>
              </a:spcBef>
              <a:buClr>
                <a:schemeClr val="accent1"/>
              </a:buClr>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primary aim of this project is to increase awareness while providing education surrounding mental health. </a:t>
            </a:r>
          </a:p>
          <a:p>
            <a:pPr marL="605790" lvl="1" indent="-285750" algn="just">
              <a:lnSpc>
                <a:spcPct val="90000"/>
              </a:lnSpc>
              <a:spcBef>
                <a:spcPts val="1000"/>
              </a:spcBef>
              <a:buClr>
                <a:schemeClr val="accent1"/>
              </a:buClr>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605790" lvl="1" indent="-285750" algn="just">
              <a:lnSpc>
                <a:spcPct val="90000"/>
              </a:lnSpc>
              <a:spcBef>
                <a:spcPts val="1000"/>
              </a:spcBef>
              <a:buClr>
                <a:schemeClr val="accent1"/>
              </a:buClr>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Another objective is </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to collaborate with local organizations, religious institutions,</a:t>
            </a: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group centers to promote health literacy. </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marL="491490" lvl="1" indent="-171450" algn="just">
              <a:lnSpc>
                <a:spcPct val="90000"/>
              </a:lnSpc>
              <a:spcBef>
                <a:spcPts val="1000"/>
              </a:spcBef>
              <a:buClr>
                <a:schemeClr val="accent1"/>
              </a:buClr>
              <a:buFont typeface="Wingdings" panose="05000000000000000000" pitchFamily="2" charset="2"/>
              <a:buChar char="q"/>
            </a:pPr>
            <a:endParaRPr lang="en-US" sz="10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10" name="Text Placeholder 3">
            <a:extLst>
              <a:ext uri="{FF2B5EF4-FFF2-40B4-BE49-F238E27FC236}">
                <a16:creationId xmlns:a16="http://schemas.microsoft.com/office/drawing/2014/main" id="{5D9EFBB9-2A04-575C-F22F-CBBA53CD7967}"/>
              </a:ext>
            </a:extLst>
          </p:cNvPr>
          <p:cNvSpPr>
            <a:spLocks/>
          </p:cNvSpPr>
          <p:nvPr/>
        </p:nvSpPr>
        <p:spPr>
          <a:xfrm>
            <a:off x="356889" y="476672"/>
            <a:ext cx="3011737" cy="4001373"/>
          </a:xfrm>
          <a:prstGeom prst="rect">
            <a:avLst/>
          </a:prstGeom>
        </p:spPr>
        <p:txBody>
          <a:bodyPr>
            <a:normAutofit/>
          </a:bodyPr>
          <a:lstStyle/>
          <a:p>
            <a:pPr defTabSz="320040">
              <a:lnSpc>
                <a:spcPct val="90000"/>
              </a:lnSpc>
              <a:spcAft>
                <a:spcPts val="600"/>
              </a:spcAft>
            </a:pPr>
            <a:endParaRPr lang="en-US" dirty="0"/>
          </a:p>
        </p:txBody>
      </p:sp>
      <p:pic>
        <p:nvPicPr>
          <p:cNvPr id="1028" name="Picture 4" descr="SRC Community College">
            <a:extLst>
              <a:ext uri="{FF2B5EF4-FFF2-40B4-BE49-F238E27FC236}">
                <a16:creationId xmlns:a16="http://schemas.microsoft.com/office/drawing/2014/main" id="{8081EECD-713B-E3C7-5A18-429D000239C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558640" y="152451"/>
            <a:ext cx="2536846" cy="16561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271271-801A-A7B3-796B-A9BE637044BE}"/>
              </a:ext>
            </a:extLst>
          </p:cNvPr>
          <p:cNvSpPr txBox="1"/>
          <p:nvPr/>
        </p:nvSpPr>
        <p:spPr>
          <a:xfrm rot="10800000" flipV="1">
            <a:off x="6393982" y="1354063"/>
            <a:ext cx="1490386"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Davies, 2021)</a:t>
            </a:r>
            <a:endParaRPr lang="en-US" sz="1100" dirty="0"/>
          </a:p>
        </p:txBody>
      </p:sp>
    </p:spTree>
    <p:extLst>
      <p:ext uri="{BB962C8B-B14F-4D97-AF65-F5344CB8AC3E}">
        <p14:creationId xmlns:p14="http://schemas.microsoft.com/office/powerpoint/2010/main" val="2795873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69" name="Group 146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4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47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6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6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2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2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2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3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3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3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3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3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473" name="Group 147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147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47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47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7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47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47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48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48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48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48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48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48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87" name="Rectangle 148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8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491" name="Rectangle 1490">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791264" y="329799"/>
            <a:ext cx="4716840" cy="860500"/>
          </a:xfrm>
        </p:spPr>
        <p:txBody>
          <a:bodyPr vert="horz" lIns="91440" tIns="45720" rIns="91440" bIns="45720" rtlCol="0" anchor="t">
            <a:normAutofit fontScale="90000"/>
          </a:bodyPr>
          <a:lstStyle/>
          <a:p>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Demographics </a:t>
            </a:r>
            <a:br>
              <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4000" b="1" dirty="0">
              <a:solidFill>
                <a:srgbClr val="CC7494"/>
              </a:solidFill>
            </a:endParaRPr>
          </a:p>
        </p:txBody>
      </p:sp>
      <p:sp>
        <p:nvSpPr>
          <p:cNvPr id="1493" name="Rectangle 1492">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rgbClr val="CC749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CC950D7-AB84-B857-C599-5E588C35E6FD}"/>
              </a:ext>
            </a:extLst>
          </p:cNvPr>
          <p:cNvSpPr>
            <a:spLocks/>
          </p:cNvSpPr>
          <p:nvPr/>
        </p:nvSpPr>
        <p:spPr>
          <a:xfrm>
            <a:off x="486918" y="2133600"/>
            <a:ext cx="2737709" cy="3759253"/>
          </a:xfrm>
          <a:prstGeom prst="rect">
            <a:avLst/>
          </a:prstGeom>
        </p:spPr>
        <p:txBody>
          <a:bodyPr vert="horz" lIns="91440" tIns="45720" rIns="91440" bIns="45720" rtlCol="0">
            <a:normAutofit/>
          </a:bodyPr>
          <a:lstStyle/>
          <a:p>
            <a:pPr>
              <a:spcBef>
                <a:spcPts val="1000"/>
              </a:spcBef>
              <a:buClr>
                <a:srgbClr val="FF4287"/>
              </a:buClr>
            </a:pPr>
            <a:endParaRPr lang="en-US" dirty="0">
              <a:solidFill>
                <a:schemeClr val="tx1">
                  <a:lumMod val="75000"/>
                  <a:lumOff val="25000"/>
                </a:schemeClr>
              </a:solidFill>
            </a:endParaRPr>
          </a:p>
        </p:txBody>
      </p:sp>
      <p:sp>
        <p:nvSpPr>
          <p:cNvPr id="1495"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Text Placeholder 2">
            <a:extLst>
              <a:ext uri="{FF2B5EF4-FFF2-40B4-BE49-F238E27FC236}">
                <a16:creationId xmlns:a16="http://schemas.microsoft.com/office/drawing/2014/main" id="{A2E1299A-CE0E-B4D6-9EE2-16F0D571B95E}"/>
              </a:ext>
            </a:extLst>
          </p:cNvPr>
          <p:cNvSpPr>
            <a:spLocks/>
          </p:cNvSpPr>
          <p:nvPr/>
        </p:nvSpPr>
        <p:spPr>
          <a:xfrm>
            <a:off x="2265352" y="2226626"/>
            <a:ext cx="2874596" cy="576262"/>
          </a:xfrm>
          <a:prstGeom prst="rect">
            <a:avLst/>
          </a:prstGeom>
        </p:spPr>
        <p:txBody>
          <a:bodyPr/>
          <a:lstStyle/>
          <a:p>
            <a:endParaRPr lang="en-US" dirty="0"/>
          </a:p>
        </p:txBody>
      </p:sp>
      <p:sp>
        <p:nvSpPr>
          <p:cNvPr id="1038" name="Text Placeholder 4">
            <a:extLst>
              <a:ext uri="{FF2B5EF4-FFF2-40B4-BE49-F238E27FC236}">
                <a16:creationId xmlns:a16="http://schemas.microsoft.com/office/drawing/2014/main" id="{BDDEBD69-7F6B-8C10-7055-BF53A055B037}"/>
              </a:ext>
            </a:extLst>
          </p:cNvPr>
          <p:cNvSpPr>
            <a:spLocks/>
          </p:cNvSpPr>
          <p:nvPr/>
        </p:nvSpPr>
        <p:spPr>
          <a:xfrm>
            <a:off x="5004048" y="1767204"/>
            <a:ext cx="3789031" cy="5098990"/>
          </a:xfrm>
          <a:prstGeom prst="rect">
            <a:avLst/>
          </a:prstGeom>
        </p:spPr>
        <p:txBody>
          <a:bodyPr/>
          <a:lstStyle/>
          <a:p>
            <a:endParaRPr lang="en-US" dirty="0"/>
          </a:p>
        </p:txBody>
      </p:sp>
      <p:sp>
        <p:nvSpPr>
          <p:cNvPr id="4" name="TextBox 3">
            <a:extLst>
              <a:ext uri="{FF2B5EF4-FFF2-40B4-BE49-F238E27FC236}">
                <a16:creationId xmlns:a16="http://schemas.microsoft.com/office/drawing/2014/main" id="{3A3F97E2-4D80-9467-B444-76870A44FCAD}"/>
              </a:ext>
            </a:extLst>
          </p:cNvPr>
          <p:cNvSpPr txBox="1"/>
          <p:nvPr/>
        </p:nvSpPr>
        <p:spPr>
          <a:xfrm>
            <a:off x="166584" y="2452115"/>
            <a:ext cx="5632499" cy="3139321"/>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dirty="0">
                <a:solidFill>
                  <a:srgbClr val="000000"/>
                </a:solidFill>
                <a:effectLst/>
                <a:latin typeface="Arial" panose="020B0604020202020204" pitchFamily="34" charset="0"/>
                <a:ea typeface="Times New Roman" panose="02020603050405020304" pitchFamily="18" charset="0"/>
              </a:rPr>
              <a:t>location: Lambeth is a borough in South London and it’s a part of inner London which is extended south from the river Thames.</a:t>
            </a:r>
            <a:endParaRPr lang="en-US" sz="1800" dirty="0">
              <a:effectLst/>
              <a:latin typeface="Times New Roman" panose="02020603050405020304" pitchFamily="18" charset="0"/>
              <a:ea typeface="Calibri" panose="020F0502020204030204" pitchFamily="34" charset="0"/>
            </a:endParaRP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According to the statistical data, it consists of 51 per cent of males and 49 per cent of females (gov.uk, 2024).</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This is the fourth most densely crowded area in the country which has a growing population towards 2.4 per cent in the next ten years. </a:t>
            </a:r>
            <a:endParaRPr lang="en-US" dirty="0"/>
          </a:p>
        </p:txBody>
      </p:sp>
      <p:pic>
        <p:nvPicPr>
          <p:cNvPr id="6" name="Picture 5">
            <a:extLst>
              <a:ext uri="{FF2B5EF4-FFF2-40B4-BE49-F238E27FC236}">
                <a16:creationId xmlns:a16="http://schemas.microsoft.com/office/drawing/2014/main" id="{1D1410F9-9842-A0DA-B722-C5213028958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120605" y="2137048"/>
            <a:ext cx="2441922" cy="239029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73E2A92A-CCF4-CFAC-C08A-F5C4F3FA1671}"/>
              </a:ext>
            </a:extLst>
          </p:cNvPr>
          <p:cNvSpPr txBox="1"/>
          <p:nvPr/>
        </p:nvSpPr>
        <p:spPr>
          <a:xfrm>
            <a:off x="7377445" y="4734768"/>
            <a:ext cx="457200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(gov.uk, 2024)</a:t>
            </a:r>
            <a:endParaRPr lang="en-US" sz="1100" dirty="0"/>
          </a:p>
        </p:txBody>
      </p:sp>
    </p:spTree>
    <p:extLst>
      <p:ext uri="{BB962C8B-B14F-4D97-AF65-F5344CB8AC3E}">
        <p14:creationId xmlns:p14="http://schemas.microsoft.com/office/powerpoint/2010/main" val="4056129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0A67654-6ED7-6448-1449-3665DF6FC2A7}"/>
              </a:ext>
            </a:extLst>
          </p:cNvPr>
          <p:cNvSpPr txBox="1"/>
          <p:nvPr/>
        </p:nvSpPr>
        <p:spPr>
          <a:xfrm>
            <a:off x="1403648" y="764704"/>
            <a:ext cx="5256584" cy="830997"/>
          </a:xfrm>
          <a:prstGeom prst="rect">
            <a:avLst/>
          </a:prstGeom>
          <a:noFill/>
        </p:spPr>
        <p:txBody>
          <a:bodyPr wrap="square" rtlCol="0">
            <a:spAutoFit/>
          </a:bodyPr>
          <a:lstStyle/>
          <a:p>
            <a:pPr algn="just"/>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Examples of various community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US" sz="2400" dirty="0"/>
          </a:p>
        </p:txBody>
      </p:sp>
      <p:sp>
        <p:nvSpPr>
          <p:cNvPr id="8" name="TextBox 7">
            <a:extLst>
              <a:ext uri="{FF2B5EF4-FFF2-40B4-BE49-F238E27FC236}">
                <a16:creationId xmlns:a16="http://schemas.microsoft.com/office/drawing/2014/main" id="{C847BC60-40B3-F331-27DD-662D1F8B07D9}"/>
              </a:ext>
            </a:extLst>
          </p:cNvPr>
          <p:cNvSpPr txBox="1"/>
          <p:nvPr/>
        </p:nvSpPr>
        <p:spPr>
          <a:xfrm>
            <a:off x="539552" y="3573016"/>
            <a:ext cx="7992888" cy="2308324"/>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Lambeth has primarily a diverse population with residents from a wide range of backgrounds.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According to the graph, 63 per cent of the population belongs to the non-white British (gov.uk, 2024).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Nearly 23 per cent of the people are associated to the Black community and among them 11 per cent are African, and 7 per cent are Caribbean.</a:t>
            </a:r>
            <a:endParaRPr lang="en-US" dirty="0"/>
          </a:p>
        </p:txBody>
      </p:sp>
      <p:pic>
        <p:nvPicPr>
          <p:cNvPr id="12" name="Picture 11">
            <a:extLst>
              <a:ext uri="{FF2B5EF4-FFF2-40B4-BE49-F238E27FC236}">
                <a16:creationId xmlns:a16="http://schemas.microsoft.com/office/drawing/2014/main" id="{523AC7D6-B8E6-1B67-F743-61CC9BE1110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04048" y="1437940"/>
            <a:ext cx="3685440" cy="140178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14" name="TextBox 13">
            <a:extLst>
              <a:ext uri="{FF2B5EF4-FFF2-40B4-BE49-F238E27FC236}">
                <a16:creationId xmlns:a16="http://schemas.microsoft.com/office/drawing/2014/main" id="{F5A5EBC4-9EC8-8DFF-9466-79E3DF46F8D9}"/>
              </a:ext>
            </a:extLst>
          </p:cNvPr>
          <p:cNvSpPr txBox="1"/>
          <p:nvPr/>
        </p:nvSpPr>
        <p:spPr>
          <a:xfrm rot="10800000" flipV="1">
            <a:off x="5652120" y="2708920"/>
            <a:ext cx="125020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(gov.uk, 2024)</a:t>
            </a:r>
            <a:endParaRPr lang="en-US" sz="1100" dirty="0"/>
          </a:p>
        </p:txBody>
      </p:sp>
    </p:spTree>
    <p:extLst>
      <p:ext uri="{BB962C8B-B14F-4D97-AF65-F5344CB8AC3E}">
        <p14:creationId xmlns:p14="http://schemas.microsoft.com/office/powerpoint/2010/main" val="2358444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456CB84-5F66-67BE-412E-FAA383CD8401}"/>
              </a:ext>
            </a:extLst>
          </p:cNvPr>
          <p:cNvSpPr txBox="1"/>
          <p:nvPr/>
        </p:nvSpPr>
        <p:spPr>
          <a:xfrm>
            <a:off x="1691680" y="476672"/>
            <a:ext cx="5454352" cy="718082"/>
          </a:xfrm>
          <a:prstGeom prst="rect">
            <a:avLst/>
          </a:prstGeom>
          <a:noFill/>
        </p:spPr>
        <p:txBody>
          <a:bodyPr wrap="square">
            <a:spAutoFit/>
          </a:bodyPr>
          <a:lstStyle/>
          <a:p>
            <a:pPr marL="0" marR="0" algn="just">
              <a:lnSpc>
                <a:spcPct val="200000"/>
              </a:lnSpc>
              <a:spcBef>
                <a:spcPts val="200"/>
              </a:spcBef>
              <a:spcAft>
                <a:spcPts val="0"/>
              </a:spcAft>
            </a:pPr>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Prevalent health issues and risk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654E3F2-6731-2CF6-C435-D6A540A57006}"/>
              </a:ext>
            </a:extLst>
          </p:cNvPr>
          <p:cNvSpPr txBox="1"/>
          <p:nvPr/>
        </p:nvSpPr>
        <p:spPr>
          <a:xfrm>
            <a:off x="179512" y="1988840"/>
            <a:ext cx="5616624" cy="3139321"/>
          </a:xfrm>
          <a:prstGeom prst="rect">
            <a:avLst/>
          </a:prstGeom>
          <a:noFill/>
        </p:spPr>
        <p:txBody>
          <a:bodyPr wrap="square">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As per the statistical data, 26 per cent of the black people have recently been diagnosed with the depression as compared to the other people.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More than 38 per cent of individuals have anxiety which makes up 7 per cent of the whole population (gov.uk, 2024).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Black men have become more vulnerable than the white British to be diagnosed with the psychological illness.</a:t>
            </a:r>
            <a:endParaRPr lang="en-US" dirty="0"/>
          </a:p>
        </p:txBody>
      </p:sp>
      <p:pic>
        <p:nvPicPr>
          <p:cNvPr id="12" name="Picture 11">
            <a:extLst>
              <a:ext uri="{FF2B5EF4-FFF2-40B4-BE49-F238E27FC236}">
                <a16:creationId xmlns:a16="http://schemas.microsoft.com/office/drawing/2014/main" id="{8BA6CF25-256C-B8E9-F858-1548B22AF75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40152" y="2348880"/>
            <a:ext cx="2707150" cy="281202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4" name="TextBox 13">
            <a:extLst>
              <a:ext uri="{FF2B5EF4-FFF2-40B4-BE49-F238E27FC236}">
                <a16:creationId xmlns:a16="http://schemas.microsoft.com/office/drawing/2014/main" id="{72537175-9496-A2A3-D38F-761DB7C1CB44}"/>
              </a:ext>
            </a:extLst>
          </p:cNvPr>
          <p:cNvSpPr txBox="1"/>
          <p:nvPr/>
        </p:nvSpPr>
        <p:spPr>
          <a:xfrm>
            <a:off x="6858000" y="5517232"/>
            <a:ext cx="457200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(gov.uk, 2024)</a:t>
            </a:r>
            <a:endParaRPr lang="en-US" sz="1100" dirty="0"/>
          </a:p>
        </p:txBody>
      </p:sp>
    </p:spTree>
    <p:extLst>
      <p:ext uri="{BB962C8B-B14F-4D97-AF65-F5344CB8AC3E}">
        <p14:creationId xmlns:p14="http://schemas.microsoft.com/office/powerpoint/2010/main" val="772250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7013828-5EFF-3D7C-821A-227D826C5704}"/>
              </a:ext>
            </a:extLst>
          </p:cNvPr>
          <p:cNvSpPr txBox="1"/>
          <p:nvPr/>
        </p:nvSpPr>
        <p:spPr>
          <a:xfrm>
            <a:off x="2627784" y="44624"/>
            <a:ext cx="6678488" cy="718082"/>
          </a:xfrm>
          <a:prstGeom prst="rect">
            <a:avLst/>
          </a:prstGeom>
          <a:noFill/>
        </p:spPr>
        <p:txBody>
          <a:bodyPr wrap="square">
            <a:spAutoFit/>
          </a:bodyPr>
          <a:lstStyle/>
          <a:p>
            <a:pPr marL="0" marR="0" algn="just">
              <a:lnSpc>
                <a:spcPct val="200000"/>
              </a:lnSpc>
              <a:spcBef>
                <a:spcPts val="200"/>
              </a:spcBef>
              <a:spcAft>
                <a:spcPts val="0"/>
              </a:spcAft>
            </a:pPr>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Reason for working with the community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6315C99-747A-8F6B-6474-03BC3DE1C13A}"/>
              </a:ext>
            </a:extLst>
          </p:cNvPr>
          <p:cNvSpPr txBox="1"/>
          <p:nvPr/>
        </p:nvSpPr>
        <p:spPr>
          <a:xfrm>
            <a:off x="899592" y="3212976"/>
            <a:ext cx="7272808" cy="3139321"/>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The overall health and well-being are significantly dependent on the gaining of valuable knowledge about the health challenges of individuals.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Through engaging community members, medical care professionals can understand their social norms and the barriers to accessing care (</a:t>
            </a:r>
            <a:r>
              <a:rPr lang="en-GB" sz="1800" kern="0" dirty="0">
                <a:solidFill>
                  <a:srgbClr val="222222"/>
                </a:solidFill>
                <a:effectLst/>
                <a:latin typeface="Arial" panose="020B0604020202020204" pitchFamily="34" charset="0"/>
                <a:ea typeface="Calibri" panose="020F0502020204030204" pitchFamily="34" charset="0"/>
              </a:rPr>
              <a:t>Bland et al., 2021)</a:t>
            </a:r>
            <a:r>
              <a:rPr lang="en-US" sz="1800" kern="0" dirty="0">
                <a:solidFill>
                  <a:srgbClr val="000000"/>
                </a:solidFill>
                <a:effectLst/>
                <a:latin typeface="Arial" panose="020B0604020202020204" pitchFamily="34" charset="0"/>
                <a:ea typeface="Times New Roman" panose="02020603050405020304" pitchFamily="18" charset="0"/>
              </a:rPr>
              <a:t>.</a:t>
            </a:r>
            <a:r>
              <a:rPr lang="en-US" sz="1800" dirty="0">
                <a:solidFill>
                  <a:srgbClr val="000000"/>
                </a:solidFill>
                <a:effectLst/>
                <a:latin typeface="Arial" panose="020B0604020202020204" pitchFamily="34" charset="0"/>
                <a:ea typeface="Times New Roman" panose="02020603050405020304" pitchFamily="18" charset="0"/>
              </a:rPr>
              <a:t> </a:t>
            </a:r>
          </a:p>
          <a:p>
            <a:pPr marL="285750" indent="-285750" algn="just">
              <a:buFont typeface="Wingdings" panose="05000000000000000000" pitchFamily="2" charset="2"/>
              <a:buChar char="q"/>
            </a:pPr>
            <a:endParaRPr lang="en-US"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dirty="0">
                <a:solidFill>
                  <a:srgbClr val="000000"/>
                </a:solidFill>
                <a:effectLst/>
                <a:latin typeface="Arial" panose="020B0604020202020204" pitchFamily="34" charset="0"/>
                <a:ea typeface="Times New Roman" panose="02020603050405020304" pitchFamily="18" charset="0"/>
              </a:rPr>
              <a:t>It also enables open communication which facilitates reducing discrimination and bias in the care practice. </a:t>
            </a:r>
            <a:endParaRPr lang="en-US" sz="1800" dirty="0">
              <a:effectLst/>
              <a:latin typeface="Times New Roman" panose="02020603050405020304" pitchFamily="18" charset="0"/>
              <a:ea typeface="Calibri" panose="020F0502020204030204" pitchFamily="34" charset="0"/>
            </a:endParaRPr>
          </a:p>
          <a:p>
            <a:pPr marL="285750" indent="-285750" algn="just">
              <a:buFont typeface="Wingdings" panose="05000000000000000000" pitchFamily="2" charset="2"/>
              <a:buChar char="q"/>
            </a:pPr>
            <a:endParaRPr lang="en-US" dirty="0"/>
          </a:p>
        </p:txBody>
      </p:sp>
      <p:pic>
        <p:nvPicPr>
          <p:cNvPr id="10" name="Picture 9">
            <a:extLst>
              <a:ext uri="{FF2B5EF4-FFF2-40B4-BE49-F238E27FC236}">
                <a16:creationId xmlns:a16="http://schemas.microsoft.com/office/drawing/2014/main" id="{3F7D8D36-16DC-3247-9B4A-4152ED33B54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67744" y="884443"/>
            <a:ext cx="6289495" cy="20405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78ABA5D0-C563-3021-53EE-8922D6DAB749}"/>
              </a:ext>
            </a:extLst>
          </p:cNvPr>
          <p:cNvSpPr txBox="1"/>
          <p:nvPr/>
        </p:nvSpPr>
        <p:spPr>
          <a:xfrm rot="10800000" flipH="1" flipV="1">
            <a:off x="6775038" y="2744990"/>
            <a:ext cx="1613386"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Bland et al., 2021)</a:t>
            </a:r>
            <a:endParaRPr lang="en-US" sz="1100" dirty="0"/>
          </a:p>
        </p:txBody>
      </p:sp>
    </p:spTree>
    <p:extLst>
      <p:ext uri="{BB962C8B-B14F-4D97-AF65-F5344CB8AC3E}">
        <p14:creationId xmlns:p14="http://schemas.microsoft.com/office/powerpoint/2010/main" val="2560944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7F5A8B8-1E0E-9C39-E625-363F50272163}"/>
              </a:ext>
            </a:extLst>
          </p:cNvPr>
          <p:cNvSpPr txBox="1"/>
          <p:nvPr/>
        </p:nvSpPr>
        <p:spPr>
          <a:xfrm>
            <a:off x="1331640" y="188640"/>
            <a:ext cx="7560840" cy="830997"/>
          </a:xfrm>
          <a:prstGeom prst="rect">
            <a:avLst/>
          </a:prstGeom>
          <a:noFill/>
        </p:spPr>
        <p:txBody>
          <a:bodyPr wrap="square" rtlCol="0">
            <a:spAutoFit/>
          </a:bodyPr>
          <a:lstStyle/>
          <a:p>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Involvement of the stakeholder in the programme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2400" dirty="0"/>
          </a:p>
        </p:txBody>
      </p:sp>
      <p:sp>
        <p:nvSpPr>
          <p:cNvPr id="9" name="TextBox 8">
            <a:extLst>
              <a:ext uri="{FF2B5EF4-FFF2-40B4-BE49-F238E27FC236}">
                <a16:creationId xmlns:a16="http://schemas.microsoft.com/office/drawing/2014/main" id="{8CBAEC51-722A-EE09-7D83-15685A5953FE}"/>
              </a:ext>
            </a:extLst>
          </p:cNvPr>
          <p:cNvSpPr txBox="1"/>
          <p:nvPr/>
        </p:nvSpPr>
        <p:spPr>
          <a:xfrm>
            <a:off x="251520" y="1397675"/>
            <a:ext cx="3816424" cy="2585323"/>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b="1" i="1" dirty="0">
                <a:solidFill>
                  <a:srgbClr val="000000"/>
                </a:solidFill>
                <a:effectLst/>
                <a:latin typeface="Arial" panose="020B0604020202020204" pitchFamily="34" charset="0"/>
                <a:ea typeface="Times New Roman" panose="02020603050405020304" pitchFamily="18" charset="0"/>
              </a:rPr>
              <a:t>Participation and empowerment</a:t>
            </a:r>
          </a:p>
          <a:p>
            <a:pPr algn="just"/>
            <a:r>
              <a:rPr lang="en-US" sz="1800" b="1" i="1" dirty="0">
                <a:solidFill>
                  <a:srgbClr val="000000"/>
                </a:solidFill>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algn="just"/>
            <a:r>
              <a:rPr lang="en-US" sz="1800" kern="0" dirty="0">
                <a:solidFill>
                  <a:srgbClr val="000000"/>
                </a:solidFill>
                <a:effectLst/>
                <a:latin typeface="Arial" panose="020B0604020202020204" pitchFamily="34" charset="0"/>
                <a:ea typeface="Times New Roman" panose="02020603050405020304" pitchFamily="18" charset="0"/>
              </a:rPr>
              <a:t>This is the core principle of community development which </a:t>
            </a:r>
            <a:r>
              <a:rPr lang="en-US" sz="1800" kern="0" dirty="0" err="1">
                <a:solidFill>
                  <a:srgbClr val="000000"/>
                </a:solidFill>
                <a:effectLst/>
                <a:latin typeface="Arial" panose="020B0604020202020204" pitchFamily="34" charset="0"/>
                <a:ea typeface="Times New Roman" panose="02020603050405020304" pitchFamily="18" charset="0"/>
              </a:rPr>
              <a:t>emphasises</a:t>
            </a:r>
            <a:r>
              <a:rPr lang="en-US" sz="1800" kern="0" dirty="0">
                <a:solidFill>
                  <a:srgbClr val="000000"/>
                </a:solidFill>
                <a:effectLst/>
                <a:latin typeface="Arial" panose="020B0604020202020204" pitchFamily="34" charset="0"/>
                <a:ea typeface="Times New Roman" panose="02020603050405020304" pitchFamily="18" charset="0"/>
              </a:rPr>
              <a:t> the active involvement of the group members in the decision-making process (gov.uk, 2023). </a:t>
            </a:r>
            <a:endParaRPr lang="en-US" dirty="0"/>
          </a:p>
        </p:txBody>
      </p:sp>
      <p:sp>
        <p:nvSpPr>
          <p:cNvPr id="10" name="TextBox 9">
            <a:extLst>
              <a:ext uri="{FF2B5EF4-FFF2-40B4-BE49-F238E27FC236}">
                <a16:creationId xmlns:a16="http://schemas.microsoft.com/office/drawing/2014/main" id="{CAB5CA43-4AD4-AA80-1069-C7B4AD12300C}"/>
              </a:ext>
            </a:extLst>
          </p:cNvPr>
          <p:cNvSpPr txBox="1"/>
          <p:nvPr/>
        </p:nvSpPr>
        <p:spPr>
          <a:xfrm>
            <a:off x="4788024" y="4509120"/>
            <a:ext cx="4248472" cy="2031325"/>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b="1" i="1" dirty="0">
                <a:solidFill>
                  <a:srgbClr val="000000"/>
                </a:solidFill>
                <a:effectLst/>
                <a:latin typeface="Arial" panose="020B0604020202020204" pitchFamily="34" charset="0"/>
                <a:ea typeface="Times New Roman" panose="02020603050405020304" pitchFamily="18" charset="0"/>
              </a:rPr>
              <a:t>Social inclusion and equity</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The above-mentioned perspective is based on creating an environment where all people will be able to get equal opportunities irrespective of their background (gov.uk, 2023). </a:t>
            </a:r>
            <a:endParaRPr lang="en-US" dirty="0"/>
          </a:p>
        </p:txBody>
      </p:sp>
      <p:sp>
        <p:nvSpPr>
          <p:cNvPr id="11" name="TextBox 10">
            <a:extLst>
              <a:ext uri="{FF2B5EF4-FFF2-40B4-BE49-F238E27FC236}">
                <a16:creationId xmlns:a16="http://schemas.microsoft.com/office/drawing/2014/main" id="{747D8C9A-D9BD-2C1F-6809-CE7751EBE85B}"/>
              </a:ext>
            </a:extLst>
          </p:cNvPr>
          <p:cNvSpPr txBox="1"/>
          <p:nvPr/>
        </p:nvSpPr>
        <p:spPr>
          <a:xfrm>
            <a:off x="321702" y="4306163"/>
            <a:ext cx="3528392" cy="2585323"/>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b="1" i="1" dirty="0">
                <a:solidFill>
                  <a:srgbClr val="000000"/>
                </a:solidFill>
                <a:effectLst/>
                <a:latin typeface="Arial" panose="020B0604020202020204" pitchFamily="34" charset="0"/>
                <a:ea typeface="Times New Roman" panose="02020603050405020304" pitchFamily="18" charset="0"/>
              </a:rPr>
              <a:t>Sustainability and capacity building </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Sustainable accomplishment involves in meeting the needs of the people without compromising the ability of future generations to meet their own aspects (</a:t>
            </a:r>
            <a:r>
              <a:rPr lang="en-GB" sz="1800" kern="0" dirty="0" err="1">
                <a:solidFill>
                  <a:srgbClr val="222222"/>
                </a:solidFill>
                <a:effectLst/>
                <a:latin typeface="Arial" panose="020B0604020202020204" pitchFamily="34" charset="0"/>
                <a:ea typeface="Calibri" panose="020F0502020204030204" pitchFamily="34" charset="0"/>
              </a:rPr>
              <a:t>Artiles</a:t>
            </a:r>
            <a:r>
              <a:rPr lang="en-GB" sz="1800" kern="0" dirty="0">
                <a:solidFill>
                  <a:srgbClr val="222222"/>
                </a:solidFill>
                <a:effectLst/>
                <a:latin typeface="Arial" panose="020B0604020202020204" pitchFamily="34" charset="0"/>
                <a:ea typeface="Calibri" panose="020F0502020204030204" pitchFamily="34" charset="0"/>
              </a:rPr>
              <a:t> et al., 2021)</a:t>
            </a:r>
            <a:r>
              <a:rPr lang="en-US" sz="1800" kern="0" dirty="0">
                <a:solidFill>
                  <a:srgbClr val="000000"/>
                </a:solidFill>
                <a:effectLst/>
                <a:latin typeface="Arial" panose="020B0604020202020204" pitchFamily="34" charset="0"/>
                <a:ea typeface="Times New Roman" panose="02020603050405020304" pitchFamily="18" charset="0"/>
              </a:rPr>
              <a:t>. </a:t>
            </a:r>
            <a:endParaRPr lang="en-US" dirty="0"/>
          </a:p>
        </p:txBody>
      </p:sp>
      <p:pic>
        <p:nvPicPr>
          <p:cNvPr id="12" name="Picture 11">
            <a:extLst>
              <a:ext uri="{FF2B5EF4-FFF2-40B4-BE49-F238E27FC236}">
                <a16:creationId xmlns:a16="http://schemas.microsoft.com/office/drawing/2014/main" id="{F17BDA02-72A4-9DB6-CA9D-D8478E274B8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08104" y="1181291"/>
            <a:ext cx="3078963" cy="223224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4" name="TextBox 13">
            <a:extLst>
              <a:ext uri="{FF2B5EF4-FFF2-40B4-BE49-F238E27FC236}">
                <a16:creationId xmlns:a16="http://schemas.microsoft.com/office/drawing/2014/main" id="{F596E568-D2A9-E216-FC63-218D54A5E4FD}"/>
              </a:ext>
            </a:extLst>
          </p:cNvPr>
          <p:cNvSpPr txBox="1"/>
          <p:nvPr/>
        </p:nvSpPr>
        <p:spPr>
          <a:xfrm>
            <a:off x="6675475" y="3575194"/>
            <a:ext cx="457200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err="1">
                <a:solidFill>
                  <a:srgbClr val="222222"/>
                </a:solidFill>
                <a:effectLst/>
                <a:latin typeface="Arial" panose="020B0604020202020204" pitchFamily="34" charset="0"/>
                <a:ea typeface="Calibri" panose="020F0502020204030204" pitchFamily="34" charset="0"/>
              </a:rPr>
              <a:t>Artiles</a:t>
            </a:r>
            <a:r>
              <a:rPr lang="en-GB" sz="1100" kern="0" dirty="0">
                <a:solidFill>
                  <a:srgbClr val="222222"/>
                </a:solidFill>
                <a:effectLst/>
                <a:latin typeface="Arial" panose="020B0604020202020204" pitchFamily="34" charset="0"/>
                <a:ea typeface="Calibri" panose="020F0502020204030204" pitchFamily="34" charset="0"/>
              </a:rPr>
              <a:t> et al., 2021)</a:t>
            </a:r>
            <a:endParaRPr lang="en-US" sz="1100" dirty="0"/>
          </a:p>
        </p:txBody>
      </p:sp>
    </p:spTree>
    <p:extLst>
      <p:ext uri="{BB962C8B-B14F-4D97-AF65-F5344CB8AC3E}">
        <p14:creationId xmlns:p14="http://schemas.microsoft.com/office/powerpoint/2010/main" val="955542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A8E749-AA50-F84D-4E98-54314DB07301}"/>
              </a:ext>
            </a:extLst>
          </p:cNvPr>
          <p:cNvSpPr txBox="1"/>
          <p:nvPr/>
        </p:nvSpPr>
        <p:spPr>
          <a:xfrm>
            <a:off x="1403648" y="332656"/>
            <a:ext cx="8622704" cy="718082"/>
          </a:xfrm>
          <a:prstGeom prst="rect">
            <a:avLst/>
          </a:prstGeom>
          <a:noFill/>
        </p:spPr>
        <p:txBody>
          <a:bodyPr wrap="square">
            <a:spAutoFit/>
          </a:bodyPr>
          <a:lstStyle/>
          <a:p>
            <a:pPr marL="0" marR="0" algn="just">
              <a:lnSpc>
                <a:spcPct val="200000"/>
              </a:lnSpc>
              <a:spcBef>
                <a:spcPts val="0"/>
              </a:spcBef>
              <a:spcAft>
                <a:spcPts val="800"/>
              </a:spcAft>
            </a:pPr>
            <a:r>
              <a:rPr lang="en-GB" sz="2400" b="1" dirty="0">
                <a:effectLst/>
                <a:latin typeface="Arial" panose="020B0604020202020204" pitchFamily="34" charset="0"/>
                <a:ea typeface="Calibri" panose="020F0502020204030204" pitchFamily="34" charset="0"/>
              </a:rPr>
              <a:t>Type of stakeholder participated in the programme </a:t>
            </a:r>
            <a:endParaRPr lang="en-US" sz="2400" dirty="0">
              <a:effectLst/>
              <a:latin typeface="Times New Roman" panose="02020603050405020304" pitchFamily="18" charset="0"/>
              <a:ea typeface="Calibri" panose="020F0502020204030204" pitchFamily="34" charset="0"/>
            </a:endParaRPr>
          </a:p>
        </p:txBody>
      </p:sp>
      <p:graphicFrame>
        <p:nvGraphicFramePr>
          <p:cNvPr id="6" name="Table 5">
            <a:extLst>
              <a:ext uri="{FF2B5EF4-FFF2-40B4-BE49-F238E27FC236}">
                <a16:creationId xmlns:a16="http://schemas.microsoft.com/office/drawing/2014/main" id="{7C0A41CE-6B05-8795-D65D-3F5493C6D541}"/>
              </a:ext>
            </a:extLst>
          </p:cNvPr>
          <p:cNvGraphicFramePr>
            <a:graphicFrameLocks noGrp="1"/>
          </p:cNvGraphicFramePr>
          <p:nvPr>
            <p:extLst>
              <p:ext uri="{D42A27DB-BD31-4B8C-83A1-F6EECF244321}">
                <p14:modId xmlns:p14="http://schemas.microsoft.com/office/powerpoint/2010/main" val="4027300406"/>
              </p:ext>
            </p:extLst>
          </p:nvPr>
        </p:nvGraphicFramePr>
        <p:xfrm>
          <a:off x="3635896" y="2547065"/>
          <a:ext cx="5328592" cy="3920830"/>
        </p:xfrm>
        <a:graphic>
          <a:graphicData uri="http://schemas.openxmlformats.org/drawingml/2006/table">
            <a:tbl>
              <a:tblPr firstRow="1" firstCol="1" bandRow="1">
                <a:tableStyleId>{BC89EF96-8CEA-46FF-86C4-4CE0E7609802}</a:tableStyleId>
              </a:tblPr>
              <a:tblGrid>
                <a:gridCol w="1444270">
                  <a:extLst>
                    <a:ext uri="{9D8B030D-6E8A-4147-A177-3AD203B41FA5}">
                      <a16:colId xmlns:a16="http://schemas.microsoft.com/office/drawing/2014/main" val="3124993106"/>
                    </a:ext>
                  </a:extLst>
                </a:gridCol>
                <a:gridCol w="3884322">
                  <a:extLst>
                    <a:ext uri="{9D8B030D-6E8A-4147-A177-3AD203B41FA5}">
                      <a16:colId xmlns:a16="http://schemas.microsoft.com/office/drawing/2014/main" val="921180640"/>
                    </a:ext>
                  </a:extLst>
                </a:gridCol>
              </a:tblGrid>
              <a:tr h="295565">
                <a:tc>
                  <a:txBody>
                    <a:bodyPr/>
                    <a:lstStyle/>
                    <a:p>
                      <a:pPr marL="0" marR="0" algn="just">
                        <a:lnSpc>
                          <a:spcPts val="800"/>
                        </a:lnSpc>
                        <a:spcBef>
                          <a:spcPts val="0"/>
                        </a:spcBef>
                        <a:spcAft>
                          <a:spcPts val="0"/>
                        </a:spcAft>
                      </a:pPr>
                      <a:r>
                        <a:rPr lang="en-US" sz="1050" kern="100">
                          <a:effectLst/>
                        </a:rPr>
                        <a:t>Stakeholder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a:effectLst/>
                        </a:rPr>
                        <a:t>Impact of the community project</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2903496095"/>
                  </a:ext>
                </a:extLst>
              </a:tr>
              <a:tr h="545665">
                <a:tc>
                  <a:txBody>
                    <a:bodyPr/>
                    <a:lstStyle/>
                    <a:p>
                      <a:pPr marL="0" marR="0" algn="just">
                        <a:lnSpc>
                          <a:spcPts val="800"/>
                        </a:lnSpc>
                        <a:spcBef>
                          <a:spcPts val="0"/>
                        </a:spcBef>
                        <a:spcAft>
                          <a:spcPts val="0"/>
                        </a:spcAft>
                      </a:pPr>
                      <a:r>
                        <a:rPr lang="en-US" sz="1050" kern="100">
                          <a:effectLst/>
                        </a:rPr>
                        <a:t>Mental health professionals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a:effectLst/>
                        </a:rPr>
                        <a:t>They will bring forward diverse perspectives of expertise in psychological health treatment and support for the Black community people in Lambeth. By offering training and guidance, it will foster culturally inclusive care towards them (</a:t>
                      </a:r>
                      <a:r>
                        <a:rPr lang="en-GB" sz="1050" kern="100">
                          <a:effectLst/>
                        </a:rPr>
                        <a:t>Benevides et al., 2020)</a:t>
                      </a:r>
                      <a:r>
                        <a:rPr lang="en-US" sz="1050" kern="100">
                          <a:effectLst/>
                        </a:rPr>
                        <a:t>.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2686368753"/>
                  </a:ext>
                </a:extLst>
              </a:tr>
              <a:tr h="630115">
                <a:tc>
                  <a:txBody>
                    <a:bodyPr/>
                    <a:lstStyle/>
                    <a:p>
                      <a:pPr marL="0" marR="0" algn="just">
                        <a:lnSpc>
                          <a:spcPts val="800"/>
                        </a:lnSpc>
                        <a:spcBef>
                          <a:spcPts val="0"/>
                        </a:spcBef>
                        <a:spcAft>
                          <a:spcPts val="0"/>
                        </a:spcAft>
                      </a:pPr>
                      <a:r>
                        <a:rPr lang="en-US" sz="1050" kern="100">
                          <a:effectLst/>
                        </a:rPr>
                        <a:t>Government agencies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dirty="0">
                          <a:effectLst/>
                        </a:rPr>
                        <a:t>They are one of the important stakeholders and associated with the allocation of proper funding as well as regulatory support to ensure equitable access. It will be also associated with collaboration with local </a:t>
                      </a:r>
                      <a:r>
                        <a:rPr lang="en-US" sz="1050" kern="100" dirty="0" err="1">
                          <a:effectLst/>
                        </a:rPr>
                        <a:t>organisations</a:t>
                      </a:r>
                      <a:r>
                        <a:rPr lang="en-US" sz="1050" kern="100" dirty="0">
                          <a:effectLst/>
                        </a:rPr>
                        <a:t> to enhance engagement and empowerment (</a:t>
                      </a:r>
                      <a:r>
                        <a:rPr lang="en-GB" sz="1050" kern="100" dirty="0">
                          <a:effectLst/>
                        </a:rPr>
                        <a:t>Grill, 2021)</a:t>
                      </a:r>
                      <a:r>
                        <a:rPr lang="en-US" sz="1050" kern="100" dirty="0">
                          <a:effectLst/>
                        </a:rPr>
                        <a:t>. </a:t>
                      </a:r>
                      <a:endParaRPr lang="en-US" sz="1050" kern="100" dirty="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2968861579"/>
                  </a:ext>
                </a:extLst>
              </a:tr>
              <a:tr h="630115">
                <a:tc>
                  <a:txBody>
                    <a:bodyPr/>
                    <a:lstStyle/>
                    <a:p>
                      <a:pPr marL="0" marR="0" algn="just">
                        <a:lnSpc>
                          <a:spcPts val="800"/>
                        </a:lnSpc>
                        <a:spcBef>
                          <a:spcPts val="0"/>
                        </a:spcBef>
                        <a:spcAft>
                          <a:spcPts val="0"/>
                        </a:spcAft>
                      </a:pPr>
                      <a:r>
                        <a:rPr lang="en-US" sz="1050" kern="100">
                          <a:effectLst/>
                        </a:rPr>
                        <a:t>Community members</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dirty="0">
                          <a:effectLst/>
                        </a:rPr>
                        <a:t>Group individuals are the key beneficiaries of the project which can receive support, and resources to address the psychiatric illness disparities among the black community. Following that, their active participation can ensure cultural relevance and effectiveness of the whole initiative (</a:t>
                      </a:r>
                      <a:r>
                        <a:rPr lang="en-GB" sz="1050" kern="100" dirty="0">
                          <a:effectLst/>
                        </a:rPr>
                        <a:t>Brouwers et al., 2020)</a:t>
                      </a:r>
                      <a:r>
                        <a:rPr lang="en-US" sz="1050" kern="100" dirty="0">
                          <a:effectLst/>
                        </a:rPr>
                        <a:t>. </a:t>
                      </a:r>
                      <a:endParaRPr lang="en-US" sz="1050" kern="100" dirty="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625524974"/>
                  </a:ext>
                </a:extLst>
              </a:tr>
              <a:tr h="539181">
                <a:tc>
                  <a:txBody>
                    <a:bodyPr/>
                    <a:lstStyle/>
                    <a:p>
                      <a:pPr marL="0" marR="0" algn="just">
                        <a:lnSpc>
                          <a:spcPts val="800"/>
                        </a:lnSpc>
                        <a:spcBef>
                          <a:spcPts val="0"/>
                        </a:spcBef>
                        <a:spcAft>
                          <a:spcPts val="0"/>
                        </a:spcAft>
                      </a:pPr>
                      <a:r>
                        <a:rPr lang="en-US" sz="1050" kern="100">
                          <a:effectLst/>
                        </a:rPr>
                        <a:t>Educational institutions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dirty="0">
                          <a:effectLst/>
                        </a:rPr>
                        <a:t>This type of stakeholder is solely associated with developing culturally sensitive training programmes for the group leaders. They will also conduct research to understand the challenges faced by the BME community present in Lambeth. </a:t>
                      </a:r>
                      <a:endParaRPr lang="en-US" sz="1050" kern="100" dirty="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2254777914"/>
                  </a:ext>
                </a:extLst>
              </a:tr>
              <a:tr h="630115">
                <a:tc>
                  <a:txBody>
                    <a:bodyPr/>
                    <a:lstStyle/>
                    <a:p>
                      <a:pPr marL="0" marR="0" algn="just">
                        <a:lnSpc>
                          <a:spcPts val="800"/>
                        </a:lnSpc>
                        <a:spcBef>
                          <a:spcPts val="0"/>
                        </a:spcBef>
                        <a:spcAft>
                          <a:spcPts val="0"/>
                        </a:spcAft>
                      </a:pPr>
                      <a:r>
                        <a:rPr lang="en-US" sz="1050" kern="100">
                          <a:effectLst/>
                        </a:rPr>
                        <a:t>Non-profit organisations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dirty="0">
                          <a:effectLst/>
                        </a:rPr>
                        <a:t>The involvement of NGOs can </a:t>
                      </a:r>
                      <a:r>
                        <a:rPr lang="en-US" sz="1050" kern="100" dirty="0" err="1">
                          <a:effectLst/>
                        </a:rPr>
                        <a:t>organise</a:t>
                      </a:r>
                      <a:r>
                        <a:rPr lang="en-US" sz="1050" kern="100" dirty="0">
                          <a:effectLst/>
                        </a:rPr>
                        <a:t> awareness arrangements for the both young and older people to highlight socioeconomic issues associated with them. They will also provide spiritual and emotional support to integrate cultural and religious beliefs (</a:t>
                      </a:r>
                      <a:r>
                        <a:rPr lang="en-GB" sz="1050" kern="100" dirty="0">
                          <a:effectLst/>
                        </a:rPr>
                        <a:t>Brouwers et al., 2020)</a:t>
                      </a:r>
                      <a:r>
                        <a:rPr lang="en-US" sz="1050" kern="100" dirty="0">
                          <a:effectLst/>
                        </a:rPr>
                        <a:t>. </a:t>
                      </a:r>
                      <a:endParaRPr lang="en-US" sz="1050" kern="100" dirty="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387282704"/>
                  </a:ext>
                </a:extLst>
              </a:tr>
              <a:tr h="545665">
                <a:tc>
                  <a:txBody>
                    <a:bodyPr/>
                    <a:lstStyle/>
                    <a:p>
                      <a:pPr marL="0" marR="0" algn="just">
                        <a:lnSpc>
                          <a:spcPts val="800"/>
                        </a:lnSpc>
                        <a:spcBef>
                          <a:spcPts val="0"/>
                        </a:spcBef>
                        <a:spcAft>
                          <a:spcPts val="0"/>
                        </a:spcAft>
                      </a:pPr>
                      <a:r>
                        <a:rPr lang="en-US" sz="1050" kern="100">
                          <a:effectLst/>
                        </a:rPr>
                        <a:t>Legal advocacy group </a:t>
                      </a:r>
                      <a:endParaRPr lang="en-US" sz="1050" kern="10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tc>
                  <a:txBody>
                    <a:bodyPr/>
                    <a:lstStyle/>
                    <a:p>
                      <a:pPr marL="0" marR="0" algn="just">
                        <a:lnSpc>
                          <a:spcPts val="800"/>
                        </a:lnSpc>
                        <a:spcBef>
                          <a:spcPts val="0"/>
                        </a:spcBef>
                        <a:spcAft>
                          <a:spcPts val="0"/>
                        </a:spcAft>
                      </a:pPr>
                      <a:r>
                        <a:rPr lang="en-US" sz="1050" kern="100" dirty="0">
                          <a:effectLst/>
                        </a:rPr>
                        <a:t>The mentioned team can advocate for the policies and legislation which can protect the rights of the Black people in have disparities in mental health issues. Through offering legal assistance it can reduce the stigma around the issue (</a:t>
                      </a:r>
                      <a:r>
                        <a:rPr lang="en-GB" sz="1050" kern="100" dirty="0">
                          <a:effectLst/>
                        </a:rPr>
                        <a:t>Grill, 2021)</a:t>
                      </a:r>
                      <a:r>
                        <a:rPr lang="en-US" sz="1050" kern="100" dirty="0">
                          <a:effectLst/>
                        </a:rPr>
                        <a:t>.  </a:t>
                      </a:r>
                      <a:endParaRPr lang="en-US" sz="1050" kern="100" dirty="0">
                        <a:effectLst/>
                        <a:latin typeface="Arial" panose="020B0604020202020204" pitchFamily="34" charset="0"/>
                        <a:ea typeface="Calibri" panose="020F0502020204030204" pitchFamily="34" charset="0"/>
                        <a:cs typeface="Arial" panose="020B0604020202020204" pitchFamily="34" charset="0"/>
                      </a:endParaRPr>
                    </a:p>
                  </a:txBody>
                  <a:tcPr marL="22782" marR="22782" marT="22782" marB="22782"/>
                </a:tc>
                <a:extLst>
                  <a:ext uri="{0D108BD9-81ED-4DB2-BD59-A6C34878D82A}">
                    <a16:rowId xmlns:a16="http://schemas.microsoft.com/office/drawing/2014/main" val="500585725"/>
                  </a:ext>
                </a:extLst>
              </a:tr>
            </a:tbl>
          </a:graphicData>
        </a:graphic>
      </p:graphicFrame>
      <p:pic>
        <p:nvPicPr>
          <p:cNvPr id="7" name="Picture 6">
            <a:extLst>
              <a:ext uri="{FF2B5EF4-FFF2-40B4-BE49-F238E27FC236}">
                <a16:creationId xmlns:a16="http://schemas.microsoft.com/office/drawing/2014/main" id="{FA28348E-72BD-CDEA-375E-9E96A10D72E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5576" y="2776891"/>
            <a:ext cx="2499124" cy="247253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885EFEE-E858-0F51-2BA0-190CF130A34A}"/>
              </a:ext>
            </a:extLst>
          </p:cNvPr>
          <p:cNvSpPr txBox="1"/>
          <p:nvPr/>
        </p:nvSpPr>
        <p:spPr>
          <a:xfrm>
            <a:off x="2339752" y="5386427"/>
            <a:ext cx="5015204"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Grill, 2021)</a:t>
            </a:r>
            <a:endParaRPr lang="en-US" sz="1100" dirty="0"/>
          </a:p>
        </p:txBody>
      </p:sp>
      <p:sp>
        <p:nvSpPr>
          <p:cNvPr id="10" name="TextBox 9">
            <a:extLst>
              <a:ext uri="{FF2B5EF4-FFF2-40B4-BE49-F238E27FC236}">
                <a16:creationId xmlns:a16="http://schemas.microsoft.com/office/drawing/2014/main" id="{FF9E4137-A3F5-894C-2FC0-45A56DC1C38E}"/>
              </a:ext>
            </a:extLst>
          </p:cNvPr>
          <p:cNvSpPr txBox="1"/>
          <p:nvPr/>
        </p:nvSpPr>
        <p:spPr>
          <a:xfrm>
            <a:off x="7341569" y="188640"/>
            <a:ext cx="1296144" cy="369332"/>
          </a:xfrm>
          <a:prstGeom prst="rect">
            <a:avLst/>
          </a:prstGeom>
          <a:noFill/>
        </p:spPr>
        <p:txBody>
          <a:bodyPr wrap="square" rtlCol="0">
            <a:spAutoFit/>
          </a:bodyPr>
          <a:lstStyle/>
          <a:p>
            <a:r>
              <a:rPr lang="en-US" dirty="0" err="1"/>
              <a:t>Contd</a:t>
            </a:r>
            <a:r>
              <a:rPr lang="en-US" dirty="0"/>
              <a:t>…</a:t>
            </a:r>
          </a:p>
        </p:txBody>
      </p:sp>
    </p:spTree>
    <p:extLst>
      <p:ext uri="{BB962C8B-B14F-4D97-AF65-F5344CB8AC3E}">
        <p14:creationId xmlns:p14="http://schemas.microsoft.com/office/powerpoint/2010/main" val="2999815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23EC47-D5CB-42EF-96FC-0BD65E9CE739}"/>
              </a:ext>
            </a:extLst>
          </p:cNvPr>
          <p:cNvSpPr txBox="1"/>
          <p:nvPr/>
        </p:nvSpPr>
        <p:spPr>
          <a:xfrm>
            <a:off x="467544" y="116632"/>
            <a:ext cx="8568952" cy="1200329"/>
          </a:xfrm>
          <a:prstGeom prst="rect">
            <a:avLst/>
          </a:prstGeom>
          <a:noFill/>
        </p:spPr>
        <p:txBody>
          <a:bodyPr wrap="square">
            <a:spAutoFit/>
          </a:bodyPr>
          <a:lstStyle/>
          <a:p>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Elaborate on existing means of communication for health and social care workers </a:t>
            </a:r>
            <a:br>
              <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2400" dirty="0"/>
          </a:p>
        </p:txBody>
      </p:sp>
      <p:sp>
        <p:nvSpPr>
          <p:cNvPr id="8" name="TextBox 7">
            <a:extLst>
              <a:ext uri="{FF2B5EF4-FFF2-40B4-BE49-F238E27FC236}">
                <a16:creationId xmlns:a16="http://schemas.microsoft.com/office/drawing/2014/main" id="{879BE4C9-5984-FD7F-910F-2F21452B1300}"/>
              </a:ext>
            </a:extLst>
          </p:cNvPr>
          <p:cNvSpPr txBox="1"/>
          <p:nvPr/>
        </p:nvSpPr>
        <p:spPr>
          <a:xfrm>
            <a:off x="395536" y="4437112"/>
            <a:ext cx="4068960" cy="2031325"/>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b="1" i="1" dirty="0">
                <a:solidFill>
                  <a:srgbClr val="000000"/>
                </a:solidFill>
                <a:effectLst/>
                <a:latin typeface="Arial" panose="020B0604020202020204" pitchFamily="34" charset="0"/>
                <a:ea typeface="Times New Roman" panose="02020603050405020304" pitchFamily="18" charset="0"/>
              </a:rPr>
              <a:t>Internal aspect </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The above-mentioned perspective is associated with the conduct of regular meetings for the discussion of the future framework of this initiative (</a:t>
            </a:r>
            <a:r>
              <a:rPr lang="en-GB" sz="1800" kern="0" dirty="0">
                <a:solidFill>
                  <a:srgbClr val="222222"/>
                </a:solidFill>
                <a:effectLst/>
                <a:latin typeface="Arial" panose="020B0604020202020204" pitchFamily="34" charset="0"/>
                <a:ea typeface="Calibri" panose="020F0502020204030204" pitchFamily="34" charset="0"/>
              </a:rPr>
              <a:t>Davies, 2021)</a:t>
            </a:r>
            <a:r>
              <a:rPr lang="en-US" sz="1800" kern="0" dirty="0">
                <a:solidFill>
                  <a:srgbClr val="000000"/>
                </a:solidFill>
                <a:effectLst/>
                <a:latin typeface="Arial" panose="020B0604020202020204" pitchFamily="34" charset="0"/>
                <a:ea typeface="Times New Roman" panose="02020603050405020304" pitchFamily="18" charset="0"/>
              </a:rPr>
              <a:t>. </a:t>
            </a:r>
            <a:endParaRPr lang="en-US" dirty="0"/>
          </a:p>
        </p:txBody>
      </p:sp>
      <p:sp>
        <p:nvSpPr>
          <p:cNvPr id="9" name="TextBox 8">
            <a:extLst>
              <a:ext uri="{FF2B5EF4-FFF2-40B4-BE49-F238E27FC236}">
                <a16:creationId xmlns:a16="http://schemas.microsoft.com/office/drawing/2014/main" id="{BF1D408B-E9BE-C3E5-2A63-6DAA8F190695}"/>
              </a:ext>
            </a:extLst>
          </p:cNvPr>
          <p:cNvSpPr txBox="1"/>
          <p:nvPr/>
        </p:nvSpPr>
        <p:spPr>
          <a:xfrm flipH="1">
            <a:off x="611560" y="1412776"/>
            <a:ext cx="3852936" cy="2308324"/>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b="1" i="1" kern="0" dirty="0">
                <a:solidFill>
                  <a:srgbClr val="000000"/>
                </a:solidFill>
                <a:effectLst/>
                <a:latin typeface="Arial" panose="020B0604020202020204" pitchFamily="34" charset="0"/>
                <a:ea typeface="Times New Roman" panose="02020603050405020304" pitchFamily="18" charset="0"/>
              </a:rPr>
              <a:t>External aspect</a:t>
            </a:r>
          </a:p>
          <a:p>
            <a:pPr algn="just"/>
            <a:endParaRPr lang="en-US" b="1" i="1" kern="0" dirty="0">
              <a:solidFill>
                <a:srgbClr val="000000"/>
              </a:solidFill>
              <a:latin typeface="Arial" panose="020B0604020202020204" pitchFamily="34" charset="0"/>
            </a:endParaRPr>
          </a:p>
          <a:p>
            <a:pPr algn="just"/>
            <a:r>
              <a:rPr lang="en-US" sz="1800" u="sng" dirty="0">
                <a:solidFill>
                  <a:srgbClr val="000000"/>
                </a:solidFill>
                <a:effectLst/>
                <a:latin typeface="Arial" panose="020B0604020202020204" pitchFamily="34" charset="0"/>
                <a:ea typeface="Times New Roman" panose="02020603050405020304" pitchFamily="18" charset="0"/>
              </a:rPr>
              <a:t>Mental health first aid</a:t>
            </a:r>
            <a:endParaRPr lang="en-US" sz="1800" dirty="0">
              <a:effectLst/>
              <a:latin typeface="Times New Roman" panose="02020603050405020304" pitchFamily="18" charset="0"/>
              <a:ea typeface="Calibri" panose="020F0502020204030204" pitchFamily="34" charset="0"/>
            </a:endParaRPr>
          </a:p>
          <a:p>
            <a:pPr algn="just"/>
            <a:r>
              <a:rPr lang="en-US" sz="1800" kern="0" dirty="0">
                <a:solidFill>
                  <a:srgbClr val="000000"/>
                </a:solidFill>
                <a:effectLst/>
                <a:latin typeface="Arial" panose="020B0604020202020204" pitchFamily="34" charset="0"/>
                <a:ea typeface="Times New Roman" panose="02020603050405020304" pitchFamily="18" charset="0"/>
              </a:rPr>
              <a:t>The above-mentioned action plan is associated with the development of five strategies to provide support for the psychological issue (</a:t>
            </a:r>
            <a:r>
              <a:rPr lang="en-GB" sz="1800" kern="0" dirty="0">
                <a:solidFill>
                  <a:srgbClr val="222222"/>
                </a:solidFill>
                <a:effectLst/>
                <a:latin typeface="Arial" panose="020B0604020202020204" pitchFamily="34" charset="0"/>
                <a:ea typeface="Calibri" panose="020F0502020204030204" pitchFamily="34" charset="0"/>
              </a:rPr>
              <a:t>Costa et al., 2021)</a:t>
            </a:r>
            <a:r>
              <a:rPr lang="en-US" sz="1800" kern="0" dirty="0">
                <a:solidFill>
                  <a:srgbClr val="000000"/>
                </a:solidFill>
                <a:effectLst/>
                <a:latin typeface="Arial" panose="020B0604020202020204" pitchFamily="34" charset="0"/>
                <a:ea typeface="Times New Roman" panose="02020603050405020304" pitchFamily="18" charset="0"/>
              </a:rPr>
              <a:t>.</a:t>
            </a:r>
            <a:endParaRPr lang="en-US" dirty="0"/>
          </a:p>
        </p:txBody>
      </p:sp>
      <p:sp>
        <p:nvSpPr>
          <p:cNvPr id="10" name="TextBox 9">
            <a:extLst>
              <a:ext uri="{FF2B5EF4-FFF2-40B4-BE49-F238E27FC236}">
                <a16:creationId xmlns:a16="http://schemas.microsoft.com/office/drawing/2014/main" id="{CF03CEDE-9F57-8946-3BFB-A8CEB9AEA480}"/>
              </a:ext>
            </a:extLst>
          </p:cNvPr>
          <p:cNvSpPr txBox="1"/>
          <p:nvPr/>
        </p:nvSpPr>
        <p:spPr>
          <a:xfrm>
            <a:off x="4692488" y="4334711"/>
            <a:ext cx="4356990" cy="1754326"/>
          </a:xfrm>
          <a:prstGeom prst="rect">
            <a:avLst/>
          </a:prstGeom>
          <a:noFill/>
        </p:spPr>
        <p:txBody>
          <a:bodyPr wrap="square" rtlCol="0">
            <a:spAutoFit/>
          </a:bodyPr>
          <a:lstStyle/>
          <a:p>
            <a:pPr algn="just"/>
            <a:r>
              <a:rPr lang="en-US" sz="1800" u="sng" dirty="0">
                <a:solidFill>
                  <a:srgbClr val="000000"/>
                </a:solidFill>
                <a:effectLst/>
                <a:latin typeface="Arial" panose="020B0604020202020204" pitchFamily="34" charset="0"/>
                <a:ea typeface="Times New Roman" panose="02020603050405020304" pitchFamily="18" charset="0"/>
              </a:rPr>
              <a:t>Mental Health Awareness Week</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This is one of the innovative approaches incorporated by the local council of Lambeth to raise awareness of psychiatric illness (</a:t>
            </a:r>
            <a:r>
              <a:rPr lang="en-US" sz="1800" kern="0" dirty="0" err="1">
                <a:solidFill>
                  <a:srgbClr val="000000"/>
                </a:solidFill>
                <a:effectLst/>
                <a:latin typeface="Arial" panose="020B0604020202020204" pitchFamily="34" charset="0"/>
                <a:ea typeface="Times New Roman" panose="02020603050405020304" pitchFamily="18" charset="0"/>
              </a:rPr>
              <a:t>mentalhealth</a:t>
            </a:r>
            <a:r>
              <a:rPr lang="en-US" sz="1800" kern="0" dirty="0">
                <a:solidFill>
                  <a:srgbClr val="000000"/>
                </a:solidFill>
                <a:effectLst/>
                <a:latin typeface="Arial" panose="020B0604020202020204" pitchFamily="34" charset="0"/>
                <a:ea typeface="Times New Roman" panose="02020603050405020304" pitchFamily="18" charset="0"/>
              </a:rPr>
              <a:t>, 2024). </a:t>
            </a:r>
            <a:endParaRPr lang="en-US" dirty="0"/>
          </a:p>
        </p:txBody>
      </p:sp>
      <p:pic>
        <p:nvPicPr>
          <p:cNvPr id="11" name="Picture 10">
            <a:extLst>
              <a:ext uri="{FF2B5EF4-FFF2-40B4-BE49-F238E27FC236}">
                <a16:creationId xmlns:a16="http://schemas.microsoft.com/office/drawing/2014/main" id="{FE09F238-2BA2-836E-90B6-25A636ED950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32040" y="932821"/>
            <a:ext cx="3240360" cy="194421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3" name="TextBox 12">
            <a:extLst>
              <a:ext uri="{FF2B5EF4-FFF2-40B4-BE49-F238E27FC236}">
                <a16:creationId xmlns:a16="http://schemas.microsoft.com/office/drawing/2014/main" id="{F64E75F7-8A7E-D841-2BDC-655397BEB875}"/>
              </a:ext>
            </a:extLst>
          </p:cNvPr>
          <p:cNvSpPr txBox="1"/>
          <p:nvPr/>
        </p:nvSpPr>
        <p:spPr>
          <a:xfrm>
            <a:off x="5436095" y="3410024"/>
            <a:ext cx="1434887"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Costa et al., 2021)</a:t>
            </a:r>
            <a:r>
              <a:rPr lang="en-US" sz="1100" kern="0" dirty="0">
                <a:solidFill>
                  <a:srgbClr val="000000"/>
                </a:solidFill>
                <a:effectLst/>
                <a:latin typeface="Arial" panose="020B0604020202020204" pitchFamily="34" charset="0"/>
                <a:ea typeface="Times New Roman" panose="02020603050405020304" pitchFamily="18" charset="0"/>
              </a:rPr>
              <a:t>. </a:t>
            </a:r>
            <a:endParaRPr lang="en-US" sz="1100" dirty="0"/>
          </a:p>
        </p:txBody>
      </p:sp>
    </p:spTree>
    <p:extLst>
      <p:ext uri="{BB962C8B-B14F-4D97-AF65-F5344CB8AC3E}">
        <p14:creationId xmlns:p14="http://schemas.microsoft.com/office/powerpoint/2010/main" val="2874181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CA0EE29-390F-FA47-0756-C212A9F718E6}"/>
              </a:ext>
            </a:extLst>
          </p:cNvPr>
          <p:cNvSpPr txBox="1"/>
          <p:nvPr/>
        </p:nvSpPr>
        <p:spPr>
          <a:xfrm>
            <a:off x="395536" y="-31238"/>
            <a:ext cx="8640960" cy="1200329"/>
          </a:xfrm>
          <a:prstGeom prst="rect">
            <a:avLst/>
          </a:prstGeom>
          <a:noFill/>
        </p:spPr>
        <p:txBody>
          <a:bodyPr wrap="square" rtlCol="0">
            <a:spAutoFit/>
          </a:bodyPr>
          <a:lstStyle/>
          <a:p>
            <a:pPr algn="just"/>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HSC and employment needs of the individual, families and community groups within the community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US" sz="2400" dirty="0"/>
          </a:p>
        </p:txBody>
      </p:sp>
      <p:sp>
        <p:nvSpPr>
          <p:cNvPr id="10" name="TextBox 9">
            <a:extLst>
              <a:ext uri="{FF2B5EF4-FFF2-40B4-BE49-F238E27FC236}">
                <a16:creationId xmlns:a16="http://schemas.microsoft.com/office/drawing/2014/main" id="{C05E4036-40FD-B5BC-AE64-4CAA91D0AB81}"/>
              </a:ext>
            </a:extLst>
          </p:cNvPr>
          <p:cNvSpPr txBox="1"/>
          <p:nvPr/>
        </p:nvSpPr>
        <p:spPr>
          <a:xfrm>
            <a:off x="323528" y="1844824"/>
            <a:ext cx="5688632" cy="3416320"/>
          </a:xfrm>
          <a:prstGeom prst="rect">
            <a:avLst/>
          </a:prstGeom>
          <a:noFill/>
        </p:spPr>
        <p:txBody>
          <a:bodyPr wrap="square">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Black and minority ethnic patients suffering from high blood pressure have benefited from the health project implemented by the GP practices of Lambeth.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Based on that, southwest London has successfully identified a 12 per cent inequality gap (nhs.uk, 2024).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According to the Health and Social Care Act 2012 improvement in the quality service to reduce the inequalities is required to implement. </a:t>
            </a:r>
            <a:endParaRPr lang="en-US" dirty="0"/>
          </a:p>
        </p:txBody>
      </p:sp>
      <p:pic>
        <p:nvPicPr>
          <p:cNvPr id="11" name="Picture 10">
            <a:extLst>
              <a:ext uri="{FF2B5EF4-FFF2-40B4-BE49-F238E27FC236}">
                <a16:creationId xmlns:a16="http://schemas.microsoft.com/office/drawing/2014/main" id="{31CDCD3C-FE08-5490-9A72-567120D68F7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28184" y="2060848"/>
            <a:ext cx="2592288" cy="259228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13" name="TextBox 12">
            <a:extLst>
              <a:ext uri="{FF2B5EF4-FFF2-40B4-BE49-F238E27FC236}">
                <a16:creationId xmlns:a16="http://schemas.microsoft.com/office/drawing/2014/main" id="{4BB988DF-39E3-0A43-8293-5903AE8DA6A5}"/>
              </a:ext>
            </a:extLst>
          </p:cNvPr>
          <p:cNvSpPr txBox="1"/>
          <p:nvPr/>
        </p:nvSpPr>
        <p:spPr>
          <a:xfrm>
            <a:off x="7524328" y="4853340"/>
            <a:ext cx="457200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(nhs.uk, 2024)</a:t>
            </a:r>
            <a:endParaRPr lang="en-US" sz="1100" dirty="0"/>
          </a:p>
        </p:txBody>
      </p:sp>
    </p:spTree>
    <p:extLst>
      <p:ext uri="{BB962C8B-B14F-4D97-AF65-F5344CB8AC3E}">
        <p14:creationId xmlns:p14="http://schemas.microsoft.com/office/powerpoint/2010/main" val="150085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0928AF-42AF-FCB7-F19C-B667AFA7AC80}"/>
              </a:ext>
            </a:extLst>
          </p:cNvPr>
          <p:cNvSpPr txBox="1"/>
          <p:nvPr/>
        </p:nvSpPr>
        <p:spPr>
          <a:xfrm>
            <a:off x="2123728" y="0"/>
            <a:ext cx="6966520" cy="716350"/>
          </a:xfrm>
          <a:prstGeom prst="rect">
            <a:avLst/>
          </a:prstGeom>
          <a:noFill/>
        </p:spPr>
        <p:txBody>
          <a:bodyPr wrap="square">
            <a:spAutoFit/>
          </a:bodyPr>
          <a:lstStyle/>
          <a:p>
            <a:pPr marL="0" marR="0" algn="just">
              <a:lnSpc>
                <a:spcPct val="200000"/>
              </a:lnSpc>
              <a:spcBef>
                <a:spcPts val="200"/>
              </a:spcBef>
              <a:spcAft>
                <a:spcPts val="0"/>
              </a:spcAft>
            </a:pPr>
            <a:r>
              <a:rPr lang="en-US" sz="2400" b="1" kern="100" dirty="0">
                <a:effectLst/>
                <a:latin typeface="Arial" panose="020B0604020202020204" pitchFamily="34" charset="0"/>
                <a:ea typeface="Times New Roman" panose="02020603050405020304" pitchFamily="18" charset="0"/>
              </a:rPr>
              <a:t>Maslow's Hierarchy of Motivation</a:t>
            </a:r>
          </a:p>
        </p:txBody>
      </p:sp>
      <p:sp>
        <p:nvSpPr>
          <p:cNvPr id="6" name="TextBox 5">
            <a:extLst>
              <a:ext uri="{FF2B5EF4-FFF2-40B4-BE49-F238E27FC236}">
                <a16:creationId xmlns:a16="http://schemas.microsoft.com/office/drawing/2014/main" id="{D127DB5E-CFE6-1788-D735-C22D6BF87582}"/>
              </a:ext>
            </a:extLst>
          </p:cNvPr>
          <p:cNvSpPr txBox="1"/>
          <p:nvPr/>
        </p:nvSpPr>
        <p:spPr>
          <a:xfrm>
            <a:off x="1331640" y="3356992"/>
            <a:ext cx="6768752" cy="2862322"/>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Maslow hierarchy of motivation can be a useful framework for the marginalised group to understand their basic requirement of health.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Each level of this theory is built upon the previous stage with the higher needs emerging once the lower ones are satisfied (</a:t>
            </a:r>
            <a:r>
              <a:rPr lang="en-GB" sz="1800" kern="0" dirty="0">
                <a:solidFill>
                  <a:srgbClr val="222222"/>
                </a:solidFill>
                <a:effectLst/>
                <a:latin typeface="Arial" panose="020B0604020202020204" pitchFamily="34" charset="0"/>
                <a:ea typeface="Calibri" panose="020F0502020204030204" pitchFamily="34" charset="0"/>
              </a:rPr>
              <a:t>Hopper, 2020)</a:t>
            </a:r>
            <a:r>
              <a:rPr lang="en-US" sz="1800" kern="0" dirty="0">
                <a:solidFill>
                  <a:srgbClr val="000000"/>
                </a:solidFill>
                <a:effectLst/>
                <a:latin typeface="Arial" panose="020B0604020202020204" pitchFamily="34" charset="0"/>
                <a:ea typeface="Times New Roman" panose="02020603050405020304" pitchFamily="18" charset="0"/>
              </a:rPr>
              <a:t>.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With understanding each stage, knowledge towards safety, and psychological well-being will be improved. </a:t>
            </a:r>
            <a:endParaRPr lang="en-US" dirty="0"/>
          </a:p>
        </p:txBody>
      </p:sp>
      <p:pic>
        <p:nvPicPr>
          <p:cNvPr id="7" name="Picture 6">
            <a:extLst>
              <a:ext uri="{FF2B5EF4-FFF2-40B4-BE49-F238E27FC236}">
                <a16:creationId xmlns:a16="http://schemas.microsoft.com/office/drawing/2014/main" id="{56D5BFF7-0170-8745-EFFA-630CA32F7B9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88024" y="716350"/>
            <a:ext cx="4104456" cy="180493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9" name="TextBox 8">
            <a:extLst>
              <a:ext uri="{FF2B5EF4-FFF2-40B4-BE49-F238E27FC236}">
                <a16:creationId xmlns:a16="http://schemas.microsoft.com/office/drawing/2014/main" id="{52DFF4A3-691B-52A4-A952-BFEDDDC83A9A}"/>
              </a:ext>
            </a:extLst>
          </p:cNvPr>
          <p:cNvSpPr txBox="1"/>
          <p:nvPr/>
        </p:nvSpPr>
        <p:spPr>
          <a:xfrm rot="10800000" flipH="1" flipV="1">
            <a:off x="5508105" y="2564925"/>
            <a:ext cx="2677288"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Hopper, 2020)</a:t>
            </a:r>
            <a:endParaRPr lang="en-US" sz="1100" dirty="0"/>
          </a:p>
        </p:txBody>
      </p:sp>
    </p:spTree>
    <p:extLst>
      <p:ext uri="{BB962C8B-B14F-4D97-AF65-F5344CB8AC3E}">
        <p14:creationId xmlns:p14="http://schemas.microsoft.com/office/powerpoint/2010/main" val="3863473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6CF6842-66C1-88DD-7E27-1CBEE37E1CA8}"/>
              </a:ext>
            </a:extLst>
          </p:cNvPr>
          <p:cNvSpPr txBox="1"/>
          <p:nvPr/>
        </p:nvSpPr>
        <p:spPr>
          <a:xfrm>
            <a:off x="1331640" y="82911"/>
            <a:ext cx="6840760" cy="718082"/>
          </a:xfrm>
          <a:prstGeom prst="rect">
            <a:avLst/>
          </a:prstGeom>
          <a:noFill/>
        </p:spPr>
        <p:txBody>
          <a:bodyPr wrap="square">
            <a:spAutoFit/>
          </a:bodyPr>
          <a:lstStyle/>
          <a:p>
            <a:pPr marL="0" marR="0" algn="just">
              <a:lnSpc>
                <a:spcPct val="200000"/>
              </a:lnSpc>
              <a:spcBef>
                <a:spcPts val="200"/>
              </a:spcBef>
              <a:spcAft>
                <a:spcPts val="0"/>
              </a:spcAft>
            </a:pPr>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Application of digital media and technologies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0756F5FC-43B3-4D59-80F2-3B537E64BE5C}"/>
              </a:ext>
            </a:extLst>
          </p:cNvPr>
          <p:cNvSpPr txBox="1"/>
          <p:nvPr/>
        </p:nvSpPr>
        <p:spPr>
          <a:xfrm flipH="1">
            <a:off x="107504" y="908720"/>
            <a:ext cx="4608512" cy="2031325"/>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u="sng" dirty="0">
                <a:solidFill>
                  <a:srgbClr val="000000"/>
                </a:solidFill>
                <a:effectLst/>
                <a:latin typeface="Arial" panose="020B0604020202020204" pitchFamily="34" charset="0"/>
                <a:ea typeface="Times New Roman" panose="02020603050405020304" pitchFamily="18" charset="0"/>
              </a:rPr>
              <a:t>Healthcare application</a:t>
            </a:r>
          </a:p>
          <a:p>
            <a:pPr algn="just"/>
            <a:endParaRPr lang="en-US" sz="1800" dirty="0">
              <a:effectLst/>
              <a:latin typeface="Times New Roman" panose="02020603050405020304" pitchFamily="18" charset="0"/>
              <a:ea typeface="Calibri" panose="020F0502020204030204" pitchFamily="34" charset="0"/>
            </a:endParaRPr>
          </a:p>
          <a:p>
            <a:pPr algn="just"/>
            <a:r>
              <a:rPr lang="en-US" sz="1800" kern="0" dirty="0">
                <a:solidFill>
                  <a:srgbClr val="000000"/>
                </a:solidFill>
                <a:effectLst/>
                <a:latin typeface="Arial" panose="020B0604020202020204" pitchFamily="34" charset="0"/>
                <a:ea typeface="Times New Roman" panose="02020603050405020304" pitchFamily="18" charset="0"/>
              </a:rPr>
              <a:t>NHS App is a UK-based application that allows service users to book the appointment of a general practitioner for access to healthcare services (NHS, 2024). </a:t>
            </a:r>
            <a:endParaRPr lang="en-US" sz="1800" dirty="0">
              <a:effectLst/>
              <a:latin typeface="Times New Roman" panose="02020603050405020304" pitchFamily="18" charset="0"/>
              <a:ea typeface="Calibri" panose="020F0502020204030204" pitchFamily="34" charset="0"/>
            </a:endParaRPr>
          </a:p>
          <a:p>
            <a:pPr algn="just"/>
            <a:endParaRPr lang="en-US" dirty="0"/>
          </a:p>
        </p:txBody>
      </p:sp>
      <p:sp>
        <p:nvSpPr>
          <p:cNvPr id="9" name="TextBox 8">
            <a:extLst>
              <a:ext uri="{FF2B5EF4-FFF2-40B4-BE49-F238E27FC236}">
                <a16:creationId xmlns:a16="http://schemas.microsoft.com/office/drawing/2014/main" id="{2CF189B9-C88E-1ADB-C374-554CAA39D0DA}"/>
              </a:ext>
            </a:extLst>
          </p:cNvPr>
          <p:cNvSpPr txBox="1"/>
          <p:nvPr/>
        </p:nvSpPr>
        <p:spPr>
          <a:xfrm>
            <a:off x="395536" y="3933056"/>
            <a:ext cx="4608512" cy="2031325"/>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u="sng" kern="0" dirty="0">
                <a:solidFill>
                  <a:srgbClr val="000000"/>
                </a:solidFill>
                <a:effectLst/>
                <a:latin typeface="Arial" panose="020B0604020202020204" pitchFamily="34" charset="0"/>
                <a:ea typeface="Times New Roman" panose="02020603050405020304" pitchFamily="18" charset="0"/>
              </a:rPr>
              <a:t>Websites </a:t>
            </a:r>
          </a:p>
          <a:p>
            <a:pPr algn="just"/>
            <a:endParaRPr lang="en-US" u="sng" kern="0" dirty="0">
              <a:solidFill>
                <a:srgbClr val="000000"/>
              </a:solidFill>
              <a:latin typeface="Arial" panose="020B0604020202020204" pitchFamily="34" charset="0"/>
            </a:endParaRPr>
          </a:p>
          <a:p>
            <a:pPr algn="just"/>
            <a:r>
              <a:rPr lang="en-US" sz="1800" kern="0" dirty="0">
                <a:solidFill>
                  <a:srgbClr val="000000"/>
                </a:solidFill>
                <a:effectLst/>
                <a:latin typeface="Arial" panose="020B0604020202020204" pitchFamily="34" charset="0"/>
                <a:ea typeface="Times New Roman" panose="02020603050405020304" pitchFamily="18" charset="0"/>
              </a:rPr>
              <a:t>“Your Health” web page in the Lambeth Council is associated with information on health, and well-being followed by the mental issues and other's perspectives (NHS, 2024). </a:t>
            </a:r>
            <a:endParaRPr lang="en-US" dirty="0"/>
          </a:p>
        </p:txBody>
      </p:sp>
      <p:pic>
        <p:nvPicPr>
          <p:cNvPr id="10" name="Picture 9">
            <a:extLst>
              <a:ext uri="{FF2B5EF4-FFF2-40B4-BE49-F238E27FC236}">
                <a16:creationId xmlns:a16="http://schemas.microsoft.com/office/drawing/2014/main" id="{70A0DFF8-F4DE-3B7F-231D-EE69EF3A209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004048" y="1052736"/>
            <a:ext cx="4032448" cy="19583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9637D90B-C30E-822A-772E-781F041484A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327872" y="4206516"/>
            <a:ext cx="3566051" cy="17427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64D434E7-19B1-088F-B8DA-332D689EEE43}"/>
              </a:ext>
            </a:extLst>
          </p:cNvPr>
          <p:cNvSpPr txBox="1"/>
          <p:nvPr/>
        </p:nvSpPr>
        <p:spPr>
          <a:xfrm rot="10800000" flipV="1">
            <a:off x="5796136" y="3119098"/>
            <a:ext cx="1512168"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(NHS, 2024)</a:t>
            </a:r>
            <a:endParaRPr lang="en-US" sz="1100" dirty="0"/>
          </a:p>
        </p:txBody>
      </p:sp>
      <p:sp>
        <p:nvSpPr>
          <p:cNvPr id="15" name="TextBox 14">
            <a:extLst>
              <a:ext uri="{FF2B5EF4-FFF2-40B4-BE49-F238E27FC236}">
                <a16:creationId xmlns:a16="http://schemas.microsoft.com/office/drawing/2014/main" id="{755C6038-4B60-D8EC-F5F4-A8D610E34E78}"/>
              </a:ext>
            </a:extLst>
          </p:cNvPr>
          <p:cNvSpPr txBox="1"/>
          <p:nvPr/>
        </p:nvSpPr>
        <p:spPr>
          <a:xfrm>
            <a:off x="7596336" y="6165304"/>
            <a:ext cx="5122506"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(NHS, 2024)</a:t>
            </a:r>
            <a:endParaRPr lang="en-US" sz="1100" dirty="0"/>
          </a:p>
        </p:txBody>
      </p:sp>
    </p:spTree>
    <p:extLst>
      <p:ext uri="{BB962C8B-B14F-4D97-AF65-F5344CB8AC3E}">
        <p14:creationId xmlns:p14="http://schemas.microsoft.com/office/powerpoint/2010/main" val="174427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88913B-9A86-09C2-8ECA-F69ADB7CB996}"/>
              </a:ext>
            </a:extLst>
          </p:cNvPr>
          <p:cNvSpPr txBox="1"/>
          <p:nvPr/>
        </p:nvSpPr>
        <p:spPr>
          <a:xfrm>
            <a:off x="395536" y="116632"/>
            <a:ext cx="2448272" cy="369332"/>
          </a:xfrm>
          <a:prstGeom prst="rect">
            <a:avLst/>
          </a:prstGeom>
          <a:noFill/>
        </p:spPr>
        <p:txBody>
          <a:bodyPr wrap="square" rtlCol="0">
            <a:spAutoFit/>
          </a:bodyPr>
          <a:lstStyle/>
          <a:p>
            <a:r>
              <a:rPr lang="en-US" dirty="0" err="1"/>
              <a:t>Contd</a:t>
            </a:r>
            <a:r>
              <a:rPr lang="en-US" dirty="0"/>
              <a:t>…</a:t>
            </a:r>
          </a:p>
        </p:txBody>
      </p:sp>
      <p:sp>
        <p:nvSpPr>
          <p:cNvPr id="5" name="TextBox 4">
            <a:extLst>
              <a:ext uri="{FF2B5EF4-FFF2-40B4-BE49-F238E27FC236}">
                <a16:creationId xmlns:a16="http://schemas.microsoft.com/office/drawing/2014/main" id="{028A07EC-DB84-36A7-55CC-11E18AA90A24}"/>
              </a:ext>
            </a:extLst>
          </p:cNvPr>
          <p:cNvSpPr txBox="1"/>
          <p:nvPr/>
        </p:nvSpPr>
        <p:spPr>
          <a:xfrm>
            <a:off x="395536" y="1340768"/>
            <a:ext cx="5256584" cy="1477328"/>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u="sng" dirty="0">
                <a:solidFill>
                  <a:srgbClr val="000000"/>
                </a:solidFill>
                <a:effectLst/>
                <a:latin typeface="Arial" panose="020B0604020202020204" pitchFamily="34" charset="0"/>
                <a:ea typeface="Times New Roman" panose="02020603050405020304" pitchFamily="18" charset="0"/>
              </a:rPr>
              <a:t>Video calls from doctors </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The population of Lambeth significantly use Skype to get </a:t>
            </a:r>
            <a:r>
              <a:rPr lang="en-US" sz="1800" kern="0" dirty="0" err="1">
                <a:solidFill>
                  <a:srgbClr val="000000"/>
                </a:solidFill>
                <a:effectLst/>
                <a:latin typeface="Arial" panose="020B0604020202020204" pitchFamily="34" charset="0"/>
                <a:ea typeface="Times New Roman" panose="02020603050405020304" pitchFamily="18" charset="0"/>
              </a:rPr>
              <a:t>personalised</a:t>
            </a:r>
            <a:r>
              <a:rPr lang="en-US" sz="1800" kern="0" dirty="0">
                <a:solidFill>
                  <a:srgbClr val="000000"/>
                </a:solidFill>
                <a:effectLst/>
                <a:latin typeface="Arial" panose="020B0604020202020204" pitchFamily="34" charset="0"/>
                <a:ea typeface="Times New Roman" panose="02020603050405020304" pitchFamily="18" charset="0"/>
              </a:rPr>
              <a:t> health services from care professionals (</a:t>
            </a:r>
            <a:r>
              <a:rPr lang="en-GB" sz="1800" kern="0" dirty="0">
                <a:solidFill>
                  <a:srgbClr val="222222"/>
                </a:solidFill>
                <a:effectLst/>
                <a:latin typeface="Arial" panose="020B0604020202020204" pitchFamily="34" charset="0"/>
                <a:ea typeface="Calibri" panose="020F0502020204030204" pitchFamily="34" charset="0"/>
              </a:rPr>
              <a:t>Varcarolis and </a:t>
            </a:r>
            <a:r>
              <a:rPr lang="en-GB" sz="1800" kern="0" dirty="0" err="1">
                <a:solidFill>
                  <a:srgbClr val="222222"/>
                </a:solidFill>
                <a:effectLst/>
                <a:latin typeface="Arial" panose="020B0604020202020204" pitchFamily="34" charset="0"/>
                <a:ea typeface="Calibri" panose="020F0502020204030204" pitchFamily="34" charset="0"/>
              </a:rPr>
              <a:t>Fosbre</a:t>
            </a:r>
            <a:r>
              <a:rPr lang="en-GB" sz="1800" kern="0" dirty="0">
                <a:solidFill>
                  <a:srgbClr val="222222"/>
                </a:solidFill>
                <a:effectLst/>
                <a:latin typeface="Arial" panose="020B0604020202020204" pitchFamily="34" charset="0"/>
                <a:ea typeface="Calibri" panose="020F0502020204030204" pitchFamily="34" charset="0"/>
              </a:rPr>
              <a:t>, 2020)</a:t>
            </a:r>
            <a:r>
              <a:rPr lang="en-US" sz="1800" kern="0" dirty="0">
                <a:solidFill>
                  <a:srgbClr val="000000"/>
                </a:solidFill>
                <a:effectLst/>
                <a:latin typeface="Arial" panose="020B0604020202020204" pitchFamily="34" charset="0"/>
                <a:ea typeface="Times New Roman" panose="02020603050405020304" pitchFamily="18" charset="0"/>
              </a:rPr>
              <a:t>. </a:t>
            </a:r>
            <a:endParaRPr lang="en-US" dirty="0"/>
          </a:p>
        </p:txBody>
      </p:sp>
      <p:sp>
        <p:nvSpPr>
          <p:cNvPr id="6" name="TextBox 5">
            <a:extLst>
              <a:ext uri="{FF2B5EF4-FFF2-40B4-BE49-F238E27FC236}">
                <a16:creationId xmlns:a16="http://schemas.microsoft.com/office/drawing/2014/main" id="{4E7704E5-BC84-9623-0BEC-20C105A7CDEA}"/>
              </a:ext>
            </a:extLst>
          </p:cNvPr>
          <p:cNvSpPr txBox="1"/>
          <p:nvPr/>
        </p:nvSpPr>
        <p:spPr>
          <a:xfrm flipH="1">
            <a:off x="827584" y="3970280"/>
            <a:ext cx="3355371" cy="2308324"/>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u="sng" dirty="0">
                <a:solidFill>
                  <a:srgbClr val="000000"/>
                </a:solidFill>
                <a:effectLst/>
                <a:latin typeface="Arial" panose="020B0604020202020204" pitchFamily="34" charset="0"/>
                <a:ea typeface="Times New Roman" panose="02020603050405020304" pitchFamily="18" charset="0"/>
              </a:rPr>
              <a:t>SMS text and emails </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Providing information through text messages is used in the BME communities to communicate with the care providers (</a:t>
            </a:r>
            <a:r>
              <a:rPr lang="en-GB" sz="1800" kern="0" dirty="0">
                <a:solidFill>
                  <a:srgbClr val="222222"/>
                </a:solidFill>
                <a:effectLst/>
                <a:latin typeface="Arial" panose="020B0604020202020204" pitchFamily="34" charset="0"/>
                <a:ea typeface="Calibri" panose="020F0502020204030204" pitchFamily="34" charset="0"/>
              </a:rPr>
              <a:t>Varcarolis and </a:t>
            </a:r>
            <a:r>
              <a:rPr lang="en-GB" sz="1800" kern="0" dirty="0" err="1">
                <a:solidFill>
                  <a:srgbClr val="222222"/>
                </a:solidFill>
                <a:effectLst/>
                <a:latin typeface="Arial" panose="020B0604020202020204" pitchFamily="34" charset="0"/>
                <a:ea typeface="Calibri" panose="020F0502020204030204" pitchFamily="34" charset="0"/>
              </a:rPr>
              <a:t>Fosbre</a:t>
            </a:r>
            <a:r>
              <a:rPr lang="en-GB" sz="1800" kern="0" dirty="0">
                <a:solidFill>
                  <a:srgbClr val="222222"/>
                </a:solidFill>
                <a:effectLst/>
                <a:latin typeface="Arial" panose="020B0604020202020204" pitchFamily="34" charset="0"/>
                <a:ea typeface="Calibri" panose="020F0502020204030204" pitchFamily="34" charset="0"/>
              </a:rPr>
              <a:t>, 2020)</a:t>
            </a:r>
            <a:r>
              <a:rPr lang="en-US" sz="1800" kern="0" dirty="0">
                <a:solidFill>
                  <a:srgbClr val="000000"/>
                </a:solidFill>
                <a:effectLst/>
                <a:latin typeface="Arial" panose="020B0604020202020204" pitchFamily="34" charset="0"/>
                <a:ea typeface="Times New Roman" panose="02020603050405020304" pitchFamily="18" charset="0"/>
              </a:rPr>
              <a:t>. </a:t>
            </a:r>
            <a:endParaRPr lang="en-US" dirty="0"/>
          </a:p>
        </p:txBody>
      </p:sp>
      <p:pic>
        <p:nvPicPr>
          <p:cNvPr id="7" name="Picture 6">
            <a:extLst>
              <a:ext uri="{FF2B5EF4-FFF2-40B4-BE49-F238E27FC236}">
                <a16:creationId xmlns:a16="http://schemas.microsoft.com/office/drawing/2014/main" id="{E78A525A-7DFC-D47B-826B-0B067C8126B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00192" y="689816"/>
            <a:ext cx="2160240" cy="27391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36BCAC91-FE86-191C-7ACF-45C62F05765F}"/>
              </a:ext>
            </a:extLst>
          </p:cNvPr>
          <p:cNvSpPr txBox="1"/>
          <p:nvPr/>
        </p:nvSpPr>
        <p:spPr>
          <a:xfrm>
            <a:off x="7020272" y="3263789"/>
            <a:ext cx="457200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Varcarolis and </a:t>
            </a:r>
            <a:r>
              <a:rPr lang="en-GB" sz="1100" kern="0" dirty="0" err="1">
                <a:solidFill>
                  <a:srgbClr val="222222"/>
                </a:solidFill>
                <a:effectLst/>
                <a:latin typeface="Arial" panose="020B0604020202020204" pitchFamily="34" charset="0"/>
                <a:ea typeface="Calibri" panose="020F0502020204030204" pitchFamily="34" charset="0"/>
              </a:rPr>
              <a:t>Fosbre</a:t>
            </a:r>
            <a:r>
              <a:rPr lang="en-GB" sz="1100" kern="0" dirty="0">
                <a:solidFill>
                  <a:srgbClr val="222222"/>
                </a:solidFill>
                <a:effectLst/>
                <a:latin typeface="Arial" panose="020B0604020202020204" pitchFamily="34" charset="0"/>
                <a:ea typeface="Calibri" panose="020F0502020204030204" pitchFamily="34" charset="0"/>
              </a:rPr>
              <a:t>, 2020)</a:t>
            </a:r>
            <a:endParaRPr lang="en-US" sz="1100" dirty="0"/>
          </a:p>
        </p:txBody>
      </p:sp>
      <p:pic>
        <p:nvPicPr>
          <p:cNvPr id="11" name="Picture 10">
            <a:extLst>
              <a:ext uri="{FF2B5EF4-FFF2-40B4-BE49-F238E27FC236}">
                <a16:creationId xmlns:a16="http://schemas.microsoft.com/office/drawing/2014/main" id="{6B0CB86B-327B-BE46-20E4-F59DDE7E415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4427984" y="4474059"/>
            <a:ext cx="4392488" cy="2267309"/>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3" name="TextBox 12">
            <a:extLst>
              <a:ext uri="{FF2B5EF4-FFF2-40B4-BE49-F238E27FC236}">
                <a16:creationId xmlns:a16="http://schemas.microsoft.com/office/drawing/2014/main" id="{CBE93FB1-743E-5C8F-E4C4-B276C73FF6C4}"/>
              </a:ext>
            </a:extLst>
          </p:cNvPr>
          <p:cNvSpPr txBox="1"/>
          <p:nvPr/>
        </p:nvSpPr>
        <p:spPr>
          <a:xfrm>
            <a:off x="1763688" y="5623613"/>
            <a:ext cx="5794310"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Varcarolis and </a:t>
            </a:r>
            <a:r>
              <a:rPr lang="en-GB" sz="1100" kern="0" dirty="0" err="1">
                <a:solidFill>
                  <a:srgbClr val="222222"/>
                </a:solidFill>
                <a:effectLst/>
                <a:latin typeface="Arial" panose="020B0604020202020204" pitchFamily="34" charset="0"/>
                <a:ea typeface="Calibri" panose="020F0502020204030204" pitchFamily="34" charset="0"/>
              </a:rPr>
              <a:t>Fosbre</a:t>
            </a:r>
            <a:r>
              <a:rPr lang="en-GB" sz="1100" kern="0" dirty="0">
                <a:solidFill>
                  <a:srgbClr val="222222"/>
                </a:solidFill>
                <a:effectLst/>
                <a:latin typeface="Arial" panose="020B0604020202020204" pitchFamily="34" charset="0"/>
                <a:ea typeface="Calibri" panose="020F0502020204030204" pitchFamily="34" charset="0"/>
              </a:rPr>
              <a:t>, 2020)</a:t>
            </a:r>
            <a:endParaRPr lang="en-US" sz="1100" dirty="0"/>
          </a:p>
        </p:txBody>
      </p:sp>
    </p:spTree>
    <p:extLst>
      <p:ext uri="{BB962C8B-B14F-4D97-AF65-F5344CB8AC3E}">
        <p14:creationId xmlns:p14="http://schemas.microsoft.com/office/powerpoint/2010/main" val="4168244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7CB802-D396-7450-10A1-FB53EA0A2B56}"/>
              </a:ext>
            </a:extLst>
          </p:cNvPr>
          <p:cNvSpPr txBox="1"/>
          <p:nvPr/>
        </p:nvSpPr>
        <p:spPr>
          <a:xfrm>
            <a:off x="1979712" y="188640"/>
            <a:ext cx="6840760" cy="830997"/>
          </a:xfrm>
          <a:prstGeom prst="rect">
            <a:avLst/>
          </a:prstGeom>
          <a:noFill/>
        </p:spPr>
        <p:txBody>
          <a:bodyPr wrap="square" rtlCol="0">
            <a:spAutoFit/>
          </a:bodyPr>
          <a:lstStyle/>
          <a:p>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Legislation and policies related to the issue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2400" dirty="0"/>
          </a:p>
        </p:txBody>
      </p:sp>
      <p:sp>
        <p:nvSpPr>
          <p:cNvPr id="7" name="TextBox 6">
            <a:extLst>
              <a:ext uri="{FF2B5EF4-FFF2-40B4-BE49-F238E27FC236}">
                <a16:creationId xmlns:a16="http://schemas.microsoft.com/office/drawing/2014/main" id="{D866E8AE-87B9-4D62-7ED7-53364F6D2279}"/>
              </a:ext>
            </a:extLst>
          </p:cNvPr>
          <p:cNvSpPr txBox="1"/>
          <p:nvPr/>
        </p:nvSpPr>
        <p:spPr>
          <a:xfrm>
            <a:off x="251520" y="4149080"/>
            <a:ext cx="4320480" cy="1754326"/>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u="sng" dirty="0">
                <a:solidFill>
                  <a:srgbClr val="000000"/>
                </a:solidFill>
                <a:effectLst/>
                <a:latin typeface="Arial" panose="020B0604020202020204" pitchFamily="34" charset="0"/>
                <a:ea typeface="Times New Roman" panose="02020603050405020304" pitchFamily="18" charset="0"/>
              </a:rPr>
              <a:t>Mental Health Act 1983 </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The primary aim of the framework is to provide the rights of the patients suffering from any psychological health issue (legislation, 2024). </a:t>
            </a:r>
            <a:endParaRPr lang="en-US" dirty="0"/>
          </a:p>
        </p:txBody>
      </p:sp>
      <p:sp>
        <p:nvSpPr>
          <p:cNvPr id="8" name="TextBox 7">
            <a:extLst>
              <a:ext uri="{FF2B5EF4-FFF2-40B4-BE49-F238E27FC236}">
                <a16:creationId xmlns:a16="http://schemas.microsoft.com/office/drawing/2014/main" id="{7ED7A39D-D266-EED8-2684-B7E7AC3E219C}"/>
              </a:ext>
            </a:extLst>
          </p:cNvPr>
          <p:cNvSpPr txBox="1"/>
          <p:nvPr/>
        </p:nvSpPr>
        <p:spPr>
          <a:xfrm>
            <a:off x="251520" y="1412776"/>
            <a:ext cx="4392488" cy="1754326"/>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u="sng" dirty="0">
                <a:solidFill>
                  <a:srgbClr val="000000"/>
                </a:solidFill>
                <a:effectLst/>
                <a:latin typeface="Arial" panose="020B0604020202020204" pitchFamily="34" charset="0"/>
                <a:ea typeface="Times New Roman" panose="02020603050405020304" pitchFamily="18" charset="0"/>
              </a:rPr>
              <a:t>Gender Equality Act 2014</a:t>
            </a:r>
            <a:endParaRPr lang="en-US" sz="1800" dirty="0">
              <a:effectLst/>
              <a:latin typeface="Times New Roman" panose="02020603050405020304" pitchFamily="18" charset="0"/>
              <a:ea typeface="Calibri" panose="020F0502020204030204" pitchFamily="34" charset="0"/>
            </a:endParaRPr>
          </a:p>
          <a:p>
            <a:pPr algn="just"/>
            <a:endParaRPr lang="en-US" dirty="0"/>
          </a:p>
          <a:p>
            <a:pPr algn="just"/>
            <a:r>
              <a:rPr lang="en-US" sz="1800" kern="0" dirty="0">
                <a:solidFill>
                  <a:srgbClr val="000000"/>
                </a:solidFill>
                <a:effectLst/>
                <a:latin typeface="Arial" panose="020B0604020202020204" pitchFamily="34" charset="0"/>
                <a:ea typeface="Times New Roman" panose="02020603050405020304" pitchFamily="18" charset="0"/>
              </a:rPr>
              <a:t>This is one of the international development strategies which assist in reducing poverty as well as inequalities between genders(legislation, 2024). </a:t>
            </a:r>
            <a:endParaRPr lang="en-US" dirty="0"/>
          </a:p>
        </p:txBody>
      </p:sp>
      <p:sp>
        <p:nvSpPr>
          <p:cNvPr id="9" name="TextBox 8">
            <a:extLst>
              <a:ext uri="{FF2B5EF4-FFF2-40B4-BE49-F238E27FC236}">
                <a16:creationId xmlns:a16="http://schemas.microsoft.com/office/drawing/2014/main" id="{426F35FE-775C-517C-6FA3-EA4373B606D9}"/>
              </a:ext>
            </a:extLst>
          </p:cNvPr>
          <p:cNvSpPr txBox="1"/>
          <p:nvPr/>
        </p:nvSpPr>
        <p:spPr>
          <a:xfrm>
            <a:off x="5209215" y="1773446"/>
            <a:ext cx="3600400" cy="938719"/>
          </a:xfrm>
          <a:prstGeom prst="rect">
            <a:avLst/>
          </a:prstGeom>
          <a:noFill/>
        </p:spPr>
        <p:txBody>
          <a:bodyPr wrap="square" rtlCol="0">
            <a:spAutoFit/>
          </a:bodyPr>
          <a:lstStyle/>
          <a:p>
            <a:pPr marL="0" marR="0" algn="just">
              <a:lnSpc>
                <a:spcPct val="150000"/>
              </a:lnSpc>
              <a:spcBef>
                <a:spcPts val="1200"/>
              </a:spcBef>
              <a:spcAft>
                <a:spcPts val="1200"/>
              </a:spcAft>
            </a:pPr>
            <a:endParaRPr lang="en-US" sz="1800" dirty="0">
              <a:effectLst/>
              <a:latin typeface="Arial" panose="020B0604020202020204" pitchFamily="34" charset="0"/>
              <a:ea typeface="Times New Roman" panose="02020603050405020304" pitchFamily="18" charset="0"/>
            </a:endParaRPr>
          </a:p>
          <a:p>
            <a:endParaRPr lang="en-US" dirty="0"/>
          </a:p>
        </p:txBody>
      </p:sp>
      <p:sp>
        <p:nvSpPr>
          <p:cNvPr id="10" name="TextBox 9">
            <a:extLst>
              <a:ext uri="{FF2B5EF4-FFF2-40B4-BE49-F238E27FC236}">
                <a16:creationId xmlns:a16="http://schemas.microsoft.com/office/drawing/2014/main" id="{BB43BAD0-65F6-458F-774E-D0F440A67852}"/>
              </a:ext>
            </a:extLst>
          </p:cNvPr>
          <p:cNvSpPr txBox="1"/>
          <p:nvPr/>
        </p:nvSpPr>
        <p:spPr>
          <a:xfrm>
            <a:off x="4645226" y="3429000"/>
            <a:ext cx="4175246" cy="2800767"/>
          </a:xfrm>
          <a:prstGeom prst="rect">
            <a:avLst/>
          </a:prstGeom>
          <a:noFill/>
        </p:spPr>
        <p:txBody>
          <a:bodyPr wrap="square" rtlCol="0">
            <a:spAutoFit/>
          </a:bodyPr>
          <a:lstStyle/>
          <a:p>
            <a:pPr marL="0" marR="0" algn="just">
              <a:spcBef>
                <a:spcPts val="1200"/>
              </a:spcBef>
              <a:spcAft>
                <a:spcPts val="1200"/>
              </a:spcAft>
            </a:pPr>
            <a:r>
              <a:rPr lang="en-US"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endParaRPr>
          </a:p>
          <a:p>
            <a:pPr marL="285750" marR="0" indent="-285750" algn="just">
              <a:spcBef>
                <a:spcPts val="1200"/>
              </a:spcBef>
              <a:spcAft>
                <a:spcPts val="1200"/>
              </a:spcAft>
              <a:buFont typeface="Wingdings" panose="05000000000000000000" pitchFamily="2" charset="2"/>
              <a:buChar char="q"/>
            </a:pPr>
            <a:r>
              <a:rPr lang="en-US" sz="1800" u="sng" dirty="0">
                <a:solidFill>
                  <a:srgbClr val="000000"/>
                </a:solidFill>
                <a:effectLst/>
                <a:latin typeface="Arial" panose="020B0604020202020204" pitchFamily="34" charset="0"/>
                <a:ea typeface="Times New Roman" panose="02020603050405020304" pitchFamily="18" charset="0"/>
              </a:rPr>
              <a:t>NHS long term plan 2019</a:t>
            </a:r>
          </a:p>
          <a:p>
            <a:pPr marL="0" marR="0" algn="just">
              <a:spcBef>
                <a:spcPts val="1200"/>
              </a:spcBef>
              <a:spcAft>
                <a:spcPts val="1200"/>
              </a:spcAft>
            </a:pPr>
            <a:r>
              <a:rPr lang="en-US" sz="1800" kern="0" dirty="0">
                <a:solidFill>
                  <a:srgbClr val="000000"/>
                </a:solidFill>
                <a:effectLst/>
                <a:latin typeface="Arial" panose="020B0604020202020204" pitchFamily="34" charset="0"/>
                <a:ea typeface="Times New Roman" panose="02020603050405020304" pitchFamily="18" charset="0"/>
              </a:rPr>
              <a:t>The above-mentioned perspective is a 10-year plan which outlines different programmes to improve the health condition of the people (nhs.uk, 2024). </a:t>
            </a:r>
            <a:endParaRPr lang="en-US" sz="1800" dirty="0">
              <a:effectLst/>
              <a:latin typeface="Times New Roman" panose="02020603050405020304" pitchFamily="18" charset="0"/>
              <a:ea typeface="Calibri" panose="020F0502020204030204" pitchFamily="34" charset="0"/>
            </a:endParaRPr>
          </a:p>
          <a:p>
            <a:endParaRPr lang="en-US" dirty="0"/>
          </a:p>
        </p:txBody>
      </p:sp>
      <p:pic>
        <p:nvPicPr>
          <p:cNvPr id="11" name="Picture 10">
            <a:extLst>
              <a:ext uri="{FF2B5EF4-FFF2-40B4-BE49-F238E27FC236}">
                <a16:creationId xmlns:a16="http://schemas.microsoft.com/office/drawing/2014/main" id="{8FB868F7-9567-5AAD-E7D9-92083EAE55B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72655" y="1038124"/>
            <a:ext cx="4084478" cy="240936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13" name="TextBox 12">
            <a:extLst>
              <a:ext uri="{FF2B5EF4-FFF2-40B4-BE49-F238E27FC236}">
                <a16:creationId xmlns:a16="http://schemas.microsoft.com/office/drawing/2014/main" id="{1F597D0A-1151-A674-2BBA-766C6315954A}"/>
              </a:ext>
            </a:extLst>
          </p:cNvPr>
          <p:cNvSpPr txBox="1"/>
          <p:nvPr/>
        </p:nvSpPr>
        <p:spPr>
          <a:xfrm rot="10800000" flipV="1">
            <a:off x="6985141" y="2622798"/>
            <a:ext cx="835752" cy="430887"/>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(NHS.uk, 2024)</a:t>
            </a:r>
            <a:endParaRPr lang="en-US" sz="1100" dirty="0"/>
          </a:p>
        </p:txBody>
      </p:sp>
    </p:spTree>
    <p:extLst>
      <p:ext uri="{BB962C8B-B14F-4D97-AF65-F5344CB8AC3E}">
        <p14:creationId xmlns:p14="http://schemas.microsoft.com/office/powerpoint/2010/main" val="1141520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4E3F2B-8BD7-E6DF-E3E5-C6C084900EE7}"/>
              </a:ext>
            </a:extLst>
          </p:cNvPr>
          <p:cNvSpPr txBox="1"/>
          <p:nvPr/>
        </p:nvSpPr>
        <p:spPr>
          <a:xfrm>
            <a:off x="1907704" y="-99392"/>
            <a:ext cx="8190656" cy="718082"/>
          </a:xfrm>
          <a:prstGeom prst="rect">
            <a:avLst/>
          </a:prstGeom>
          <a:noFill/>
        </p:spPr>
        <p:txBody>
          <a:bodyPr wrap="square">
            <a:spAutoFit/>
          </a:bodyPr>
          <a:lstStyle/>
          <a:p>
            <a:pPr marL="0" marR="0" algn="just">
              <a:lnSpc>
                <a:spcPct val="200000"/>
              </a:lnSpc>
              <a:spcBef>
                <a:spcPts val="200"/>
              </a:spcBef>
              <a:spcAft>
                <a:spcPts val="0"/>
              </a:spcAft>
            </a:pPr>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Discuss barriers to community development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2E69900-2B4E-0C3C-806D-FA698008CAEC}"/>
              </a:ext>
            </a:extLst>
          </p:cNvPr>
          <p:cNvSpPr txBox="1"/>
          <p:nvPr/>
        </p:nvSpPr>
        <p:spPr>
          <a:xfrm>
            <a:off x="611560" y="2996952"/>
            <a:ext cx="8352928" cy="2585323"/>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The primary obstacle that can be initiated is the lack of resources from the government.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Irrespective of the implementation of the discrimination strategy by the UK government, several people were denied to work for the marginalised people (</a:t>
            </a:r>
            <a:r>
              <a:rPr lang="en-GB" sz="1800" kern="0" dirty="0">
                <a:solidFill>
                  <a:srgbClr val="222222"/>
                </a:solidFill>
                <a:effectLst/>
                <a:latin typeface="Arial" panose="020B0604020202020204" pitchFamily="34" charset="0"/>
                <a:ea typeface="Calibri" panose="020F0502020204030204" pitchFamily="34" charset="0"/>
              </a:rPr>
              <a:t>Ventura et al., 2021)</a:t>
            </a:r>
            <a:r>
              <a:rPr lang="en-US" sz="1800" kern="0" dirty="0">
                <a:solidFill>
                  <a:srgbClr val="000000"/>
                </a:solidFill>
                <a:effectLst/>
                <a:latin typeface="Arial" panose="020B0604020202020204" pitchFamily="34" charset="0"/>
                <a:ea typeface="Times New Roman" panose="02020603050405020304" pitchFamily="18" charset="0"/>
              </a:rPr>
              <a:t>.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On the other hand, a lack of engagement from the community can also negatively impact the developmental approach</a:t>
            </a:r>
            <a:endParaRPr lang="en-US" dirty="0"/>
          </a:p>
        </p:txBody>
      </p:sp>
      <p:pic>
        <p:nvPicPr>
          <p:cNvPr id="9" name="Picture 8">
            <a:extLst>
              <a:ext uri="{FF2B5EF4-FFF2-40B4-BE49-F238E27FC236}">
                <a16:creationId xmlns:a16="http://schemas.microsoft.com/office/drawing/2014/main" id="{0BD281D9-DCC4-1200-193C-FECE96A77F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flipH="1" flipV="1">
            <a:off x="4860032" y="797910"/>
            <a:ext cx="3888431" cy="169498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14C664AE-4A2E-626F-D232-CEC897CB2B5E}"/>
              </a:ext>
            </a:extLst>
          </p:cNvPr>
          <p:cNvSpPr txBox="1"/>
          <p:nvPr/>
        </p:nvSpPr>
        <p:spPr>
          <a:xfrm>
            <a:off x="5076056" y="2492896"/>
            <a:ext cx="1879508"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Ventura et al., 2021)</a:t>
            </a:r>
            <a:endParaRPr lang="en-US" sz="1100" dirty="0"/>
          </a:p>
        </p:txBody>
      </p:sp>
    </p:spTree>
    <p:extLst>
      <p:ext uri="{BB962C8B-B14F-4D97-AF65-F5344CB8AC3E}">
        <p14:creationId xmlns:p14="http://schemas.microsoft.com/office/powerpoint/2010/main" val="3583064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4A7BCA-B9FC-FBC3-9665-1A944FC414B9}"/>
              </a:ext>
            </a:extLst>
          </p:cNvPr>
          <p:cNvSpPr txBox="1"/>
          <p:nvPr/>
        </p:nvSpPr>
        <p:spPr>
          <a:xfrm>
            <a:off x="2195736" y="0"/>
            <a:ext cx="4572000" cy="718082"/>
          </a:xfrm>
          <a:prstGeom prst="rect">
            <a:avLst/>
          </a:prstGeom>
          <a:noFill/>
        </p:spPr>
        <p:txBody>
          <a:bodyPr wrap="square">
            <a:spAutoFit/>
          </a:bodyPr>
          <a:lstStyle/>
          <a:p>
            <a:pPr marL="0" marR="0" algn="just">
              <a:lnSpc>
                <a:spcPct val="200000"/>
              </a:lnSpc>
              <a:spcBef>
                <a:spcPts val="200"/>
              </a:spcBef>
              <a:spcAft>
                <a:spcPts val="0"/>
              </a:spcAft>
            </a:pPr>
            <a:r>
              <a:rPr lang="en-US" sz="2400" b="1" kern="100" dirty="0">
                <a:effectLst/>
                <a:latin typeface="Arial" panose="020B0604020202020204" pitchFamily="34" charset="0"/>
                <a:ea typeface="Times New Roman" panose="02020603050405020304" pitchFamily="18" charset="0"/>
                <a:cs typeface="Times New Roman" panose="02020603050405020304" pitchFamily="18" charset="0"/>
              </a:rPr>
              <a:t>Recommendation </a:t>
            </a:r>
            <a:endParaRPr lang="en-US"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4EF78AA-64F1-5A43-B367-414EDA7813A3}"/>
              </a:ext>
            </a:extLst>
          </p:cNvPr>
          <p:cNvSpPr txBox="1"/>
          <p:nvPr/>
        </p:nvSpPr>
        <p:spPr>
          <a:xfrm>
            <a:off x="179512" y="2348880"/>
            <a:ext cx="5184576" cy="3139321"/>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Early intervention is required to understand the statistics of the prevalence of psychiatric illness among children and young people.</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 Along with that, accessibility towards people having a disability is also suggested for the overall programme (</a:t>
            </a:r>
            <a:r>
              <a:rPr lang="en-GB" sz="1800" kern="0" dirty="0" err="1">
                <a:solidFill>
                  <a:srgbClr val="222222"/>
                </a:solidFill>
                <a:effectLst/>
                <a:latin typeface="Arial" panose="020B0604020202020204" pitchFamily="34" charset="0"/>
                <a:ea typeface="Calibri" panose="020F0502020204030204" pitchFamily="34" charset="0"/>
              </a:rPr>
              <a:t>Moroz</a:t>
            </a:r>
            <a:r>
              <a:rPr lang="en-GB" sz="1800" kern="0" dirty="0">
                <a:solidFill>
                  <a:srgbClr val="222222"/>
                </a:solidFill>
                <a:effectLst/>
                <a:latin typeface="Arial" panose="020B0604020202020204" pitchFamily="34" charset="0"/>
                <a:ea typeface="Calibri" panose="020F0502020204030204" pitchFamily="34" charset="0"/>
              </a:rPr>
              <a:t> et al., 2020)</a:t>
            </a:r>
            <a:r>
              <a:rPr lang="en-US" sz="1800" kern="0" dirty="0">
                <a:solidFill>
                  <a:srgbClr val="000000"/>
                </a:solidFill>
                <a:effectLst/>
                <a:latin typeface="Arial" panose="020B0604020202020204" pitchFamily="34" charset="0"/>
                <a:ea typeface="Times New Roman" panose="02020603050405020304" pitchFamily="18" charset="0"/>
              </a:rPr>
              <a:t>.</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sz="1800" kern="0" dirty="0">
                <a:solidFill>
                  <a:srgbClr val="000000"/>
                </a:solidFill>
                <a:effectLst/>
                <a:latin typeface="Arial" panose="020B0604020202020204" pitchFamily="34" charset="0"/>
                <a:ea typeface="Times New Roman" panose="02020603050405020304" pitchFamily="18" charset="0"/>
              </a:rPr>
              <a:t> Participation of the clinical commission group and the psychiatrists will help increase the engagement of the individuals. </a:t>
            </a:r>
            <a:endParaRPr lang="en-US" dirty="0"/>
          </a:p>
        </p:txBody>
      </p:sp>
      <p:pic>
        <p:nvPicPr>
          <p:cNvPr id="7" name="Picture 6">
            <a:extLst>
              <a:ext uri="{FF2B5EF4-FFF2-40B4-BE49-F238E27FC236}">
                <a16:creationId xmlns:a16="http://schemas.microsoft.com/office/drawing/2014/main" id="{FDD48D41-38B7-2D02-1C59-C03562DD52E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80112" y="2636912"/>
            <a:ext cx="3291858" cy="185167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3BA0A693-DA9F-D303-2815-84D66F221228}"/>
              </a:ext>
            </a:extLst>
          </p:cNvPr>
          <p:cNvSpPr txBox="1"/>
          <p:nvPr/>
        </p:nvSpPr>
        <p:spPr>
          <a:xfrm>
            <a:off x="7380312" y="4725144"/>
            <a:ext cx="4609322" cy="261610"/>
          </a:xfrm>
          <a:prstGeom prst="rect">
            <a:avLst/>
          </a:prstGeom>
          <a:noFill/>
        </p:spPr>
        <p:txBody>
          <a:bodyPr wrap="square">
            <a:spAutoFit/>
          </a:bodyPr>
          <a:lstStyle/>
          <a:p>
            <a:r>
              <a:rPr lang="en-US" sz="1100" kern="0" dirty="0">
                <a:solidFill>
                  <a:srgbClr val="000000"/>
                </a:solidFill>
                <a:effectLst/>
                <a:latin typeface="Arial" panose="020B0604020202020204" pitchFamily="34" charset="0"/>
                <a:ea typeface="Times New Roman" panose="02020603050405020304" pitchFamily="18" charset="0"/>
              </a:rPr>
              <a:t>(</a:t>
            </a:r>
            <a:r>
              <a:rPr lang="en-GB" sz="1100" kern="0" dirty="0">
                <a:solidFill>
                  <a:srgbClr val="222222"/>
                </a:solidFill>
                <a:effectLst/>
                <a:latin typeface="Arial" panose="020B0604020202020204" pitchFamily="34" charset="0"/>
                <a:ea typeface="Calibri" panose="020F0502020204030204" pitchFamily="34" charset="0"/>
              </a:rPr>
              <a:t>Hopper, 2020)</a:t>
            </a:r>
            <a:endParaRPr lang="en-US" sz="1100" dirty="0"/>
          </a:p>
        </p:txBody>
      </p:sp>
    </p:spTree>
    <p:extLst>
      <p:ext uri="{BB962C8B-B14F-4D97-AF65-F5344CB8AC3E}">
        <p14:creationId xmlns:p14="http://schemas.microsoft.com/office/powerpoint/2010/main" val="1627062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5AFFF5-CD1B-214D-B4F3-6F4BE1274D5D}"/>
              </a:ext>
            </a:extLst>
          </p:cNvPr>
          <p:cNvSpPr txBox="1"/>
          <p:nvPr/>
        </p:nvSpPr>
        <p:spPr>
          <a:xfrm>
            <a:off x="3635896" y="44624"/>
            <a:ext cx="4572000" cy="718082"/>
          </a:xfrm>
          <a:prstGeom prst="rect">
            <a:avLst/>
          </a:prstGeom>
          <a:noFill/>
        </p:spPr>
        <p:txBody>
          <a:bodyPr wrap="square">
            <a:spAutoFit/>
          </a:bodyPr>
          <a:lstStyle/>
          <a:p>
            <a:pPr marL="0" marR="0" algn="just">
              <a:lnSpc>
                <a:spcPct val="200000"/>
              </a:lnSpc>
              <a:spcBef>
                <a:spcPts val="600"/>
              </a:spcBef>
              <a:spcAft>
                <a:spcPts val="600"/>
              </a:spcAft>
            </a:pPr>
            <a:r>
              <a:rPr lang="en-US" sz="2400" b="1" kern="100" dirty="0">
                <a:effectLst/>
                <a:latin typeface="Arial" panose="020B0604020202020204" pitchFamily="34" charset="0"/>
                <a:cs typeface="Calibri" panose="020F0502020204030204" pitchFamily="34" charset="0"/>
              </a:rPr>
              <a:t>Conclusion </a:t>
            </a:r>
            <a:endParaRPr lang="en-US" sz="2400" b="1" kern="100" dirty="0">
              <a:effectLst/>
              <a:latin typeface="Times New Roman" panose="02020603050405020304" pitchFamily="18" charset="0"/>
              <a:cs typeface="Calibri" panose="020F0502020204030204" pitchFamily="34" charset="0"/>
            </a:endParaRPr>
          </a:p>
        </p:txBody>
      </p:sp>
      <p:sp>
        <p:nvSpPr>
          <p:cNvPr id="6" name="TextBox 5">
            <a:extLst>
              <a:ext uri="{FF2B5EF4-FFF2-40B4-BE49-F238E27FC236}">
                <a16:creationId xmlns:a16="http://schemas.microsoft.com/office/drawing/2014/main" id="{3F8A9EA7-52B1-D2BB-7BDD-5CCDD8766E18}"/>
              </a:ext>
            </a:extLst>
          </p:cNvPr>
          <p:cNvSpPr txBox="1"/>
          <p:nvPr/>
        </p:nvSpPr>
        <p:spPr>
          <a:xfrm>
            <a:off x="827584" y="2204864"/>
            <a:ext cx="8064895" cy="2585323"/>
          </a:xfrm>
          <a:prstGeom prst="rect">
            <a:avLst/>
          </a:prstGeom>
          <a:noFill/>
        </p:spPr>
        <p:txBody>
          <a:bodyPr wrap="square" rtlCol="0">
            <a:spAutoFit/>
          </a:bodyPr>
          <a:lstStyle/>
          <a:p>
            <a:pPr marL="285750" indent="-285750" algn="just">
              <a:buFont typeface="Wingdings" panose="05000000000000000000" pitchFamily="2" charset="2"/>
              <a:buChar char="q"/>
            </a:pPr>
            <a:r>
              <a:rPr lang="en-US" kern="0" dirty="0">
                <a:solidFill>
                  <a:srgbClr val="000000"/>
                </a:solidFill>
                <a:effectLst/>
                <a:latin typeface="Arial" panose="020B0604020202020204" pitchFamily="34" charset="0"/>
                <a:ea typeface="Times New Roman" panose="02020603050405020304" pitchFamily="18" charset="0"/>
              </a:rPr>
              <a:t>The presentation has highlighted the diverse perspectives of the community development programme to reduce the discrimination of mental illness among Black Caribbean people.</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kern="0" dirty="0">
                <a:solidFill>
                  <a:srgbClr val="000000"/>
                </a:solidFill>
                <a:effectLst/>
                <a:latin typeface="Arial" panose="020B0604020202020204" pitchFamily="34" charset="0"/>
                <a:ea typeface="Times New Roman" panose="02020603050405020304" pitchFamily="18" charset="0"/>
              </a:rPr>
              <a:t> With the implementation of NHS App, website, blogs, and others, awareness around it can be increased. </a:t>
            </a:r>
          </a:p>
          <a:p>
            <a:pPr marL="285750" indent="-285750" algn="just">
              <a:buFont typeface="Wingdings" panose="05000000000000000000" pitchFamily="2" charset="2"/>
              <a:buChar char="q"/>
            </a:pPr>
            <a:endParaRPr lang="en-US" kern="0" dirty="0">
              <a:solidFill>
                <a:srgbClr val="000000"/>
              </a:solidFill>
              <a:latin typeface="Arial" panose="020B0604020202020204" pitchFamily="34" charset="0"/>
              <a:ea typeface="Times New Roman" panose="02020603050405020304" pitchFamily="18" charset="0"/>
            </a:endParaRPr>
          </a:p>
          <a:p>
            <a:pPr marL="285750" indent="-285750" algn="just">
              <a:buFont typeface="Wingdings" panose="05000000000000000000" pitchFamily="2" charset="2"/>
              <a:buChar char="q"/>
            </a:pPr>
            <a:r>
              <a:rPr lang="en-US" kern="0" dirty="0">
                <a:solidFill>
                  <a:srgbClr val="000000"/>
                </a:solidFill>
                <a:effectLst/>
                <a:latin typeface="Arial" panose="020B0604020202020204" pitchFamily="34" charset="0"/>
                <a:ea typeface="Times New Roman" panose="02020603050405020304" pitchFamily="18" charset="0"/>
              </a:rPr>
              <a:t>Barriers associated with this approach have also been elaborated with a brief examination of legislation and policy related to the issue. </a:t>
            </a:r>
            <a:endParaRPr lang="en-US" dirty="0"/>
          </a:p>
        </p:txBody>
      </p:sp>
    </p:spTree>
    <p:extLst>
      <p:ext uri="{BB962C8B-B14F-4D97-AF65-F5344CB8AC3E}">
        <p14:creationId xmlns:p14="http://schemas.microsoft.com/office/powerpoint/2010/main" val="862408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CA6DA4-FA24-70FC-B176-8E14D22F37E0}"/>
              </a:ext>
            </a:extLst>
          </p:cNvPr>
          <p:cNvSpPr txBox="1"/>
          <p:nvPr/>
        </p:nvSpPr>
        <p:spPr>
          <a:xfrm>
            <a:off x="1835696" y="116632"/>
            <a:ext cx="4572000" cy="718082"/>
          </a:xfrm>
          <a:prstGeom prst="rect">
            <a:avLst/>
          </a:prstGeom>
          <a:noFill/>
        </p:spPr>
        <p:txBody>
          <a:bodyPr wrap="square">
            <a:spAutoFit/>
          </a:bodyPr>
          <a:lstStyle/>
          <a:p>
            <a:pPr marL="0" marR="0" algn="just">
              <a:lnSpc>
                <a:spcPct val="200000"/>
              </a:lnSpc>
              <a:spcBef>
                <a:spcPts val="600"/>
              </a:spcBef>
              <a:spcAft>
                <a:spcPts val="600"/>
              </a:spcAft>
            </a:pPr>
            <a:r>
              <a:rPr lang="en-US" sz="2400" b="1" kern="100" dirty="0">
                <a:effectLst/>
                <a:latin typeface="Arial" panose="020B0604020202020204" pitchFamily="34" charset="0"/>
                <a:cs typeface="Calibri" panose="020F0502020204030204" pitchFamily="34" charset="0"/>
              </a:rPr>
              <a:t>References </a:t>
            </a:r>
            <a:endParaRPr lang="en-US" sz="2400" b="1" kern="100" dirty="0">
              <a:effectLst/>
              <a:latin typeface="Times New Roman" panose="02020603050405020304" pitchFamily="18" charset="0"/>
              <a:cs typeface="Calibri" panose="020F0502020204030204" pitchFamily="34" charset="0"/>
            </a:endParaRPr>
          </a:p>
        </p:txBody>
      </p:sp>
      <p:sp>
        <p:nvSpPr>
          <p:cNvPr id="8" name="TextBox 7">
            <a:extLst>
              <a:ext uri="{FF2B5EF4-FFF2-40B4-BE49-F238E27FC236}">
                <a16:creationId xmlns:a16="http://schemas.microsoft.com/office/drawing/2014/main" id="{CAD51D12-C637-0111-B54A-C3CDE70E4A0B}"/>
              </a:ext>
            </a:extLst>
          </p:cNvPr>
          <p:cNvSpPr txBox="1"/>
          <p:nvPr/>
        </p:nvSpPr>
        <p:spPr>
          <a:xfrm>
            <a:off x="395536" y="1268760"/>
            <a:ext cx="8640960" cy="5555367"/>
          </a:xfrm>
          <a:prstGeom prst="rect">
            <a:avLst/>
          </a:prstGeom>
          <a:noFill/>
        </p:spPr>
        <p:txBody>
          <a:bodyPr wrap="square" rtlCol="0">
            <a:spAutoFit/>
          </a:bodyPr>
          <a:lstStyle/>
          <a:p>
            <a:pPr marL="171450" marR="0" indent="-171450" algn="just">
              <a:spcBef>
                <a:spcPts val="0"/>
              </a:spcBef>
              <a:spcAft>
                <a:spcPts val="800"/>
              </a:spcAft>
              <a:buFont typeface="Wingdings" panose="05000000000000000000" pitchFamily="2" charset="2"/>
              <a:buChar char="q"/>
            </a:pP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Artiles</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A.J., Harris-</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Murri</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 and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Rostenberg</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 (2021). Inclusion as social justice: Critical notes on discourses, assumptions, and the road ahead. In </a:t>
            </a:r>
            <a:r>
              <a:rPr lang="en-US" sz="1100" i="1" dirty="0">
                <a:effectLst/>
                <a:latin typeface="Arial" panose="020B0604020202020204" pitchFamily="34" charset="0"/>
                <a:ea typeface="Calibri" panose="020F0502020204030204" pitchFamily="34" charset="0"/>
                <a:cs typeface="Arial" panose="020B0604020202020204" pitchFamily="34" charset="0"/>
              </a:rPr>
              <a:t>Inclusive Schooling Practices Tip V 45# 3</a:t>
            </a:r>
            <a:r>
              <a:rPr lang="en-US" sz="1100" dirty="0">
                <a:effectLst/>
                <a:latin typeface="Arial" panose="020B0604020202020204" pitchFamily="34" charset="0"/>
                <a:ea typeface="Calibri" panose="020F0502020204030204" pitchFamily="34" charset="0"/>
                <a:cs typeface="Arial" panose="020B0604020202020204" pitchFamily="34" charset="0"/>
              </a:rPr>
              <a:t> (pp. 260-268). Routledge.</a:t>
            </a:r>
          </a:p>
          <a:p>
            <a:pPr marL="171450" marR="0" indent="-171450" algn="just">
              <a:spcBef>
                <a:spcPts val="0"/>
              </a:spcBef>
              <a:spcAft>
                <a:spcPts val="800"/>
              </a:spcAft>
              <a:buFont typeface="Wingdings" panose="05000000000000000000" pitchFamily="2" charset="2"/>
              <a:buChar char="q"/>
            </a:pP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Benevides</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T.W., Shore, S.M., Palmer, K., Duncan, P., Plank, A., Andresen, M.L., Caplan, R., Cook, B.,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Gassner</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 Hector, B.L. and Morgan, L., (2020). Listening to the autistic voice: Mental health priorities to guide research and practice in autism from a stakeholder-driven project. </a:t>
            </a:r>
            <a:r>
              <a:rPr lang="en-US" sz="1100" i="1" dirty="0">
                <a:effectLst/>
                <a:latin typeface="Arial" panose="020B0604020202020204" pitchFamily="34" charset="0"/>
                <a:ea typeface="Calibri" panose="020F0502020204030204" pitchFamily="34" charset="0"/>
                <a:cs typeface="Arial" panose="020B0604020202020204" pitchFamily="34" charset="0"/>
              </a:rPr>
              <a:t>Autism</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i="1" dirty="0">
                <a:effectLst/>
                <a:latin typeface="Arial" panose="020B0604020202020204" pitchFamily="34" charset="0"/>
                <a:ea typeface="Calibri" panose="020F0502020204030204" pitchFamily="34" charset="0"/>
                <a:cs typeface="Arial" panose="020B0604020202020204" pitchFamily="34" charset="0"/>
              </a:rPr>
              <a:t>24</a:t>
            </a:r>
            <a:r>
              <a:rPr lang="en-US" sz="1100" dirty="0">
                <a:effectLst/>
                <a:latin typeface="Arial" panose="020B0604020202020204" pitchFamily="34" charset="0"/>
                <a:ea typeface="Calibri" panose="020F0502020204030204" pitchFamily="34" charset="0"/>
                <a:cs typeface="Arial" panose="020B0604020202020204" pitchFamily="34" charset="0"/>
              </a:rPr>
              <a:t>(4), pp.822-833.</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Bland, R., Drake, G. and Drayton, J., (2021). </a:t>
            </a:r>
            <a:r>
              <a:rPr lang="en-US" sz="1100" i="1" dirty="0">
                <a:effectLst/>
                <a:latin typeface="Arial" panose="020B0604020202020204" pitchFamily="34" charset="0"/>
                <a:ea typeface="Calibri" panose="020F0502020204030204" pitchFamily="34" charset="0"/>
                <a:cs typeface="Arial" panose="020B0604020202020204" pitchFamily="34" charset="0"/>
              </a:rPr>
              <a:t>Social work practice in mental health: An introduction</a:t>
            </a:r>
            <a:r>
              <a:rPr lang="en-US" sz="1100" dirty="0">
                <a:effectLst/>
                <a:latin typeface="Arial" panose="020B0604020202020204" pitchFamily="34" charset="0"/>
                <a:ea typeface="Calibri" panose="020F0502020204030204" pitchFamily="34" charset="0"/>
                <a:cs typeface="Arial" panose="020B0604020202020204" pitchFamily="34" charset="0"/>
              </a:rPr>
              <a:t>. Routledge.</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Brouwers, E.P.M.,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Joosen</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M.C.W., Van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Zelst</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 and Van </a:t>
            </a:r>
            <a:r>
              <a:rPr lang="en-GB" sz="1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Weeghel</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 (2020). To disclose or not to disclose: a multi-stakeholder focus group study on mental health issues in the work environment. </a:t>
            </a:r>
            <a:r>
              <a:rPr lang="en-US" sz="1100" i="1" dirty="0">
                <a:effectLst/>
                <a:latin typeface="Arial" panose="020B0604020202020204" pitchFamily="34" charset="0"/>
                <a:ea typeface="Calibri" panose="020F0502020204030204" pitchFamily="34" charset="0"/>
                <a:cs typeface="Arial" panose="020B0604020202020204" pitchFamily="34" charset="0"/>
              </a:rPr>
              <a:t>Journal of occupational rehabilitation</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i="1" dirty="0">
                <a:effectLst/>
                <a:latin typeface="Arial" panose="020B0604020202020204" pitchFamily="34" charset="0"/>
                <a:ea typeface="Calibri" panose="020F0502020204030204" pitchFamily="34" charset="0"/>
                <a:cs typeface="Arial" panose="020B0604020202020204" pitchFamily="34" charset="0"/>
              </a:rPr>
              <a:t>30</a:t>
            </a:r>
            <a:r>
              <a:rPr lang="en-US" sz="1100" dirty="0">
                <a:effectLst/>
                <a:latin typeface="Arial" panose="020B0604020202020204" pitchFamily="34" charset="0"/>
                <a:ea typeface="Calibri" panose="020F0502020204030204" pitchFamily="34" charset="0"/>
                <a:cs typeface="Arial" panose="020B0604020202020204" pitchFamily="34" charset="0"/>
              </a:rPr>
              <a:t>, pp.84-92.</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Costa, T.F.O., Sampaio, F.M.C., Sequeira, C.A.D.C., Ribeiro, I.M.O.C. and Parola, V.S.D.O., (2021). Review of Mental health first aid programs. </a:t>
            </a:r>
            <a:r>
              <a:rPr lang="en-US" sz="1100" i="1" dirty="0">
                <a:effectLst/>
                <a:latin typeface="Arial" panose="020B0604020202020204" pitchFamily="34" charset="0"/>
                <a:ea typeface="Calibri" panose="020F0502020204030204" pitchFamily="34" charset="0"/>
                <a:cs typeface="Arial" panose="020B0604020202020204" pitchFamily="34" charset="0"/>
              </a:rPr>
              <a:t>Western Journal of Nursing Research</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i="1" dirty="0">
                <a:effectLst/>
                <a:latin typeface="Arial" panose="020B0604020202020204" pitchFamily="34" charset="0"/>
                <a:ea typeface="Calibri" panose="020F0502020204030204" pitchFamily="34" charset="0"/>
                <a:cs typeface="Arial" panose="020B0604020202020204" pitchFamily="34" charset="0"/>
              </a:rPr>
              <a:t>43</a:t>
            </a:r>
            <a:r>
              <a:rPr lang="en-US" sz="1100" dirty="0">
                <a:effectLst/>
                <a:latin typeface="Arial" panose="020B0604020202020204" pitchFamily="34" charset="0"/>
                <a:ea typeface="Calibri" panose="020F0502020204030204" pitchFamily="34" charset="0"/>
                <a:cs typeface="Arial" panose="020B0604020202020204" pitchFamily="34" charset="0"/>
              </a:rPr>
              <a:t>(12), pp.1146-1156.</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Davies, J., (2021). </a:t>
            </a:r>
            <a:r>
              <a:rPr lang="en-US" sz="1100" i="1" dirty="0">
                <a:effectLst/>
                <a:latin typeface="Arial" panose="020B0604020202020204" pitchFamily="34" charset="0"/>
                <a:ea typeface="Calibri" panose="020F0502020204030204" pitchFamily="34" charset="0"/>
                <a:cs typeface="Arial" panose="020B0604020202020204" pitchFamily="34" charset="0"/>
              </a:rPr>
              <a:t>Sedated: How modern capitalism created our mental health crisis</a:t>
            </a:r>
            <a:r>
              <a:rPr lang="en-US" sz="1100" dirty="0">
                <a:effectLst/>
                <a:latin typeface="Arial" panose="020B0604020202020204" pitchFamily="34" charset="0"/>
                <a:ea typeface="Calibri" panose="020F0502020204030204" pitchFamily="34" charset="0"/>
                <a:cs typeface="Arial" panose="020B0604020202020204" pitchFamily="34" charset="0"/>
              </a:rPr>
              <a:t>. Atlantic Books.</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gov.uk, (2023). </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Community development handbook.</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[Online] Available at: https://www.gov.uk/government/publications/community-development-handbook/community-development-handbook#:~:text=Development%20activities%3A%20doing%20things%20with,fall%20to%20the%20same%20people. [Accessed 19 March 2024].</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gov.uk, (2024). </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Health and Social Care Act 2012</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[Online] Available at: https://www.legislation.gov.uk/ukpga/2012/7/contents [Accessed 20 March 2024].</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gov.uk, (2024). </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Health Profile for Lambeth 2022.</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[Online] Available at: https://www.lambeth.gov.uk/sites/default/files/2022-10/health-profile-for-lambeth-2022-section-1 [Accessed 19 March 2024].</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Grill, C., (2021). Involving stakeholders in research priority setting: a scoping review. </a:t>
            </a:r>
            <a:r>
              <a:rPr lang="en-US" sz="1100" i="1" dirty="0">
                <a:effectLst/>
                <a:latin typeface="Arial" panose="020B0604020202020204" pitchFamily="34" charset="0"/>
                <a:ea typeface="Calibri" panose="020F0502020204030204" pitchFamily="34" charset="0"/>
                <a:cs typeface="Arial" panose="020B0604020202020204" pitchFamily="34" charset="0"/>
              </a:rPr>
              <a:t>Research involvement and engagement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i="1" dirty="0">
                <a:effectLst/>
                <a:latin typeface="Arial" panose="020B0604020202020204" pitchFamily="34" charset="0"/>
                <a:ea typeface="Calibri" panose="020F0502020204030204" pitchFamily="34" charset="0"/>
                <a:cs typeface="Arial" panose="020B0604020202020204" pitchFamily="34" charset="0"/>
              </a:rPr>
              <a:t>7</a:t>
            </a:r>
            <a:r>
              <a:rPr lang="en-US" sz="1100" dirty="0">
                <a:effectLst/>
                <a:latin typeface="Arial" panose="020B0604020202020204" pitchFamily="34" charset="0"/>
                <a:ea typeface="Calibri" panose="020F0502020204030204" pitchFamily="34" charset="0"/>
                <a:cs typeface="Arial" panose="020B0604020202020204" pitchFamily="34" charset="0"/>
              </a:rPr>
              <a:t>, pp.1-18.</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Hopper, E., (2020). Maslow’s hierarchy of needs explained. </a:t>
            </a:r>
            <a:r>
              <a:rPr lang="en-US" sz="1100" i="1" dirty="0">
                <a:effectLst/>
                <a:latin typeface="Arial" panose="020B0604020202020204" pitchFamily="34" charset="0"/>
                <a:ea typeface="Calibri" panose="020F0502020204030204" pitchFamily="34" charset="0"/>
                <a:cs typeface="Arial" panose="020B0604020202020204" pitchFamily="34" charset="0"/>
              </a:rPr>
              <a:t>ThoughtCo, ThoughtCo</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i="1" dirty="0">
                <a:effectLst/>
                <a:latin typeface="Arial" panose="020B0604020202020204" pitchFamily="34" charset="0"/>
                <a:ea typeface="Calibri" panose="020F0502020204030204" pitchFamily="34" charset="0"/>
                <a:cs typeface="Arial" panose="020B0604020202020204" pitchFamily="34" charset="0"/>
              </a:rPr>
              <a:t>24</a:t>
            </a:r>
            <a:r>
              <a:rPr lang="en-US" sz="1100" dirty="0">
                <a:effectLst/>
                <a:latin typeface="Arial" panose="020B0604020202020204" pitchFamily="34" charset="0"/>
                <a:ea typeface="Calibri" panose="020F0502020204030204" pitchFamily="34" charset="0"/>
                <a:cs typeface="Arial" panose="020B0604020202020204" pitchFamily="34" charset="0"/>
              </a:rPr>
              <a:t>, pp.1-3.</a:t>
            </a:r>
          </a:p>
          <a:p>
            <a:pPr marL="171450" marR="0" indent="-171450" algn="just">
              <a:spcBef>
                <a:spcPts val="0"/>
              </a:spcBef>
              <a:spcAft>
                <a:spcPts val="800"/>
              </a:spcAft>
              <a:buFont typeface="Wingdings" panose="05000000000000000000" pitchFamily="2" charset="2"/>
              <a:buChar char="q"/>
            </a:pP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legislation, (2024). </a:t>
            </a:r>
            <a:r>
              <a:rPr lang="en-GB" sz="11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Development (Gender Equality) Act 2014.</a:t>
            </a:r>
            <a:r>
              <a:rPr lang="en-GB"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[Online] Available at: https://www.legislation.gov.uk/ukpga/2014/9/contents/enacted/data.htm [Accessed 21 March 2024].</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Wingdings" panose="05000000000000000000" pitchFamily="2" charset="2"/>
              <a:buChar char="q"/>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13" ma:contentTypeDescription="Create a new document." ma:contentTypeScope="" ma:versionID="7af8fc4071b6c824fbf13ae3c7cb4a15">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93f74b845c0782bec25e46ec1f0f1aa6"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c664b51-63af-4b9d-8d70-3880ca420fc4" xsi:nil="true"/>
  </documentManagement>
</p:properties>
</file>

<file path=customXml/itemProps1.xml><?xml version="1.0" encoding="utf-8"?>
<ds:datastoreItem xmlns:ds="http://schemas.openxmlformats.org/officeDocument/2006/customXml" ds:itemID="{58D71BC7-1E28-4E0C-B8BB-07ECDC9EF8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D6ABB5-721E-49C2-AF41-80E607D8FDC9}">
  <ds:schemaRefs>
    <ds:schemaRef ds:uri="http://schemas.microsoft.com/sharepoint/v3/contenttype/forms"/>
  </ds:schemaRefs>
</ds:datastoreItem>
</file>

<file path=customXml/itemProps3.xml><?xml version="1.0" encoding="utf-8"?>
<ds:datastoreItem xmlns:ds="http://schemas.openxmlformats.org/officeDocument/2006/customXml" ds:itemID="{2F22E1BD-4E92-47CA-AC95-588B6ACDAE5B}">
  <ds:schemaRefs>
    <ds:schemaRef ds:uri="http://schemas.microsoft.com/office/2006/documentManagement/types"/>
    <ds:schemaRef ds:uri="0c664b51-63af-4b9d-8d70-3880ca420fc4"/>
    <ds:schemaRef ds:uri="http://purl.org/dc/dcmitype/"/>
    <ds:schemaRef ds:uri="http://purl.org/dc/elements/1.1/"/>
    <ds:schemaRef ds:uri="http://schemas.microsoft.com/office/2006/metadata/properties"/>
    <ds:schemaRef ds:uri="http://www.w3.org/XML/1998/namespace"/>
    <ds:schemaRef ds:uri="http://purl.org/dc/terms/"/>
    <ds:schemaRef ds:uri="http://schemas.microsoft.com/office/infopath/2007/PartnerControls"/>
    <ds:schemaRef ds:uri="http://schemas.openxmlformats.org/package/2006/metadata/core-properties"/>
    <ds:schemaRef ds:uri="d1ca41dc-05f3-4340-86ae-42a3158c68b4"/>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5614</Words>
  <Application>Microsoft Office PowerPoint</Application>
  <PresentationFormat>On-screen Show (4:3)</PresentationFormat>
  <Paragraphs>267</Paragraphs>
  <Slides>18</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 Nova</vt:lpstr>
      <vt:lpstr>Calibri</vt:lpstr>
      <vt:lpstr>Century Gothic</vt:lpstr>
      <vt:lpstr>Times New Roman</vt:lpstr>
      <vt:lpstr>Wingdings</vt:lpstr>
      <vt:lpstr>Wingdings 3</vt:lpstr>
      <vt:lpstr>Wisp</vt:lpstr>
      <vt:lpstr>PowerPoint Presentation</vt:lpstr>
      <vt:lpstr>Introduction</vt:lpstr>
      <vt:lpstr>Demographics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2024-03-21T12:02:47Z</dcterms:created>
  <dcterms:modified xsi:type="dcterms:W3CDTF">2024-04-01T23:15:28Z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