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5" r:id="rId1"/>
  </p:sldMasterIdLst>
  <p:notesMasterIdLst>
    <p:notesMasterId r:id="rId5"/>
  </p:notesMasterIdLst>
  <p:sldIdLst>
    <p:sldId id="261" r:id="rId2"/>
    <p:sldId id="259" r:id="rId3"/>
    <p:sldId id="260" r:id="rId4"/>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5" userDrawn="1">
          <p15:clr>
            <a:srgbClr val="A4A3A4"/>
          </p15:clr>
        </p15:guide>
        <p15:guide id="2" pos="282" userDrawn="1">
          <p15:clr>
            <a:srgbClr val="A4A3A4"/>
          </p15:clr>
        </p15:guide>
        <p15:guide id="3" pos="9626" userDrawn="1">
          <p15:clr>
            <a:srgbClr val="A4A3A4"/>
          </p15:clr>
        </p15:guide>
        <p15:guide id="4" pos="18789" userDrawn="1">
          <p15:clr>
            <a:srgbClr val="A4A3A4"/>
          </p15:clr>
        </p15:guide>
        <p15:guide id="5" orient="horz" pos="13176" userDrawn="1">
          <p15:clr>
            <a:srgbClr val="A4A3A4"/>
          </p15:clr>
        </p15:guide>
        <p15:guide id="6" orient="horz" pos="780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D3FF"/>
    <a:srgbClr val="D4D4D4"/>
    <a:srgbClr val="000000"/>
    <a:srgbClr val="9898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593"/>
    <p:restoredTop sz="95374" autoAdjust="0"/>
  </p:normalViewPr>
  <p:slideViewPr>
    <p:cSldViewPr snapToGrid="0" showGuides="1">
      <p:cViewPr varScale="1">
        <p:scale>
          <a:sx n="39" d="100"/>
          <a:sy n="39" d="100"/>
        </p:scale>
        <p:origin x="1616" y="184"/>
      </p:cViewPr>
      <p:guideLst>
        <p:guide orient="horz" pos="1995"/>
        <p:guide pos="282"/>
        <p:guide pos="9626"/>
        <p:guide pos="18789"/>
        <p:guide orient="horz" pos="13176"/>
        <p:guide orient="horz" pos="780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D60D20-D28E-4E8A-979A-132180131B78}" type="datetimeFigureOut">
              <a:rPr lang="en-IN" smtClean="0"/>
              <a:t>19/03/26</a:t>
            </a:fld>
            <a:endParaRPr lang="en-IN"/>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93C7C6-C7D7-4156-A80C-3A19959DAA28}" type="slidenum">
              <a:rPr lang="en-IN" smtClean="0"/>
              <a:t>‹#›</a:t>
            </a:fld>
            <a:endParaRPr lang="en-IN"/>
          </a:p>
        </p:txBody>
      </p:sp>
    </p:spTree>
    <p:extLst>
      <p:ext uri="{BB962C8B-B14F-4D97-AF65-F5344CB8AC3E}">
        <p14:creationId xmlns:p14="http://schemas.microsoft.com/office/powerpoint/2010/main" val="2362806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A93C7C6-C7D7-4156-A80C-3A19959DAA28}" type="slidenum">
              <a:rPr lang="en-IN" smtClean="0"/>
              <a:t>2</a:t>
            </a:fld>
            <a:endParaRPr lang="en-IN"/>
          </a:p>
        </p:txBody>
      </p:sp>
    </p:spTree>
    <p:extLst>
      <p:ext uri="{BB962C8B-B14F-4D97-AF65-F5344CB8AC3E}">
        <p14:creationId xmlns:p14="http://schemas.microsoft.com/office/powerpoint/2010/main" val="14045406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2" name="Title 1"/>
          <p:cNvSpPr>
            <a:spLocks noGrp="1"/>
          </p:cNvSpPr>
          <p:nvPr>
            <p:ph type="ctrTitle"/>
          </p:nvPr>
        </p:nvSpPr>
        <p:spPr>
          <a:xfrm>
            <a:off x="4348119" y="4055924"/>
            <a:ext cx="21578976" cy="7823866"/>
          </a:xfrm>
        </p:spPr>
        <p:txBody>
          <a:bodyPr anchor="b">
            <a:normAutofit/>
          </a:bodyPr>
          <a:lstStyle>
            <a:lvl1pPr algn="ctr">
              <a:defRPr sz="14967"/>
            </a:lvl1pPr>
          </a:lstStyle>
          <a:p>
            <a:r>
              <a:rPr lang="en-GB"/>
              <a:t>Click to edit Master title style</a:t>
            </a:r>
            <a:endParaRPr lang="en-US" dirty="0"/>
          </a:p>
        </p:txBody>
      </p:sp>
      <p:sp>
        <p:nvSpPr>
          <p:cNvPr id="3" name="Subtitle 2"/>
          <p:cNvSpPr>
            <a:spLocks noGrp="1"/>
          </p:cNvSpPr>
          <p:nvPr>
            <p:ph type="subTitle" idx="1"/>
          </p:nvPr>
        </p:nvSpPr>
        <p:spPr>
          <a:xfrm>
            <a:off x="4348119" y="12117392"/>
            <a:ext cx="21578976" cy="4276722"/>
          </a:xfrm>
        </p:spPr>
        <p:txBody>
          <a:bodyPr>
            <a:normAutofit/>
          </a:bodyPr>
          <a:lstStyle>
            <a:lvl1pPr marL="0" indent="0" algn="ctr">
              <a:buNone/>
              <a:defRPr sz="6860">
                <a:solidFill>
                  <a:schemeClr val="bg1">
                    <a:lumMod val="50000"/>
                  </a:schemeClr>
                </a:solidFill>
              </a:defRPr>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FC0B953-D46D-4D2E-9843-C4483CF37FBB}" type="datetimeFigureOut">
              <a:rPr lang="en-US" smtClean="0"/>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1248309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2269085" y="7380729"/>
            <a:ext cx="25735487" cy="106765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C0B953-D46D-4D2E-9843-C4483CF37FBB}" type="datetimeFigureOut">
              <a:rPr lang="en-US" smtClean="0"/>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2994263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2" name="Title 1"/>
          <p:cNvSpPr>
            <a:spLocks noGrp="1"/>
          </p:cNvSpPr>
          <p:nvPr>
            <p:ph type="title"/>
          </p:nvPr>
        </p:nvSpPr>
        <p:spPr>
          <a:xfrm>
            <a:off x="2269088" y="2583510"/>
            <a:ext cx="25705503" cy="8533554"/>
          </a:xfrm>
        </p:spPr>
        <p:txBody>
          <a:bodyPr anchor="b">
            <a:normAutofit/>
          </a:bodyPr>
          <a:lstStyle>
            <a:lvl1pPr>
              <a:defRPr sz="12472"/>
            </a:lvl1pPr>
          </a:lstStyle>
          <a:p>
            <a:r>
              <a:rPr lang="en-GB"/>
              <a:t>Click to edit Master title style</a:t>
            </a:r>
            <a:endParaRPr lang="en-US" dirty="0"/>
          </a:p>
        </p:txBody>
      </p:sp>
      <p:sp>
        <p:nvSpPr>
          <p:cNvPr id="3" name="Text Placeholder 2"/>
          <p:cNvSpPr>
            <a:spLocks noGrp="1"/>
          </p:cNvSpPr>
          <p:nvPr>
            <p:ph type="body" idx="1"/>
          </p:nvPr>
        </p:nvSpPr>
        <p:spPr>
          <a:xfrm>
            <a:off x="2269088" y="11404159"/>
            <a:ext cx="25705503" cy="4266071"/>
          </a:xfrm>
        </p:spPr>
        <p:txBody>
          <a:bodyPr>
            <a:normAutofit/>
          </a:bodyPr>
          <a:lstStyle>
            <a:lvl1pPr marL="0" indent="0" algn="ctr">
              <a:buNone/>
              <a:defRPr sz="6236">
                <a:solidFill>
                  <a:schemeClr val="bg1">
                    <a:lumMod val="50000"/>
                  </a:schemeClr>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FC0B953-D46D-4D2E-9843-C4483CF37FBB}" type="datetimeFigureOut">
              <a:rPr lang="en-US" smtClean="0"/>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393009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14" name="Title 1"/>
          <p:cNvSpPr>
            <a:spLocks noGrp="1"/>
          </p:cNvSpPr>
          <p:nvPr>
            <p:ph type="title"/>
          </p:nvPr>
        </p:nvSpPr>
        <p:spPr>
          <a:xfrm>
            <a:off x="2269091" y="1928575"/>
            <a:ext cx="25737037" cy="4976969"/>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2269085" y="7380729"/>
            <a:ext cx="12679302" cy="106765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15326827" y="7380729"/>
            <a:ext cx="12677745" cy="106765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FC0B953-D46D-4D2E-9843-C4483CF37FBB}" type="datetimeFigureOut">
              <a:rPr lang="en-US" smtClean="0"/>
              <a:t>3/19/26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2405053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14" name="Title 1"/>
          <p:cNvSpPr>
            <a:spLocks noGrp="1"/>
          </p:cNvSpPr>
          <p:nvPr>
            <p:ph type="title"/>
          </p:nvPr>
        </p:nvSpPr>
        <p:spPr>
          <a:xfrm>
            <a:off x="2269091" y="1928575"/>
            <a:ext cx="25737037" cy="4976969"/>
          </a:xfrm>
        </p:spPr>
        <p:txBody>
          <a:bodyPr/>
          <a:lstStyle/>
          <a:p>
            <a:r>
              <a:rPr lang="en-GB"/>
              <a:t>Click to edit Master title style</a:t>
            </a:r>
            <a:endParaRPr lang="en-US" dirty="0"/>
          </a:p>
        </p:txBody>
      </p:sp>
      <p:sp>
        <p:nvSpPr>
          <p:cNvPr id="3" name="Text Placeholder 2"/>
          <p:cNvSpPr>
            <a:spLocks noGrp="1"/>
          </p:cNvSpPr>
          <p:nvPr>
            <p:ph type="body" idx="1"/>
          </p:nvPr>
        </p:nvSpPr>
        <p:spPr>
          <a:xfrm>
            <a:off x="2846565" y="7392966"/>
            <a:ext cx="12101828" cy="2120259"/>
          </a:xfrm>
        </p:spPr>
        <p:txBody>
          <a:bodyPr anchor="b">
            <a:noAutofit/>
          </a:bodyPr>
          <a:lstStyle>
            <a:lvl1pPr marL="0" indent="0">
              <a:lnSpc>
                <a:spcPct val="75000"/>
              </a:lnSpc>
              <a:buNone/>
              <a:defRPr sz="8107" b="0">
                <a:solidFill>
                  <a:schemeClr val="tx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12" name="Content Placeholder 3"/>
          <p:cNvSpPr>
            <a:spLocks noGrp="1"/>
          </p:cNvSpPr>
          <p:nvPr>
            <p:ph sz="quarter" idx="13"/>
          </p:nvPr>
        </p:nvSpPr>
        <p:spPr>
          <a:xfrm>
            <a:off x="2269088" y="9513230"/>
            <a:ext cx="12679302" cy="854405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883619" y="7392966"/>
            <a:ext cx="12122511" cy="2120259"/>
          </a:xfrm>
        </p:spPr>
        <p:txBody>
          <a:bodyPr anchor="b">
            <a:noAutofit/>
          </a:bodyPr>
          <a:lstStyle>
            <a:lvl1pPr marL="0" indent="0">
              <a:lnSpc>
                <a:spcPct val="75000"/>
              </a:lnSpc>
              <a:buNone/>
              <a:defRPr sz="8107" b="0">
                <a:solidFill>
                  <a:schemeClr val="tx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13" name="Content Placeholder 5"/>
          <p:cNvSpPr>
            <a:spLocks noGrp="1"/>
          </p:cNvSpPr>
          <p:nvPr>
            <p:ph sz="quarter" idx="14"/>
          </p:nvPr>
        </p:nvSpPr>
        <p:spPr>
          <a:xfrm>
            <a:off x="15326828" y="9513230"/>
            <a:ext cx="12677749" cy="854405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FC0B953-D46D-4D2E-9843-C4483CF37FBB}" type="datetimeFigureOut">
              <a:rPr lang="en-US" smtClean="0"/>
              <a:t>3/19/26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2076367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FC0B953-D46D-4D2E-9843-C4483CF37FBB}" type="datetimeFigureOut">
              <a:rPr lang="en-US" smtClean="0"/>
              <a:t>3/19/26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3679471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2" name="Date Placeholder 1"/>
          <p:cNvSpPr>
            <a:spLocks noGrp="1"/>
          </p:cNvSpPr>
          <p:nvPr>
            <p:ph type="dt" sz="half" idx="10"/>
          </p:nvPr>
        </p:nvSpPr>
        <p:spPr/>
        <p:txBody>
          <a:bodyPr/>
          <a:lstStyle/>
          <a:p>
            <a:fld id="{6FC0B953-D46D-4D2E-9843-C4483CF37FBB}" type="datetimeFigureOut">
              <a:rPr lang="en-US" smtClean="0"/>
              <a:t>3/19/26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2667950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2" name="Title 1"/>
          <p:cNvSpPr>
            <a:spLocks noGrp="1"/>
          </p:cNvSpPr>
          <p:nvPr>
            <p:ph type="title"/>
          </p:nvPr>
        </p:nvSpPr>
        <p:spPr>
          <a:xfrm>
            <a:off x="2269088" y="1900767"/>
            <a:ext cx="9773113" cy="6308612"/>
          </a:xfrm>
        </p:spPr>
        <p:txBody>
          <a:bodyPr anchor="b"/>
          <a:lstStyle>
            <a:lvl1pPr algn="ctr">
              <a:defRPr sz="9978"/>
            </a:lvl1pPr>
          </a:lstStyle>
          <a:p>
            <a:r>
              <a:rPr lang="en-GB"/>
              <a:t>Click to edit Master title style</a:t>
            </a:r>
            <a:endParaRPr lang="en-US" dirty="0"/>
          </a:p>
        </p:txBody>
      </p:sp>
      <p:sp>
        <p:nvSpPr>
          <p:cNvPr id="10" name="Content Placeholder 2"/>
          <p:cNvSpPr>
            <a:spLocks noGrp="1"/>
          </p:cNvSpPr>
          <p:nvPr>
            <p:ph sz="quarter" idx="13"/>
          </p:nvPr>
        </p:nvSpPr>
        <p:spPr>
          <a:xfrm>
            <a:off x="12609861" y="1900771"/>
            <a:ext cx="15396264" cy="161565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269090" y="8209379"/>
            <a:ext cx="9773116" cy="9847905"/>
          </a:xfrm>
        </p:spPr>
        <p:txBody>
          <a:bodyPr/>
          <a:lstStyle>
            <a:lvl1pPr marL="0" indent="0" algn="ctr">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6FC0B953-D46D-4D2E-9843-C4483CF37FBB}" type="datetimeFigureOut">
              <a:rPr lang="en-US" smtClean="0"/>
              <a:t>3/19/26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2020263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2" name="Title 1"/>
          <p:cNvSpPr>
            <a:spLocks noGrp="1"/>
          </p:cNvSpPr>
          <p:nvPr>
            <p:ph type="title"/>
          </p:nvPr>
        </p:nvSpPr>
        <p:spPr>
          <a:xfrm>
            <a:off x="2269092" y="1900767"/>
            <a:ext cx="13672907" cy="6308618"/>
          </a:xfrm>
        </p:spPr>
        <p:txBody>
          <a:bodyPr anchor="b"/>
          <a:lstStyle>
            <a:lvl1pPr algn="ctr">
              <a:defRPr sz="9978"/>
            </a:lvl1pPr>
          </a:lstStyle>
          <a:p>
            <a:r>
              <a:rPr lang="en-GB"/>
              <a:t>Click to edit Master title style</a:t>
            </a:r>
            <a:endParaRPr lang="en-US" dirty="0"/>
          </a:p>
        </p:txBody>
      </p:sp>
      <p:sp>
        <p:nvSpPr>
          <p:cNvPr id="3" name="Picture Placeholder 2"/>
          <p:cNvSpPr>
            <a:spLocks noGrp="1" noChangeAspect="1"/>
          </p:cNvSpPr>
          <p:nvPr>
            <p:ph type="pic" idx="1"/>
          </p:nvPr>
        </p:nvSpPr>
        <p:spPr>
          <a:xfrm>
            <a:off x="16568827" y="1900770"/>
            <a:ext cx="9952185" cy="16156517"/>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GB"/>
              <a:t>Click icon to add picture</a:t>
            </a:r>
            <a:endParaRPr lang="en-US" dirty="0"/>
          </a:p>
        </p:txBody>
      </p:sp>
      <p:sp>
        <p:nvSpPr>
          <p:cNvPr id="4" name="Text Placeholder 3"/>
          <p:cNvSpPr>
            <a:spLocks noGrp="1"/>
          </p:cNvSpPr>
          <p:nvPr>
            <p:ph type="body" sz="half" idx="2"/>
          </p:nvPr>
        </p:nvSpPr>
        <p:spPr>
          <a:xfrm>
            <a:off x="2269138" y="8209384"/>
            <a:ext cx="13672861" cy="9847901"/>
          </a:xfrm>
        </p:spPr>
        <p:txBody>
          <a:bodyPr/>
          <a:lstStyle>
            <a:lvl1pPr marL="0" indent="0" algn="ctr">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6FC0B953-D46D-4D2E-9843-C4483CF37FBB}" type="datetimeFigureOut">
              <a:rPr lang="en-US" smtClean="0"/>
              <a:t>3/19/26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1053629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2" name="Title 1"/>
          <p:cNvSpPr>
            <a:spLocks noGrp="1"/>
          </p:cNvSpPr>
          <p:nvPr>
            <p:ph type="title"/>
          </p:nvPr>
        </p:nvSpPr>
        <p:spPr>
          <a:xfrm>
            <a:off x="2269138" y="13374506"/>
            <a:ext cx="25736990" cy="2530645"/>
          </a:xfrm>
        </p:spPr>
        <p:txBody>
          <a:bodyPr anchor="b"/>
          <a:lstStyle>
            <a:lvl1pPr>
              <a:defRPr sz="9978"/>
            </a:lvl1pPr>
          </a:lstStyle>
          <a:p>
            <a:r>
              <a:rPr lang="en-GB"/>
              <a:t>Click to edit Master title style</a:t>
            </a:r>
            <a:endParaRPr lang="en-US" dirty="0"/>
          </a:p>
        </p:txBody>
      </p:sp>
      <p:sp>
        <p:nvSpPr>
          <p:cNvPr id="3" name="Picture Placeholder 2"/>
          <p:cNvSpPr>
            <a:spLocks noGrp="1" noChangeAspect="1"/>
          </p:cNvSpPr>
          <p:nvPr>
            <p:ph type="pic" idx="1"/>
          </p:nvPr>
        </p:nvSpPr>
        <p:spPr>
          <a:xfrm>
            <a:off x="2941961" y="2177216"/>
            <a:ext cx="24391343" cy="10021855"/>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GB"/>
              <a:t>Click icon to add picture</a:t>
            </a:r>
            <a:endParaRPr lang="en-US" dirty="0"/>
          </a:p>
        </p:txBody>
      </p:sp>
      <p:sp>
        <p:nvSpPr>
          <p:cNvPr id="4" name="Text Placeholder 3"/>
          <p:cNvSpPr>
            <a:spLocks noGrp="1"/>
          </p:cNvSpPr>
          <p:nvPr>
            <p:ph type="body" sz="half" idx="2"/>
          </p:nvPr>
        </p:nvSpPr>
        <p:spPr>
          <a:xfrm>
            <a:off x="2269090" y="15929298"/>
            <a:ext cx="25737040" cy="2127986"/>
          </a:xfrm>
        </p:spPr>
        <p:txBody>
          <a:bodyPr/>
          <a:lstStyle>
            <a:lvl1pPr marL="0" indent="0" algn="ctr">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6FC0B953-D46D-4D2E-9843-C4483CF37FBB}" type="datetimeFigureOut">
              <a:rPr lang="en-US" smtClean="0"/>
              <a:t>3/19/26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1131723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2" name="Title 1"/>
          <p:cNvSpPr>
            <a:spLocks noGrp="1"/>
          </p:cNvSpPr>
          <p:nvPr>
            <p:ph type="title"/>
          </p:nvPr>
        </p:nvSpPr>
        <p:spPr>
          <a:xfrm>
            <a:off x="2269090" y="1900768"/>
            <a:ext cx="25737040" cy="10686340"/>
          </a:xfrm>
        </p:spPr>
        <p:txBody>
          <a:bodyPr anchor="ctr"/>
          <a:lstStyle>
            <a:lvl1pPr algn="ctr">
              <a:defRPr sz="9978"/>
            </a:lvl1pPr>
          </a:lstStyle>
          <a:p>
            <a:r>
              <a:rPr lang="en-GB"/>
              <a:t>Click to edit Master title style</a:t>
            </a:r>
            <a:endParaRPr lang="en-US" dirty="0"/>
          </a:p>
        </p:txBody>
      </p:sp>
      <p:sp>
        <p:nvSpPr>
          <p:cNvPr id="4" name="Text Placeholder 3"/>
          <p:cNvSpPr>
            <a:spLocks noGrp="1"/>
          </p:cNvSpPr>
          <p:nvPr>
            <p:ph type="body" sz="half" idx="2"/>
          </p:nvPr>
        </p:nvSpPr>
        <p:spPr>
          <a:xfrm>
            <a:off x="2269090" y="13110865"/>
            <a:ext cx="25737040" cy="4946421"/>
          </a:xfrm>
        </p:spPr>
        <p:txBody>
          <a:bodyPr anchor="ctr"/>
          <a:lstStyle>
            <a:lvl1pPr marL="0" indent="0" algn="ctr">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6FC0B953-D46D-4D2E-9843-C4483CF37FBB}" type="datetimeFigureOut">
              <a:rPr lang="en-US" smtClean="0"/>
              <a:t>3/19/26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1525797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2" name="Title 1"/>
          <p:cNvSpPr>
            <a:spLocks noGrp="1"/>
          </p:cNvSpPr>
          <p:nvPr>
            <p:ph type="title"/>
          </p:nvPr>
        </p:nvSpPr>
        <p:spPr>
          <a:xfrm>
            <a:off x="3591238" y="2720779"/>
            <a:ext cx="23100623" cy="8512027"/>
          </a:xfrm>
        </p:spPr>
        <p:txBody>
          <a:bodyPr anchor="ctr"/>
          <a:lstStyle>
            <a:lvl1pPr>
              <a:defRPr sz="9978"/>
            </a:lvl1pPr>
          </a:lstStyle>
          <a:p>
            <a:r>
              <a:rPr lang="en-GB"/>
              <a:t>Click to edit Master title style</a:t>
            </a:r>
            <a:endParaRPr lang="en-US" dirty="0"/>
          </a:p>
        </p:txBody>
      </p:sp>
      <p:sp>
        <p:nvSpPr>
          <p:cNvPr id="12" name="Text Placeholder 3"/>
          <p:cNvSpPr>
            <a:spLocks noGrp="1"/>
          </p:cNvSpPr>
          <p:nvPr>
            <p:ph type="body" sz="half" idx="13"/>
          </p:nvPr>
        </p:nvSpPr>
        <p:spPr>
          <a:xfrm>
            <a:off x="4272712" y="11256280"/>
            <a:ext cx="21733736" cy="1854582"/>
          </a:xfrm>
        </p:spPr>
        <p:txBody>
          <a:bodyPr anchor="t">
            <a:normAutofit/>
          </a:bodyPr>
          <a:lstStyle>
            <a:lvl1pPr marL="0" indent="0">
              <a:buNone/>
              <a:defRPr sz="4365"/>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GB"/>
              <a:t>Click to edit Master text styles</a:t>
            </a:r>
          </a:p>
        </p:txBody>
      </p:sp>
      <p:sp>
        <p:nvSpPr>
          <p:cNvPr id="4" name="Text Placeholder 3"/>
          <p:cNvSpPr>
            <a:spLocks noGrp="1"/>
          </p:cNvSpPr>
          <p:nvPr>
            <p:ph type="body" sz="half" idx="2"/>
          </p:nvPr>
        </p:nvSpPr>
        <p:spPr>
          <a:xfrm>
            <a:off x="2269090" y="13634626"/>
            <a:ext cx="25737040" cy="4430922"/>
          </a:xfrm>
        </p:spPr>
        <p:txBody>
          <a:bodyPr anchor="ctr">
            <a:normAutofit/>
          </a:bodyPr>
          <a:lstStyle>
            <a:lvl1pPr marL="0" indent="0" algn="ctr">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6FC0B953-D46D-4D2E-9843-C4483CF37FBB}" type="datetimeFigureOut">
              <a:rPr lang="en-US" smtClean="0"/>
              <a:t>3/19/26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CDF8B1-6973-470E-AB28-235CA0F474B3}" type="slidenum">
              <a:rPr lang="en-US" smtClean="0"/>
              <a:t>‹#›</a:t>
            </a:fld>
            <a:endParaRPr lang="en-US"/>
          </a:p>
        </p:txBody>
      </p:sp>
      <p:sp>
        <p:nvSpPr>
          <p:cNvPr id="11" name="TextBox 10"/>
          <p:cNvSpPr txBox="1"/>
          <p:nvPr/>
        </p:nvSpPr>
        <p:spPr>
          <a:xfrm>
            <a:off x="2442234" y="2768394"/>
            <a:ext cx="1810712" cy="1823364"/>
          </a:xfrm>
          <a:prstGeom prst="rect">
            <a:avLst/>
          </a:prstGeom>
        </p:spPr>
        <p:txBody>
          <a:bodyPr vert="horz" lIns="285115" tIns="142558" rIns="285115" bIns="14255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24945" dirty="0">
                <a:solidFill>
                  <a:schemeClr val="tx1"/>
                </a:solidFill>
                <a:effectLst/>
              </a:rPr>
              <a:t>“</a:t>
            </a:r>
          </a:p>
        </p:txBody>
      </p:sp>
      <p:sp>
        <p:nvSpPr>
          <p:cNvPr id="14" name="TextBox 13"/>
          <p:cNvSpPr txBox="1"/>
          <p:nvPr/>
        </p:nvSpPr>
        <p:spPr>
          <a:xfrm>
            <a:off x="25991292" y="9728380"/>
            <a:ext cx="1833071" cy="1823364"/>
          </a:xfrm>
          <a:prstGeom prst="rect">
            <a:avLst/>
          </a:prstGeom>
        </p:spPr>
        <p:txBody>
          <a:bodyPr vert="horz" lIns="285115" tIns="142558" rIns="285115" bIns="14255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24945" dirty="0">
                <a:solidFill>
                  <a:schemeClr val="tx1"/>
                </a:solidFill>
                <a:effectLst/>
              </a:rPr>
              <a:t>”</a:t>
            </a:r>
          </a:p>
        </p:txBody>
      </p:sp>
    </p:spTree>
    <p:extLst>
      <p:ext uri="{BB962C8B-B14F-4D97-AF65-F5344CB8AC3E}">
        <p14:creationId xmlns:p14="http://schemas.microsoft.com/office/powerpoint/2010/main" val="27514788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2" name="Title 1"/>
          <p:cNvSpPr>
            <a:spLocks noGrp="1"/>
          </p:cNvSpPr>
          <p:nvPr>
            <p:ph type="title"/>
          </p:nvPr>
        </p:nvSpPr>
        <p:spPr>
          <a:xfrm>
            <a:off x="2269090" y="6668656"/>
            <a:ext cx="25737040" cy="7832041"/>
          </a:xfrm>
        </p:spPr>
        <p:txBody>
          <a:bodyPr anchor="b"/>
          <a:lstStyle>
            <a:lvl1pPr algn="ctr">
              <a:defRPr sz="9978"/>
            </a:lvl1pPr>
          </a:lstStyle>
          <a:p>
            <a:r>
              <a:rPr lang="en-GB"/>
              <a:t>Click to edit Master title style</a:t>
            </a:r>
            <a:endParaRPr lang="en-US" dirty="0"/>
          </a:p>
        </p:txBody>
      </p:sp>
      <p:sp>
        <p:nvSpPr>
          <p:cNvPr id="4" name="Text Placeholder 3"/>
          <p:cNvSpPr>
            <a:spLocks noGrp="1"/>
          </p:cNvSpPr>
          <p:nvPr>
            <p:ph type="body" sz="half" idx="2"/>
          </p:nvPr>
        </p:nvSpPr>
        <p:spPr>
          <a:xfrm>
            <a:off x="2269090" y="14537420"/>
            <a:ext cx="25737040" cy="3556591"/>
          </a:xfrm>
        </p:spPr>
        <p:txBody>
          <a:bodyPr anchor="t"/>
          <a:lstStyle>
            <a:lvl1pPr marL="0" indent="0" algn="ctr">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6FC0B953-D46D-4D2E-9843-C4483CF37FBB}" type="datetimeFigureOut">
              <a:rPr lang="en-US" smtClean="0"/>
              <a:t>3/19/26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2834516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15" name="Title 1"/>
          <p:cNvSpPr>
            <a:spLocks noGrp="1"/>
          </p:cNvSpPr>
          <p:nvPr>
            <p:ph type="title"/>
          </p:nvPr>
        </p:nvSpPr>
        <p:spPr>
          <a:xfrm>
            <a:off x="2269090" y="1900767"/>
            <a:ext cx="25737040" cy="5004772"/>
          </a:xfrm>
        </p:spPr>
        <p:txBody>
          <a:bodyPr/>
          <a:lstStyle/>
          <a:p>
            <a:r>
              <a:rPr lang="en-GB"/>
              <a:t>Click to edit Master title style</a:t>
            </a:r>
            <a:endParaRPr lang="en-US" dirty="0"/>
          </a:p>
        </p:txBody>
      </p:sp>
      <p:sp>
        <p:nvSpPr>
          <p:cNvPr id="7" name="Text Placeholder 2"/>
          <p:cNvSpPr>
            <a:spLocks noGrp="1"/>
          </p:cNvSpPr>
          <p:nvPr>
            <p:ph type="body" idx="1"/>
          </p:nvPr>
        </p:nvSpPr>
        <p:spPr>
          <a:xfrm>
            <a:off x="2269088" y="7380727"/>
            <a:ext cx="8192028" cy="1796817"/>
          </a:xfrm>
        </p:spPr>
        <p:txBody>
          <a:bodyPr anchor="b">
            <a:noAutofit/>
          </a:bodyPr>
          <a:lstStyle>
            <a:lvl1pPr marL="0" indent="0" algn="ctr">
              <a:lnSpc>
                <a:spcPct val="75000"/>
              </a:lnSpc>
              <a:buNone/>
              <a:defRPr sz="7483" b="0">
                <a:solidFill>
                  <a:schemeClr val="tx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8" name="Text Placeholder 3"/>
          <p:cNvSpPr>
            <a:spLocks noGrp="1"/>
          </p:cNvSpPr>
          <p:nvPr>
            <p:ph type="body" sz="half" idx="15"/>
          </p:nvPr>
        </p:nvSpPr>
        <p:spPr>
          <a:xfrm>
            <a:off x="2269088" y="9177549"/>
            <a:ext cx="8192028" cy="8879739"/>
          </a:xfrm>
        </p:spPr>
        <p:txBody>
          <a:bodyPr anchor="t">
            <a:normAutofit/>
          </a:bodyPr>
          <a:lstStyle>
            <a:lvl1pPr marL="0" indent="0" algn="ctr">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GB"/>
              <a:t>Click to edit Master text styles</a:t>
            </a:r>
          </a:p>
        </p:txBody>
      </p:sp>
      <p:sp>
        <p:nvSpPr>
          <p:cNvPr id="9" name="Text Placeholder 4"/>
          <p:cNvSpPr>
            <a:spLocks noGrp="1"/>
          </p:cNvSpPr>
          <p:nvPr>
            <p:ph type="body" sz="quarter" idx="3"/>
          </p:nvPr>
        </p:nvSpPr>
        <p:spPr>
          <a:xfrm>
            <a:off x="11056189" y="7380727"/>
            <a:ext cx="8173516" cy="1796817"/>
          </a:xfrm>
        </p:spPr>
        <p:txBody>
          <a:bodyPr anchor="b">
            <a:noAutofit/>
          </a:bodyPr>
          <a:lstStyle>
            <a:lvl1pPr marL="0" indent="0" algn="ctr">
              <a:lnSpc>
                <a:spcPct val="75000"/>
              </a:lnSpc>
              <a:buNone/>
              <a:defRPr sz="7483" b="0">
                <a:solidFill>
                  <a:schemeClr val="tx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10" name="Text Placeholder 3"/>
          <p:cNvSpPr>
            <a:spLocks noGrp="1"/>
          </p:cNvSpPr>
          <p:nvPr>
            <p:ph type="body" sz="half" idx="16"/>
          </p:nvPr>
        </p:nvSpPr>
        <p:spPr>
          <a:xfrm>
            <a:off x="11028774" y="9177549"/>
            <a:ext cx="8202891" cy="8879739"/>
          </a:xfrm>
        </p:spPr>
        <p:txBody>
          <a:bodyPr anchor="t">
            <a:normAutofit/>
          </a:bodyPr>
          <a:lstStyle>
            <a:lvl1pPr marL="0" indent="0" algn="ctr">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GB"/>
              <a:t>Click to edit Master text styles</a:t>
            </a:r>
          </a:p>
        </p:txBody>
      </p:sp>
      <p:sp>
        <p:nvSpPr>
          <p:cNvPr id="11" name="Text Placeholder 4"/>
          <p:cNvSpPr>
            <a:spLocks noGrp="1"/>
          </p:cNvSpPr>
          <p:nvPr>
            <p:ph type="body" sz="quarter" idx="13"/>
          </p:nvPr>
        </p:nvSpPr>
        <p:spPr>
          <a:xfrm>
            <a:off x="19799320" y="7380727"/>
            <a:ext cx="8206808" cy="1796817"/>
          </a:xfrm>
        </p:spPr>
        <p:txBody>
          <a:bodyPr anchor="b">
            <a:noAutofit/>
          </a:bodyPr>
          <a:lstStyle>
            <a:lvl1pPr marL="0" indent="0" algn="ctr">
              <a:lnSpc>
                <a:spcPct val="75000"/>
              </a:lnSpc>
              <a:buNone/>
              <a:defRPr sz="7483" b="0">
                <a:solidFill>
                  <a:schemeClr val="tx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12" name="Text Placeholder 3"/>
          <p:cNvSpPr>
            <a:spLocks noGrp="1"/>
          </p:cNvSpPr>
          <p:nvPr>
            <p:ph type="body" sz="half" idx="17"/>
          </p:nvPr>
        </p:nvSpPr>
        <p:spPr>
          <a:xfrm>
            <a:off x="19799320" y="9177549"/>
            <a:ext cx="8206808" cy="8879739"/>
          </a:xfrm>
        </p:spPr>
        <p:txBody>
          <a:bodyPr anchor="t">
            <a:normAutofit/>
          </a:bodyPr>
          <a:lstStyle>
            <a:lvl1pPr marL="0" indent="0" algn="ctr">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GB"/>
              <a:t>Click to edit Master text styles</a:t>
            </a:r>
          </a:p>
        </p:txBody>
      </p:sp>
      <p:sp>
        <p:nvSpPr>
          <p:cNvPr id="3" name="Date Placeholder 2"/>
          <p:cNvSpPr>
            <a:spLocks noGrp="1"/>
          </p:cNvSpPr>
          <p:nvPr>
            <p:ph type="dt" sz="half" idx="10"/>
          </p:nvPr>
        </p:nvSpPr>
        <p:spPr/>
        <p:txBody>
          <a:bodyPr/>
          <a:lstStyle/>
          <a:p>
            <a:fld id="{6FC0B953-D46D-4D2E-9843-C4483CF37FBB}" type="datetimeFigureOut">
              <a:rPr lang="en-US" smtClean="0"/>
              <a:t>3/19/26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32555704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30" name="Title 1"/>
          <p:cNvSpPr>
            <a:spLocks noGrp="1"/>
          </p:cNvSpPr>
          <p:nvPr>
            <p:ph type="title"/>
          </p:nvPr>
        </p:nvSpPr>
        <p:spPr>
          <a:xfrm>
            <a:off x="2269090" y="1904421"/>
            <a:ext cx="25737040" cy="500111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2269090" y="13110862"/>
            <a:ext cx="8185654" cy="1796817"/>
          </a:xfrm>
        </p:spPr>
        <p:txBody>
          <a:bodyPr anchor="b">
            <a:noAutofit/>
          </a:bodyPr>
          <a:lstStyle>
            <a:lvl1pPr marL="0" indent="0" algn="ctr">
              <a:lnSpc>
                <a:spcPct val="75000"/>
              </a:lnSpc>
              <a:buNone/>
              <a:defRPr sz="6860" b="0">
                <a:solidFill>
                  <a:schemeClr val="tx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20" name="Picture Placeholder 2"/>
          <p:cNvSpPr>
            <a:spLocks noGrp="1" noChangeAspect="1"/>
          </p:cNvSpPr>
          <p:nvPr>
            <p:ph type="pic" idx="15"/>
          </p:nvPr>
        </p:nvSpPr>
        <p:spPr>
          <a:xfrm>
            <a:off x="2269090" y="7380727"/>
            <a:ext cx="8185654" cy="4751917"/>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GB"/>
              <a:t>Click icon to add picture</a:t>
            </a:r>
            <a:endParaRPr lang="en-US" dirty="0"/>
          </a:p>
        </p:txBody>
      </p:sp>
      <p:sp>
        <p:nvSpPr>
          <p:cNvPr id="21" name="Text Placeholder 3"/>
          <p:cNvSpPr>
            <a:spLocks noGrp="1"/>
          </p:cNvSpPr>
          <p:nvPr>
            <p:ph type="body" sz="half" idx="18"/>
          </p:nvPr>
        </p:nvSpPr>
        <p:spPr>
          <a:xfrm>
            <a:off x="2269090" y="14907679"/>
            <a:ext cx="8185654" cy="3149604"/>
          </a:xfrm>
        </p:spPr>
        <p:txBody>
          <a:bodyPr anchor="t">
            <a:normAutofit/>
          </a:bodyPr>
          <a:lstStyle>
            <a:lvl1pPr marL="0" indent="0" algn="ctr">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GB"/>
              <a:t>Click to edit Master text styles</a:t>
            </a:r>
          </a:p>
        </p:txBody>
      </p:sp>
      <p:sp>
        <p:nvSpPr>
          <p:cNvPr id="22" name="Text Placeholder 4"/>
          <p:cNvSpPr>
            <a:spLocks noGrp="1"/>
          </p:cNvSpPr>
          <p:nvPr>
            <p:ph type="body" sz="quarter" idx="3"/>
          </p:nvPr>
        </p:nvSpPr>
        <p:spPr>
          <a:xfrm>
            <a:off x="11032274" y="13110862"/>
            <a:ext cx="8199110" cy="1796817"/>
          </a:xfrm>
        </p:spPr>
        <p:txBody>
          <a:bodyPr anchor="b">
            <a:noAutofit/>
          </a:bodyPr>
          <a:lstStyle>
            <a:lvl1pPr marL="0" indent="0" algn="ctr">
              <a:lnSpc>
                <a:spcPct val="75000"/>
              </a:lnSpc>
              <a:buNone/>
              <a:defRPr sz="6860" b="0">
                <a:solidFill>
                  <a:schemeClr val="tx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23" name="Picture Placeholder 2"/>
          <p:cNvSpPr>
            <a:spLocks noGrp="1" noChangeAspect="1"/>
          </p:cNvSpPr>
          <p:nvPr>
            <p:ph type="pic" idx="21"/>
          </p:nvPr>
        </p:nvSpPr>
        <p:spPr>
          <a:xfrm>
            <a:off x="11028769" y="7380727"/>
            <a:ext cx="8202894" cy="4751917"/>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GB"/>
              <a:t>Click icon to add picture</a:t>
            </a:r>
            <a:endParaRPr lang="en-US" dirty="0"/>
          </a:p>
        </p:txBody>
      </p:sp>
      <p:sp>
        <p:nvSpPr>
          <p:cNvPr id="24" name="Text Placeholder 3"/>
          <p:cNvSpPr>
            <a:spLocks noGrp="1"/>
          </p:cNvSpPr>
          <p:nvPr>
            <p:ph type="body" sz="half" idx="19"/>
          </p:nvPr>
        </p:nvSpPr>
        <p:spPr>
          <a:xfrm>
            <a:off x="11028769" y="14907678"/>
            <a:ext cx="8202894" cy="3149607"/>
          </a:xfrm>
        </p:spPr>
        <p:txBody>
          <a:bodyPr anchor="t">
            <a:normAutofit/>
          </a:bodyPr>
          <a:lstStyle>
            <a:lvl1pPr marL="0" indent="0" algn="ctr">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GB"/>
              <a:t>Click to edit Master text styles</a:t>
            </a:r>
          </a:p>
        </p:txBody>
      </p:sp>
      <p:sp>
        <p:nvSpPr>
          <p:cNvPr id="25" name="Text Placeholder 4"/>
          <p:cNvSpPr>
            <a:spLocks noGrp="1"/>
          </p:cNvSpPr>
          <p:nvPr>
            <p:ph type="body" sz="quarter" idx="13"/>
          </p:nvPr>
        </p:nvSpPr>
        <p:spPr>
          <a:xfrm>
            <a:off x="19799322" y="13110862"/>
            <a:ext cx="8196262" cy="1796817"/>
          </a:xfrm>
        </p:spPr>
        <p:txBody>
          <a:bodyPr anchor="b">
            <a:noAutofit/>
          </a:bodyPr>
          <a:lstStyle>
            <a:lvl1pPr marL="0" indent="0" algn="ctr">
              <a:lnSpc>
                <a:spcPct val="75000"/>
              </a:lnSpc>
              <a:buNone/>
              <a:defRPr sz="6860" b="0">
                <a:solidFill>
                  <a:schemeClr val="tx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26" name="Picture Placeholder 2"/>
          <p:cNvSpPr>
            <a:spLocks noGrp="1" noChangeAspect="1"/>
          </p:cNvSpPr>
          <p:nvPr>
            <p:ph type="pic" idx="22"/>
          </p:nvPr>
        </p:nvSpPr>
        <p:spPr>
          <a:xfrm>
            <a:off x="19799320" y="7380727"/>
            <a:ext cx="8206808" cy="4751917"/>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GB"/>
              <a:t>Click icon to add picture</a:t>
            </a:r>
            <a:endParaRPr lang="en-US" dirty="0"/>
          </a:p>
        </p:txBody>
      </p:sp>
      <p:sp>
        <p:nvSpPr>
          <p:cNvPr id="27" name="Text Placeholder 3"/>
          <p:cNvSpPr>
            <a:spLocks noGrp="1"/>
          </p:cNvSpPr>
          <p:nvPr>
            <p:ph type="body" sz="half" idx="20"/>
          </p:nvPr>
        </p:nvSpPr>
        <p:spPr>
          <a:xfrm>
            <a:off x="19799009" y="14907672"/>
            <a:ext cx="8207119" cy="3149613"/>
          </a:xfrm>
        </p:spPr>
        <p:txBody>
          <a:bodyPr anchor="t">
            <a:normAutofit/>
          </a:bodyPr>
          <a:lstStyle>
            <a:lvl1pPr marL="0" indent="0" algn="ctr">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GB"/>
              <a:t>Click to edit Master text styles</a:t>
            </a:r>
          </a:p>
        </p:txBody>
      </p:sp>
      <p:sp>
        <p:nvSpPr>
          <p:cNvPr id="3" name="Date Placeholder 2"/>
          <p:cNvSpPr>
            <a:spLocks noGrp="1"/>
          </p:cNvSpPr>
          <p:nvPr>
            <p:ph type="dt" sz="half" idx="10"/>
          </p:nvPr>
        </p:nvSpPr>
        <p:spPr/>
        <p:txBody>
          <a:bodyPr/>
          <a:lstStyle/>
          <a:p>
            <a:fld id="{6FC0B953-D46D-4D2E-9843-C4483CF37FBB}" type="datetimeFigureOut">
              <a:rPr lang="en-US" smtClean="0"/>
              <a:t>3/19/26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1662504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2269090" y="7380732"/>
            <a:ext cx="25737040" cy="1067655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C0B953-D46D-4D2E-9843-C4483CF37FBB}" type="datetimeFigureOut">
              <a:rPr lang="en-US" smtClean="0"/>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676841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275213" cy="21383625"/>
          </a:xfrm>
          <a:prstGeom prst="rect">
            <a:avLst/>
          </a:prstGeom>
        </p:spPr>
      </p:pic>
      <p:sp>
        <p:nvSpPr>
          <p:cNvPr id="2" name="Vertical Title 1"/>
          <p:cNvSpPr>
            <a:spLocks noGrp="1"/>
          </p:cNvSpPr>
          <p:nvPr>
            <p:ph type="title" orient="vert"/>
          </p:nvPr>
        </p:nvSpPr>
        <p:spPr>
          <a:xfrm>
            <a:off x="21665701" y="1900774"/>
            <a:ext cx="6340429" cy="16156514"/>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2269090" y="1900774"/>
            <a:ext cx="19018168" cy="1615651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C0B953-D46D-4D2E-9843-C4483CF37FBB}" type="datetimeFigureOut">
              <a:rPr lang="en-US" smtClean="0"/>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11524654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2834363" y="1928574"/>
            <a:ext cx="24598607" cy="4610263"/>
          </a:xfrm>
        </p:spPr>
        <p:txBody>
          <a:bodyPr/>
          <a:lstStyle/>
          <a:p>
            <a:r>
              <a:rPr lang="en-GB"/>
              <a:t>Click to edit Master title style</a:t>
            </a:r>
            <a:endParaRPr lang="en-US" dirty="0"/>
          </a:p>
        </p:txBody>
      </p:sp>
      <p:sp>
        <p:nvSpPr>
          <p:cNvPr id="48" name="Content Placeholder 2"/>
          <p:cNvSpPr>
            <a:spLocks noGrp="1"/>
          </p:cNvSpPr>
          <p:nvPr>
            <p:ph idx="1"/>
          </p:nvPr>
        </p:nvSpPr>
        <p:spPr>
          <a:xfrm>
            <a:off x="2834363" y="7014025"/>
            <a:ext cx="24598607" cy="1104326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9" name="Date Placeholder 3"/>
          <p:cNvSpPr>
            <a:spLocks noGrp="1"/>
          </p:cNvSpPr>
          <p:nvPr>
            <p:ph type="dt" sz="half" idx="10"/>
          </p:nvPr>
        </p:nvSpPr>
        <p:spPr>
          <a:xfrm>
            <a:off x="18517051" y="18344386"/>
            <a:ext cx="6811923" cy="1138480"/>
          </a:xfrm>
        </p:spPr>
        <p:txBody>
          <a:bodyPr/>
          <a:lstStyle/>
          <a:p>
            <a:fld id="{6FC0B953-D46D-4D2E-9843-C4483CF37FBB}" type="datetimeFigureOut">
              <a:rPr lang="en-US" smtClean="0"/>
              <a:t>3/19/26</a:t>
            </a:fld>
            <a:endParaRPr lang="en-US"/>
          </a:p>
        </p:txBody>
      </p:sp>
      <p:sp>
        <p:nvSpPr>
          <p:cNvPr id="50" name="Footer Placeholder 4"/>
          <p:cNvSpPr>
            <a:spLocks noGrp="1"/>
          </p:cNvSpPr>
          <p:nvPr>
            <p:ph type="ftr" sz="quarter" idx="11"/>
          </p:nvPr>
        </p:nvSpPr>
        <p:spPr>
          <a:xfrm>
            <a:off x="2834358" y="18344383"/>
            <a:ext cx="15493473" cy="1138480"/>
          </a:xfrm>
        </p:spPr>
        <p:txBody>
          <a:bodyPr/>
          <a:lstStyle/>
          <a:p>
            <a:endParaRPr lang="en-US"/>
          </a:p>
        </p:txBody>
      </p:sp>
      <p:sp>
        <p:nvSpPr>
          <p:cNvPr id="51" name="Slide Number Placeholder 5"/>
          <p:cNvSpPr>
            <a:spLocks noGrp="1"/>
          </p:cNvSpPr>
          <p:nvPr>
            <p:ph type="sldNum" sz="quarter" idx="12"/>
          </p:nvPr>
        </p:nvSpPr>
        <p:spPr>
          <a:xfrm>
            <a:off x="25518196" y="18344380"/>
            <a:ext cx="1914771" cy="1138480"/>
          </a:xfrm>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2684377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3" y="-2"/>
            <a:ext cx="30275220" cy="2138362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2269091" y="1928575"/>
            <a:ext cx="25737037" cy="497696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69090" y="7380732"/>
            <a:ext cx="25737040" cy="1067655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9067865" y="18344383"/>
            <a:ext cx="6811923" cy="1138480"/>
          </a:xfrm>
          <a:prstGeom prst="rect">
            <a:avLst/>
          </a:prstGeom>
        </p:spPr>
        <p:txBody>
          <a:bodyPr vert="horz" lIns="91440" tIns="45720" rIns="91440" bIns="45720" rtlCol="0" anchor="ctr"/>
          <a:lstStyle>
            <a:lvl1pPr algn="r">
              <a:defRPr sz="3118">
                <a:solidFill>
                  <a:schemeClr val="tx1"/>
                </a:solidFill>
              </a:defRPr>
            </a:lvl1pPr>
          </a:lstStyle>
          <a:p>
            <a:fld id="{6FC0B953-D46D-4D2E-9843-C4483CF37FBB}" type="datetimeFigureOut">
              <a:rPr lang="en-US" smtClean="0"/>
              <a:t>3/19/26</a:t>
            </a:fld>
            <a:endParaRPr lang="en-US"/>
          </a:p>
        </p:txBody>
      </p:sp>
      <p:sp>
        <p:nvSpPr>
          <p:cNvPr id="5" name="Footer Placeholder 4"/>
          <p:cNvSpPr>
            <a:spLocks noGrp="1"/>
          </p:cNvSpPr>
          <p:nvPr>
            <p:ph type="ftr" sz="quarter" idx="3"/>
          </p:nvPr>
        </p:nvSpPr>
        <p:spPr>
          <a:xfrm>
            <a:off x="2269090" y="18344383"/>
            <a:ext cx="16570133" cy="1138480"/>
          </a:xfrm>
          <a:prstGeom prst="rect">
            <a:avLst/>
          </a:prstGeom>
        </p:spPr>
        <p:txBody>
          <a:bodyPr vert="horz" lIns="91440" tIns="45720" rIns="91440" bIns="45720" rtlCol="0" anchor="ctr"/>
          <a:lstStyle>
            <a:lvl1pPr algn="l">
              <a:defRPr sz="3118">
                <a:solidFill>
                  <a:schemeClr val="tx1"/>
                </a:solidFill>
              </a:defRPr>
            </a:lvl1pPr>
          </a:lstStyle>
          <a:p>
            <a:endParaRPr lang="en-US"/>
          </a:p>
        </p:txBody>
      </p:sp>
      <p:sp>
        <p:nvSpPr>
          <p:cNvPr id="6" name="Slide Number Placeholder 5"/>
          <p:cNvSpPr>
            <a:spLocks noGrp="1"/>
          </p:cNvSpPr>
          <p:nvPr>
            <p:ph type="sldNum" sz="quarter" idx="4"/>
          </p:nvPr>
        </p:nvSpPr>
        <p:spPr>
          <a:xfrm>
            <a:off x="26108430" y="18344383"/>
            <a:ext cx="1897700" cy="1138480"/>
          </a:xfrm>
          <a:prstGeom prst="rect">
            <a:avLst/>
          </a:prstGeom>
        </p:spPr>
        <p:txBody>
          <a:bodyPr vert="horz" lIns="91440" tIns="45720" rIns="91440" bIns="45720" rtlCol="0" anchor="ctr"/>
          <a:lstStyle>
            <a:lvl1pPr algn="r">
              <a:defRPr sz="3118">
                <a:solidFill>
                  <a:schemeClr val="tx1"/>
                </a:solidFill>
              </a:defRPr>
            </a:lvl1pPr>
          </a:lstStyle>
          <a:p>
            <a:fld id="{1FCDF8B1-6973-470E-AB28-235CA0F474B3}" type="slidenum">
              <a:rPr lang="en-US" smtClean="0"/>
              <a:t>‹#›</a:t>
            </a:fld>
            <a:endParaRPr lang="en-US"/>
          </a:p>
        </p:txBody>
      </p:sp>
    </p:spTree>
    <p:extLst>
      <p:ext uri="{BB962C8B-B14F-4D97-AF65-F5344CB8AC3E}">
        <p14:creationId xmlns:p14="http://schemas.microsoft.com/office/powerpoint/2010/main" val="1670034418"/>
      </p:ext>
    </p:extLst>
  </p:cSld>
  <p:clrMap bg1="lt1" tx1="dk1" bg2="lt2" tx2="dk2" accent1="accent1" accent2="accent2" accent3="accent3" accent4="accent4" accent5="accent5" accent6="accent6" hlink="hlink" folHlink="folHlink"/>
  <p:sldLayoutIdLst>
    <p:sldLayoutId id="2147483936" r:id="rId1"/>
    <p:sldLayoutId id="2147483937"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 id="2147483947" r:id="rId12"/>
    <p:sldLayoutId id="2147483948" r:id="rId13"/>
    <p:sldLayoutId id="2147483949" r:id="rId14"/>
    <p:sldLayoutId id="2147483950" r:id="rId15"/>
    <p:sldLayoutId id="2147483951" r:id="rId16"/>
    <p:sldLayoutId id="2147483952" r:id="rId17"/>
    <p:sldLayoutId id="2147483953" r:id="rId18"/>
  </p:sldLayoutIdLst>
  <p:txStyles>
    <p:titleStyle>
      <a:lvl1pPr algn="ctr" defTabSz="2851191" rtl="0" eaLnBrk="1" latinLnBrk="0" hangingPunct="1">
        <a:lnSpc>
          <a:spcPct val="90000"/>
        </a:lnSpc>
        <a:spcBef>
          <a:spcPct val="0"/>
        </a:spcBef>
        <a:buNone/>
        <a:defRPr sz="11225" kern="1200" cap="all" baseline="0">
          <a:solidFill>
            <a:schemeClr val="tx1"/>
          </a:solidFill>
          <a:effectLst/>
          <a:latin typeface="+mj-lt"/>
          <a:ea typeface="+mj-ea"/>
          <a:cs typeface="+mj-cs"/>
        </a:defRPr>
      </a:lvl1pPr>
    </p:titleStyle>
    <p:bodyStyle>
      <a:lvl1pPr marL="712798" indent="-712798" algn="l" defTabSz="2851191" rtl="0" eaLnBrk="1" latinLnBrk="0" hangingPunct="1">
        <a:lnSpc>
          <a:spcPct val="120000"/>
        </a:lnSpc>
        <a:spcBef>
          <a:spcPts val="3118"/>
        </a:spcBef>
        <a:buClr>
          <a:schemeClr val="tx1"/>
        </a:buClr>
        <a:buFont typeface="Arial" panose="020B0604020202020204" pitchFamily="34" charset="0"/>
        <a:buChar char="•"/>
        <a:defRPr sz="6236" kern="1200" cap="all" baseline="0">
          <a:solidFill>
            <a:schemeClr val="tx1"/>
          </a:solidFill>
          <a:effectLst/>
          <a:latin typeface="+mn-lt"/>
          <a:ea typeface="+mn-ea"/>
          <a:cs typeface="+mn-cs"/>
        </a:defRPr>
      </a:lvl1pPr>
      <a:lvl2pPr marL="2138393" indent="-712798" algn="l" defTabSz="2851191" rtl="0" eaLnBrk="1" latinLnBrk="0" hangingPunct="1">
        <a:lnSpc>
          <a:spcPct val="120000"/>
        </a:lnSpc>
        <a:spcBef>
          <a:spcPts val="1559"/>
        </a:spcBef>
        <a:buClr>
          <a:schemeClr val="tx1"/>
        </a:buClr>
        <a:buFont typeface="Arial" panose="020B0604020202020204" pitchFamily="34" charset="0"/>
        <a:buChar char="•"/>
        <a:defRPr sz="5613" kern="1200" cap="all" baseline="0">
          <a:solidFill>
            <a:schemeClr val="tx1"/>
          </a:solidFill>
          <a:effectLst/>
          <a:latin typeface="+mn-lt"/>
          <a:ea typeface="+mn-ea"/>
          <a:cs typeface="+mn-cs"/>
        </a:defRPr>
      </a:lvl2pPr>
      <a:lvl3pPr marL="3563988" indent="-712798" algn="l" defTabSz="2851191" rtl="0" eaLnBrk="1" latinLnBrk="0" hangingPunct="1">
        <a:lnSpc>
          <a:spcPct val="120000"/>
        </a:lnSpc>
        <a:spcBef>
          <a:spcPts val="1559"/>
        </a:spcBef>
        <a:buClr>
          <a:schemeClr val="tx1"/>
        </a:buClr>
        <a:buFont typeface="Arial" panose="020B0604020202020204" pitchFamily="34" charset="0"/>
        <a:buChar char="•"/>
        <a:defRPr sz="4989" kern="1200" cap="all" baseline="0">
          <a:solidFill>
            <a:schemeClr val="tx1"/>
          </a:solidFill>
          <a:effectLst/>
          <a:latin typeface="+mn-lt"/>
          <a:ea typeface="+mn-ea"/>
          <a:cs typeface="+mn-cs"/>
        </a:defRPr>
      </a:lvl3pPr>
      <a:lvl4pPr marL="4989584" indent="-712798" algn="l" defTabSz="2851191" rtl="0" eaLnBrk="1" latinLnBrk="0" hangingPunct="1">
        <a:lnSpc>
          <a:spcPct val="120000"/>
        </a:lnSpc>
        <a:spcBef>
          <a:spcPts val="1559"/>
        </a:spcBef>
        <a:buClr>
          <a:schemeClr val="tx1"/>
        </a:buClr>
        <a:buFont typeface="Arial" panose="020B0604020202020204" pitchFamily="34" charset="0"/>
        <a:buChar char="•"/>
        <a:defRPr sz="4365" kern="1200" cap="all" baseline="0">
          <a:solidFill>
            <a:schemeClr val="tx1"/>
          </a:solidFill>
          <a:effectLst/>
          <a:latin typeface="+mn-lt"/>
          <a:ea typeface="+mn-ea"/>
          <a:cs typeface="+mn-cs"/>
        </a:defRPr>
      </a:lvl4pPr>
      <a:lvl5pPr marL="6415179" indent="-712798" algn="l" defTabSz="2851191" rtl="0" eaLnBrk="1" latinLnBrk="0" hangingPunct="1">
        <a:lnSpc>
          <a:spcPct val="120000"/>
        </a:lnSpc>
        <a:spcBef>
          <a:spcPts val="1559"/>
        </a:spcBef>
        <a:buClr>
          <a:schemeClr val="tx1"/>
        </a:buClr>
        <a:buFont typeface="Arial" panose="020B0604020202020204" pitchFamily="34" charset="0"/>
        <a:buChar char="•"/>
        <a:defRPr sz="4365" kern="1200" cap="all" baseline="0">
          <a:solidFill>
            <a:schemeClr val="tx1"/>
          </a:solidFill>
          <a:effectLst/>
          <a:latin typeface="+mn-lt"/>
          <a:ea typeface="+mn-ea"/>
          <a:cs typeface="+mn-cs"/>
        </a:defRPr>
      </a:lvl5pPr>
      <a:lvl6pPr marL="7840774" indent="-712798" algn="l" defTabSz="2851191" rtl="0" eaLnBrk="1" latinLnBrk="0" hangingPunct="1">
        <a:lnSpc>
          <a:spcPct val="120000"/>
        </a:lnSpc>
        <a:spcBef>
          <a:spcPts val="1559"/>
        </a:spcBef>
        <a:buClr>
          <a:schemeClr val="tx1"/>
        </a:buClr>
        <a:buFont typeface="Arial" panose="020B0604020202020204" pitchFamily="34" charset="0"/>
        <a:buChar char="•"/>
        <a:defRPr sz="4365" kern="1200" cap="all" baseline="0">
          <a:solidFill>
            <a:schemeClr val="tx1"/>
          </a:solidFill>
          <a:effectLst/>
          <a:latin typeface="+mn-lt"/>
          <a:ea typeface="+mn-ea"/>
          <a:cs typeface="+mn-cs"/>
        </a:defRPr>
      </a:lvl6pPr>
      <a:lvl7pPr marL="9266370" indent="-712798" algn="l" defTabSz="2851191" rtl="0" eaLnBrk="1" latinLnBrk="0" hangingPunct="1">
        <a:lnSpc>
          <a:spcPct val="120000"/>
        </a:lnSpc>
        <a:spcBef>
          <a:spcPts val="1559"/>
        </a:spcBef>
        <a:buClr>
          <a:schemeClr val="tx1"/>
        </a:buClr>
        <a:buFont typeface="Arial" panose="020B0604020202020204" pitchFamily="34" charset="0"/>
        <a:buChar char="•"/>
        <a:defRPr sz="4365" kern="1200" cap="all" baseline="0">
          <a:solidFill>
            <a:schemeClr val="tx1"/>
          </a:solidFill>
          <a:effectLst/>
          <a:latin typeface="+mn-lt"/>
          <a:ea typeface="+mn-ea"/>
          <a:cs typeface="+mn-cs"/>
        </a:defRPr>
      </a:lvl7pPr>
      <a:lvl8pPr marL="10691965" indent="-712798" algn="l" defTabSz="2851191" rtl="0" eaLnBrk="1" latinLnBrk="0" hangingPunct="1">
        <a:lnSpc>
          <a:spcPct val="120000"/>
        </a:lnSpc>
        <a:spcBef>
          <a:spcPts val="1559"/>
        </a:spcBef>
        <a:buClr>
          <a:schemeClr val="tx1"/>
        </a:buClr>
        <a:buFont typeface="Arial" panose="020B0604020202020204" pitchFamily="34" charset="0"/>
        <a:buChar char="•"/>
        <a:defRPr sz="4365" kern="1200" cap="all" baseline="0">
          <a:solidFill>
            <a:schemeClr val="tx1"/>
          </a:solidFill>
          <a:effectLst/>
          <a:latin typeface="+mn-lt"/>
          <a:ea typeface="+mn-ea"/>
          <a:cs typeface="+mn-cs"/>
        </a:defRPr>
      </a:lvl8pPr>
      <a:lvl9pPr marL="12117560" indent="-712798" algn="l" defTabSz="2851191" rtl="0" eaLnBrk="1" latinLnBrk="0" hangingPunct="1">
        <a:lnSpc>
          <a:spcPct val="120000"/>
        </a:lnSpc>
        <a:spcBef>
          <a:spcPts val="1559"/>
        </a:spcBef>
        <a:buClr>
          <a:schemeClr val="tx1"/>
        </a:buClr>
        <a:buFont typeface="Arial" panose="020B0604020202020204" pitchFamily="34" charset="0"/>
        <a:buChar char="•"/>
        <a:defRPr sz="4365" kern="1200" cap="all" baseline="0">
          <a:solidFill>
            <a:schemeClr val="tx1"/>
          </a:solidFill>
          <a:effectLst/>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sign&#10;&#10;AI-generated content may be incorrect.">
            <a:extLst>
              <a:ext uri="{FF2B5EF4-FFF2-40B4-BE49-F238E27FC236}">
                <a16:creationId xmlns:a16="http://schemas.microsoft.com/office/drawing/2014/main" id="{804EA547-C6ED-A4B2-725F-DAD493E341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95777" y="2116590"/>
            <a:ext cx="7987286" cy="3565753"/>
          </a:xfrm>
          <a:prstGeom prst="rect">
            <a:avLst/>
          </a:prstGeom>
        </p:spPr>
      </p:pic>
      <p:sp>
        <p:nvSpPr>
          <p:cNvPr id="5" name="TextBox 4">
            <a:extLst>
              <a:ext uri="{FF2B5EF4-FFF2-40B4-BE49-F238E27FC236}">
                <a16:creationId xmlns:a16="http://schemas.microsoft.com/office/drawing/2014/main" id="{A40E5C32-19F5-23CD-F8F2-A32ACE4159E0}"/>
              </a:ext>
            </a:extLst>
          </p:cNvPr>
          <p:cNvSpPr txBox="1"/>
          <p:nvPr/>
        </p:nvSpPr>
        <p:spPr>
          <a:xfrm>
            <a:off x="2677886" y="14434456"/>
            <a:ext cx="14434457" cy="5832366"/>
          </a:xfrm>
          <a:prstGeom prst="rect">
            <a:avLst/>
          </a:prstGeom>
          <a:noFill/>
        </p:spPr>
        <p:txBody>
          <a:bodyPr wrap="square" rtlCol="0">
            <a:spAutoFit/>
          </a:bodyPr>
          <a:lstStyle/>
          <a:p>
            <a:pPr marL="270510">
              <a:lnSpc>
                <a:spcPct val="150000"/>
              </a:lnSpc>
              <a:spcAft>
                <a:spcPts val="1100"/>
              </a:spcAft>
              <a:tabLst>
                <a:tab pos="4152900" algn="l"/>
              </a:tabLst>
            </a:pPr>
            <a:r>
              <a:rPr lang="nl-NL" sz="2000" b="1" dirty="0">
                <a:effectLst/>
                <a:latin typeface="Arial" panose="020B0604020202020204" pitchFamily="34" charset="0"/>
                <a:ea typeface="Century Schoolbook" panose="02040604050505020304" pitchFamily="18" charset="0"/>
                <a:cs typeface="Arial" panose="020B0604020202020204" pitchFamily="34" charset="0"/>
              </a:rPr>
              <a:t> </a:t>
            </a:r>
            <a:endParaRPr lang="en-GB" sz="2000" dirty="0">
              <a:effectLst/>
              <a:latin typeface="Arial" panose="020B0604020202020204" pitchFamily="34" charset="0"/>
              <a:ea typeface="Century Schoolbook" panose="02040604050505020304" pitchFamily="18" charset="0"/>
              <a:cs typeface="Arial" panose="020B0604020202020204" pitchFamily="34" charset="0"/>
            </a:endParaRPr>
          </a:p>
          <a:p>
            <a:pPr marL="270510">
              <a:lnSpc>
                <a:spcPct val="150000"/>
              </a:lnSpc>
              <a:spcAft>
                <a:spcPts val="1100"/>
              </a:spcAft>
              <a:tabLst>
                <a:tab pos="4152900" algn="l"/>
              </a:tabLst>
            </a:pPr>
            <a:r>
              <a:rPr lang="nl-NL" sz="3600" b="1" dirty="0">
                <a:effectLst/>
                <a:latin typeface="Arial" panose="020B0604020202020204" pitchFamily="34" charset="0"/>
                <a:ea typeface="Century Schoolbook" panose="02040604050505020304" pitchFamily="18" charset="0"/>
                <a:cs typeface="Arial" panose="020B0604020202020204" pitchFamily="34" charset="0"/>
              </a:rPr>
              <a:t>Student name</a:t>
            </a:r>
            <a:r>
              <a:rPr lang="nl-NL" sz="3600" dirty="0">
                <a:effectLst/>
                <a:latin typeface="Arial" panose="020B0604020202020204" pitchFamily="34" charset="0"/>
                <a:ea typeface="Century Schoolbook" panose="02040604050505020304" pitchFamily="18" charset="0"/>
                <a:cs typeface="Arial" panose="020B0604020202020204" pitchFamily="34" charset="0"/>
              </a:rPr>
              <a:t>: Delia Munteanu</a:t>
            </a:r>
            <a:endParaRPr lang="en-GB" sz="3600" dirty="0">
              <a:effectLst/>
              <a:latin typeface="Arial" panose="020B0604020202020204" pitchFamily="34" charset="0"/>
              <a:ea typeface="Century Schoolbook" panose="02040604050505020304" pitchFamily="18" charset="0"/>
              <a:cs typeface="Arial" panose="020B0604020202020204" pitchFamily="34" charset="0"/>
            </a:endParaRPr>
          </a:p>
          <a:p>
            <a:pPr marL="270510">
              <a:lnSpc>
                <a:spcPct val="150000"/>
              </a:lnSpc>
              <a:spcAft>
                <a:spcPts val="1100"/>
              </a:spcAft>
              <a:tabLst>
                <a:tab pos="4152900" algn="l"/>
              </a:tabLst>
            </a:pPr>
            <a:r>
              <a:rPr lang="nl-NL" sz="3600" b="1" dirty="0">
                <a:effectLst/>
                <a:latin typeface="Arial" panose="020B0604020202020204" pitchFamily="34" charset="0"/>
                <a:ea typeface="Century Schoolbook" panose="02040604050505020304" pitchFamily="18" charset="0"/>
                <a:cs typeface="Arial" panose="020B0604020202020204" pitchFamily="34" charset="0"/>
              </a:rPr>
              <a:t>Student ID</a:t>
            </a:r>
            <a:r>
              <a:rPr lang="nl-NL" sz="3600" dirty="0">
                <a:effectLst/>
                <a:latin typeface="Arial" panose="020B0604020202020204" pitchFamily="34" charset="0"/>
                <a:ea typeface="Century Schoolbook" panose="02040604050505020304" pitchFamily="18" charset="0"/>
                <a:cs typeface="Arial" panose="020B0604020202020204" pitchFamily="34" charset="0"/>
              </a:rPr>
              <a:t>: 2314055</a:t>
            </a:r>
            <a:endParaRPr lang="en-GB" sz="3600" dirty="0">
              <a:effectLst/>
              <a:latin typeface="Arial" panose="020B0604020202020204" pitchFamily="34" charset="0"/>
              <a:ea typeface="Century Schoolbook" panose="02040604050505020304" pitchFamily="18" charset="0"/>
              <a:cs typeface="Arial" panose="020B0604020202020204" pitchFamily="34" charset="0"/>
            </a:endParaRPr>
          </a:p>
          <a:p>
            <a:pPr marL="270510">
              <a:lnSpc>
                <a:spcPct val="150000"/>
              </a:lnSpc>
              <a:spcAft>
                <a:spcPts val="1100"/>
              </a:spcAft>
              <a:tabLst>
                <a:tab pos="4152900" algn="l"/>
              </a:tabLst>
            </a:pPr>
            <a:r>
              <a:rPr lang="nl-NL" sz="3600" b="1" dirty="0">
                <a:effectLst/>
                <a:latin typeface="Arial" panose="020B0604020202020204" pitchFamily="34" charset="0"/>
                <a:ea typeface="Century Schoolbook" panose="02040604050505020304" pitchFamily="18" charset="0"/>
                <a:cs typeface="Arial" panose="020B0604020202020204" pitchFamily="34" charset="0"/>
              </a:rPr>
              <a:t>Module name</a:t>
            </a:r>
            <a:r>
              <a:rPr lang="nl-NL" sz="3600" dirty="0">
                <a:effectLst/>
                <a:latin typeface="Arial" panose="020B0604020202020204" pitchFamily="34" charset="0"/>
                <a:ea typeface="Century Schoolbook" panose="02040604050505020304" pitchFamily="18" charset="0"/>
                <a:cs typeface="Arial" panose="020B0604020202020204" pitchFamily="34" charset="0"/>
              </a:rPr>
              <a:t>: </a:t>
            </a:r>
            <a:r>
              <a:rPr lang="nl-NL" sz="3600" dirty="0" err="1">
                <a:effectLst/>
                <a:latin typeface="Arial" panose="020B0604020202020204" pitchFamily="34" charset="0"/>
                <a:ea typeface="Century Schoolbook" panose="02040604050505020304" pitchFamily="18" charset="0"/>
                <a:cs typeface="Arial" panose="020B0604020202020204" pitchFamily="34" charset="0"/>
              </a:rPr>
              <a:t>Empowering</a:t>
            </a:r>
            <a:r>
              <a:rPr lang="nl-NL" sz="3600" dirty="0">
                <a:effectLst/>
                <a:latin typeface="Arial" panose="020B0604020202020204" pitchFamily="34" charset="0"/>
                <a:ea typeface="Century Schoolbook" panose="02040604050505020304" pitchFamily="18" charset="0"/>
                <a:cs typeface="Arial" panose="020B0604020202020204" pitchFamily="34" charset="0"/>
              </a:rPr>
              <a:t> </a:t>
            </a:r>
            <a:r>
              <a:rPr lang="nl-NL" sz="3600" dirty="0" err="1">
                <a:effectLst/>
                <a:latin typeface="Arial" panose="020B0604020202020204" pitchFamily="34" charset="0"/>
                <a:ea typeface="Century Schoolbook" panose="02040604050505020304" pitchFamily="18" charset="0"/>
                <a:cs typeface="Arial" panose="020B0604020202020204" pitchFamily="34" charset="0"/>
              </a:rPr>
              <a:t>the</a:t>
            </a:r>
            <a:r>
              <a:rPr lang="nl-NL" sz="3600" dirty="0">
                <a:effectLst/>
                <a:latin typeface="Arial" panose="020B0604020202020204" pitchFamily="34" charset="0"/>
                <a:ea typeface="Century Schoolbook" panose="02040604050505020304" pitchFamily="18" charset="0"/>
                <a:cs typeface="Arial" panose="020B0604020202020204" pitchFamily="34" charset="0"/>
              </a:rPr>
              <a:t> </a:t>
            </a:r>
            <a:r>
              <a:rPr lang="nl-NL" sz="3600" dirty="0" err="1">
                <a:effectLst/>
                <a:latin typeface="Arial" panose="020B0604020202020204" pitchFamily="34" charset="0"/>
                <a:ea typeface="Century Schoolbook" panose="02040604050505020304" pitchFamily="18" charset="0"/>
                <a:cs typeface="Arial" panose="020B0604020202020204" pitchFamily="34" charset="0"/>
              </a:rPr>
              <a:t>Older</a:t>
            </a:r>
            <a:r>
              <a:rPr lang="nl-NL" sz="3600" dirty="0">
                <a:effectLst/>
                <a:latin typeface="Arial" panose="020B0604020202020204" pitchFamily="34" charset="0"/>
                <a:ea typeface="Century Schoolbook" panose="02040604050505020304" pitchFamily="18" charset="0"/>
                <a:cs typeface="Arial" panose="020B0604020202020204" pitchFamily="34" charset="0"/>
              </a:rPr>
              <a:t> Person</a:t>
            </a:r>
            <a:endParaRPr lang="en-GB" sz="3600" dirty="0">
              <a:effectLst/>
              <a:latin typeface="Arial" panose="020B0604020202020204" pitchFamily="34" charset="0"/>
              <a:ea typeface="Century Schoolbook" panose="02040604050505020304" pitchFamily="18" charset="0"/>
              <a:cs typeface="Arial" panose="020B0604020202020204" pitchFamily="34" charset="0"/>
            </a:endParaRPr>
          </a:p>
          <a:p>
            <a:pPr marL="270510">
              <a:lnSpc>
                <a:spcPct val="150000"/>
              </a:lnSpc>
              <a:spcAft>
                <a:spcPts val="1100"/>
              </a:spcAft>
              <a:tabLst>
                <a:tab pos="4152900" algn="l"/>
              </a:tabLst>
            </a:pPr>
            <a:r>
              <a:rPr lang="en-US" sz="3600" b="1" dirty="0">
                <a:effectLst/>
                <a:latin typeface="Arial" panose="020B0604020202020204" pitchFamily="34" charset="0"/>
                <a:ea typeface="Century Schoolbook" panose="02040604050505020304" pitchFamily="18" charset="0"/>
                <a:cs typeface="Arial" panose="020B0604020202020204" pitchFamily="34" charset="0"/>
              </a:rPr>
              <a:t>Module code</a:t>
            </a:r>
            <a:r>
              <a:rPr lang="en-US" sz="3600" dirty="0">
                <a:effectLst/>
                <a:latin typeface="Arial" panose="020B0604020202020204" pitchFamily="34" charset="0"/>
                <a:ea typeface="Century Schoolbook" panose="02040604050505020304" pitchFamily="18" charset="0"/>
                <a:cs typeface="Arial" panose="020B0604020202020204" pitchFamily="34" charset="0"/>
              </a:rPr>
              <a:t>: BMHP6027 </a:t>
            </a:r>
            <a:endParaRPr lang="en-GB" sz="3600" dirty="0">
              <a:effectLst/>
              <a:latin typeface="Arial" panose="020B0604020202020204" pitchFamily="34" charset="0"/>
              <a:ea typeface="Century Schoolbook" panose="02040604050505020304" pitchFamily="18" charset="0"/>
              <a:cs typeface="Arial" panose="020B0604020202020204" pitchFamily="34" charset="0"/>
            </a:endParaRPr>
          </a:p>
          <a:p>
            <a:pPr marL="270510">
              <a:lnSpc>
                <a:spcPct val="150000"/>
              </a:lnSpc>
              <a:spcAft>
                <a:spcPts val="1100"/>
              </a:spcAft>
              <a:tabLst>
                <a:tab pos="4152900" algn="l"/>
              </a:tabLst>
            </a:pPr>
            <a:r>
              <a:rPr lang="en-US" sz="3600" b="1" dirty="0">
                <a:effectLst/>
                <a:latin typeface="Arial" panose="020B0604020202020204" pitchFamily="34" charset="0"/>
                <a:ea typeface="Century Schoolbook" panose="02040604050505020304" pitchFamily="18" charset="0"/>
                <a:cs typeface="Arial" panose="020B0604020202020204" pitchFamily="34" charset="0"/>
              </a:rPr>
              <a:t>Lecturer’s name</a:t>
            </a:r>
            <a:r>
              <a:rPr lang="en-US" sz="3600" dirty="0">
                <a:effectLst/>
                <a:latin typeface="Arial" panose="020B0604020202020204" pitchFamily="34" charset="0"/>
                <a:ea typeface="Century Schoolbook" panose="02040604050505020304" pitchFamily="18" charset="0"/>
                <a:cs typeface="Times New Roman" panose="02020603050405020304" pitchFamily="18" charset="0"/>
              </a:rPr>
              <a:t>: Arif Ahmed</a:t>
            </a:r>
            <a:endParaRPr lang="en-GB" sz="36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endParaRPr lang="en-US" dirty="0"/>
          </a:p>
        </p:txBody>
      </p:sp>
      <p:graphicFrame>
        <p:nvGraphicFramePr>
          <p:cNvPr id="9" name="Table 8">
            <a:extLst>
              <a:ext uri="{FF2B5EF4-FFF2-40B4-BE49-F238E27FC236}">
                <a16:creationId xmlns:a16="http://schemas.microsoft.com/office/drawing/2014/main" id="{5A663E39-9492-AB50-1FD1-2BDF68BBA088}"/>
              </a:ext>
            </a:extLst>
          </p:cNvPr>
          <p:cNvGraphicFramePr>
            <a:graphicFrameLocks noGrp="1"/>
          </p:cNvGraphicFramePr>
          <p:nvPr>
            <p:extLst>
              <p:ext uri="{D42A27DB-BD31-4B8C-83A1-F6EECF244321}">
                <p14:modId xmlns:p14="http://schemas.microsoft.com/office/powerpoint/2010/main" val="1478397096"/>
              </p:ext>
            </p:extLst>
          </p:nvPr>
        </p:nvGraphicFramePr>
        <p:xfrm>
          <a:off x="5333386" y="7749538"/>
          <a:ext cx="20183475" cy="4389120"/>
        </p:xfrm>
        <a:graphic>
          <a:graphicData uri="http://schemas.openxmlformats.org/drawingml/2006/table">
            <a:tbl>
              <a:tblPr firstRow="1" bandRow="1">
                <a:tableStyleId>{5C22544A-7EE6-4342-B048-85BDC9FD1C3A}</a:tableStyleId>
              </a:tblPr>
              <a:tblGrid>
                <a:gridCol w="20183475">
                  <a:extLst>
                    <a:ext uri="{9D8B030D-6E8A-4147-A177-3AD203B41FA5}">
                      <a16:colId xmlns:a16="http://schemas.microsoft.com/office/drawing/2014/main" val="2526675897"/>
                    </a:ext>
                  </a:extLst>
                </a:gridCol>
              </a:tblGrid>
              <a:tr h="3337151">
                <a:tc>
                  <a:txBody>
                    <a:bodyPr/>
                    <a:lstStyle/>
                    <a:p>
                      <a:pPr algn="ctr"/>
                      <a:endParaRPr lang="en-US" sz="6000" dirty="0">
                        <a:latin typeface="Arial" panose="020B0604020202020204" pitchFamily="34" charset="0"/>
                        <a:cs typeface="Arial" panose="020B0604020202020204" pitchFamily="34" charset="0"/>
                      </a:endParaRPr>
                    </a:p>
                    <a:p>
                      <a:pPr algn="ctr"/>
                      <a:r>
                        <a:rPr lang="en-US" sz="6000" dirty="0">
                          <a:solidFill>
                            <a:schemeClr val="tx1"/>
                          </a:solidFill>
                          <a:latin typeface="Arial" panose="020B0604020202020204" pitchFamily="34" charset="0"/>
                          <a:cs typeface="Arial" panose="020B0604020202020204" pitchFamily="34" charset="0"/>
                        </a:rPr>
                        <a:t>POSTER</a:t>
                      </a:r>
                    </a:p>
                    <a:p>
                      <a:pPr marL="0" marR="0" lvl="0" indent="0" algn="ctr" defTabSz="2851191" rtl="0" eaLnBrk="1" fontAlgn="auto" latinLnBrk="0" hangingPunct="1">
                        <a:lnSpc>
                          <a:spcPct val="100000"/>
                        </a:lnSpc>
                        <a:spcBef>
                          <a:spcPts val="0"/>
                        </a:spcBef>
                        <a:spcAft>
                          <a:spcPts val="0"/>
                        </a:spcAft>
                        <a:buClrTx/>
                        <a:buSzTx/>
                        <a:buFontTx/>
                        <a:buNone/>
                        <a:tabLst/>
                        <a:defRPr/>
                      </a:pPr>
                      <a:r>
                        <a:rPr lang="en-GB" sz="5400" dirty="0">
                          <a:solidFill>
                            <a:schemeClr val="tx1"/>
                          </a:solidFill>
                          <a:latin typeface="Arial" panose="020B0604020202020204" pitchFamily="34" charset="0"/>
                          <a:cs typeface="Arial" panose="020B0604020202020204" pitchFamily="34" charset="0"/>
                        </a:rPr>
                        <a:t>Empowering Older People: An Evaluation of Care, Support Needs and Interventions in the UK.</a:t>
                      </a:r>
                    </a:p>
                    <a:p>
                      <a:pPr marL="0" marR="0" lvl="0" indent="0" algn="ctr" defTabSz="2851191" rtl="0" eaLnBrk="1" fontAlgn="auto" latinLnBrk="0" hangingPunct="1">
                        <a:lnSpc>
                          <a:spcPct val="100000"/>
                        </a:lnSpc>
                        <a:spcBef>
                          <a:spcPts val="0"/>
                        </a:spcBef>
                        <a:spcAft>
                          <a:spcPts val="0"/>
                        </a:spcAft>
                        <a:buClrTx/>
                        <a:buSzTx/>
                        <a:buFontTx/>
                        <a:buNone/>
                        <a:tabLst/>
                        <a:defRPr/>
                      </a:pPr>
                      <a:endParaRPr lang="en-US" sz="5400" dirty="0">
                        <a:latin typeface="Arial" panose="020B0604020202020204" pitchFamily="34" charset="0"/>
                        <a:cs typeface="Arial" panose="020B0604020202020204" pitchFamily="34" charset="0"/>
                      </a:endParaRPr>
                    </a:p>
                  </a:txBody>
                  <a:tcPr>
                    <a:solidFill>
                      <a:schemeClr val="accent2">
                        <a:lumMod val="60000"/>
                        <a:lumOff val="40000"/>
                      </a:schemeClr>
                    </a:solidFill>
                  </a:tcPr>
                </a:tc>
                <a:extLst>
                  <a:ext uri="{0D108BD9-81ED-4DB2-BD59-A6C34878D82A}">
                    <a16:rowId xmlns:a16="http://schemas.microsoft.com/office/drawing/2014/main" val="2433213379"/>
                  </a:ext>
                </a:extLst>
              </a:tr>
            </a:tbl>
          </a:graphicData>
        </a:graphic>
      </p:graphicFrame>
    </p:spTree>
    <p:extLst>
      <p:ext uri="{BB962C8B-B14F-4D97-AF65-F5344CB8AC3E}">
        <p14:creationId xmlns:p14="http://schemas.microsoft.com/office/powerpoint/2010/main" val="2880717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A9222A-A82D-64F7-85F6-D92302ACFA59}"/>
              </a:ext>
            </a:extLst>
          </p:cNvPr>
          <p:cNvSpPr>
            <a:spLocks noGrp="1"/>
          </p:cNvSpPr>
          <p:nvPr>
            <p:ph idx="1"/>
          </p:nvPr>
        </p:nvSpPr>
        <p:spPr>
          <a:xfrm>
            <a:off x="258303" y="23619"/>
            <a:ext cx="30848663" cy="21383625"/>
          </a:xfrm>
          <a:solidFill>
            <a:schemeClr val="bg2">
              <a:lumMod val="90000"/>
            </a:schemeClr>
          </a:solidFill>
        </p:spPr>
        <p:txBody>
          <a:bodyPr>
            <a:normAutofit/>
          </a:bodyPr>
          <a:lstStyle/>
          <a:p>
            <a:pPr marL="0" indent="0" algn="ctr">
              <a:buNone/>
            </a:pPr>
            <a:r>
              <a:rPr lang="en-IN" sz="6000" b="1" dirty="0">
                <a:solidFill>
                  <a:srgbClr val="C00000"/>
                </a:solidFill>
                <a:latin typeface="Times New Roman" panose="02020603050405020304" pitchFamily="18" charset="0"/>
                <a:cs typeface="Times New Roman" panose="02020603050405020304" pitchFamily="18" charset="0"/>
              </a:rPr>
              <a:t>Empowering the Old Person</a:t>
            </a:r>
            <a:endParaRPr lang="en-GB" sz="6000" noProof="0" dirty="0">
              <a:solidFill>
                <a:srgbClr val="C00000"/>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AA0D63A1-BD30-3780-A9B7-6BDA5DCBC0B3}"/>
              </a:ext>
            </a:extLst>
          </p:cNvPr>
          <p:cNvSpPr/>
          <p:nvPr/>
        </p:nvSpPr>
        <p:spPr>
          <a:xfrm>
            <a:off x="278295" y="1234428"/>
            <a:ext cx="7606894" cy="3901448"/>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1800" b="1" noProof="0" dirty="0">
                <a:solidFill>
                  <a:srgbClr val="000000"/>
                </a:solidFill>
                <a:latin typeface="Arial" panose="020B0604020202020204" pitchFamily="34" charset="0"/>
                <a:cs typeface="Arial" panose="020B0604020202020204" pitchFamily="34" charset="0"/>
              </a:rPr>
              <a:t>Introduction</a:t>
            </a:r>
          </a:p>
          <a:p>
            <a:pPr algn="just"/>
            <a:endParaRPr lang="en-GB" sz="1800" b="1" noProof="0" dirty="0">
              <a:solidFill>
                <a:srgbClr val="000000"/>
              </a:solidFill>
              <a:latin typeface="Arial" panose="020B0604020202020204" pitchFamily="34" charset="0"/>
              <a:cs typeface="Arial" panose="020B0604020202020204" pitchFamily="34" charset="0"/>
            </a:endParaRPr>
          </a:p>
          <a:p>
            <a:pPr algn="just"/>
            <a:r>
              <a:rPr lang="en-GB" sz="1600" noProof="0" dirty="0">
                <a:solidFill>
                  <a:srgbClr val="000000"/>
                </a:solidFill>
                <a:latin typeface="Arial" panose="020B0604020202020204" pitchFamily="34" charset="0"/>
                <a:cs typeface="Arial" panose="020B0604020202020204" pitchFamily="34" charset="0"/>
              </a:rPr>
              <a:t>The ageing population has been increasing both internationally and in the United Kingdom. Over 10 million people are presently aged 65 and over, making up 18% of the population, and this percentage is more likely to be expected to increase in the coming years (Centre for Ageing Better, 2025). As adults live longer, it is significant that health and social care services help older people to live healthy and independent lives. Giving more power to older adults means offering them the capability to make decisions about their care and everyday lives. It also includes supporting them to maintain their functional capability, honesty, freedom and social participation.</a:t>
            </a:r>
          </a:p>
        </p:txBody>
      </p:sp>
      <p:sp>
        <p:nvSpPr>
          <p:cNvPr id="5" name="Rectangle 4">
            <a:extLst>
              <a:ext uri="{FF2B5EF4-FFF2-40B4-BE49-F238E27FC236}">
                <a16:creationId xmlns:a16="http://schemas.microsoft.com/office/drawing/2014/main" id="{6D206C7E-7372-3F9D-79DA-624E4A9F9C9D}"/>
              </a:ext>
            </a:extLst>
          </p:cNvPr>
          <p:cNvSpPr/>
          <p:nvPr/>
        </p:nvSpPr>
        <p:spPr>
          <a:xfrm>
            <a:off x="18013001" y="1234425"/>
            <a:ext cx="6571764" cy="12906117"/>
          </a:xfrm>
          <a:prstGeom prst="rect">
            <a:avLst/>
          </a:prstGeom>
          <a:solidFill>
            <a:srgbClr val="C5D3FF"/>
          </a:solidFill>
        </p:spPr>
        <p:style>
          <a:lnRef idx="1">
            <a:schemeClr val="accent2"/>
          </a:lnRef>
          <a:fillRef idx="2">
            <a:schemeClr val="accent2"/>
          </a:fillRef>
          <a:effectRef idx="1">
            <a:schemeClr val="accent2"/>
          </a:effectRef>
          <a:fontRef idx="minor">
            <a:schemeClr val="dk1"/>
          </a:fontRef>
        </p:style>
        <p:txBody>
          <a:bodyPr rtlCol="0" anchor="ctr"/>
          <a:lstStyle/>
          <a:p>
            <a:pPr algn="just"/>
            <a:r>
              <a:rPr lang="en-GB" sz="1800" b="1" noProof="0" dirty="0">
                <a:latin typeface="Arial" panose="020B0604020202020204" pitchFamily="34" charset="0"/>
                <a:cs typeface="Arial" panose="020B0604020202020204" pitchFamily="34" charset="0"/>
              </a:rPr>
              <a:t>Challenges Older People Face in Maintaining Independence.</a:t>
            </a:r>
          </a:p>
          <a:p>
            <a:pPr algn="just"/>
            <a:endParaRPr lang="en-GB" sz="1800" b="1" noProof="0" dirty="0">
              <a:latin typeface="Arial" panose="020B0604020202020204" pitchFamily="34" charset="0"/>
              <a:cs typeface="Arial" panose="020B0604020202020204" pitchFamily="34" charset="0"/>
            </a:endParaRPr>
          </a:p>
          <a:p>
            <a:pPr algn="just"/>
            <a:r>
              <a:rPr lang="en-GB" sz="1600" noProof="0" dirty="0">
                <a:latin typeface="Arial" panose="020B0604020202020204" pitchFamily="34" charset="0"/>
                <a:cs typeface="Arial" panose="020B0604020202020204" pitchFamily="34" charset="0"/>
              </a:rPr>
              <a:t>Many health and social care services are accessible, but older people still experience many challenges that can impact their freedom and capability to carry out everyday activities (</a:t>
            </a:r>
            <a:r>
              <a:rPr lang="en-GB" sz="1600" noProof="0" dirty="0" err="1">
                <a:latin typeface="Arial" panose="020B0604020202020204" pitchFamily="34" charset="0"/>
                <a:cs typeface="Arial" panose="020B0604020202020204" pitchFamily="34" charset="0"/>
              </a:rPr>
              <a:t>Samouei</a:t>
            </a:r>
            <a:r>
              <a:rPr lang="en-GB" sz="1600" noProof="0" dirty="0">
                <a:latin typeface="Arial" panose="020B0604020202020204" pitchFamily="34" charset="0"/>
                <a:cs typeface="Arial" panose="020B0604020202020204" pitchFamily="34" charset="0"/>
              </a:rPr>
              <a:t> and </a:t>
            </a:r>
            <a:r>
              <a:rPr lang="en-GB" sz="1600" noProof="0" dirty="0" err="1">
                <a:latin typeface="Arial" panose="020B0604020202020204" pitchFamily="34" charset="0"/>
                <a:cs typeface="Arial" panose="020B0604020202020204" pitchFamily="34" charset="0"/>
              </a:rPr>
              <a:t>Keyvanara</a:t>
            </a:r>
            <a:r>
              <a:rPr lang="en-GB" sz="1600" noProof="0" dirty="0">
                <a:latin typeface="Arial" panose="020B0604020202020204" pitchFamily="34" charset="0"/>
                <a:cs typeface="Arial" panose="020B0604020202020204" pitchFamily="34" charset="0"/>
              </a:rPr>
              <a:t>, 2022). Ageing usually brings social, physical and economic changes that might decrease the capability of persons to live freely. Understanding these challenges is significant for enhancing support systems and ensuring that older adults get appropriate care. </a:t>
            </a:r>
          </a:p>
          <a:p>
            <a:pPr algn="just"/>
            <a:r>
              <a:rPr lang="en-GB" sz="1600" b="1" noProof="0" dirty="0">
                <a:latin typeface="Arial" panose="020B0604020202020204" pitchFamily="34" charset="0"/>
                <a:cs typeface="Arial" panose="020B0604020202020204" pitchFamily="34" charset="0"/>
              </a:rPr>
              <a:t>Health Issues</a:t>
            </a:r>
            <a:endParaRPr lang="en-GB" sz="1600" noProof="0" dirty="0">
              <a:latin typeface="Arial" panose="020B0604020202020204" pitchFamily="34" charset="0"/>
              <a:cs typeface="Arial" panose="020B0604020202020204" pitchFamily="34" charset="0"/>
            </a:endParaRPr>
          </a:p>
          <a:p>
            <a:pPr algn="just"/>
            <a:r>
              <a:rPr lang="en-GB" sz="1600" noProof="0" dirty="0">
                <a:latin typeface="Arial" panose="020B0604020202020204" pitchFamily="34" charset="0"/>
                <a:cs typeface="Arial" panose="020B0604020202020204" pitchFamily="34" charset="0"/>
              </a:rPr>
              <a:t>Many older people live with lifelong health conditions that can impact their mobility and overall well-being. Chronic illnesses such as dementia, arthritis, diabetes and cardiovascular diseases will make the daily tasks more difficult (Ayoubi-Mahani</a:t>
            </a:r>
            <a:r>
              <a:rPr lang="en-GB" sz="1600" i="1" noProof="0" dirty="0">
                <a:latin typeface="Arial" panose="020B0604020202020204" pitchFamily="34" charset="0"/>
                <a:cs typeface="Arial" panose="020B0604020202020204" pitchFamily="34" charset="0"/>
              </a:rPr>
              <a:t> et al.,</a:t>
            </a:r>
            <a:r>
              <a:rPr lang="en-GB" sz="1600" noProof="0" dirty="0">
                <a:latin typeface="Arial" panose="020B0604020202020204" pitchFamily="34" charset="0"/>
                <a:cs typeface="Arial" panose="020B0604020202020204" pitchFamily="34" charset="0"/>
              </a:rPr>
              <a:t> 2023). For example, arthritis may cause stiffness and pain in joints, which can limit movement, while dementia also affects remembering things and decision-making. These health conditions may increase the need for medical care and help services, which can sometimes reduce the capacity of people to live freely.</a:t>
            </a:r>
          </a:p>
          <a:p>
            <a:pPr algn="just"/>
            <a:r>
              <a:rPr lang="en-GB" sz="1600" b="1" noProof="0" dirty="0">
                <a:latin typeface="Arial" panose="020B0604020202020204" pitchFamily="34" charset="0"/>
                <a:cs typeface="Arial" panose="020B0604020202020204" pitchFamily="34" charset="0"/>
              </a:rPr>
              <a:t>Physical Frailty</a:t>
            </a:r>
            <a:endParaRPr lang="en-GB" sz="1600" noProof="0" dirty="0">
              <a:latin typeface="Arial" panose="020B0604020202020204" pitchFamily="34" charset="0"/>
              <a:cs typeface="Arial" panose="020B0604020202020204" pitchFamily="34" charset="0"/>
            </a:endParaRPr>
          </a:p>
          <a:p>
            <a:pPr algn="just"/>
            <a:r>
              <a:rPr lang="en-GB" sz="1600" noProof="0" dirty="0">
                <a:latin typeface="Arial" panose="020B0604020202020204" pitchFamily="34" charset="0"/>
                <a:cs typeface="Arial" panose="020B0604020202020204" pitchFamily="34" charset="0"/>
              </a:rPr>
              <a:t>Ageing is usually related to physical frailty, which includes decreased muscle strength, poor balance and slow movement. These changes can maximise the risk of getting injured or falling among older people. Falls are one of the leading causes of hospital admissions for elderly people and might result in lifetime health issues (</a:t>
            </a:r>
            <a:r>
              <a:rPr lang="en-GB" sz="1600" noProof="0" dirty="0" err="1">
                <a:latin typeface="Arial" panose="020B0604020202020204" pitchFamily="34" charset="0"/>
                <a:cs typeface="Arial" panose="020B0604020202020204" pitchFamily="34" charset="0"/>
              </a:rPr>
              <a:t>Menassa</a:t>
            </a:r>
            <a:r>
              <a:rPr lang="en-GB" sz="1600" noProof="0" dirty="0">
                <a:latin typeface="Arial" panose="020B0604020202020204" pitchFamily="34" charset="0"/>
                <a:cs typeface="Arial" panose="020B0604020202020204" pitchFamily="34" charset="0"/>
              </a:rPr>
              <a:t> </a:t>
            </a:r>
            <a:r>
              <a:rPr lang="en-GB" sz="1600" i="1" noProof="0" dirty="0">
                <a:latin typeface="Arial" panose="020B0604020202020204" pitchFamily="34" charset="0"/>
                <a:cs typeface="Arial" panose="020B0604020202020204" pitchFamily="34" charset="0"/>
              </a:rPr>
              <a:t>et al</a:t>
            </a:r>
            <a:r>
              <a:rPr lang="en-GB" sz="1600" noProof="0" dirty="0">
                <a:latin typeface="Arial" panose="020B0604020202020204" pitchFamily="34" charset="0"/>
                <a:cs typeface="Arial" panose="020B0604020202020204" pitchFamily="34" charset="0"/>
              </a:rPr>
              <a:t>., 2023). Physical frailty can also make daily activities like bathing, walking or meal preparation.</a:t>
            </a:r>
          </a:p>
          <a:p>
            <a:pPr algn="just"/>
            <a:r>
              <a:rPr lang="en-GB" sz="1600" b="1" noProof="0" dirty="0">
                <a:latin typeface="Arial" panose="020B0604020202020204" pitchFamily="34" charset="0"/>
                <a:cs typeface="Arial" panose="020B0604020202020204" pitchFamily="34" charset="0"/>
              </a:rPr>
              <a:t>Social Separation</a:t>
            </a:r>
            <a:endParaRPr lang="en-GB" sz="1600" noProof="0" dirty="0">
              <a:latin typeface="Arial" panose="020B0604020202020204" pitchFamily="34" charset="0"/>
              <a:cs typeface="Arial" panose="020B0604020202020204" pitchFamily="34" charset="0"/>
            </a:endParaRPr>
          </a:p>
          <a:p>
            <a:pPr algn="just"/>
            <a:r>
              <a:rPr lang="en-GB" sz="1600" noProof="0" dirty="0">
                <a:latin typeface="Arial" panose="020B0604020202020204" pitchFamily="34" charset="0"/>
                <a:cs typeface="Arial" panose="020B0604020202020204" pitchFamily="34" charset="0"/>
              </a:rPr>
              <a:t>Older people face challenges as they are not socialised fully with other people in society. Most of the older adults live independently because their family members are shifting away, loss of a partner or reduced social media networks. They might feel lonely when there are limited social interactions, and this may affect their mental health (Prina </a:t>
            </a:r>
            <a:r>
              <a:rPr lang="en-GB" sz="1600" i="1" noProof="0" dirty="0">
                <a:latin typeface="Arial" panose="020B0604020202020204" pitchFamily="34" charset="0"/>
                <a:cs typeface="Arial" panose="020B0604020202020204" pitchFamily="34" charset="0"/>
              </a:rPr>
              <a:t>et al., </a:t>
            </a:r>
            <a:r>
              <a:rPr lang="en-GB" sz="1600" noProof="0" dirty="0">
                <a:latin typeface="Arial" panose="020B0604020202020204" pitchFamily="34" charset="0"/>
                <a:cs typeface="Arial" panose="020B0604020202020204" pitchFamily="34" charset="0"/>
              </a:rPr>
              <a:t>2024). Research reflects that social isolation is connected to high chances of getting depressed, reduced life satisfaction and anxiety.</a:t>
            </a:r>
          </a:p>
          <a:p>
            <a:pPr algn="just"/>
            <a:r>
              <a:rPr lang="en-GB" sz="1600" b="1" noProof="0" dirty="0">
                <a:latin typeface="Arial" panose="020B0604020202020204" pitchFamily="34" charset="0"/>
                <a:cs typeface="Arial" panose="020B0604020202020204" pitchFamily="34" charset="0"/>
              </a:rPr>
              <a:t>Financial Limitations</a:t>
            </a:r>
            <a:endParaRPr lang="en-GB" sz="1600" noProof="0" dirty="0">
              <a:latin typeface="Arial" panose="020B0604020202020204" pitchFamily="34" charset="0"/>
              <a:cs typeface="Arial" panose="020B0604020202020204" pitchFamily="34" charset="0"/>
            </a:endParaRPr>
          </a:p>
          <a:p>
            <a:pPr algn="just"/>
            <a:r>
              <a:rPr lang="en-GB" sz="1600" noProof="0" dirty="0">
                <a:latin typeface="Arial" panose="020B0604020202020204" pitchFamily="34" charset="0"/>
                <a:cs typeface="Arial" panose="020B0604020202020204" pitchFamily="34" charset="0"/>
              </a:rPr>
              <a:t>Some older people have restricted financial resources, particularly those who depend more on pensions or fixed incomes. Financial limitations might make it difficult for them to access healthcare quality, feasible housing or home support services.</a:t>
            </a:r>
          </a:p>
          <a:p>
            <a:pPr algn="just"/>
            <a:r>
              <a:rPr lang="en-GB" sz="1600" b="1" noProof="0" dirty="0">
                <a:latin typeface="Arial" panose="020B0604020202020204" pitchFamily="34" charset="0"/>
                <a:cs typeface="Arial" panose="020B0604020202020204" pitchFamily="34" charset="0"/>
              </a:rPr>
              <a:t>Digital Exclusion</a:t>
            </a:r>
            <a:endParaRPr lang="en-GB" sz="1600" noProof="0" dirty="0">
              <a:latin typeface="Arial" panose="020B0604020202020204" pitchFamily="34" charset="0"/>
              <a:cs typeface="Arial" panose="020B0604020202020204" pitchFamily="34" charset="0"/>
            </a:endParaRPr>
          </a:p>
          <a:p>
            <a:pPr algn="just"/>
            <a:r>
              <a:rPr lang="en-GB" sz="1600" noProof="0" dirty="0">
                <a:latin typeface="Arial" panose="020B0604020202020204" pitchFamily="34" charset="0"/>
                <a:cs typeface="Arial" panose="020B0604020202020204" pitchFamily="34" charset="0"/>
              </a:rPr>
              <a:t>The new healthcare services increasingly utilise digital technologies like online appointments, digital telehealth and their records of health (Zheng </a:t>
            </a:r>
            <a:r>
              <a:rPr lang="en-GB" sz="1600" i="1" noProof="0" dirty="0">
                <a:latin typeface="Arial" panose="020B0604020202020204" pitchFamily="34" charset="0"/>
                <a:cs typeface="Arial" panose="020B0604020202020204" pitchFamily="34" charset="0"/>
              </a:rPr>
              <a:t>et al., </a:t>
            </a:r>
            <a:r>
              <a:rPr lang="en-GB" sz="1600" noProof="0" dirty="0">
                <a:latin typeface="Arial" panose="020B0604020202020204" pitchFamily="34" charset="0"/>
                <a:cs typeface="Arial" panose="020B0604020202020204" pitchFamily="34" charset="0"/>
              </a:rPr>
              <a:t>2022). Although many older people may not know how to use digital technology, this digital exclusion can generate difficulties in accessing healthcare information.</a:t>
            </a:r>
          </a:p>
          <a:p>
            <a:pPr algn="just"/>
            <a:br>
              <a:rPr lang="en-GB" sz="1400" noProof="0" dirty="0">
                <a:latin typeface="Times New Roman" panose="02020603050405020304" pitchFamily="18" charset="0"/>
                <a:cs typeface="Times New Roman" panose="02020603050405020304" pitchFamily="18" charset="0"/>
              </a:rPr>
            </a:br>
            <a:endParaRPr lang="en-GB" sz="1400" noProof="0" dirty="0">
              <a:solidFill>
                <a:schemeClr val="tx1"/>
              </a:solidFill>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9A860258-76D1-95DB-79C3-C364320A5F90}"/>
              </a:ext>
            </a:extLst>
          </p:cNvPr>
          <p:cNvSpPr/>
          <p:nvPr/>
        </p:nvSpPr>
        <p:spPr>
          <a:xfrm>
            <a:off x="8060050" y="4848448"/>
            <a:ext cx="9658973" cy="9814829"/>
          </a:xfrm>
          <a:prstGeom prst="rec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1800" b="1" noProof="0" dirty="0">
                <a:solidFill>
                  <a:schemeClr val="tx1"/>
                </a:solidFill>
                <a:latin typeface="Arial" panose="020B0604020202020204" pitchFamily="34" charset="0"/>
                <a:cs typeface="Arial" panose="020B0604020202020204" pitchFamily="34" charset="0"/>
              </a:rPr>
              <a:t>Evaluation of Care and Support Needs of Older People</a:t>
            </a:r>
          </a:p>
          <a:p>
            <a:pPr algn="just"/>
            <a:endParaRPr lang="en-GB" sz="1800" b="1" noProof="0" dirty="0">
              <a:solidFill>
                <a:schemeClr val="tx1"/>
              </a:solidFill>
              <a:latin typeface="Arial" panose="020B0604020202020204" pitchFamily="34" charset="0"/>
              <a:cs typeface="Arial" panose="020B0604020202020204" pitchFamily="34" charset="0"/>
            </a:endParaRPr>
          </a:p>
          <a:p>
            <a:pPr algn="just"/>
            <a:r>
              <a:rPr lang="en-GB" sz="1600" noProof="0" dirty="0">
                <a:solidFill>
                  <a:schemeClr val="tx1"/>
                </a:solidFill>
                <a:latin typeface="Arial" panose="020B0604020202020204" pitchFamily="34" charset="0"/>
                <a:cs typeface="Arial" panose="020B0604020202020204" pitchFamily="34" charset="0"/>
              </a:rPr>
              <a:t>Older people have a range of care and support needs that should be addressed to maintain their independence, status and overall well-being (Mannheim </a:t>
            </a:r>
            <a:r>
              <a:rPr lang="en-GB" sz="1600" i="1" noProof="0" dirty="0">
                <a:solidFill>
                  <a:schemeClr val="tx1"/>
                </a:solidFill>
                <a:latin typeface="Arial" panose="020B0604020202020204" pitchFamily="34" charset="0"/>
                <a:cs typeface="Arial" panose="020B0604020202020204" pitchFamily="34" charset="0"/>
              </a:rPr>
              <a:t>et al., </a:t>
            </a:r>
            <a:r>
              <a:rPr lang="en-GB" sz="1600" noProof="0" dirty="0">
                <a:solidFill>
                  <a:schemeClr val="tx1"/>
                </a:solidFill>
                <a:latin typeface="Arial" panose="020B0604020202020204" pitchFamily="34" charset="0"/>
                <a:cs typeface="Arial" panose="020B0604020202020204" pitchFamily="34" charset="0"/>
              </a:rPr>
              <a:t>2023). Because people age, psychological, physical and social changes can impact their capability to carry out regular activities. Thus, health and social care services should give accurate support that allows older people to live securely and independently while maintaining a good quality of life.</a:t>
            </a:r>
          </a:p>
          <a:p>
            <a:pPr algn="just"/>
            <a:r>
              <a:rPr lang="en-GB" sz="1600" b="1" noProof="0" dirty="0">
                <a:solidFill>
                  <a:schemeClr val="tx1"/>
                </a:solidFill>
                <a:latin typeface="Arial" panose="020B0604020202020204" pitchFamily="34" charset="0"/>
                <a:cs typeface="Arial" panose="020B0604020202020204" pitchFamily="34" charset="0"/>
              </a:rPr>
              <a:t>Maintaining Functional Ability</a:t>
            </a:r>
            <a:endParaRPr lang="en-GB" sz="1600" noProof="0" dirty="0">
              <a:solidFill>
                <a:schemeClr val="tx1"/>
              </a:solidFill>
              <a:latin typeface="Arial" panose="020B0604020202020204" pitchFamily="34" charset="0"/>
              <a:cs typeface="Arial" panose="020B0604020202020204" pitchFamily="34" charset="0"/>
            </a:endParaRPr>
          </a:p>
          <a:p>
            <a:pPr algn="just"/>
            <a:r>
              <a:rPr lang="en-GB" sz="1600" noProof="0" dirty="0">
                <a:solidFill>
                  <a:schemeClr val="tx1"/>
                </a:solidFill>
                <a:latin typeface="Arial" panose="020B0604020202020204" pitchFamily="34" charset="0"/>
                <a:cs typeface="Arial" panose="020B0604020202020204" pitchFamily="34" charset="0"/>
              </a:rPr>
              <a:t>Functional ability means the capacity of an individual to perform regular activities like dressing, walking, cooking and taking part in social life. As people age, they might face decreased mobility, chronic illness or physical weakness, which can restrict their functional capability (</a:t>
            </a:r>
            <a:r>
              <a:rPr lang="en-GB" sz="1600" noProof="0" dirty="0" err="1">
                <a:solidFill>
                  <a:schemeClr val="tx1"/>
                </a:solidFill>
                <a:latin typeface="Arial" panose="020B0604020202020204" pitchFamily="34" charset="0"/>
                <a:cs typeface="Arial" panose="020B0604020202020204" pitchFamily="34" charset="0"/>
              </a:rPr>
              <a:t>Jepma</a:t>
            </a:r>
            <a:r>
              <a:rPr lang="en-GB" sz="1600" noProof="0" dirty="0">
                <a:solidFill>
                  <a:schemeClr val="tx1"/>
                </a:solidFill>
                <a:latin typeface="Arial" panose="020B0604020202020204" pitchFamily="34" charset="0"/>
                <a:cs typeface="Arial" panose="020B0604020202020204" pitchFamily="34" charset="0"/>
              </a:rPr>
              <a:t> </a:t>
            </a:r>
            <a:r>
              <a:rPr lang="en-GB" sz="1600" i="1" noProof="0" dirty="0">
                <a:solidFill>
                  <a:schemeClr val="tx1"/>
                </a:solidFill>
                <a:latin typeface="Arial" panose="020B0604020202020204" pitchFamily="34" charset="0"/>
                <a:cs typeface="Arial" panose="020B0604020202020204" pitchFamily="34" charset="0"/>
              </a:rPr>
              <a:t>et al.</a:t>
            </a:r>
            <a:r>
              <a:rPr lang="en-GB" sz="1600" noProof="0" dirty="0">
                <a:solidFill>
                  <a:schemeClr val="tx1"/>
                </a:solidFill>
                <a:latin typeface="Arial" panose="020B0604020202020204" pitchFamily="34" charset="0"/>
                <a:cs typeface="Arial" panose="020B0604020202020204" pitchFamily="34" charset="0"/>
              </a:rPr>
              <a:t>, 2024). Health and social care services also play a significant role in supporting older people to maintain these capabilities. For example, physiotherapy and rehabilitation programmes support enhancing strength, balance and mobility. Home adaptations like stair lifts, handrails and accessible bathrooms also enable older people to carry out regular activities more securely. Maintaining functional capability supports in preventing dependence and allows older people to stay active in their communities.</a:t>
            </a:r>
          </a:p>
          <a:p>
            <a:pPr algn="just"/>
            <a:r>
              <a:rPr lang="en-GB" sz="1600" b="1" noProof="0" dirty="0">
                <a:solidFill>
                  <a:schemeClr val="tx1"/>
                </a:solidFill>
                <a:latin typeface="Arial" panose="020B0604020202020204" pitchFamily="34" charset="0"/>
                <a:cs typeface="Arial" panose="020B0604020202020204" pitchFamily="34" charset="0"/>
              </a:rPr>
              <a:t>Promoting Independence</a:t>
            </a:r>
            <a:endParaRPr lang="en-GB" sz="1600" noProof="0" dirty="0">
              <a:solidFill>
                <a:schemeClr val="tx1"/>
              </a:solidFill>
              <a:latin typeface="Arial" panose="020B0604020202020204" pitchFamily="34" charset="0"/>
              <a:cs typeface="Arial" panose="020B0604020202020204" pitchFamily="34" charset="0"/>
            </a:endParaRPr>
          </a:p>
          <a:p>
            <a:pPr algn="just"/>
            <a:r>
              <a:rPr lang="en-GB" sz="1600" noProof="0" dirty="0">
                <a:solidFill>
                  <a:schemeClr val="tx1"/>
                </a:solidFill>
                <a:latin typeface="Arial" panose="020B0604020202020204" pitchFamily="34" charset="0"/>
                <a:cs typeface="Arial" panose="020B0604020202020204" pitchFamily="34" charset="0"/>
              </a:rPr>
              <a:t>Promoting independence is one of the main roles in supporting older people. Most of the elderly people have the choice to stay living in their own homes instead of shifting into residential care. Giving them appropriate support services can be helpful for them to accomplish this (</a:t>
            </a:r>
            <a:r>
              <a:rPr lang="en-GB" sz="1600" noProof="0" dirty="0" err="1">
                <a:solidFill>
                  <a:schemeClr val="tx1"/>
                </a:solidFill>
                <a:latin typeface="Arial" panose="020B0604020202020204" pitchFamily="34" charset="0"/>
                <a:cs typeface="Arial" panose="020B0604020202020204" pitchFamily="34" charset="0"/>
              </a:rPr>
              <a:t>Kraun</a:t>
            </a:r>
            <a:r>
              <a:rPr lang="en-GB" sz="1600" i="1" noProof="0" dirty="0">
                <a:solidFill>
                  <a:schemeClr val="tx1"/>
                </a:solidFill>
                <a:latin typeface="Arial" panose="020B0604020202020204" pitchFamily="34" charset="0"/>
                <a:cs typeface="Arial" panose="020B0604020202020204" pitchFamily="34" charset="0"/>
              </a:rPr>
              <a:t> et al.</a:t>
            </a:r>
            <a:r>
              <a:rPr lang="en-GB" sz="1600" noProof="0" dirty="0">
                <a:solidFill>
                  <a:schemeClr val="tx1"/>
                </a:solidFill>
                <a:latin typeface="Arial" panose="020B0604020202020204" pitchFamily="34" charset="0"/>
                <a:cs typeface="Arial" panose="020B0604020202020204" pitchFamily="34" charset="0"/>
              </a:rPr>
              <a:t>, 2022). Home care services assist with tasks like personal care, preparing meals and cleaning while still enabling people to stay in control over their lives. Assistive technologies like mobility aids, personal alarms and tracking systems like local activity groups and day centres encourage participation and help elderly people to remain connected with society.</a:t>
            </a:r>
          </a:p>
          <a:p>
            <a:pPr algn="just"/>
            <a:r>
              <a:rPr lang="en-GB" sz="1600" b="1" noProof="0" dirty="0">
                <a:solidFill>
                  <a:schemeClr val="tx1"/>
                </a:solidFill>
                <a:latin typeface="Arial" panose="020B0604020202020204" pitchFamily="34" charset="0"/>
                <a:cs typeface="Arial" panose="020B0604020202020204" pitchFamily="34" charset="0"/>
              </a:rPr>
              <a:t>Freedom and Preferences</a:t>
            </a:r>
            <a:endParaRPr lang="en-GB" sz="1600" noProof="0" dirty="0">
              <a:solidFill>
                <a:schemeClr val="tx1"/>
              </a:solidFill>
              <a:latin typeface="Arial" panose="020B0604020202020204" pitchFamily="34" charset="0"/>
              <a:cs typeface="Arial" panose="020B0604020202020204" pitchFamily="34" charset="0"/>
            </a:endParaRPr>
          </a:p>
          <a:p>
            <a:pPr algn="just"/>
            <a:r>
              <a:rPr lang="en-GB" sz="1600" noProof="0" dirty="0">
                <a:solidFill>
                  <a:schemeClr val="tx1"/>
                </a:solidFill>
                <a:latin typeface="Arial" panose="020B0604020202020204" pitchFamily="34" charset="0"/>
                <a:cs typeface="Arial" panose="020B0604020202020204" pitchFamily="34" charset="0"/>
              </a:rPr>
              <a:t>Empowering elderly people also includes respecting their independence and preferences in decisions about their care. People-centred care approaches assure that older people are actively included in planning their care and support (Stepanian </a:t>
            </a:r>
            <a:r>
              <a:rPr lang="en-GB" sz="1600" i="1" noProof="0" dirty="0">
                <a:solidFill>
                  <a:schemeClr val="tx1"/>
                </a:solidFill>
                <a:latin typeface="Arial" panose="020B0604020202020204" pitchFamily="34" charset="0"/>
                <a:cs typeface="Arial" panose="020B0604020202020204" pitchFamily="34" charset="0"/>
              </a:rPr>
              <a:t>et al.,</a:t>
            </a:r>
            <a:r>
              <a:rPr lang="en-GB" sz="1600" noProof="0" dirty="0">
                <a:solidFill>
                  <a:schemeClr val="tx1"/>
                </a:solidFill>
                <a:latin typeface="Arial" panose="020B0604020202020204" pitchFamily="34" charset="0"/>
                <a:cs typeface="Arial" panose="020B0604020202020204" pitchFamily="34" charset="0"/>
              </a:rPr>
              <a:t> 2023). This means their choices, values, and personal goals need to be listened to. When older people have the opportunity to make decisions about their treatment, everyday routines and living arrangements, it improves their sense of honour and freedom. </a:t>
            </a:r>
          </a:p>
          <a:p>
            <a:pPr algn="just"/>
            <a:r>
              <a:rPr lang="en-GB" sz="1600" b="1" noProof="0" dirty="0">
                <a:solidFill>
                  <a:schemeClr val="tx1"/>
                </a:solidFill>
                <a:latin typeface="Arial" panose="020B0604020202020204" pitchFamily="34" charset="0"/>
                <a:cs typeface="Arial" panose="020B0604020202020204" pitchFamily="34" charset="0"/>
              </a:rPr>
              <a:t>Social and Emotional Support</a:t>
            </a:r>
            <a:endParaRPr lang="en-GB" sz="1600" noProof="0" dirty="0">
              <a:solidFill>
                <a:schemeClr val="tx1"/>
              </a:solidFill>
              <a:latin typeface="Arial" panose="020B0604020202020204" pitchFamily="34" charset="0"/>
              <a:cs typeface="Arial" panose="020B0604020202020204" pitchFamily="34" charset="0"/>
            </a:endParaRPr>
          </a:p>
          <a:p>
            <a:pPr algn="just"/>
            <a:r>
              <a:rPr lang="en-GB" sz="1600" noProof="0" dirty="0">
                <a:solidFill>
                  <a:schemeClr val="tx1"/>
                </a:solidFill>
                <a:latin typeface="Arial" panose="020B0604020202020204" pitchFamily="34" charset="0"/>
                <a:cs typeface="Arial" panose="020B0604020202020204" pitchFamily="34" charset="0"/>
              </a:rPr>
              <a:t>While introduced to physical care, older people usually need emotional and social support. The people who are socially isolated and feel lonely are one of the noticeable problems among older people and can negatively impact their mental health and well-being. Social engagement from community activities, involvement of families and support groups helps older adults to maintain meaningful relationships (</a:t>
            </a:r>
            <a:r>
              <a:rPr lang="en-GB" sz="1600" noProof="0" dirty="0" err="1">
                <a:solidFill>
                  <a:schemeClr val="tx1"/>
                </a:solidFill>
                <a:latin typeface="Arial" panose="020B0604020202020204" pitchFamily="34" charset="0"/>
                <a:cs typeface="Arial" panose="020B0604020202020204" pitchFamily="34" charset="0"/>
              </a:rPr>
              <a:t>Kooij</a:t>
            </a:r>
            <a:r>
              <a:rPr lang="en-GB" sz="1600" noProof="0" dirty="0">
                <a:solidFill>
                  <a:schemeClr val="tx1"/>
                </a:solidFill>
                <a:latin typeface="Arial" panose="020B0604020202020204" pitchFamily="34" charset="0"/>
                <a:cs typeface="Arial" panose="020B0604020202020204" pitchFamily="34" charset="0"/>
              </a:rPr>
              <a:t> </a:t>
            </a:r>
            <a:r>
              <a:rPr lang="en-GB" sz="1600" i="1" noProof="0" dirty="0">
                <a:solidFill>
                  <a:schemeClr val="tx1"/>
                </a:solidFill>
                <a:latin typeface="Arial" panose="020B0604020202020204" pitchFamily="34" charset="0"/>
                <a:cs typeface="Arial" panose="020B0604020202020204" pitchFamily="34" charset="0"/>
              </a:rPr>
              <a:t>et al.,</a:t>
            </a:r>
            <a:r>
              <a:rPr lang="en-GB" sz="1600" noProof="0" dirty="0">
                <a:solidFill>
                  <a:schemeClr val="tx1"/>
                </a:solidFill>
                <a:latin typeface="Arial" panose="020B0604020202020204" pitchFamily="34" charset="0"/>
                <a:cs typeface="Arial" panose="020B0604020202020204" pitchFamily="34" charset="0"/>
              </a:rPr>
              <a:t> 2022). Giving chances for social interaction can help in enhancing their mental health, increasing life satisfaction and decreasing feelings of isolation. Both physical and emotional needs need to be addressed, which is very useful for empowering older people and supporting healthy ageing.</a:t>
            </a:r>
          </a:p>
          <a:p>
            <a:pPr algn="just"/>
            <a:br>
              <a:rPr lang="en-GB" sz="1400" noProof="0" dirty="0">
                <a:solidFill>
                  <a:schemeClr val="tx1"/>
                </a:solidFill>
                <a:latin typeface="Times New Roman" panose="02020603050405020304" pitchFamily="18" charset="0"/>
                <a:cs typeface="Times New Roman" panose="02020603050405020304" pitchFamily="18" charset="0"/>
              </a:rPr>
            </a:br>
            <a:endParaRPr lang="en-GB" sz="1400" noProof="0" dirty="0">
              <a:solidFill>
                <a:schemeClr val="tx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4616560C-4C17-E8B4-A66C-F794070F3184}"/>
              </a:ext>
            </a:extLst>
          </p:cNvPr>
          <p:cNvSpPr/>
          <p:nvPr/>
        </p:nvSpPr>
        <p:spPr>
          <a:xfrm>
            <a:off x="278295" y="10301287"/>
            <a:ext cx="7674217" cy="9814829"/>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just"/>
            <a:r>
              <a:rPr lang="en-GB" sz="1800" b="1" noProof="0" dirty="0">
                <a:latin typeface="Arial" panose="020B0604020202020204" pitchFamily="34" charset="0"/>
                <a:cs typeface="Arial" panose="020B0604020202020204" pitchFamily="34" charset="0"/>
              </a:rPr>
              <a:t>Effectiveness of Approaches and Interventions in the UK</a:t>
            </a:r>
          </a:p>
          <a:p>
            <a:pPr algn="just"/>
            <a:endParaRPr lang="en-GB" sz="1400" b="1" noProof="0" dirty="0">
              <a:latin typeface="Times New Roman" panose="02020603050405020304" pitchFamily="18" charset="0"/>
              <a:cs typeface="Times New Roman" panose="02020603050405020304" pitchFamily="18" charset="0"/>
            </a:endParaRPr>
          </a:p>
          <a:p>
            <a:pPr algn="just"/>
            <a:r>
              <a:rPr lang="en-GB" sz="1600" noProof="0" dirty="0">
                <a:latin typeface="Arial" panose="020B0604020202020204" pitchFamily="34" charset="0"/>
                <a:cs typeface="Arial" panose="020B0604020202020204" pitchFamily="34" charset="0"/>
              </a:rPr>
              <a:t>The many regulations and care approaches in the UK have evolved to support and give more power to older people. These policies aim to enhance health outcomes, promote freedom, and ensure that older adults receive higher-quality, people-centred care (Abdul</a:t>
            </a:r>
            <a:r>
              <a:rPr lang="en-GB" sz="1600" i="1" noProof="0" dirty="0">
                <a:latin typeface="Arial" panose="020B0604020202020204" pitchFamily="34" charset="0"/>
                <a:cs typeface="Arial" panose="020B0604020202020204" pitchFamily="34" charset="0"/>
              </a:rPr>
              <a:t> et al.,</a:t>
            </a:r>
            <a:r>
              <a:rPr lang="en-GB" sz="1600" noProof="0" dirty="0">
                <a:latin typeface="Arial" panose="020B0604020202020204" pitchFamily="34" charset="0"/>
                <a:cs typeface="Arial" panose="020B0604020202020204" pitchFamily="34" charset="0"/>
              </a:rPr>
              <a:t> 2024). Combining government regulations with theoretical approaches, as well as health and social care services, can better meet the requirements of people who are getting older.</a:t>
            </a:r>
          </a:p>
          <a:p>
            <a:pPr algn="just"/>
            <a:r>
              <a:rPr lang="en-GB" sz="1600" b="1" noProof="0" dirty="0">
                <a:latin typeface="Arial" panose="020B0604020202020204" pitchFamily="34" charset="0"/>
                <a:cs typeface="Arial" panose="020B0604020202020204" pitchFamily="34" charset="0"/>
              </a:rPr>
              <a:t>Care Act 2014:</a:t>
            </a:r>
            <a:r>
              <a:rPr lang="en-GB" sz="1600" noProof="0" dirty="0">
                <a:latin typeface="Arial" panose="020B0604020202020204" pitchFamily="34" charset="0"/>
                <a:cs typeface="Arial" panose="020B0604020202020204" pitchFamily="34" charset="0"/>
              </a:rPr>
              <a:t> The Care Act 2014 is one of the most significant pieces of legislation governing adult social care in England. It also shows the position of how it strongly focuses on encouraging wellbeing and independence among older people. The regulation needs local authorities to evaluate the care and support needs of individuals and give appropriate services (Cesari </a:t>
            </a:r>
            <a:r>
              <a:rPr lang="en-GB" sz="1600" i="1" noProof="0" dirty="0">
                <a:latin typeface="Arial" panose="020B0604020202020204" pitchFamily="34" charset="0"/>
                <a:cs typeface="Arial" panose="020B0604020202020204" pitchFamily="34" charset="0"/>
              </a:rPr>
              <a:t>et al.</a:t>
            </a:r>
            <a:r>
              <a:rPr lang="en-GB" sz="1600" noProof="0" dirty="0">
                <a:latin typeface="Arial" panose="020B0604020202020204" pitchFamily="34" charset="0"/>
                <a:cs typeface="Arial" panose="020B0604020202020204" pitchFamily="34" charset="0"/>
              </a:rPr>
              <a:t>, 2022). It also encourages people-centred care through assuring people are included in decisions about their care plans. Through supporting initial intervention and prevention, the Care Act helps older people to maintain their freedom and improve their quality of life.</a:t>
            </a:r>
          </a:p>
          <a:p>
            <a:pPr algn="just"/>
            <a:r>
              <a:rPr lang="en-GB" sz="1600" b="1" noProof="0" dirty="0">
                <a:latin typeface="Arial" panose="020B0604020202020204" pitchFamily="34" charset="0"/>
                <a:cs typeface="Arial" panose="020B0604020202020204" pitchFamily="34" charset="0"/>
              </a:rPr>
              <a:t>NHS Long Term Plan (2019): </a:t>
            </a:r>
            <a:r>
              <a:rPr lang="en-GB" sz="1600" noProof="0" dirty="0">
                <a:latin typeface="Arial" panose="020B0604020202020204" pitchFamily="34" charset="0"/>
                <a:cs typeface="Arial" panose="020B0604020202020204" pitchFamily="34" charset="0"/>
              </a:rPr>
              <a:t>The NHS Long Term Plan (2019) aims to enhance health services for an engaged population. It also promotes integrated care systems where health and care services work together to give coordinated support (NHS England, 2019). The plan mainly focuses on the expansion of community-based services, allowing more older people to get care in their own homes instead of hospitals. This kind of approach helps in decreasing admissions to hospitals and supports independent living. </a:t>
            </a:r>
          </a:p>
          <a:p>
            <a:pPr algn="just"/>
            <a:r>
              <a:rPr lang="en-GB" sz="1600" b="1" noProof="0" dirty="0">
                <a:latin typeface="Arial" panose="020B0604020202020204" pitchFamily="34" charset="0"/>
                <a:cs typeface="Arial" panose="020B0604020202020204" pitchFamily="34" charset="0"/>
              </a:rPr>
              <a:t>Relevant Theories</a:t>
            </a:r>
            <a:endParaRPr lang="en-GB" sz="1600" noProof="0" dirty="0">
              <a:latin typeface="Arial" panose="020B0604020202020204" pitchFamily="34" charset="0"/>
              <a:cs typeface="Arial" panose="020B0604020202020204" pitchFamily="34" charset="0"/>
            </a:endParaRPr>
          </a:p>
          <a:p>
            <a:pPr algn="just"/>
            <a:r>
              <a:rPr lang="en-GB" sz="1600" b="1" noProof="0" dirty="0">
                <a:latin typeface="Arial" panose="020B0604020202020204" pitchFamily="34" charset="0"/>
                <a:cs typeface="Arial" panose="020B0604020202020204" pitchFamily="34" charset="0"/>
              </a:rPr>
              <a:t>People-Centred Care Theory: </a:t>
            </a:r>
            <a:r>
              <a:rPr lang="en-GB" sz="1600" noProof="0" dirty="0">
                <a:latin typeface="Arial" panose="020B0604020202020204" pitchFamily="34" charset="0"/>
                <a:cs typeface="Arial" panose="020B0604020202020204" pitchFamily="34" charset="0"/>
              </a:rPr>
              <a:t>People-centred care outlines the dignity for the needs, values and preferences of people. This theory highlights the importance of including older people in decisions about their everyday care and treatment (Wong, Bayuo and Wong, 2022). Through focusing more on preferences, respect and dignity, where people-centred care improves the satisfaction of people and well-being.</a:t>
            </a:r>
          </a:p>
          <a:p>
            <a:pPr algn="just"/>
            <a:r>
              <a:rPr lang="en-GB" sz="1600" b="1" noProof="0" dirty="0">
                <a:latin typeface="Arial" panose="020B0604020202020204" pitchFamily="34" charset="0"/>
                <a:cs typeface="Arial" panose="020B0604020202020204" pitchFamily="34" charset="0"/>
              </a:rPr>
              <a:t>Active Ageing Theory:</a:t>
            </a:r>
            <a:r>
              <a:rPr lang="en-GB" sz="1600" noProof="0" dirty="0">
                <a:latin typeface="Arial" panose="020B0604020202020204" pitchFamily="34" charset="0"/>
                <a:cs typeface="Arial" panose="020B0604020202020204" pitchFamily="34" charset="0"/>
              </a:rPr>
              <a:t> The Active Ageing framework, evolved by the World Health Organisation, mainly focuses more on improving participation, health and safety as people age (Ayoubi-Mahani</a:t>
            </a:r>
            <a:r>
              <a:rPr lang="en-GB" sz="1600" i="1" noProof="0" dirty="0">
                <a:latin typeface="Arial" panose="020B0604020202020204" pitchFamily="34" charset="0"/>
                <a:cs typeface="Arial" panose="020B0604020202020204" pitchFamily="34" charset="0"/>
              </a:rPr>
              <a:t> et al.,</a:t>
            </a:r>
            <a:r>
              <a:rPr lang="en-GB" sz="1600" noProof="0" dirty="0">
                <a:latin typeface="Arial" panose="020B0604020202020204" pitchFamily="34" charset="0"/>
                <a:cs typeface="Arial" panose="020B0604020202020204" pitchFamily="34" charset="0"/>
              </a:rPr>
              <a:t> 2023). It mainly encourages older people to remain physically active, engaged socially and included in their societies.</a:t>
            </a:r>
          </a:p>
          <a:p>
            <a:pPr algn="just"/>
            <a:r>
              <a:rPr lang="en-GB" sz="1600" noProof="0" dirty="0">
                <a:latin typeface="Arial" panose="020B0604020202020204" pitchFamily="34" charset="0"/>
                <a:cs typeface="Arial" panose="020B0604020202020204" pitchFamily="34" charset="0"/>
              </a:rPr>
              <a:t>These regulations and theories support giving more powers through promoting freedom, improving access to services and promoting older people to take an active role in making decisions about their wellbeing and care.</a:t>
            </a:r>
          </a:p>
          <a:p>
            <a:pPr algn="just"/>
            <a:br>
              <a:rPr lang="en-GB" sz="1600" noProof="0" dirty="0">
                <a:latin typeface="Arial" panose="020B0604020202020204" pitchFamily="34" charset="0"/>
                <a:cs typeface="Arial" panose="020B0604020202020204" pitchFamily="34" charset="0"/>
              </a:rPr>
            </a:br>
            <a:endParaRPr lang="en-GB" sz="1600" noProof="0" dirty="0">
              <a:solidFill>
                <a:schemeClr val="tx1"/>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24B4EB43-0B73-5196-3A3A-42019BFCBA27}"/>
              </a:ext>
            </a:extLst>
          </p:cNvPr>
          <p:cNvSpPr/>
          <p:nvPr/>
        </p:nvSpPr>
        <p:spPr>
          <a:xfrm>
            <a:off x="24872678" y="7505347"/>
            <a:ext cx="5774604" cy="6893941"/>
          </a:xfrm>
          <a:prstGeom prst="rect">
            <a:avLst/>
          </a:prstGeom>
          <a:solidFill>
            <a:schemeClr val="accent4">
              <a:lumMod val="20000"/>
              <a:lumOff val="80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just"/>
            <a:r>
              <a:rPr lang="en-GB" sz="1800" b="1" noProof="0" dirty="0">
                <a:latin typeface="Arial" panose="020B0604020202020204" pitchFamily="34" charset="0"/>
                <a:cs typeface="Arial" panose="020B0604020202020204" pitchFamily="34" charset="0"/>
              </a:rPr>
              <a:t>Recommendations for Improving Services </a:t>
            </a:r>
          </a:p>
          <a:p>
            <a:pPr algn="just"/>
            <a:r>
              <a:rPr lang="en-GB" sz="1600" noProof="0" dirty="0">
                <a:latin typeface="Arial" panose="020B0604020202020204" pitchFamily="34" charset="0"/>
                <a:cs typeface="Arial" panose="020B0604020202020204" pitchFamily="34" charset="0"/>
              </a:rPr>
              <a:t>To efficiently give more power to older people, health and social services require consistent enhancement. One significant recommendation is to maximise accessibility to community-based support services. These services, like day centres, home care and community health programmes, enable older people to stay in their own homes while getting the support they require. Remaining in familiar environments can enhance well-being, quality of life and freedom (</a:t>
            </a:r>
            <a:r>
              <a:rPr lang="en-GB" sz="1600" noProof="0" dirty="0" err="1">
                <a:latin typeface="Arial" panose="020B0604020202020204" pitchFamily="34" charset="0"/>
                <a:cs typeface="Arial" panose="020B0604020202020204" pitchFamily="34" charset="0"/>
              </a:rPr>
              <a:t>Menassa</a:t>
            </a:r>
            <a:r>
              <a:rPr lang="en-GB" sz="1600" noProof="0" dirty="0">
                <a:latin typeface="Arial" panose="020B0604020202020204" pitchFamily="34" charset="0"/>
                <a:cs typeface="Arial" panose="020B0604020202020204" pitchFamily="34" charset="0"/>
              </a:rPr>
              <a:t> </a:t>
            </a:r>
            <a:r>
              <a:rPr lang="en-GB" sz="1600" i="1" noProof="0" dirty="0">
                <a:latin typeface="Arial" panose="020B0604020202020204" pitchFamily="34" charset="0"/>
                <a:cs typeface="Arial" panose="020B0604020202020204" pitchFamily="34" charset="0"/>
              </a:rPr>
              <a:t>et al</a:t>
            </a:r>
            <a:r>
              <a:rPr lang="en-GB" sz="1600" noProof="0" dirty="0">
                <a:latin typeface="Arial" panose="020B0604020202020204" pitchFamily="34" charset="0"/>
                <a:cs typeface="Arial" panose="020B0604020202020204" pitchFamily="34" charset="0"/>
              </a:rPr>
              <a:t>., 2023). Another main recommendation is to enhance the incorporation among health and social care services. When social workers, hospitals, care providers and community organisations work together where older people get more coordinated and efficient care. Incorporated services decrease delays, prevent repeated admissions to hospitals, and ensure that people get accurate support at the appropriate time. Extending digital literacy programmes is also very significant, as several healthcare services are now offered online, including telehealth consultations and appointment bookings. Giving training and support can help older people develop digital skills and enhance accessibility to healthcare services (Prina </a:t>
            </a:r>
            <a:r>
              <a:rPr lang="en-GB" sz="1600" i="1" noProof="0" dirty="0">
                <a:latin typeface="Arial" panose="020B0604020202020204" pitchFamily="34" charset="0"/>
                <a:cs typeface="Arial" panose="020B0604020202020204" pitchFamily="34" charset="0"/>
              </a:rPr>
              <a:t>et al., </a:t>
            </a:r>
            <a:r>
              <a:rPr lang="en-GB" sz="1600" noProof="0" dirty="0">
                <a:latin typeface="Arial" panose="020B0604020202020204" pitchFamily="34" charset="0"/>
                <a:cs typeface="Arial" panose="020B0604020202020204" pitchFamily="34" charset="0"/>
              </a:rPr>
              <a:t>2024). There should be higher investment in preventative services like fall prevention programmes, health education and exercise initiatives that can help in maintaining physical health and decrease lifetime care needs.</a:t>
            </a:r>
          </a:p>
          <a:p>
            <a:pPr algn="just"/>
            <a:br>
              <a:rPr lang="en-GB" sz="1400" noProof="0" dirty="0">
                <a:latin typeface="Times New Roman" panose="02020603050405020304" pitchFamily="18" charset="0"/>
                <a:cs typeface="Times New Roman" panose="02020603050405020304" pitchFamily="18" charset="0"/>
              </a:rPr>
            </a:br>
            <a:endParaRPr lang="en-GB" sz="1400" noProof="0" dirty="0">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2B77203D-87D2-10FC-B22E-B42F7EB743B2}"/>
              </a:ext>
            </a:extLst>
          </p:cNvPr>
          <p:cNvSpPr/>
          <p:nvPr/>
        </p:nvSpPr>
        <p:spPr>
          <a:xfrm>
            <a:off x="13747338" y="14723914"/>
            <a:ext cx="5704445" cy="532076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just"/>
            <a:r>
              <a:rPr lang="en-GB" sz="1800" b="1" noProof="0" dirty="0">
                <a:latin typeface="Arial" panose="020B0604020202020204" pitchFamily="34" charset="0"/>
                <a:cs typeface="Arial" panose="020B0604020202020204" pitchFamily="34" charset="0"/>
              </a:rPr>
              <a:t>Conclusion</a:t>
            </a:r>
          </a:p>
          <a:p>
            <a:pPr algn="just"/>
            <a:endParaRPr lang="en-GB" sz="1800" b="1" noProof="0" dirty="0">
              <a:latin typeface="Arial" panose="020B0604020202020204" pitchFamily="34" charset="0"/>
              <a:cs typeface="Arial" panose="020B0604020202020204" pitchFamily="34" charset="0"/>
            </a:endParaRPr>
          </a:p>
          <a:p>
            <a:pPr algn="just"/>
            <a:r>
              <a:rPr lang="en-GB" sz="1600" noProof="0" dirty="0">
                <a:latin typeface="Arial" panose="020B0604020202020204" pitchFamily="34" charset="0"/>
                <a:cs typeface="Arial" panose="020B0604020202020204" pitchFamily="34" charset="0"/>
              </a:rPr>
              <a:t>Empowering older adults is significant for supporting them to maintain freedom, a good quality of life and dignity in later years. As the ageing population increases in the UK, health and social care services should respond to the changing requirements of older people. This presentation also explores the regulations and support systems already existing, where many older adults still experience challenges like social isolation, lifetime health conditions and financial difficulties. These kinds of challenges also have an impact on their capability to live freely. Reinforcing community support, which enhances accessibility to services and promotes people-centred care, can support older people staying active, included and confident in making decisions about their lives and care.</a:t>
            </a:r>
          </a:p>
          <a:p>
            <a:pPr algn="just"/>
            <a:br>
              <a:rPr lang="en-GB" sz="1400" noProof="0" dirty="0">
                <a:latin typeface="Times New Roman" panose="02020603050405020304" pitchFamily="18" charset="0"/>
                <a:cs typeface="Times New Roman" panose="02020603050405020304" pitchFamily="18" charset="0"/>
              </a:rPr>
            </a:br>
            <a:endParaRPr lang="en-GB" sz="1400" noProof="0" dirty="0">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24CBAD6E-78BE-91E6-188F-D628DC85A9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71909" y="1173791"/>
            <a:ext cx="9035254" cy="3614020"/>
          </a:xfrm>
          <a:prstGeom prst="rect">
            <a:avLst/>
          </a:prstGeom>
        </p:spPr>
      </p:pic>
      <p:pic>
        <p:nvPicPr>
          <p:cNvPr id="13" name="Picture 12">
            <a:extLst>
              <a:ext uri="{FF2B5EF4-FFF2-40B4-BE49-F238E27FC236}">
                <a16:creationId xmlns:a16="http://schemas.microsoft.com/office/drawing/2014/main" id="{7958B5AE-13BC-2A30-83A2-9D666961122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8303" y="5475362"/>
            <a:ext cx="7606894" cy="4639900"/>
          </a:xfrm>
          <a:prstGeom prst="rect">
            <a:avLst/>
          </a:prstGeom>
        </p:spPr>
      </p:pic>
      <p:pic>
        <p:nvPicPr>
          <p:cNvPr id="17" name="Picture 16">
            <a:extLst>
              <a:ext uri="{FF2B5EF4-FFF2-40B4-BE49-F238E27FC236}">
                <a16:creationId xmlns:a16="http://schemas.microsoft.com/office/drawing/2014/main" id="{F2CCEC9E-28D9-49EB-D8BA-1D1C17FF8BF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636314" y="14663277"/>
            <a:ext cx="4926814" cy="5381400"/>
          </a:xfrm>
          <a:prstGeom prst="rect">
            <a:avLst/>
          </a:prstGeom>
        </p:spPr>
      </p:pic>
      <p:pic>
        <p:nvPicPr>
          <p:cNvPr id="19" name="Picture 18">
            <a:extLst>
              <a:ext uri="{FF2B5EF4-FFF2-40B4-BE49-F238E27FC236}">
                <a16:creationId xmlns:a16="http://schemas.microsoft.com/office/drawing/2014/main" id="{5767CF59-B65D-ABFA-6FA0-4FAE82063F7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656746" y="14723913"/>
            <a:ext cx="5774605" cy="5320764"/>
          </a:xfrm>
          <a:prstGeom prst="rect">
            <a:avLst/>
          </a:prstGeom>
        </p:spPr>
      </p:pic>
      <p:pic>
        <p:nvPicPr>
          <p:cNvPr id="21" name="Picture 20">
            <a:extLst>
              <a:ext uri="{FF2B5EF4-FFF2-40B4-BE49-F238E27FC236}">
                <a16:creationId xmlns:a16="http://schemas.microsoft.com/office/drawing/2014/main" id="{367C1361-D3DC-537F-CFC8-5AEE5C498AE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060049" y="14672930"/>
            <a:ext cx="5579752" cy="5371750"/>
          </a:xfrm>
          <a:prstGeom prst="rect">
            <a:avLst/>
          </a:prstGeom>
        </p:spPr>
      </p:pic>
      <p:pic>
        <p:nvPicPr>
          <p:cNvPr id="2" name="Picture 1">
            <a:extLst>
              <a:ext uri="{FF2B5EF4-FFF2-40B4-BE49-F238E27FC236}">
                <a16:creationId xmlns:a16="http://schemas.microsoft.com/office/drawing/2014/main" id="{511F4ADB-689E-0584-4DAE-653371FDFD6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4733493" y="1234425"/>
            <a:ext cx="5913789" cy="5656232"/>
          </a:xfrm>
          <a:prstGeom prst="rect">
            <a:avLst/>
          </a:prstGeom>
        </p:spPr>
      </p:pic>
    </p:spTree>
    <p:extLst>
      <p:ext uri="{BB962C8B-B14F-4D97-AF65-F5344CB8AC3E}">
        <p14:creationId xmlns:p14="http://schemas.microsoft.com/office/powerpoint/2010/main" val="3618717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3A72A-F0EE-78BE-BF3A-D6B6190093EF}"/>
              </a:ext>
            </a:extLst>
          </p:cNvPr>
          <p:cNvSpPr>
            <a:spLocks noGrp="1"/>
          </p:cNvSpPr>
          <p:nvPr>
            <p:ph type="title"/>
          </p:nvPr>
        </p:nvSpPr>
        <p:spPr>
          <a:xfrm>
            <a:off x="2081421" y="28140"/>
            <a:ext cx="26112371" cy="4133179"/>
          </a:xfrm>
        </p:spPr>
        <p:txBody>
          <a:bodyPr>
            <a:normAutofit/>
          </a:bodyPr>
          <a:lstStyle/>
          <a:p>
            <a:pPr algn="ctr"/>
            <a:r>
              <a:rPr lang="en-US" sz="5400" b="1" dirty="0">
                <a:latin typeface="Arial" panose="020B0604020202020204" pitchFamily="34" charset="0"/>
                <a:cs typeface="Arial" panose="020B0604020202020204" pitchFamily="34" charset="0"/>
              </a:rPr>
              <a:t>References</a:t>
            </a:r>
            <a:endParaRPr lang="en-IN" sz="5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40A09EF-EDF4-63D5-9868-50776800BE18}"/>
              </a:ext>
            </a:extLst>
          </p:cNvPr>
          <p:cNvSpPr>
            <a:spLocks noGrp="1"/>
          </p:cNvSpPr>
          <p:nvPr>
            <p:ph idx="1"/>
          </p:nvPr>
        </p:nvSpPr>
        <p:spPr>
          <a:xfrm>
            <a:off x="1600200" y="2939144"/>
            <a:ext cx="27889201" cy="17667514"/>
          </a:xfrm>
        </p:spPr>
        <p:txBody>
          <a:bodyPr>
            <a:normAutofit fontScale="32500" lnSpcReduction="20000"/>
          </a:bodyPr>
          <a:lstStyle/>
          <a:p>
            <a:pPr marL="0" indent="0">
              <a:lnSpc>
                <a:spcPct val="170000"/>
              </a:lnSpc>
              <a:buNone/>
            </a:pPr>
            <a:r>
              <a:rPr lang="en-GB" sz="5500" dirty="0">
                <a:latin typeface="Arial" panose="020B0604020202020204" pitchFamily="34" charset="0"/>
                <a:cs typeface="Arial" panose="020B0604020202020204" pitchFamily="34" charset="0"/>
              </a:rPr>
              <a:t>Abdul, S., </a:t>
            </a:r>
            <a:r>
              <a:rPr lang="en-GB" sz="5500" dirty="0" err="1">
                <a:latin typeface="Arial" panose="020B0604020202020204" pitchFamily="34" charset="0"/>
                <a:cs typeface="Arial" panose="020B0604020202020204" pitchFamily="34" charset="0"/>
              </a:rPr>
              <a:t>Adeghe</a:t>
            </a:r>
            <a:r>
              <a:rPr lang="en-GB" sz="5500" dirty="0">
                <a:latin typeface="Arial" panose="020B0604020202020204" pitchFamily="34" charset="0"/>
                <a:cs typeface="Arial" panose="020B0604020202020204" pitchFamily="34" charset="0"/>
              </a:rPr>
              <a:t>, E.P., Adegoke, B.O., Adegoke, A.A. and </a:t>
            </a:r>
            <a:r>
              <a:rPr lang="en-GB" sz="5500" dirty="0" err="1">
                <a:latin typeface="Arial" panose="020B0604020202020204" pitchFamily="34" charset="0"/>
                <a:cs typeface="Arial" panose="020B0604020202020204" pitchFamily="34" charset="0"/>
              </a:rPr>
              <a:t>Udedeh</a:t>
            </a:r>
            <a:r>
              <a:rPr lang="en-GB" sz="5500" dirty="0">
                <a:latin typeface="Arial" panose="020B0604020202020204" pitchFamily="34" charset="0"/>
                <a:cs typeface="Arial" panose="020B0604020202020204" pitchFamily="34" charset="0"/>
              </a:rPr>
              <a:t>, E.H., (2024). A review of the challenges and opportunities in implementing health informatics in rural healthcare settings. </a:t>
            </a:r>
            <a:r>
              <a:rPr lang="en-GB" sz="5500" i="1" dirty="0">
                <a:latin typeface="Arial" panose="020B0604020202020204" pitchFamily="34" charset="0"/>
                <a:cs typeface="Arial" panose="020B0604020202020204" pitchFamily="34" charset="0"/>
              </a:rPr>
              <a:t>International Medical Science Research Journal</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4</a:t>
            </a:r>
            <a:r>
              <a:rPr lang="en-GB" sz="5500" dirty="0">
                <a:latin typeface="Arial" panose="020B0604020202020204" pitchFamily="34" charset="0"/>
                <a:cs typeface="Arial" panose="020B0604020202020204" pitchFamily="34" charset="0"/>
              </a:rPr>
              <a:t>(5), pp.606-631.</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a:latin typeface="Arial" panose="020B0604020202020204" pitchFamily="34" charset="0"/>
                <a:cs typeface="Arial" panose="020B0604020202020204" pitchFamily="34" charset="0"/>
              </a:rPr>
              <a:t>Ayoubi-Mahani, S., Eghbali-</a:t>
            </a:r>
            <a:r>
              <a:rPr lang="en-GB" sz="5500" dirty="0" err="1">
                <a:latin typeface="Arial" panose="020B0604020202020204" pitchFamily="34" charset="0"/>
                <a:cs typeface="Arial" panose="020B0604020202020204" pitchFamily="34" charset="0"/>
              </a:rPr>
              <a:t>Babadi</a:t>
            </a:r>
            <a:r>
              <a:rPr lang="en-GB" sz="5500" dirty="0">
                <a:latin typeface="Arial" panose="020B0604020202020204" pitchFamily="34" charset="0"/>
                <a:cs typeface="Arial" panose="020B0604020202020204" pitchFamily="34" charset="0"/>
              </a:rPr>
              <a:t>, M., </a:t>
            </a:r>
            <a:r>
              <a:rPr lang="en-GB" sz="5500" dirty="0" err="1">
                <a:latin typeface="Arial" panose="020B0604020202020204" pitchFamily="34" charset="0"/>
                <a:cs typeface="Arial" panose="020B0604020202020204" pitchFamily="34" charset="0"/>
              </a:rPr>
              <a:t>Farajzadegan</a:t>
            </a:r>
            <a:r>
              <a:rPr lang="en-GB" sz="5500" dirty="0">
                <a:latin typeface="Arial" panose="020B0604020202020204" pitchFamily="34" charset="0"/>
                <a:cs typeface="Arial" panose="020B0604020202020204" pitchFamily="34" charset="0"/>
              </a:rPr>
              <a:t>, Z., </a:t>
            </a:r>
            <a:r>
              <a:rPr lang="en-GB" sz="5500" dirty="0" err="1">
                <a:latin typeface="Arial" panose="020B0604020202020204" pitchFamily="34" charset="0"/>
                <a:cs typeface="Arial" panose="020B0604020202020204" pitchFamily="34" charset="0"/>
              </a:rPr>
              <a:t>Keshvari</a:t>
            </a:r>
            <a:r>
              <a:rPr lang="en-GB" sz="5500" dirty="0">
                <a:latin typeface="Arial" panose="020B0604020202020204" pitchFamily="34" charset="0"/>
                <a:cs typeface="Arial" panose="020B0604020202020204" pitchFamily="34" charset="0"/>
              </a:rPr>
              <a:t>, M. and </a:t>
            </a:r>
            <a:r>
              <a:rPr lang="en-GB" sz="5500" dirty="0" err="1">
                <a:latin typeface="Arial" panose="020B0604020202020204" pitchFamily="34" charset="0"/>
                <a:cs typeface="Arial" panose="020B0604020202020204" pitchFamily="34" charset="0"/>
              </a:rPr>
              <a:t>Farokhzadian</a:t>
            </a:r>
            <a:r>
              <a:rPr lang="en-GB" sz="5500" dirty="0">
                <a:latin typeface="Arial" panose="020B0604020202020204" pitchFamily="34" charset="0"/>
                <a:cs typeface="Arial" panose="020B0604020202020204" pitchFamily="34" charset="0"/>
              </a:rPr>
              <a:t>, J., (2023). Active ageing needs from the perspectives of older adults and geriatric experts: a qualitative study. </a:t>
            </a:r>
            <a:r>
              <a:rPr lang="en-GB" sz="5500" i="1" dirty="0">
                <a:latin typeface="Arial" panose="020B0604020202020204" pitchFamily="34" charset="0"/>
                <a:cs typeface="Arial" panose="020B0604020202020204" pitchFamily="34" charset="0"/>
              </a:rPr>
              <a:t>Frontiers in Public Health</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11</a:t>
            </a:r>
            <a:r>
              <a:rPr lang="en-GB" sz="5500" dirty="0">
                <a:latin typeface="Arial" panose="020B0604020202020204" pitchFamily="34" charset="0"/>
                <a:cs typeface="Arial" panose="020B0604020202020204" pitchFamily="34" charset="0"/>
              </a:rPr>
              <a:t>, p.1121761.</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a:latin typeface="Arial" panose="020B0604020202020204" pitchFamily="34" charset="0"/>
                <a:cs typeface="Arial" panose="020B0604020202020204" pitchFamily="34" charset="0"/>
              </a:rPr>
              <a:t>Centre for Ageing Better (2025). </a:t>
            </a:r>
            <a:r>
              <a:rPr lang="en-GB" sz="5500" i="1" dirty="0">
                <a:latin typeface="Arial" panose="020B0604020202020204" pitchFamily="34" charset="0"/>
                <a:cs typeface="Arial" panose="020B0604020202020204" pitchFamily="34" charset="0"/>
              </a:rPr>
              <a:t>Our Ageing Population</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Centre for Ageing Better</a:t>
            </a:r>
            <a:r>
              <a:rPr lang="en-GB" sz="5500" dirty="0">
                <a:latin typeface="Arial" panose="020B0604020202020204" pitchFamily="34" charset="0"/>
                <a:cs typeface="Arial" panose="020B0604020202020204" pitchFamily="34" charset="0"/>
              </a:rPr>
              <a:t>. Available at: https://ageing-better.org.uk/our-ageing-population-state-ageing-2023-4 (Accessed: March 11, 2026). </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a:latin typeface="Arial" panose="020B0604020202020204" pitchFamily="34" charset="0"/>
                <a:cs typeface="Arial" panose="020B0604020202020204" pitchFamily="34" charset="0"/>
              </a:rPr>
              <a:t>Cesari, M., Sumi, Y., Han, Z.A., </a:t>
            </a:r>
            <a:r>
              <a:rPr lang="en-GB" sz="5500" dirty="0" err="1">
                <a:latin typeface="Arial" panose="020B0604020202020204" pitchFamily="34" charset="0"/>
                <a:cs typeface="Arial" panose="020B0604020202020204" pitchFamily="34" charset="0"/>
              </a:rPr>
              <a:t>Perracini</a:t>
            </a:r>
            <a:r>
              <a:rPr lang="en-GB" sz="5500" dirty="0">
                <a:latin typeface="Arial" panose="020B0604020202020204" pitchFamily="34" charset="0"/>
                <a:cs typeface="Arial" panose="020B0604020202020204" pitchFamily="34" charset="0"/>
              </a:rPr>
              <a:t>, M., Jang, H., Briggs, A., Thiyagarajan, J.A., Sadana, R. and Banerjee, A., (2022). Implementing care for healthy ageing. </a:t>
            </a:r>
            <a:r>
              <a:rPr lang="en-GB" sz="5500" i="1" dirty="0">
                <a:latin typeface="Arial" panose="020B0604020202020204" pitchFamily="34" charset="0"/>
                <a:cs typeface="Arial" panose="020B0604020202020204" pitchFamily="34" charset="0"/>
              </a:rPr>
              <a:t>BMJ Global Health,</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7</a:t>
            </a:r>
            <a:r>
              <a:rPr lang="en-GB" sz="5500" dirty="0">
                <a:latin typeface="Arial" panose="020B0604020202020204" pitchFamily="34" charset="0"/>
                <a:cs typeface="Arial" panose="020B0604020202020204" pitchFamily="34" charset="0"/>
              </a:rPr>
              <a:t>(2).</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err="1">
                <a:latin typeface="Arial" panose="020B0604020202020204" pitchFamily="34" charset="0"/>
                <a:cs typeface="Arial" panose="020B0604020202020204" pitchFamily="34" charset="0"/>
              </a:rPr>
              <a:t>Jepma</a:t>
            </a:r>
            <a:r>
              <a:rPr lang="en-GB" sz="5500" dirty="0">
                <a:latin typeface="Arial" panose="020B0604020202020204" pitchFamily="34" charset="0"/>
                <a:cs typeface="Arial" panose="020B0604020202020204" pitchFamily="34" charset="0"/>
              </a:rPr>
              <a:t>, P., Eijk, R., Bos, A.A., Toet, N., Latour, C.H., Buurman, B.M. and van Rijn, M., (2024). Feasibility of a new transmural care pathway for advanced care planning for older persons: A qualitative study into community care registered nurses’ perspectives. </a:t>
            </a:r>
            <a:r>
              <a:rPr lang="en-GB" sz="5500" i="1" dirty="0">
                <a:latin typeface="Arial" panose="020B0604020202020204" pitchFamily="34" charset="0"/>
                <a:cs typeface="Arial" panose="020B0604020202020204" pitchFamily="34" charset="0"/>
              </a:rPr>
              <a:t>International journal of nursing studies advances</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7</a:t>
            </a:r>
            <a:r>
              <a:rPr lang="en-GB" sz="5500" dirty="0">
                <a:latin typeface="Arial" panose="020B0604020202020204" pitchFamily="34" charset="0"/>
                <a:cs typeface="Arial" panose="020B0604020202020204" pitchFamily="34" charset="0"/>
              </a:rPr>
              <a:t>, p.100264.</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err="1">
                <a:latin typeface="Arial" panose="020B0604020202020204" pitchFamily="34" charset="0"/>
                <a:cs typeface="Arial" panose="020B0604020202020204" pitchFamily="34" charset="0"/>
              </a:rPr>
              <a:t>Kooij</a:t>
            </a:r>
            <a:r>
              <a:rPr lang="en-GB" sz="5500" dirty="0">
                <a:latin typeface="Arial" panose="020B0604020202020204" pitchFamily="34" charset="0"/>
                <a:cs typeface="Arial" panose="020B0604020202020204" pitchFamily="34" charset="0"/>
              </a:rPr>
              <a:t>, D.T., De Lange, A.H. and Van De </a:t>
            </a:r>
            <a:r>
              <a:rPr lang="en-GB" sz="5500" dirty="0" err="1">
                <a:latin typeface="Arial" panose="020B0604020202020204" pitchFamily="34" charset="0"/>
                <a:cs typeface="Arial" panose="020B0604020202020204" pitchFamily="34" charset="0"/>
              </a:rPr>
              <a:t>Voorde</a:t>
            </a:r>
            <a:r>
              <a:rPr lang="en-GB" sz="5500" dirty="0">
                <a:latin typeface="Arial" panose="020B0604020202020204" pitchFamily="34" charset="0"/>
                <a:cs typeface="Arial" panose="020B0604020202020204" pitchFamily="34" charset="0"/>
              </a:rPr>
              <a:t>, K., (2022). Stimulating job crafting behaviours of older workers: The influence of opportunity-enhancing human resource practices and psychological empowerment. </a:t>
            </a:r>
            <a:r>
              <a:rPr lang="en-GB" sz="5500" i="1" dirty="0">
                <a:latin typeface="Arial" panose="020B0604020202020204" pitchFamily="34" charset="0"/>
                <a:cs typeface="Arial" panose="020B0604020202020204" pitchFamily="34" charset="0"/>
              </a:rPr>
              <a:t>European Journal of Work and Organisational Psychology</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31</a:t>
            </a:r>
            <a:r>
              <a:rPr lang="en-GB" sz="5500" dirty="0">
                <a:latin typeface="Arial" panose="020B0604020202020204" pitchFamily="34" charset="0"/>
                <a:cs typeface="Arial" panose="020B0604020202020204" pitchFamily="34" charset="0"/>
              </a:rPr>
              <a:t>(1), pp.22-34.</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err="1">
                <a:latin typeface="Arial" panose="020B0604020202020204" pitchFamily="34" charset="0"/>
                <a:cs typeface="Arial" panose="020B0604020202020204" pitchFamily="34" charset="0"/>
              </a:rPr>
              <a:t>Kraun</a:t>
            </a:r>
            <a:r>
              <a:rPr lang="en-GB" sz="5500" dirty="0">
                <a:latin typeface="Arial" panose="020B0604020202020204" pitchFamily="34" charset="0"/>
                <a:cs typeface="Arial" panose="020B0604020202020204" pitchFamily="34" charset="0"/>
              </a:rPr>
              <a:t>, L., De </a:t>
            </a:r>
            <a:r>
              <a:rPr lang="en-GB" sz="5500" dirty="0" err="1">
                <a:latin typeface="Arial" panose="020B0604020202020204" pitchFamily="34" charset="0"/>
                <a:cs typeface="Arial" panose="020B0604020202020204" pitchFamily="34" charset="0"/>
              </a:rPr>
              <a:t>Vliegher</a:t>
            </a:r>
            <a:r>
              <a:rPr lang="en-GB" sz="5500" dirty="0">
                <a:latin typeface="Arial" panose="020B0604020202020204" pitchFamily="34" charset="0"/>
                <a:cs typeface="Arial" panose="020B0604020202020204" pitchFamily="34" charset="0"/>
              </a:rPr>
              <a:t>, K., Vandamme, M., </a:t>
            </a:r>
            <a:r>
              <a:rPr lang="en-GB" sz="5500" dirty="0" err="1">
                <a:latin typeface="Arial" panose="020B0604020202020204" pitchFamily="34" charset="0"/>
                <a:cs typeface="Arial" panose="020B0604020202020204" pitchFamily="34" charset="0"/>
              </a:rPr>
              <a:t>Holtzheimer</a:t>
            </a:r>
            <a:r>
              <a:rPr lang="en-GB" sz="5500" dirty="0">
                <a:latin typeface="Arial" panose="020B0604020202020204" pitchFamily="34" charset="0"/>
                <a:cs typeface="Arial" panose="020B0604020202020204" pitchFamily="34" charset="0"/>
              </a:rPr>
              <a:t>, E., Ellen, M. and van Achterberg, T., (2022). Older people's and informal caregivers' experiences, views, and needs in transitional care decision-making: a systematic review. </a:t>
            </a:r>
            <a:r>
              <a:rPr lang="en-GB" sz="5500" i="1" dirty="0">
                <a:latin typeface="Arial" panose="020B0604020202020204" pitchFamily="34" charset="0"/>
                <a:cs typeface="Arial" panose="020B0604020202020204" pitchFamily="34" charset="0"/>
              </a:rPr>
              <a:t>International journal of nursing studies</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134</a:t>
            </a:r>
            <a:r>
              <a:rPr lang="en-GB" sz="5500" dirty="0">
                <a:latin typeface="Arial" panose="020B0604020202020204" pitchFamily="34" charset="0"/>
                <a:cs typeface="Arial" panose="020B0604020202020204" pitchFamily="34" charset="0"/>
              </a:rPr>
              <a:t>, p.104303.</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a:latin typeface="Arial" panose="020B0604020202020204" pitchFamily="34" charset="0"/>
                <a:cs typeface="Arial" panose="020B0604020202020204" pitchFamily="34" charset="0"/>
              </a:rPr>
              <a:t>Mannheim, I., Wouters, E.J., </a:t>
            </a:r>
            <a:r>
              <a:rPr lang="en-GB" sz="5500" dirty="0" err="1">
                <a:latin typeface="Arial" panose="020B0604020202020204" pitchFamily="34" charset="0"/>
                <a:cs typeface="Arial" panose="020B0604020202020204" pitchFamily="34" charset="0"/>
              </a:rPr>
              <a:t>Köttl</a:t>
            </a:r>
            <a:r>
              <a:rPr lang="en-GB" sz="5500" dirty="0">
                <a:latin typeface="Arial" panose="020B0604020202020204" pitchFamily="34" charset="0"/>
                <a:cs typeface="Arial" panose="020B0604020202020204" pitchFamily="34" charset="0"/>
              </a:rPr>
              <a:t>, H., Van Boekel, L.C., </a:t>
            </a:r>
            <a:r>
              <a:rPr lang="en-GB" sz="5500" dirty="0" err="1">
                <a:latin typeface="Arial" panose="020B0604020202020204" pitchFamily="34" charset="0"/>
                <a:cs typeface="Arial" panose="020B0604020202020204" pitchFamily="34" charset="0"/>
              </a:rPr>
              <a:t>Brankaert</a:t>
            </a:r>
            <a:r>
              <a:rPr lang="en-GB" sz="5500" dirty="0">
                <a:latin typeface="Arial" panose="020B0604020202020204" pitchFamily="34" charset="0"/>
                <a:cs typeface="Arial" panose="020B0604020202020204" pitchFamily="34" charset="0"/>
              </a:rPr>
              <a:t>, R. and Van </a:t>
            </a:r>
            <a:r>
              <a:rPr lang="en-GB" sz="5500" dirty="0" err="1">
                <a:latin typeface="Arial" panose="020B0604020202020204" pitchFamily="34" charset="0"/>
                <a:cs typeface="Arial" panose="020B0604020202020204" pitchFamily="34" charset="0"/>
              </a:rPr>
              <a:t>Zaalen</a:t>
            </a:r>
            <a:r>
              <a:rPr lang="en-GB" sz="5500" dirty="0">
                <a:latin typeface="Arial" panose="020B0604020202020204" pitchFamily="34" charset="0"/>
                <a:cs typeface="Arial" panose="020B0604020202020204" pitchFamily="34" charset="0"/>
              </a:rPr>
              <a:t>, Y., (2023). Ageism in the discourse and practice of designing digital technology for older persons: A scoping review. </a:t>
            </a:r>
            <a:r>
              <a:rPr lang="en-GB" sz="5500" i="1" dirty="0">
                <a:latin typeface="Arial" panose="020B0604020202020204" pitchFamily="34" charset="0"/>
                <a:cs typeface="Arial" panose="020B0604020202020204" pitchFamily="34" charset="0"/>
              </a:rPr>
              <a:t>The Gerontologist</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63</a:t>
            </a:r>
            <a:r>
              <a:rPr lang="en-GB" sz="5500" dirty="0">
                <a:latin typeface="Arial" panose="020B0604020202020204" pitchFamily="34" charset="0"/>
                <a:cs typeface="Arial" panose="020B0604020202020204" pitchFamily="34" charset="0"/>
              </a:rPr>
              <a:t>(7), pp.1188-1200.</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err="1">
                <a:latin typeface="Arial" panose="020B0604020202020204" pitchFamily="34" charset="0"/>
                <a:cs typeface="Arial" panose="020B0604020202020204" pitchFamily="34" charset="0"/>
              </a:rPr>
              <a:t>Menassa</a:t>
            </a:r>
            <a:r>
              <a:rPr lang="en-GB" sz="5500" dirty="0">
                <a:latin typeface="Arial" panose="020B0604020202020204" pitchFamily="34" charset="0"/>
                <a:cs typeface="Arial" panose="020B0604020202020204" pitchFamily="34" charset="0"/>
              </a:rPr>
              <a:t>, M., </a:t>
            </a:r>
            <a:r>
              <a:rPr lang="en-GB" sz="5500" dirty="0" err="1">
                <a:latin typeface="Arial" panose="020B0604020202020204" pitchFamily="34" charset="0"/>
                <a:cs typeface="Arial" panose="020B0604020202020204" pitchFamily="34" charset="0"/>
              </a:rPr>
              <a:t>Stronks</a:t>
            </a:r>
            <a:r>
              <a:rPr lang="en-GB" sz="5500" dirty="0">
                <a:latin typeface="Arial" panose="020B0604020202020204" pitchFamily="34" charset="0"/>
                <a:cs typeface="Arial" panose="020B0604020202020204" pitchFamily="34" charset="0"/>
              </a:rPr>
              <a:t>, K., Khatami, F., Díaz, Z.M.R., Espinola, O.P., </a:t>
            </a:r>
            <a:r>
              <a:rPr lang="en-GB" sz="5500" dirty="0" err="1">
                <a:latin typeface="Arial" panose="020B0604020202020204" pitchFamily="34" charset="0"/>
                <a:cs typeface="Arial" panose="020B0604020202020204" pitchFamily="34" charset="0"/>
              </a:rPr>
              <a:t>Gamba</a:t>
            </a:r>
            <a:r>
              <a:rPr lang="en-GB" sz="5500" dirty="0">
                <a:latin typeface="Arial" panose="020B0604020202020204" pitchFamily="34" charset="0"/>
                <a:cs typeface="Arial" panose="020B0604020202020204" pitchFamily="34" charset="0"/>
              </a:rPr>
              <a:t>, M., </a:t>
            </a:r>
            <a:r>
              <a:rPr lang="en-GB" sz="5500" dirty="0" err="1">
                <a:latin typeface="Arial" panose="020B0604020202020204" pitchFamily="34" charset="0"/>
                <a:cs typeface="Arial" panose="020B0604020202020204" pitchFamily="34" charset="0"/>
              </a:rPr>
              <a:t>Itodo</a:t>
            </a:r>
            <a:r>
              <a:rPr lang="en-GB" sz="5500" dirty="0">
                <a:latin typeface="Arial" panose="020B0604020202020204" pitchFamily="34" charset="0"/>
                <a:cs typeface="Arial" panose="020B0604020202020204" pitchFamily="34" charset="0"/>
              </a:rPr>
              <a:t>, O.A., </a:t>
            </a:r>
            <a:r>
              <a:rPr lang="en-GB" sz="5500" dirty="0" err="1">
                <a:latin typeface="Arial" panose="020B0604020202020204" pitchFamily="34" charset="0"/>
                <a:cs typeface="Arial" panose="020B0604020202020204" pitchFamily="34" charset="0"/>
              </a:rPr>
              <a:t>Buttia</a:t>
            </a:r>
            <a:r>
              <a:rPr lang="en-GB" sz="5500" dirty="0">
                <a:latin typeface="Arial" panose="020B0604020202020204" pitchFamily="34" charset="0"/>
                <a:cs typeface="Arial" panose="020B0604020202020204" pitchFamily="34" charset="0"/>
              </a:rPr>
              <a:t>, C., Wehrli, F., Minder, B. and Velarde, M.R., (2023). Concepts and definitions of healthy ageing: a systematic review and synthesis of theoretical models. </a:t>
            </a:r>
            <a:r>
              <a:rPr lang="en-GB" sz="5500" i="1" dirty="0" err="1">
                <a:latin typeface="Arial" panose="020B0604020202020204" pitchFamily="34" charset="0"/>
                <a:cs typeface="Arial" panose="020B0604020202020204" pitchFamily="34" charset="0"/>
              </a:rPr>
              <a:t>EClinicalMedicine</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56</a:t>
            </a:r>
            <a:r>
              <a:rPr lang="en-GB" sz="5500" dirty="0">
                <a:latin typeface="Arial" panose="020B0604020202020204" pitchFamily="34" charset="0"/>
                <a:cs typeface="Arial" panose="020B0604020202020204" pitchFamily="34" charset="0"/>
              </a:rPr>
              <a:t>.</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a:latin typeface="Arial" panose="020B0604020202020204" pitchFamily="34" charset="0"/>
                <a:cs typeface="Arial" panose="020B0604020202020204" pitchFamily="34" charset="0"/>
              </a:rPr>
              <a:t>NHS England (2019). England, N. </a:t>
            </a:r>
            <a:r>
              <a:rPr lang="en-GB" sz="5500" i="1" dirty="0">
                <a:latin typeface="Arial" panose="020B0604020202020204" pitchFamily="34" charset="0"/>
                <a:cs typeface="Arial" panose="020B0604020202020204" pitchFamily="34" charset="0"/>
              </a:rPr>
              <a:t>NHS England » NHS Long Term Plan to Tackle Major Killer Conditions and Save up to Half a Million Lives</a:t>
            </a:r>
            <a:r>
              <a:rPr lang="en-GB" sz="5500" dirty="0">
                <a:latin typeface="Arial" panose="020B0604020202020204" pitchFamily="34" charset="0"/>
                <a:cs typeface="Arial" panose="020B0604020202020204" pitchFamily="34" charset="0"/>
              </a:rPr>
              <a:t>. Available at: https://www.england.nhs.uk/2019/01/long-term-plan/ (Accessed: March 11, 2026). </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a:latin typeface="Arial" panose="020B0604020202020204" pitchFamily="34" charset="0"/>
                <a:cs typeface="Arial" panose="020B0604020202020204" pitchFamily="34" charset="0"/>
              </a:rPr>
              <a:t>Prina, M., Khan, N., Khan, S.A., Caicedo, J.C., </a:t>
            </a:r>
            <a:r>
              <a:rPr lang="en-GB" sz="5500" dirty="0" err="1">
                <a:latin typeface="Arial" panose="020B0604020202020204" pitchFamily="34" charset="0"/>
                <a:cs typeface="Arial" panose="020B0604020202020204" pitchFamily="34" charset="0"/>
              </a:rPr>
              <a:t>Peycheva</a:t>
            </a:r>
            <a:r>
              <a:rPr lang="en-GB" sz="5500" dirty="0">
                <a:latin typeface="Arial" panose="020B0604020202020204" pitchFamily="34" charset="0"/>
                <a:cs typeface="Arial" panose="020B0604020202020204" pitchFamily="34" charset="0"/>
              </a:rPr>
              <a:t>, A., Seo, V., Xue, S. and Sadana, R., (2024). Climate change and healthy ageing: An assessment of the impact of climate hazards on older people. </a:t>
            </a:r>
            <a:r>
              <a:rPr lang="en-GB" sz="5500" i="1" dirty="0">
                <a:latin typeface="Arial" panose="020B0604020202020204" pitchFamily="34" charset="0"/>
                <a:cs typeface="Arial" panose="020B0604020202020204" pitchFamily="34" charset="0"/>
              </a:rPr>
              <a:t>Journal of Global Health</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14</a:t>
            </a:r>
            <a:r>
              <a:rPr lang="en-GB" sz="5500" dirty="0">
                <a:latin typeface="Arial" panose="020B0604020202020204" pitchFamily="34" charset="0"/>
                <a:cs typeface="Arial" panose="020B0604020202020204" pitchFamily="34" charset="0"/>
              </a:rPr>
              <a:t>, p.04101.</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err="1">
                <a:latin typeface="Arial" panose="020B0604020202020204" pitchFamily="34" charset="0"/>
                <a:cs typeface="Arial" panose="020B0604020202020204" pitchFamily="34" charset="0"/>
              </a:rPr>
              <a:t>Samouei</a:t>
            </a:r>
            <a:r>
              <a:rPr lang="en-GB" sz="5500" dirty="0">
                <a:latin typeface="Arial" panose="020B0604020202020204" pitchFamily="34" charset="0"/>
                <a:cs typeface="Arial" panose="020B0604020202020204" pitchFamily="34" charset="0"/>
              </a:rPr>
              <a:t>, R. and </a:t>
            </a:r>
            <a:r>
              <a:rPr lang="en-GB" sz="5500" dirty="0" err="1">
                <a:latin typeface="Arial" panose="020B0604020202020204" pitchFamily="34" charset="0"/>
                <a:cs typeface="Arial" panose="020B0604020202020204" pitchFamily="34" charset="0"/>
              </a:rPr>
              <a:t>Keyvanara</a:t>
            </a:r>
            <a:r>
              <a:rPr lang="en-GB" sz="5500" dirty="0">
                <a:latin typeface="Arial" panose="020B0604020202020204" pitchFamily="34" charset="0"/>
                <a:cs typeface="Arial" panose="020B0604020202020204" pitchFamily="34" charset="0"/>
              </a:rPr>
              <a:t>, M., (2022). Identifying strategies for dealing with the ageing population from the perspective of health system experts: A qualitative study. </a:t>
            </a:r>
            <a:r>
              <a:rPr lang="en-GB" sz="5500" i="1" dirty="0">
                <a:latin typeface="Arial" panose="020B0604020202020204" pitchFamily="34" charset="0"/>
                <a:cs typeface="Arial" panose="020B0604020202020204" pitchFamily="34" charset="0"/>
              </a:rPr>
              <a:t>Journal of Education and Health Promotion,</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11</a:t>
            </a:r>
            <a:r>
              <a:rPr lang="en-GB" sz="5500" dirty="0">
                <a:latin typeface="Arial" panose="020B0604020202020204" pitchFamily="34" charset="0"/>
                <a:cs typeface="Arial" panose="020B0604020202020204" pitchFamily="34" charset="0"/>
              </a:rPr>
              <a:t>(1), p.210.</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a:latin typeface="Arial" panose="020B0604020202020204" pitchFamily="34" charset="0"/>
                <a:cs typeface="Arial" panose="020B0604020202020204" pitchFamily="34" charset="0"/>
              </a:rPr>
              <a:t>Stepanian, N., Larsen, M.H., Mendelsohn, J.B., </a:t>
            </a:r>
            <a:r>
              <a:rPr lang="en-GB" sz="5500" dirty="0" err="1">
                <a:latin typeface="Arial" panose="020B0604020202020204" pitchFamily="34" charset="0"/>
                <a:cs typeface="Arial" panose="020B0604020202020204" pitchFamily="34" charset="0"/>
              </a:rPr>
              <a:t>Mariussen</a:t>
            </a:r>
            <a:r>
              <a:rPr lang="en-GB" sz="5500" dirty="0">
                <a:latin typeface="Arial" panose="020B0604020202020204" pitchFamily="34" charset="0"/>
                <a:cs typeface="Arial" panose="020B0604020202020204" pitchFamily="34" charset="0"/>
              </a:rPr>
              <a:t>, K.L. and Heggdal, K., (2023). Empowerment interventions designed for persons living with chronic disease: a systematic review and meta-analysis of the components and efficacy of format on patient-reported outcomes. </a:t>
            </a:r>
            <a:r>
              <a:rPr lang="en-GB" sz="5500" i="1" dirty="0">
                <a:latin typeface="Arial" panose="020B0604020202020204" pitchFamily="34" charset="0"/>
                <a:cs typeface="Arial" panose="020B0604020202020204" pitchFamily="34" charset="0"/>
              </a:rPr>
              <a:t>BMC Health Services Research</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23</a:t>
            </a:r>
            <a:r>
              <a:rPr lang="en-GB" sz="5500" dirty="0">
                <a:latin typeface="Arial" panose="020B0604020202020204" pitchFamily="34" charset="0"/>
                <a:cs typeface="Arial" panose="020B0604020202020204" pitchFamily="34" charset="0"/>
              </a:rPr>
              <a:t>(1), p.911.</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a:latin typeface="Arial" panose="020B0604020202020204" pitchFamily="34" charset="0"/>
                <a:cs typeface="Arial" panose="020B0604020202020204" pitchFamily="34" charset="0"/>
              </a:rPr>
              <a:t>Wong, A.K.C., Bayuo, J. and Wong, F.K.Y., (2022). Investigating predictors of self‐care behaviour among homebound older adults: The role of self‐efficacy, eHealth literacy, and perceived social support. </a:t>
            </a:r>
            <a:r>
              <a:rPr lang="en-GB" sz="5500" i="1" dirty="0">
                <a:latin typeface="Arial" panose="020B0604020202020204" pitchFamily="34" charset="0"/>
                <a:cs typeface="Arial" panose="020B0604020202020204" pitchFamily="34" charset="0"/>
              </a:rPr>
              <a:t>Journal of Nursing Scholarship</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54</a:t>
            </a:r>
            <a:r>
              <a:rPr lang="en-GB" sz="5500" dirty="0">
                <a:latin typeface="Arial" panose="020B0604020202020204" pitchFamily="34" charset="0"/>
                <a:cs typeface="Arial" panose="020B0604020202020204" pitchFamily="34" charset="0"/>
              </a:rPr>
              <a:t>(3), pp.278-285.</a:t>
            </a:r>
            <a:endParaRPr lang="en-IN" sz="5500" dirty="0">
              <a:latin typeface="Arial" panose="020B0604020202020204" pitchFamily="34" charset="0"/>
              <a:cs typeface="Arial" panose="020B0604020202020204" pitchFamily="34" charset="0"/>
            </a:endParaRPr>
          </a:p>
          <a:p>
            <a:pPr marL="0" indent="0">
              <a:lnSpc>
                <a:spcPct val="170000"/>
              </a:lnSpc>
              <a:buNone/>
            </a:pPr>
            <a:r>
              <a:rPr lang="en-GB" sz="5500" dirty="0">
                <a:latin typeface="Arial" panose="020B0604020202020204" pitchFamily="34" charset="0"/>
                <a:cs typeface="Arial" panose="020B0604020202020204" pitchFamily="34" charset="0"/>
              </a:rPr>
              <a:t>Zheng, H., Long, Y., Wood, R., Moran, D., Zhang, Z., Meng, J., Feng, K., </a:t>
            </a:r>
            <a:r>
              <a:rPr lang="en-GB" sz="5500" dirty="0" err="1">
                <a:latin typeface="Arial" panose="020B0604020202020204" pitchFamily="34" charset="0"/>
                <a:cs typeface="Arial" panose="020B0604020202020204" pitchFamily="34" charset="0"/>
              </a:rPr>
              <a:t>Hertwich</a:t>
            </a:r>
            <a:r>
              <a:rPr lang="en-GB" sz="5500" dirty="0">
                <a:latin typeface="Arial" panose="020B0604020202020204" pitchFamily="34" charset="0"/>
                <a:cs typeface="Arial" panose="020B0604020202020204" pitchFamily="34" charset="0"/>
              </a:rPr>
              <a:t>, E. and Guan, D., (2022). An ageing society in developed countries challenges carbon mitigation. </a:t>
            </a:r>
            <a:r>
              <a:rPr lang="en-GB" sz="5500" i="1" dirty="0">
                <a:latin typeface="Arial" panose="020B0604020202020204" pitchFamily="34" charset="0"/>
                <a:cs typeface="Arial" panose="020B0604020202020204" pitchFamily="34" charset="0"/>
              </a:rPr>
              <a:t>Nature Climate Change</a:t>
            </a:r>
            <a:r>
              <a:rPr lang="en-GB" sz="5500" dirty="0">
                <a:latin typeface="Arial" panose="020B0604020202020204" pitchFamily="34" charset="0"/>
                <a:cs typeface="Arial" panose="020B0604020202020204" pitchFamily="34" charset="0"/>
              </a:rPr>
              <a:t>, </a:t>
            </a:r>
            <a:r>
              <a:rPr lang="en-GB" sz="5500" i="1" dirty="0">
                <a:latin typeface="Arial" panose="020B0604020202020204" pitchFamily="34" charset="0"/>
                <a:cs typeface="Arial" panose="020B0604020202020204" pitchFamily="34" charset="0"/>
              </a:rPr>
              <a:t>12</a:t>
            </a:r>
            <a:r>
              <a:rPr lang="en-GB" sz="5500" dirty="0">
                <a:latin typeface="Arial" panose="020B0604020202020204" pitchFamily="34" charset="0"/>
                <a:cs typeface="Arial" panose="020B0604020202020204" pitchFamily="34" charset="0"/>
              </a:rPr>
              <a:t>(3), pp.241-248.</a:t>
            </a:r>
            <a:endParaRPr lang="en-IN" sz="5500" dirty="0">
              <a:latin typeface="Arial" panose="020B0604020202020204" pitchFamily="34" charset="0"/>
              <a:cs typeface="Arial" panose="020B0604020202020204" pitchFamily="34" charset="0"/>
            </a:endParaRPr>
          </a:p>
          <a:p>
            <a:pPr marL="0" indent="0" algn="just">
              <a:buNone/>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3688966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Madison</Template>
  <TotalTime>211</TotalTime>
  <Words>2835</Words>
  <Application>Microsoft Macintosh PowerPoint</Application>
  <PresentationFormat>Custom</PresentationFormat>
  <Paragraphs>73</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Century Schoolbook</vt:lpstr>
      <vt:lpstr>Times New Roman</vt:lpstr>
      <vt:lpstr>Tw Cen MT</vt:lpstr>
      <vt:lpstr>Droplet</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Sean Wu</dc:creator>
  <cp:lastModifiedBy>Delia Munteanu (2314055)</cp:lastModifiedBy>
  <cp:revision>20</cp:revision>
  <dcterms:created xsi:type="dcterms:W3CDTF">2024-07-08T07:49:34Z</dcterms:created>
  <dcterms:modified xsi:type="dcterms:W3CDTF">2026-03-19T23:05:12Z</dcterms:modified>
</cp:coreProperties>
</file>