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8"/>
  </p:notesMasterIdLst>
  <p:sldIdLst>
    <p:sldId id="256" r:id="rId5"/>
    <p:sldId id="259" r:id="rId6"/>
    <p:sldId id="271" r:id="rId7"/>
    <p:sldId id="282" r:id="rId8"/>
    <p:sldId id="277" r:id="rId9"/>
    <p:sldId id="276" r:id="rId10"/>
    <p:sldId id="278" r:id="rId11"/>
    <p:sldId id="264" r:id="rId12"/>
    <p:sldId id="283" r:id="rId13"/>
    <p:sldId id="280" r:id="rId14"/>
    <p:sldId id="284" r:id="rId15"/>
    <p:sldId id="275" r:id="rId16"/>
    <p:sldId id="28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47BBEC-2BCF-45A1-A326-DEDA656B1CF5}" v="2" dt="2023-05-17T09:26:39.0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718"/>
  </p:normalViewPr>
  <p:slideViewPr>
    <p:cSldViewPr snapToGrid="0">
      <p:cViewPr varScale="1">
        <p:scale>
          <a:sx n="120" d="100"/>
          <a:sy n="120" d="100"/>
        </p:scale>
        <p:origin x="120" y="168"/>
      </p:cViewPr>
      <p:guideLst/>
    </p:cSldViewPr>
  </p:slideViewPr>
  <p:notesTextViewPr>
    <p:cViewPr>
      <p:scale>
        <a:sx n="1" d="1"/>
        <a:sy n="1" d="1"/>
      </p:scale>
      <p:origin x="0" y="0"/>
    </p:cViewPr>
  </p:notesTextViewPr>
  <p:sorterViewPr>
    <p:cViewPr>
      <p:scale>
        <a:sx n="126" d="100"/>
        <a:sy n="12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26" Type="http://schemas.microsoft.com/office/2018/10/relationships/authors" Target="authors.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1704814)" userId="ae7d8a50-8e8c-4ed1-8e6b-0a951354d7b0" providerId="ADAL" clId="{8FC75C37-67FA-40DE-B2F6-96FCC4F69A40}"/>
    <pc:docChg chg="modSld">
      <pc:chgData name="Rhodri Thomas (1704814)" userId="ae7d8a50-8e8c-4ed1-8e6b-0a951354d7b0" providerId="ADAL" clId="{8FC75C37-67FA-40DE-B2F6-96FCC4F69A40}" dt="2023-05-17T09:36:10.519" v="10" actId="20577"/>
      <pc:docMkLst>
        <pc:docMk/>
      </pc:docMkLst>
      <pc:sldChg chg="modSp mod">
        <pc:chgData name="Rhodri Thomas (1704814)" userId="ae7d8a50-8e8c-4ed1-8e6b-0a951354d7b0" providerId="ADAL" clId="{8FC75C37-67FA-40DE-B2F6-96FCC4F69A40}" dt="2023-05-17T09:36:10.519" v="10" actId="20577"/>
        <pc:sldMkLst>
          <pc:docMk/>
          <pc:sldMk cId="704656142" sldId="281"/>
        </pc:sldMkLst>
        <pc:spChg chg="mod">
          <ac:chgData name="Rhodri Thomas (1704814)" userId="ae7d8a50-8e8c-4ed1-8e6b-0a951354d7b0" providerId="ADAL" clId="{8FC75C37-67FA-40DE-B2F6-96FCC4F69A40}" dt="2023-05-17T09:36:10.519" v="10" actId="20577"/>
          <ac:spMkLst>
            <pc:docMk/>
            <pc:sldMk cId="704656142" sldId="281"/>
            <ac:spMk id="3" creationId="{C1034E51-D5A1-2989-6C0F-355528E9C3D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87ADD9-2083-264C-A652-8D52D02F7E72}" type="datetimeFigureOut">
              <a:rPr lang="en-US" smtClean="0"/>
              <a:t>5/17/2023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7DC217-DF71-1A49-B3EA-559F1F43B0FF}" type="slidenum">
              <a:rPr lang="en-US" smtClean="0"/>
              <a:t>‹#›</a:t>
            </a:fld>
            <a:endParaRPr lang="en-US" dirty="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3" y="1122363"/>
            <a:ext cx="7096933" cy="2387600"/>
          </a:xfrm>
        </p:spPr>
        <p:txBody>
          <a:bodyPr anchor="b">
            <a:noAutofit/>
          </a:bodyPr>
          <a:lstStyle>
            <a:lvl1pPr algn="l">
              <a:defRPr sz="6000" b="1">
                <a:latin typeface="+mj-lt"/>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9500507" cy="806675"/>
          </a:xfrm>
        </p:spPr>
        <p:txBody>
          <a:bodyPr>
            <a:noAutofit/>
          </a:bodyPr>
          <a:lstStyle>
            <a:lvl1pPr marL="0" indent="0" algn="l">
              <a:buNone/>
              <a:defRPr sz="32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Rectangle 3">
            <a:extLst>
              <a:ext uri="{FF2B5EF4-FFF2-40B4-BE49-F238E27FC236}">
                <a16:creationId xmlns:a16="http://schemas.microsoft.com/office/drawing/2014/main" id="{9AC79249-FDC0-364D-A734-AE1DE1605D28}"/>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Oval 4">
            <a:extLst>
              <a:ext uri="{FF2B5EF4-FFF2-40B4-BE49-F238E27FC236}">
                <a16:creationId xmlns:a16="http://schemas.microsoft.com/office/drawing/2014/main" id="{902465C8-266D-104C-9C49-323DF4A8277E}"/>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10">
            <a:extLst>
              <a:ext uri="{FF2B5EF4-FFF2-40B4-BE49-F238E27FC236}">
                <a16:creationId xmlns:a16="http://schemas.microsoft.com/office/drawing/2014/main" id="{37979A1C-BF60-B345-A664-2E4F7A3461EB}"/>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8">
            <a:extLst>
              <a:ext uri="{FF2B5EF4-FFF2-40B4-BE49-F238E27FC236}">
                <a16:creationId xmlns:a16="http://schemas.microsoft.com/office/drawing/2014/main" id="{58080B3E-915C-2D4C-8608-596E1BFD6387}"/>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419"/>
            <a:ext cx="3927573" cy="3165022"/>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9E240E8A-950E-7946-826C-415CB5DACA43}"/>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17467"/>
            <a:ext cx="9779182" cy="3366815"/>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DD9C8446-696E-6942-B6C8-CC9CAD0B34E0}" type="datetime1">
              <a:rPr lang="en-US" smtClean="0"/>
              <a:pPr/>
              <a:t>5/17/2023</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Title 1">
            <a:extLst>
              <a:ext uri="{FF2B5EF4-FFF2-40B4-BE49-F238E27FC236}">
                <a16:creationId xmlns:a16="http://schemas.microsoft.com/office/drawing/2014/main" id="{5E932F0D-7FC3-634B-932C-3625C16C8DE2}"/>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167492" y="2653167"/>
            <a:ext cx="9779183" cy="3436483"/>
          </a:xfrm>
        </p:spPr>
        <p:txBody>
          <a:bodyPr>
            <a:noAutofit/>
          </a:bodyPr>
          <a:lstStyle>
            <a:lvl1pPr marL="0" indent="0">
              <a:lnSpc>
                <a:spcPct val="150000"/>
              </a:lnSpc>
              <a:buNone/>
              <a:defRPr sz="24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a:noAutofit/>
          </a:bodyPr>
          <a:lstStyle>
            <a:lvl1pPr>
              <a:defRPr>
                <a:solidFill>
                  <a:schemeClr val="accent2"/>
                </a:solidFill>
                <a:latin typeface="+mn-lt"/>
              </a:defRPr>
            </a:lvl1pPr>
          </a:lstStyle>
          <a:p>
            <a:fld id="{F5592931-05C6-8543-8B6E-A8BD29BD5C2B}" type="datetime1">
              <a:rPr lang="en-US" smtClean="0"/>
              <a:pPr/>
              <a:t>5/17/2023</a:t>
            </a:fld>
            <a:endParaRPr lang="en-US" dirty="0"/>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a:noAutofit/>
          </a:bodyPr>
          <a:lstStyle>
            <a:lvl1pPr>
              <a:defRPr>
                <a:solidFill>
                  <a:schemeClr val="accent2"/>
                </a:solidFill>
                <a:latin typeface="+mn-lt"/>
              </a:defRPr>
            </a:lvl1pPr>
          </a:lstStyle>
          <a:p>
            <a:r>
              <a:rPr lang="en-US" dirty="0"/>
              <a:t>PRESENTATION TITLE</a:t>
            </a:r>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802635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sp>
        <p:nvSpPr>
          <p:cNvPr id="23" name="Freeform 22">
            <a:extLst>
              <a:ext uri="{FF2B5EF4-FFF2-40B4-BE49-F238E27FC236}">
                <a16:creationId xmlns:a16="http://schemas.microsoft.com/office/drawing/2014/main" id="{067EACEC-C2DD-EA42-8504-176673AD1F20}"/>
              </a:ext>
            </a:extLst>
          </p:cNvPr>
          <p:cNvSpPr/>
          <p:nvPr userDrawn="1"/>
        </p:nvSpPr>
        <p:spPr>
          <a:xfrm>
            <a:off x="0" y="0"/>
            <a:ext cx="8025490" cy="6858000"/>
          </a:xfrm>
          <a:custGeom>
            <a:avLst/>
            <a:gdLst>
              <a:gd name="connsiteX0" fmla="*/ 0 w 8025490"/>
              <a:gd name="connsiteY0" fmla="*/ 0 h 6858000"/>
              <a:gd name="connsiteX1" fmla="*/ 4596490 w 8025490"/>
              <a:gd name="connsiteY1" fmla="*/ 0 h 6858000"/>
              <a:gd name="connsiteX2" fmla="*/ 8025490 w 8025490"/>
              <a:gd name="connsiteY2" fmla="*/ 3429000 h 6858000"/>
              <a:gd name="connsiteX3" fmla="*/ 4596490 w 8025490"/>
              <a:gd name="connsiteY3" fmla="*/ 6858000 h 6858000"/>
              <a:gd name="connsiteX4" fmla="*/ 0 w 802549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5490" h="6858000">
                <a:moveTo>
                  <a:pt x="0" y="0"/>
                </a:moveTo>
                <a:lnTo>
                  <a:pt x="4596490" y="0"/>
                </a:lnTo>
                <a:cubicBezTo>
                  <a:pt x="6490274" y="0"/>
                  <a:pt x="8025490" y="1535216"/>
                  <a:pt x="8025490" y="3429000"/>
                </a:cubicBezTo>
                <a:cubicBezTo>
                  <a:pt x="8025490" y="5322784"/>
                  <a:pt x="6490274" y="6858000"/>
                  <a:pt x="4596490" y="6858000"/>
                </a:cubicBez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059400"/>
            <a:ext cx="6245912" cy="2387600"/>
          </a:xfrm>
        </p:spPr>
        <p:txBody>
          <a:bodyPr anchor="b">
            <a:noAutofit/>
          </a:bodyPr>
          <a:lstStyle>
            <a:lvl1pPr algn="l">
              <a:defRPr sz="6000" b="1">
                <a:solidFill>
                  <a:schemeClr val="bg1"/>
                </a:solidFill>
                <a:latin typeface="+mj-lt"/>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4" y="3539075"/>
            <a:ext cx="6245912" cy="1406101"/>
          </a:xfrm>
        </p:spPr>
        <p:txBody>
          <a:bodyPr>
            <a:noAutofit/>
          </a:bodyPr>
          <a:lstStyle>
            <a:lvl1pPr marL="0" indent="0" algn="l">
              <a:buNone/>
              <a:defRPr sz="32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grpSp>
        <p:nvGrpSpPr>
          <p:cNvPr id="6" name="Group 5">
            <a:extLst>
              <a:ext uri="{FF2B5EF4-FFF2-40B4-BE49-F238E27FC236}">
                <a16:creationId xmlns:a16="http://schemas.microsoft.com/office/drawing/2014/main" id="{89843C7E-5704-7A46-8974-F3BFA42E7310}"/>
              </a:ext>
            </a:extLst>
          </p:cNvPr>
          <p:cNvGrpSpPr/>
          <p:nvPr userDrawn="1"/>
        </p:nvGrpSpPr>
        <p:grpSpPr>
          <a:xfrm rot="16200000">
            <a:off x="8286528" y="2207195"/>
            <a:ext cx="3032351" cy="2443610"/>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7" name="Freeform 16">
            <a:extLst>
              <a:ext uri="{FF2B5EF4-FFF2-40B4-BE49-F238E27FC236}">
                <a16:creationId xmlns:a16="http://schemas.microsoft.com/office/drawing/2014/main" id="{0B179973-08D2-EF40-B516-35E75E906394}"/>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17">
            <a:extLst>
              <a:ext uri="{FF2B5EF4-FFF2-40B4-BE49-F238E27FC236}">
                <a16:creationId xmlns:a16="http://schemas.microsoft.com/office/drawing/2014/main" id="{6C811FF3-E48A-194D-8022-65F8C3A17449}"/>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986529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Grap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fld id="{7E7AB22C-8B7E-9B4A-8C65-396C3C874D86}" type="datetime1">
              <a:rPr lang="en-US" smtClean="0"/>
              <a:pPr/>
              <a:t>5/17/2023</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69781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Chart 2">
    <p:bg>
      <p:bgPr>
        <a:solidFill>
          <a:schemeClr val="accent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Lst>
          </p:cNvPr>
          <p:cNvGrpSpPr/>
          <p:nvPr userDrawn="1"/>
        </p:nvGrpSpPr>
        <p:grpSpPr>
          <a:xfrm rot="16200000">
            <a:off x="10772262" y="152641"/>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3"/>
            <a:ext cx="9779182" cy="3366813"/>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8CE9AC2A-20AD-8C48-B5EB-B5322BDBCDEE}" type="datetime1">
              <a:rPr lang="en-US" smtClean="0"/>
              <a:pPr/>
              <a:t>5/17/2023</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190945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a:xfrm>
            <a:off x="1798721" y="1684338"/>
            <a:ext cx="8594558" cy="2810460"/>
          </a:xfrm>
        </p:spPr>
        <p:txBody>
          <a:bodyPr>
            <a:noAutofit/>
          </a:bodyPr>
          <a:lstStyle>
            <a:lvl1pPr algn="ctr">
              <a:lnSpc>
                <a:spcPct val="100000"/>
              </a:lnSpc>
              <a:defRPr sz="4600">
                <a:solidFill>
                  <a:schemeClr val="bg1"/>
                </a:solidFill>
                <a:latin typeface="+mj-lt"/>
              </a:defRPr>
            </a:lvl1pPr>
          </a:lstStyle>
          <a:p>
            <a:r>
              <a:rPr lang="en-US"/>
              <a:t>Click to edit Master title style</a:t>
            </a:r>
            <a:endParaRPr lang="en-US" dirty="0"/>
          </a:p>
        </p:txBody>
      </p:sp>
      <p:sp>
        <p:nvSpPr>
          <p:cNvPr id="8" name="Text Placeholder 7">
            <a:extLst>
              <a:ext uri="{FF2B5EF4-FFF2-40B4-BE49-F238E27FC236}">
                <a16:creationId xmlns:a16="http://schemas.microsoft.com/office/drawing/2014/main" id="{4C91C146-F9A8-9A4C-9508-8590923B8D9A}"/>
              </a:ext>
            </a:extLst>
          </p:cNvPr>
          <p:cNvSpPr>
            <a:spLocks noGrp="1"/>
          </p:cNvSpPr>
          <p:nvPr>
            <p:ph type="body" sz="quarter" idx="13" hasCustomPrompt="1"/>
          </p:nvPr>
        </p:nvSpPr>
        <p:spPr>
          <a:xfrm>
            <a:off x="381000" y="519405"/>
            <a:ext cx="1364297" cy="1094521"/>
          </a:xfrm>
        </p:spPr>
        <p:txBody>
          <a:bodyPr>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a:r>
              <a:rPr lang="en-US" dirty="0"/>
              <a:t>“</a:t>
            </a:r>
          </a:p>
        </p:txBody>
      </p:sp>
      <p:sp>
        <p:nvSpPr>
          <p:cNvPr id="10" name="Text Placeholder 9">
            <a:extLst>
              <a:ext uri="{FF2B5EF4-FFF2-40B4-BE49-F238E27FC236}">
                <a16:creationId xmlns:a16="http://schemas.microsoft.com/office/drawing/2014/main" id="{322D6C2B-78AC-DD47-9289-067C968B06C1}"/>
              </a:ext>
            </a:extLst>
          </p:cNvPr>
          <p:cNvSpPr>
            <a:spLocks noGrp="1"/>
          </p:cNvSpPr>
          <p:nvPr>
            <p:ph type="body" sz="quarter" idx="14"/>
          </p:nvPr>
        </p:nvSpPr>
        <p:spPr>
          <a:xfrm>
            <a:off x="6881813" y="4494213"/>
            <a:ext cx="3511550" cy="679450"/>
          </a:xfrm>
        </p:spPr>
        <p:txBody>
          <a:bodyPr>
            <a:noAutofit/>
          </a:bodyPr>
          <a:lstStyle>
            <a:lvl1pPr marL="0" indent="0" algn="r">
              <a:buNone/>
              <a:defRPr sz="2000">
                <a:solidFill>
                  <a:schemeClr val="bg1"/>
                </a:solidFill>
                <a:latin typeface="+mn-lt"/>
              </a:defRPr>
            </a:lvl1pPr>
            <a:lvl2pPr marL="457200" indent="0" algn="r">
              <a:buNone/>
              <a:defRPr sz="1800">
                <a:solidFill>
                  <a:schemeClr val="bg1"/>
                </a:solidFill>
                <a:latin typeface="Tenorite" pitchFamily="2" charset="0"/>
              </a:defRPr>
            </a:lvl2pPr>
            <a:lvl3pPr marL="914400" indent="0" algn="r">
              <a:buNone/>
              <a:defRPr sz="1600">
                <a:solidFill>
                  <a:schemeClr val="bg1"/>
                </a:solidFill>
                <a:latin typeface="Tenorite" pitchFamily="2" charset="0"/>
              </a:defRPr>
            </a:lvl3pPr>
            <a:lvl4pPr marL="1371600" indent="0" algn="r">
              <a:buNone/>
              <a:defRPr sz="1400">
                <a:solidFill>
                  <a:schemeClr val="bg1"/>
                </a:solidFill>
                <a:latin typeface="Tenorite" pitchFamily="2" charset="0"/>
              </a:defRPr>
            </a:lvl4pPr>
            <a:lvl5pPr marL="1828800" indent="0" algn="r">
              <a:buNone/>
              <a:defRPr sz="1400">
                <a:solidFill>
                  <a:schemeClr val="bg1"/>
                </a:solidFill>
                <a:latin typeface="Tenorite" pitchFamily="2" charset="0"/>
              </a:defRPr>
            </a:lvl5pPr>
          </a:lstStyle>
          <a:p>
            <a:pPr lvl="0"/>
            <a:r>
              <a:rPr lang="en-US"/>
              <a:t>Click to edit Master text styles</a:t>
            </a:r>
          </a:p>
        </p:txBody>
      </p:sp>
      <p:sp>
        <p:nvSpPr>
          <p:cNvPr id="9" name="Text Placeholder 7">
            <a:extLst>
              <a:ext uri="{FF2B5EF4-FFF2-40B4-BE49-F238E27FC236}">
                <a16:creationId xmlns:a16="http://schemas.microsoft.com/office/drawing/2014/main" id="{612193CD-03AD-D74D-A5CD-747A9B53F49A}"/>
              </a:ext>
            </a:extLst>
          </p:cNvPr>
          <p:cNvSpPr>
            <a:spLocks noGrp="1"/>
          </p:cNvSpPr>
          <p:nvPr>
            <p:ph type="body" sz="quarter" idx="15" hasCustomPrompt="1"/>
          </p:nvPr>
        </p:nvSpPr>
        <p:spPr>
          <a:xfrm>
            <a:off x="10609104" y="3399692"/>
            <a:ext cx="1364297" cy="1094521"/>
          </a:xfrm>
        </p:spPr>
        <p:txBody>
          <a:bodyPr>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a:r>
              <a:rPr lang="en-US" dirty="0"/>
              <a:t>”</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noAutofit/>
          </a:bodyPr>
          <a:lstStyle>
            <a:lvl1pPr>
              <a:defRPr>
                <a:solidFill>
                  <a:schemeClr val="accent2"/>
                </a:solidFill>
                <a:latin typeface="+mn-lt"/>
              </a:defRPr>
            </a:lvl1pPr>
          </a:lstStyle>
          <a:p>
            <a:fld id="{4CF75428-5BE0-934D-BB71-675F8E23A386}" type="datetime1">
              <a:rPr lang="en-US" smtClean="0"/>
              <a:pPr/>
              <a:t>5/17/2023</a:t>
            </a:fld>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noAutofit/>
          </a:bodyPr>
          <a:lstStyle>
            <a:lvl1pPr>
              <a:defRPr>
                <a:solidFill>
                  <a:schemeClr val="accent2"/>
                </a:solidFill>
                <a:latin typeface="+mn-lt"/>
              </a:defRPr>
            </a:lvl1pPr>
          </a:lstStyle>
          <a:p>
            <a:r>
              <a:rPr lang="en-US" dirty="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noAutofit/>
          </a:bodyPr>
          <a:lstStyle>
            <a:lvl1pPr>
              <a:defRPr>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28C225EC-F6EF-1144-834A-F0B91974AA41}"/>
              </a:ext>
            </a:extLst>
          </p:cNvPr>
          <p:cNvSpPr/>
          <p:nvPr userDrawn="1"/>
        </p:nvSpPr>
        <p:spPr>
          <a:xfrm>
            <a:off x="0" y="-1664"/>
            <a:ext cx="9857012" cy="68596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itle 1">
            <a:extLst>
              <a:ext uri="{FF2B5EF4-FFF2-40B4-BE49-F238E27FC236}">
                <a16:creationId xmlns:a16="http://schemas.microsoft.com/office/drawing/2014/main" id="{1E40CEAF-B1BB-174E-A798-3BA60D9C0458}"/>
              </a:ext>
            </a:extLst>
          </p:cNvPr>
          <p:cNvSpPr>
            <a:spLocks noGrp="1"/>
          </p:cNvSpPr>
          <p:nvPr>
            <p:ph type="title"/>
          </p:nvPr>
        </p:nvSpPr>
        <p:spPr>
          <a:xfrm>
            <a:off x="750430" y="381000"/>
            <a:ext cx="8401624" cy="1325563"/>
          </a:xfrm>
        </p:spPr>
        <p:txBody>
          <a:bodyPr lIns="0" anchor="b">
            <a:noAutofit/>
          </a:bodyPr>
          <a:lstStyle>
            <a:lvl1pPr>
              <a:defRPr sz="4800" b="1">
                <a:latin typeface="+mj-lt"/>
              </a:defRPr>
            </a:lvl1pPr>
          </a:lstStyle>
          <a:p>
            <a:r>
              <a:rPr lang="en-US"/>
              <a:t>Click to edit Master title style</a:t>
            </a:r>
            <a:endParaRPr lang="en-US" dirty="0"/>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227758"/>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2123351" y="2426400"/>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2123350" y="2811646"/>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7" name="Picture Placeholder 23">
            <a:extLst>
              <a:ext uri="{FF2B5EF4-FFF2-40B4-BE49-F238E27FC236}">
                <a16:creationId xmlns:a16="http://schemas.microsoft.com/office/drawing/2014/main" id="{9ABA5222-6FD6-405B-8AC8-18022C36590F}"/>
              </a:ext>
            </a:extLst>
          </p:cNvPr>
          <p:cNvSpPr>
            <a:spLocks noGrp="1"/>
          </p:cNvSpPr>
          <p:nvPr>
            <p:ph type="pic" sz="quarter" idx="14"/>
          </p:nvPr>
        </p:nvSpPr>
        <p:spPr>
          <a:xfrm>
            <a:off x="5495813" y="2227758"/>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6870817" y="242256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6870816" y="280781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8" name="Picture Placeholder 23">
            <a:extLst>
              <a:ext uri="{FF2B5EF4-FFF2-40B4-BE49-F238E27FC236}">
                <a16:creationId xmlns:a16="http://schemas.microsoft.com/office/drawing/2014/main" id="{124DE785-775F-4AE4-94B3-FA728188EBA5}"/>
              </a:ext>
            </a:extLst>
          </p:cNvPr>
          <p:cNvSpPr>
            <a:spLocks noGrp="1"/>
          </p:cNvSpPr>
          <p:nvPr>
            <p:ph type="pic" sz="quarter" idx="15"/>
          </p:nvPr>
        </p:nvSpPr>
        <p:spPr>
          <a:xfrm>
            <a:off x="750429" y="4254273"/>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2123351" y="4498793"/>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2123350" y="4884039"/>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9" name="Picture Placeholder 23">
            <a:extLst>
              <a:ext uri="{FF2B5EF4-FFF2-40B4-BE49-F238E27FC236}">
                <a16:creationId xmlns:a16="http://schemas.microsoft.com/office/drawing/2014/main" id="{F5694B35-7776-4DB9-9EB7-3AF076EC357D}"/>
              </a:ext>
            </a:extLst>
          </p:cNvPr>
          <p:cNvSpPr>
            <a:spLocks noGrp="1"/>
          </p:cNvSpPr>
          <p:nvPr>
            <p:ph type="pic" sz="quarter" idx="16"/>
          </p:nvPr>
        </p:nvSpPr>
        <p:spPr>
          <a:xfrm>
            <a:off x="5495813" y="4254273"/>
            <a:ext cx="1200374" cy="1201242"/>
          </a:xfrm>
        </p:spPr>
        <p:txBody>
          <a:bodyPr>
            <a:noAutofit/>
          </a:bodyPr>
          <a:lstStyle>
            <a:lvl1pPr marL="0" indent="0">
              <a:buNone/>
              <a:defRPr sz="1400">
                <a:solidFill>
                  <a:schemeClr val="tx1"/>
                </a:solidFill>
                <a:latin typeface="+mn-lt"/>
              </a:defRPr>
            </a:lvl1pPr>
          </a:lstStyle>
          <a:p>
            <a:r>
              <a:rPr lang="en-US"/>
              <a:t>Click icon to add picture</a:t>
            </a:r>
            <a:endParaRPr lang="en-US" dirty="0"/>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6870817" y="4498793"/>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6870816" y="4884039"/>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a:xfrm>
            <a:off x="381000" y="6356350"/>
            <a:ext cx="1569803" cy="365125"/>
          </a:xfrm>
        </p:spPr>
        <p:txBody>
          <a:bodyPr>
            <a:noAutofit/>
          </a:bodyPr>
          <a:lstStyle>
            <a:lvl1pPr>
              <a:defRPr>
                <a:solidFill>
                  <a:schemeClr val="accent3"/>
                </a:solidFill>
                <a:latin typeface="+mn-lt"/>
              </a:defRPr>
            </a:lvl1pPr>
          </a:lstStyle>
          <a:p>
            <a:fld id="{9A85C5CA-AE29-AB4C-8F85-0373C72001D8}" type="datetime1">
              <a:rPr lang="en-US" smtClean="0"/>
              <a:pPr/>
              <a:t>5/17/2023</a:t>
            </a:fld>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2871106" y="6356350"/>
            <a:ext cx="4114800" cy="365125"/>
          </a:xfrm>
        </p:spPr>
        <p:txBody>
          <a:bodyPr>
            <a:noAutofit/>
          </a:bodyPr>
          <a:lstStyle>
            <a:lvl1pPr>
              <a:defRPr>
                <a:solidFill>
                  <a:schemeClr val="accent3"/>
                </a:solidFill>
                <a:latin typeface="+mn-lt"/>
              </a:defRPr>
            </a:lvl1pPr>
          </a:lstStyle>
          <a:p>
            <a:r>
              <a:rPr lang="en-US" dirty="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8332334" y="6356350"/>
            <a:ext cx="1167495"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
        <p:nvSpPr>
          <p:cNvPr id="19" name="Freeform 18">
            <a:extLst>
              <a:ext uri="{FF2B5EF4-FFF2-40B4-BE49-F238E27FC236}">
                <a16:creationId xmlns:a16="http://schemas.microsoft.com/office/drawing/2014/main" id="{AAB3BC7E-B34F-EF47-B125-1574C5484E22}"/>
              </a:ext>
            </a:extLst>
          </p:cNvPr>
          <p:cNvSpPr/>
          <p:nvPr userDrawn="1"/>
        </p:nvSpPr>
        <p:spPr>
          <a:xfrm rot="16200000" flipV="1">
            <a:off x="9499940" y="355410"/>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20">
            <a:extLst>
              <a:ext uri="{FF2B5EF4-FFF2-40B4-BE49-F238E27FC236}">
                <a16:creationId xmlns:a16="http://schemas.microsoft.com/office/drawing/2014/main" id="{7CBC82D0-4F72-C649-8B7F-D4B087957B6C}"/>
              </a:ext>
            </a:extLst>
          </p:cNvPr>
          <p:cNvSpPr/>
          <p:nvPr userDrawn="1"/>
        </p:nvSpPr>
        <p:spPr>
          <a:xfrm flipH="1">
            <a:off x="10866436" y="1879977"/>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24">
            <a:extLst>
              <a:ext uri="{FF2B5EF4-FFF2-40B4-BE49-F238E27FC236}">
                <a16:creationId xmlns:a16="http://schemas.microsoft.com/office/drawing/2014/main" id="{9383F23A-D872-2A4C-B386-A9D269BE694D}"/>
              </a:ext>
            </a:extLst>
          </p:cNvPr>
          <p:cNvSpPr/>
          <p:nvPr userDrawn="1"/>
        </p:nvSpPr>
        <p:spPr>
          <a:xfrm>
            <a:off x="11024507" y="-1664"/>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Oval 25">
            <a:extLst>
              <a:ext uri="{FF2B5EF4-FFF2-40B4-BE49-F238E27FC236}">
                <a16:creationId xmlns:a16="http://schemas.microsoft.com/office/drawing/2014/main" id="{9221FFDB-AAE2-5943-97A1-82D66AE05DB4}"/>
              </a:ext>
            </a:extLst>
          </p:cNvPr>
          <p:cNvSpPr/>
          <p:nvPr userDrawn="1"/>
        </p:nvSpPr>
        <p:spPr>
          <a:xfrm>
            <a:off x="10334091" y="2737752"/>
            <a:ext cx="1380830" cy="138083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7" name="Freeform 26">
            <a:extLst>
              <a:ext uri="{FF2B5EF4-FFF2-40B4-BE49-F238E27FC236}">
                <a16:creationId xmlns:a16="http://schemas.microsoft.com/office/drawing/2014/main" id="{2E58EEF7-63CA-A845-BAC4-9D3BE05918B5}"/>
              </a:ext>
            </a:extLst>
          </p:cNvPr>
          <p:cNvSpPr/>
          <p:nvPr userDrawn="1"/>
        </p:nvSpPr>
        <p:spPr>
          <a:xfrm rot="16200000" flipH="1">
            <a:off x="10667432" y="5333432"/>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757A4624-D8ED-2E4B-AF8C-00DFA6A72D5F}"/>
              </a:ext>
            </a:extLst>
          </p:cNvPr>
          <p:cNvSpPr/>
          <p:nvPr userDrawn="1"/>
        </p:nvSpPr>
        <p:spPr>
          <a:xfrm flipV="1">
            <a:off x="9857012" y="3651505"/>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28">
            <a:extLst>
              <a:ext uri="{FF2B5EF4-FFF2-40B4-BE49-F238E27FC236}">
                <a16:creationId xmlns:a16="http://schemas.microsoft.com/office/drawing/2014/main" id="{DF312EF8-91BE-5946-BE31-8CFE107A2FEA}"/>
              </a:ext>
            </a:extLst>
          </p:cNvPr>
          <p:cNvSpPr/>
          <p:nvPr userDrawn="1"/>
        </p:nvSpPr>
        <p:spPr>
          <a:xfrm flipH="1" flipV="1">
            <a:off x="9857013" y="4976359"/>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154419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Whole team">
    <p:bg>
      <p:bgPr>
        <a:solidFill>
          <a:schemeClr val="accent2"/>
        </a:solidFill>
        <a:effectLst/>
      </p:bgPr>
    </p:bg>
    <p:spTree>
      <p:nvGrpSpPr>
        <p:cNvPr id="1" name=""/>
        <p:cNvGrpSpPr/>
        <p:nvPr/>
      </p:nvGrpSpPr>
      <p:grpSpPr>
        <a:xfrm>
          <a:off x="0" y="0"/>
          <a:ext cx="0" cy="0"/>
          <a:chOff x="0" y="0"/>
          <a:chExt cx="0" cy="0"/>
        </a:xfrm>
      </p:grpSpPr>
      <p:sp>
        <p:nvSpPr>
          <p:cNvPr id="54" name="Title 1">
            <a:extLst>
              <a:ext uri="{FF2B5EF4-FFF2-40B4-BE49-F238E27FC236}">
                <a16:creationId xmlns:a16="http://schemas.microsoft.com/office/drawing/2014/main" id="{6825B690-1AD7-4243-AC42-D2CF19B7B02C}"/>
              </a:ext>
            </a:extLst>
          </p:cNvPr>
          <p:cNvSpPr>
            <a:spLocks noGrp="1"/>
          </p:cNvSpPr>
          <p:nvPr>
            <p:ph type="title"/>
          </p:nvPr>
        </p:nvSpPr>
        <p:spPr>
          <a:xfrm>
            <a:off x="750430" y="381000"/>
            <a:ext cx="10678142" cy="1325563"/>
          </a:xfrm>
        </p:spPr>
        <p:txBody>
          <a:bodyPr lIns="0" anchor="b">
            <a:noAutofit/>
          </a:bodyPr>
          <a:lstStyle>
            <a:lvl1pPr>
              <a:defRPr sz="4800" b="1">
                <a:latin typeface="+mj-lt"/>
              </a:defRPr>
            </a:lvl1pPr>
          </a:lstStyle>
          <a:p>
            <a:r>
              <a:rPr lang="en-US"/>
              <a:t>Click to edit Master title style</a:t>
            </a:r>
            <a:endParaRPr lang="en-US" dirty="0"/>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31" name="Text Placeholder 28">
            <a:extLst>
              <a:ext uri="{FF2B5EF4-FFF2-40B4-BE49-F238E27FC236}">
                <a16:creationId xmlns:a16="http://schemas.microsoft.com/office/drawing/2014/main" id="{1825005B-0520-EC49-9A5C-554CB700387B}"/>
              </a:ext>
            </a:extLst>
          </p:cNvPr>
          <p:cNvSpPr>
            <a:spLocks noGrp="1"/>
          </p:cNvSpPr>
          <p:nvPr>
            <p:ph type="body" sz="quarter" idx="17" hasCustomPrompt="1"/>
          </p:nvPr>
        </p:nvSpPr>
        <p:spPr>
          <a:xfrm>
            <a:off x="750430"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32" name="Text Placeholder 28">
            <a:extLst>
              <a:ext uri="{FF2B5EF4-FFF2-40B4-BE49-F238E27FC236}">
                <a16:creationId xmlns:a16="http://schemas.microsoft.com/office/drawing/2014/main" id="{B6697B92-AF89-2C46-BC1E-6CB47E8EA421}"/>
              </a:ext>
            </a:extLst>
          </p:cNvPr>
          <p:cNvSpPr>
            <a:spLocks noGrp="1"/>
          </p:cNvSpPr>
          <p:nvPr>
            <p:ph type="body" sz="quarter" idx="18" hasCustomPrompt="1"/>
          </p:nvPr>
        </p:nvSpPr>
        <p:spPr>
          <a:xfrm>
            <a:off x="750429"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3" name="Picture Placeholder 23">
            <a:extLst>
              <a:ext uri="{FF2B5EF4-FFF2-40B4-BE49-F238E27FC236}">
                <a16:creationId xmlns:a16="http://schemas.microsoft.com/office/drawing/2014/main" id="{FA9FEBB0-45F1-DF45-89C4-B343F8B20BA0}"/>
              </a:ext>
            </a:extLst>
          </p:cNvPr>
          <p:cNvSpPr>
            <a:spLocks noGrp="1"/>
          </p:cNvSpPr>
          <p:nvPr>
            <p:ph type="pic" sz="quarter" idx="28"/>
          </p:nvPr>
        </p:nvSpPr>
        <p:spPr>
          <a:xfrm>
            <a:off x="3549397"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34" name="Text Placeholder 28">
            <a:extLst>
              <a:ext uri="{FF2B5EF4-FFF2-40B4-BE49-F238E27FC236}">
                <a16:creationId xmlns:a16="http://schemas.microsoft.com/office/drawing/2014/main" id="{EF331731-A7FC-C245-A9C1-0B1A2E994DB6}"/>
              </a:ext>
            </a:extLst>
          </p:cNvPr>
          <p:cNvSpPr>
            <a:spLocks noGrp="1"/>
          </p:cNvSpPr>
          <p:nvPr>
            <p:ph type="body" sz="quarter" idx="29" hasCustomPrompt="1"/>
          </p:nvPr>
        </p:nvSpPr>
        <p:spPr>
          <a:xfrm>
            <a:off x="3549398"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35" name="Text Placeholder 28">
            <a:extLst>
              <a:ext uri="{FF2B5EF4-FFF2-40B4-BE49-F238E27FC236}">
                <a16:creationId xmlns:a16="http://schemas.microsoft.com/office/drawing/2014/main" id="{313B974E-E762-EE48-B2DF-C8F10DF73444}"/>
              </a:ext>
            </a:extLst>
          </p:cNvPr>
          <p:cNvSpPr>
            <a:spLocks noGrp="1"/>
          </p:cNvSpPr>
          <p:nvPr>
            <p:ph type="body" sz="quarter" idx="30" hasCustomPrompt="1"/>
          </p:nvPr>
        </p:nvSpPr>
        <p:spPr>
          <a:xfrm>
            <a:off x="3549397"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6" name="Picture Placeholder 23">
            <a:extLst>
              <a:ext uri="{FF2B5EF4-FFF2-40B4-BE49-F238E27FC236}">
                <a16:creationId xmlns:a16="http://schemas.microsoft.com/office/drawing/2014/main" id="{8BA62E8C-79E6-D245-B706-FFB1E051B2D6}"/>
              </a:ext>
            </a:extLst>
          </p:cNvPr>
          <p:cNvSpPr>
            <a:spLocks noGrp="1"/>
          </p:cNvSpPr>
          <p:nvPr>
            <p:ph type="pic" sz="quarter" idx="31"/>
          </p:nvPr>
        </p:nvSpPr>
        <p:spPr>
          <a:xfrm>
            <a:off x="6348367"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37" name="Text Placeholder 28">
            <a:extLst>
              <a:ext uri="{FF2B5EF4-FFF2-40B4-BE49-F238E27FC236}">
                <a16:creationId xmlns:a16="http://schemas.microsoft.com/office/drawing/2014/main" id="{4199EE50-5386-0446-8ADA-23C1B0D6EA4F}"/>
              </a:ext>
            </a:extLst>
          </p:cNvPr>
          <p:cNvSpPr>
            <a:spLocks noGrp="1"/>
          </p:cNvSpPr>
          <p:nvPr>
            <p:ph type="body" sz="quarter" idx="32" hasCustomPrompt="1"/>
          </p:nvPr>
        </p:nvSpPr>
        <p:spPr>
          <a:xfrm>
            <a:off x="6348368"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38" name="Text Placeholder 28">
            <a:extLst>
              <a:ext uri="{FF2B5EF4-FFF2-40B4-BE49-F238E27FC236}">
                <a16:creationId xmlns:a16="http://schemas.microsoft.com/office/drawing/2014/main" id="{478AB5CA-B5A5-934D-BF51-1485953A703D}"/>
              </a:ext>
            </a:extLst>
          </p:cNvPr>
          <p:cNvSpPr>
            <a:spLocks noGrp="1"/>
          </p:cNvSpPr>
          <p:nvPr>
            <p:ph type="body" sz="quarter" idx="33" hasCustomPrompt="1"/>
          </p:nvPr>
        </p:nvSpPr>
        <p:spPr>
          <a:xfrm>
            <a:off x="6348367"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9" name="Picture Placeholder 23">
            <a:extLst>
              <a:ext uri="{FF2B5EF4-FFF2-40B4-BE49-F238E27FC236}">
                <a16:creationId xmlns:a16="http://schemas.microsoft.com/office/drawing/2014/main" id="{3D78BE06-1FC7-3C43-BD15-F4137B564B58}"/>
              </a:ext>
            </a:extLst>
          </p:cNvPr>
          <p:cNvSpPr>
            <a:spLocks noGrp="1"/>
          </p:cNvSpPr>
          <p:nvPr>
            <p:ph type="pic" sz="quarter" idx="34"/>
          </p:nvPr>
        </p:nvSpPr>
        <p:spPr>
          <a:xfrm>
            <a:off x="9147335" y="2068734"/>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0" name="Text Placeholder 28">
            <a:extLst>
              <a:ext uri="{FF2B5EF4-FFF2-40B4-BE49-F238E27FC236}">
                <a16:creationId xmlns:a16="http://schemas.microsoft.com/office/drawing/2014/main" id="{14F01FCC-4797-0343-8739-20331C751C18}"/>
              </a:ext>
            </a:extLst>
          </p:cNvPr>
          <p:cNvSpPr>
            <a:spLocks noGrp="1"/>
          </p:cNvSpPr>
          <p:nvPr>
            <p:ph type="body" sz="quarter" idx="35" hasCustomPrompt="1"/>
          </p:nvPr>
        </p:nvSpPr>
        <p:spPr>
          <a:xfrm>
            <a:off x="9147336"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41" name="Text Placeholder 28">
            <a:extLst>
              <a:ext uri="{FF2B5EF4-FFF2-40B4-BE49-F238E27FC236}">
                <a16:creationId xmlns:a16="http://schemas.microsoft.com/office/drawing/2014/main" id="{33FBE6CA-EC7A-1A4B-ADA3-6B78F2DE09C2}"/>
              </a:ext>
            </a:extLst>
          </p:cNvPr>
          <p:cNvSpPr>
            <a:spLocks noGrp="1"/>
          </p:cNvSpPr>
          <p:nvPr>
            <p:ph type="body" sz="quarter" idx="36" hasCustomPrompt="1"/>
          </p:nvPr>
        </p:nvSpPr>
        <p:spPr>
          <a:xfrm>
            <a:off x="9147335"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42" name="Picture Placeholder 23">
            <a:extLst>
              <a:ext uri="{FF2B5EF4-FFF2-40B4-BE49-F238E27FC236}">
                <a16:creationId xmlns:a16="http://schemas.microsoft.com/office/drawing/2014/main" id="{6DD7CCE4-AD48-B64F-909E-F88961FBDFC5}"/>
              </a:ext>
            </a:extLst>
          </p:cNvPr>
          <p:cNvSpPr>
            <a:spLocks noGrp="1"/>
          </p:cNvSpPr>
          <p:nvPr>
            <p:ph type="pic" sz="quarter" idx="37"/>
          </p:nvPr>
        </p:nvSpPr>
        <p:spPr>
          <a:xfrm>
            <a:off x="750429"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3" name="Text Placeholder 28">
            <a:extLst>
              <a:ext uri="{FF2B5EF4-FFF2-40B4-BE49-F238E27FC236}">
                <a16:creationId xmlns:a16="http://schemas.microsoft.com/office/drawing/2014/main" id="{C076E7E2-3D95-EA47-BF86-444615F1F141}"/>
              </a:ext>
            </a:extLst>
          </p:cNvPr>
          <p:cNvSpPr>
            <a:spLocks noGrp="1"/>
          </p:cNvSpPr>
          <p:nvPr>
            <p:ph type="body" sz="quarter" idx="38" hasCustomPrompt="1"/>
          </p:nvPr>
        </p:nvSpPr>
        <p:spPr>
          <a:xfrm>
            <a:off x="750430"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44" name="Text Placeholder 28">
            <a:extLst>
              <a:ext uri="{FF2B5EF4-FFF2-40B4-BE49-F238E27FC236}">
                <a16:creationId xmlns:a16="http://schemas.microsoft.com/office/drawing/2014/main" id="{612499D2-373C-3940-97A5-FCA8B245BE45}"/>
              </a:ext>
            </a:extLst>
          </p:cNvPr>
          <p:cNvSpPr>
            <a:spLocks noGrp="1"/>
          </p:cNvSpPr>
          <p:nvPr>
            <p:ph type="body" sz="quarter" idx="39" hasCustomPrompt="1"/>
          </p:nvPr>
        </p:nvSpPr>
        <p:spPr>
          <a:xfrm>
            <a:off x="750429"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45" name="Picture Placeholder 23">
            <a:extLst>
              <a:ext uri="{FF2B5EF4-FFF2-40B4-BE49-F238E27FC236}">
                <a16:creationId xmlns:a16="http://schemas.microsoft.com/office/drawing/2014/main" id="{24B34D6D-4F7E-3942-B8D7-9970BDE53C10}"/>
              </a:ext>
            </a:extLst>
          </p:cNvPr>
          <p:cNvSpPr>
            <a:spLocks noGrp="1"/>
          </p:cNvSpPr>
          <p:nvPr>
            <p:ph type="pic" sz="quarter" idx="40"/>
          </p:nvPr>
        </p:nvSpPr>
        <p:spPr>
          <a:xfrm>
            <a:off x="3549397"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6" name="Text Placeholder 28">
            <a:extLst>
              <a:ext uri="{FF2B5EF4-FFF2-40B4-BE49-F238E27FC236}">
                <a16:creationId xmlns:a16="http://schemas.microsoft.com/office/drawing/2014/main" id="{D34EDB1D-7E85-D242-B6AE-F6D6907D325A}"/>
              </a:ext>
            </a:extLst>
          </p:cNvPr>
          <p:cNvSpPr>
            <a:spLocks noGrp="1"/>
          </p:cNvSpPr>
          <p:nvPr>
            <p:ph type="body" sz="quarter" idx="41" hasCustomPrompt="1"/>
          </p:nvPr>
        </p:nvSpPr>
        <p:spPr>
          <a:xfrm>
            <a:off x="3549398"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47" name="Text Placeholder 28">
            <a:extLst>
              <a:ext uri="{FF2B5EF4-FFF2-40B4-BE49-F238E27FC236}">
                <a16:creationId xmlns:a16="http://schemas.microsoft.com/office/drawing/2014/main" id="{3E3BFFF0-114B-6D42-B5E0-8020AC2E26BF}"/>
              </a:ext>
            </a:extLst>
          </p:cNvPr>
          <p:cNvSpPr>
            <a:spLocks noGrp="1"/>
          </p:cNvSpPr>
          <p:nvPr>
            <p:ph type="body" sz="quarter" idx="42" hasCustomPrompt="1"/>
          </p:nvPr>
        </p:nvSpPr>
        <p:spPr>
          <a:xfrm>
            <a:off x="3549397"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48" name="Picture Placeholder 23">
            <a:extLst>
              <a:ext uri="{FF2B5EF4-FFF2-40B4-BE49-F238E27FC236}">
                <a16:creationId xmlns:a16="http://schemas.microsoft.com/office/drawing/2014/main" id="{EB4488EE-E854-724E-95AE-B9943EE249EA}"/>
              </a:ext>
            </a:extLst>
          </p:cNvPr>
          <p:cNvSpPr>
            <a:spLocks noGrp="1"/>
          </p:cNvSpPr>
          <p:nvPr>
            <p:ph type="pic" sz="quarter" idx="43"/>
          </p:nvPr>
        </p:nvSpPr>
        <p:spPr>
          <a:xfrm>
            <a:off x="6348367"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49" name="Text Placeholder 28">
            <a:extLst>
              <a:ext uri="{FF2B5EF4-FFF2-40B4-BE49-F238E27FC236}">
                <a16:creationId xmlns:a16="http://schemas.microsoft.com/office/drawing/2014/main" id="{C5551B4D-583E-D644-9069-EC096CE76F50}"/>
              </a:ext>
            </a:extLst>
          </p:cNvPr>
          <p:cNvSpPr>
            <a:spLocks noGrp="1"/>
          </p:cNvSpPr>
          <p:nvPr>
            <p:ph type="body" sz="quarter" idx="44" hasCustomPrompt="1"/>
          </p:nvPr>
        </p:nvSpPr>
        <p:spPr>
          <a:xfrm>
            <a:off x="6348368"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50" name="Text Placeholder 28">
            <a:extLst>
              <a:ext uri="{FF2B5EF4-FFF2-40B4-BE49-F238E27FC236}">
                <a16:creationId xmlns:a16="http://schemas.microsoft.com/office/drawing/2014/main" id="{E30C4783-1643-2243-BB4F-E99E04D9216B}"/>
              </a:ext>
            </a:extLst>
          </p:cNvPr>
          <p:cNvSpPr>
            <a:spLocks noGrp="1"/>
          </p:cNvSpPr>
          <p:nvPr>
            <p:ph type="body" sz="quarter" idx="45" hasCustomPrompt="1"/>
          </p:nvPr>
        </p:nvSpPr>
        <p:spPr>
          <a:xfrm>
            <a:off x="6348367"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51" name="Picture Placeholder 23">
            <a:extLst>
              <a:ext uri="{FF2B5EF4-FFF2-40B4-BE49-F238E27FC236}">
                <a16:creationId xmlns:a16="http://schemas.microsoft.com/office/drawing/2014/main" id="{7BBADCE0-02E8-3249-8CBA-17D3783DFE70}"/>
              </a:ext>
            </a:extLst>
          </p:cNvPr>
          <p:cNvSpPr>
            <a:spLocks noGrp="1"/>
          </p:cNvSpPr>
          <p:nvPr>
            <p:ph type="pic" sz="quarter" idx="46"/>
          </p:nvPr>
        </p:nvSpPr>
        <p:spPr>
          <a:xfrm>
            <a:off x="9147335" y="4118551"/>
            <a:ext cx="904987" cy="905641"/>
          </a:xfrm>
        </p:spPr>
        <p:txBody>
          <a:bodyPr>
            <a:noAutofit/>
          </a:bodyPr>
          <a:lstStyle>
            <a:lvl1pPr marL="0" indent="0">
              <a:buNone/>
              <a:defRPr sz="1400">
                <a:solidFill>
                  <a:schemeClr val="tx1"/>
                </a:solidFill>
              </a:defRPr>
            </a:lvl1pPr>
          </a:lstStyle>
          <a:p>
            <a:r>
              <a:rPr lang="en-US"/>
              <a:t>Click icon to add picture</a:t>
            </a:r>
            <a:endParaRPr lang="en-US" dirty="0"/>
          </a:p>
        </p:txBody>
      </p:sp>
      <p:sp>
        <p:nvSpPr>
          <p:cNvPr id="52" name="Text Placeholder 28">
            <a:extLst>
              <a:ext uri="{FF2B5EF4-FFF2-40B4-BE49-F238E27FC236}">
                <a16:creationId xmlns:a16="http://schemas.microsoft.com/office/drawing/2014/main" id="{8D294C40-97E4-FF4F-8A02-10FC7D0EE8B0}"/>
              </a:ext>
            </a:extLst>
          </p:cNvPr>
          <p:cNvSpPr>
            <a:spLocks noGrp="1"/>
          </p:cNvSpPr>
          <p:nvPr>
            <p:ph type="body" sz="quarter" idx="47" hasCustomPrompt="1"/>
          </p:nvPr>
        </p:nvSpPr>
        <p:spPr>
          <a:xfrm>
            <a:off x="9147336"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53" name="Text Placeholder 28">
            <a:extLst>
              <a:ext uri="{FF2B5EF4-FFF2-40B4-BE49-F238E27FC236}">
                <a16:creationId xmlns:a16="http://schemas.microsoft.com/office/drawing/2014/main" id="{8B38241F-01B5-574C-A827-67C6352C463C}"/>
              </a:ext>
            </a:extLst>
          </p:cNvPr>
          <p:cNvSpPr>
            <a:spLocks noGrp="1"/>
          </p:cNvSpPr>
          <p:nvPr>
            <p:ph type="body" sz="quarter" idx="48" hasCustomPrompt="1"/>
          </p:nvPr>
        </p:nvSpPr>
        <p:spPr>
          <a:xfrm>
            <a:off x="9147335"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18" name="Date Placeholder 17">
            <a:extLst>
              <a:ext uri="{FF2B5EF4-FFF2-40B4-BE49-F238E27FC236}">
                <a16:creationId xmlns:a16="http://schemas.microsoft.com/office/drawing/2014/main" id="{30445668-2DC5-E84C-8B16-922BC95F13F2}"/>
              </a:ext>
            </a:extLst>
          </p:cNvPr>
          <p:cNvSpPr>
            <a:spLocks noGrp="1"/>
          </p:cNvSpPr>
          <p:nvPr>
            <p:ph type="dt" sz="half" idx="25"/>
          </p:nvPr>
        </p:nvSpPr>
        <p:spPr/>
        <p:txBody>
          <a:bodyPr>
            <a:noAutofit/>
          </a:bodyPr>
          <a:lstStyle>
            <a:lvl1pPr>
              <a:defRPr>
                <a:solidFill>
                  <a:schemeClr val="accent3"/>
                </a:solidFill>
                <a:latin typeface="+mn-lt"/>
              </a:defRPr>
            </a:lvl1pPr>
          </a:lstStyle>
          <a:p>
            <a:fld id="{75594855-01E8-5A4B-B2B8-E2ECEF879100}" type="datetime1">
              <a:rPr lang="en-US" smtClean="0"/>
              <a:pPr/>
              <a:t>5/17/2023</a:t>
            </a:fld>
            <a:endParaRPr lang="en-US" dirty="0"/>
          </a:p>
        </p:txBody>
      </p:sp>
      <p:sp>
        <p:nvSpPr>
          <p:cNvPr id="22" name="Footer Placeholder 21">
            <a:extLst>
              <a:ext uri="{FF2B5EF4-FFF2-40B4-BE49-F238E27FC236}">
                <a16:creationId xmlns:a16="http://schemas.microsoft.com/office/drawing/2014/main" id="{D9227732-A878-814C-8621-64ED1B2CCF9F}"/>
              </a:ext>
            </a:extLst>
          </p:cNvPr>
          <p:cNvSpPr>
            <a:spLocks noGrp="1"/>
          </p:cNvSpPr>
          <p:nvPr>
            <p:ph type="ftr" sz="quarter" idx="26"/>
          </p:nvPr>
        </p:nvSpPr>
        <p:spPr/>
        <p:txBody>
          <a:bodyPr>
            <a:noAutofit/>
          </a:bodyPr>
          <a:lstStyle>
            <a:lvl1pPr>
              <a:defRPr>
                <a:solidFill>
                  <a:schemeClr val="accent3"/>
                </a:solidFill>
                <a:latin typeface="+mn-lt"/>
              </a:defRPr>
            </a:lvl1pPr>
          </a:lstStyle>
          <a:p>
            <a:r>
              <a:rPr lang="en-US" dirty="0"/>
              <a:t>PRESENTATION TITLE</a:t>
            </a:r>
          </a:p>
        </p:txBody>
      </p:sp>
      <p:sp>
        <p:nvSpPr>
          <p:cNvPr id="23" name="Slide Number Placeholder 22">
            <a:extLst>
              <a:ext uri="{FF2B5EF4-FFF2-40B4-BE49-F238E27FC236}">
                <a16:creationId xmlns:a16="http://schemas.microsoft.com/office/drawing/2014/main" id="{CE9F02AC-6DFB-0C47-BC8E-4B0594007F33}"/>
              </a:ext>
            </a:extLst>
          </p:cNvPr>
          <p:cNvSpPr>
            <a:spLocks noGrp="1"/>
          </p:cNvSpPr>
          <p:nvPr>
            <p:ph type="sldNum" sz="quarter" idx="27"/>
          </p:nvPr>
        </p:nvSpPr>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005721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meline">
    <p:bg>
      <p:bgPr>
        <a:solidFill>
          <a:schemeClr val="accent1"/>
        </a:solidFill>
        <a:effectLst/>
      </p:bgPr>
    </p:bg>
    <p:spTree>
      <p:nvGrpSpPr>
        <p:cNvPr id="1" name=""/>
        <p:cNvGrpSpPr/>
        <p:nvPr/>
      </p:nvGrpSpPr>
      <p:grpSpPr>
        <a:xfrm>
          <a:off x="0" y="0"/>
          <a:ext cx="0" cy="0"/>
          <a:chOff x="0" y="0"/>
          <a:chExt cx="0" cy="0"/>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solidFill>
                  <a:schemeClr val="bg1"/>
                </a:solidFill>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a:noAutofit/>
          </a:bodyPr>
          <a:lstStyle>
            <a:lvl1pPr marL="0" indent="0">
              <a:buNone/>
              <a:defRPr>
                <a:solidFill>
                  <a:schemeClr val="bg1"/>
                </a:solidFill>
                <a:latin typeface="+mn-lt"/>
              </a:defRPr>
            </a:lvl1pPr>
            <a:lvl2pPr marL="457200" indent="0">
              <a:buNone/>
              <a:defRPr>
                <a:solidFill>
                  <a:schemeClr val="bg1"/>
                </a:solidFill>
                <a:latin typeface="+mn-lt"/>
              </a:defRPr>
            </a:lvl2pPr>
            <a:lvl3pPr marL="914400" indent="0">
              <a:buNone/>
              <a:defRPr>
                <a:solidFill>
                  <a:schemeClr val="bg1"/>
                </a:solidFill>
                <a:latin typeface="+mn-lt"/>
              </a:defRPr>
            </a:lvl3pPr>
            <a:lvl4pPr marL="1371600" indent="0">
              <a:buNone/>
              <a:defRPr>
                <a:solidFill>
                  <a:schemeClr val="bg1"/>
                </a:solidFill>
                <a:latin typeface="+mn-lt"/>
              </a:defRPr>
            </a:lvl4pPr>
            <a:lvl5pPr marL="1828800" indent="0">
              <a:buNone/>
              <a:defRPr>
                <a:solidFill>
                  <a:schemeClr val="bg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5F02DCD1-2C6B-F948-9F72-3BB0CF3D512E}" type="datetime1">
              <a:rPr lang="en-US" smtClean="0"/>
              <a:pPr/>
              <a:t>5/17/2023</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569275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2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528203"/>
            <a:ext cx="4663440"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C1583C39-01BF-7F43-854C-FBB4E9AB6B0C}" type="datetime1">
              <a:rPr lang="en-US" smtClean="0"/>
              <a:pPr/>
              <a:t>5/17/2023</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6283235" y="2528203"/>
            <a:ext cx="4663440"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5689"/>
            <a:ext cx="4663440"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6283235" y="2005689"/>
            <a:ext cx="4663440"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1319127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3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1" y="2526318"/>
            <a:ext cx="3218688"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reeform 3">
            <a:extLst>
              <a:ext uri="{FF2B5EF4-FFF2-40B4-BE49-F238E27FC236}">
                <a16:creationId xmlns:a16="http://schemas.microsoft.com/office/drawing/2014/main" id="{6A7F6A3F-E1DD-A246-9A6D-5F9B18BA2588}"/>
              </a:ext>
            </a:extLst>
          </p:cNvPr>
          <p:cNvSpPr/>
          <p:nvPr userDrawn="1"/>
        </p:nvSpPr>
        <p:spPr>
          <a:xfrm rot="5400000">
            <a:off x="8580896" y="0"/>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a:off x="-2364"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rot="5400000" flipH="1">
            <a:off x="11258144" y="5924144"/>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2587417"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67114"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fld id="{4B103E64-1627-9140-8127-1849FED275E1}" type="datetime1">
              <a:rPr lang="en-US" smtClean="0"/>
              <a:pPr/>
              <a:t>5/17/2023</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4683787" y="2526318"/>
            <a:ext cx="3173279"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3804"/>
            <a:ext cx="3173278"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4683788" y="2003804"/>
            <a:ext cx="3173278"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Content Placeholder 2">
            <a:extLst>
              <a:ext uri="{FF2B5EF4-FFF2-40B4-BE49-F238E27FC236}">
                <a16:creationId xmlns:a16="http://schemas.microsoft.com/office/drawing/2014/main" id="{43D62993-A055-DF4F-9286-4FFE3A5C7FD7}"/>
              </a:ext>
            </a:extLst>
          </p:cNvPr>
          <p:cNvSpPr>
            <a:spLocks noGrp="1"/>
          </p:cNvSpPr>
          <p:nvPr>
            <p:ph idx="13"/>
          </p:nvPr>
        </p:nvSpPr>
        <p:spPr>
          <a:xfrm>
            <a:off x="8200082" y="2526318"/>
            <a:ext cx="3173279"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7" name="Content Placeholder 2">
            <a:extLst>
              <a:ext uri="{FF2B5EF4-FFF2-40B4-BE49-F238E27FC236}">
                <a16:creationId xmlns:a16="http://schemas.microsoft.com/office/drawing/2014/main" id="{A896DA2E-4448-254C-86D1-9E16E63CC6A0}"/>
              </a:ext>
            </a:extLst>
          </p:cNvPr>
          <p:cNvSpPr>
            <a:spLocks noGrp="1"/>
          </p:cNvSpPr>
          <p:nvPr>
            <p:ph idx="14"/>
          </p:nvPr>
        </p:nvSpPr>
        <p:spPr>
          <a:xfrm>
            <a:off x="8200083" y="2003804"/>
            <a:ext cx="3173278"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569764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122363"/>
            <a:ext cx="6220278" cy="2387600"/>
          </a:xfrm>
        </p:spPr>
        <p:txBody>
          <a:bodyPr anchor="b">
            <a:noAutofit/>
          </a:bodyPr>
          <a:lstStyle>
            <a:lvl1pPr algn="l">
              <a:defRPr sz="6000" b="1">
                <a:latin typeface="+mj-lt"/>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6220277" cy="2247219"/>
          </a:xfrm>
        </p:spPr>
        <p:txBody>
          <a:bodyPr>
            <a:noAutofit/>
          </a:bodyPr>
          <a:lstStyle>
            <a:lvl1pPr marL="0" indent="0" algn="l">
              <a:buNone/>
              <a:defRPr sz="28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Rectangle 3">
            <a:extLst>
              <a:ext uri="{FF2B5EF4-FFF2-40B4-BE49-F238E27FC236}">
                <a16:creationId xmlns:a16="http://schemas.microsoft.com/office/drawing/2014/main" id="{9AC79249-FDC0-364D-A734-AE1DE1605D28}"/>
              </a:ext>
            </a:extLst>
          </p:cNvPr>
          <p:cNvSpPr/>
          <p:nvPr userDrawn="1"/>
        </p:nvSpPr>
        <p:spPr>
          <a:xfrm>
            <a:off x="8264426" y="0"/>
            <a:ext cx="392757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685939"/>
            <a:ext cx="3927573" cy="3178856"/>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16">
            <a:extLst>
              <a:ext uri="{FF2B5EF4-FFF2-40B4-BE49-F238E27FC236}">
                <a16:creationId xmlns:a16="http://schemas.microsoft.com/office/drawing/2014/main" id="{39563C76-BC00-DE47-88F5-C24D3CE3325A}"/>
              </a:ext>
            </a:extLst>
          </p:cNvPr>
          <p:cNvSpPr/>
          <p:nvPr userDrawn="1"/>
        </p:nvSpPr>
        <p:spPr>
          <a:xfrm>
            <a:off x="10228214" y="-1"/>
            <a:ext cx="1963787" cy="3178856"/>
          </a:xfrm>
          <a:custGeom>
            <a:avLst/>
            <a:gdLst>
              <a:gd name="connsiteX0" fmla="*/ 0 w 1963787"/>
              <a:gd name="connsiteY0" fmla="*/ 0 h 3178856"/>
              <a:gd name="connsiteX1" fmla="*/ 1963787 w 1963787"/>
              <a:gd name="connsiteY1" fmla="*/ 0 h 3178856"/>
              <a:gd name="connsiteX2" fmla="*/ 1963787 w 1963787"/>
              <a:gd name="connsiteY2" fmla="*/ 1967129 h 3178856"/>
              <a:gd name="connsiteX3" fmla="*/ 1963787 w 1963787"/>
              <a:gd name="connsiteY3" fmla="*/ 2349671 h 3178856"/>
              <a:gd name="connsiteX4" fmla="*/ 1963787 w 1963787"/>
              <a:gd name="connsiteY4" fmla="*/ 3178856 h 3178856"/>
              <a:gd name="connsiteX5" fmla="*/ 1963753 w 1963787"/>
              <a:gd name="connsiteY5" fmla="*/ 3178856 h 3178856"/>
              <a:gd name="connsiteX6" fmla="*/ 1763002 w 1963787"/>
              <a:gd name="connsiteY6" fmla="*/ 3168629 h 3178856"/>
              <a:gd name="connsiteX7" fmla="*/ 0 w 1963787"/>
              <a:gd name="connsiteY7" fmla="*/ 1197921 h 3178856"/>
              <a:gd name="connsiteX8" fmla="*/ 0 w 1963787"/>
              <a:gd name="connsiteY8" fmla="*/ 1039961 h 3178856"/>
              <a:gd name="connsiteX9" fmla="*/ 0 w 1963787"/>
              <a:gd name="connsiteY9" fmla="*/ 0 h 317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3787" h="3178856">
                <a:moveTo>
                  <a:pt x="0" y="0"/>
                </a:moveTo>
                <a:lnTo>
                  <a:pt x="1963787" y="0"/>
                </a:lnTo>
                <a:lnTo>
                  <a:pt x="1963787" y="1967129"/>
                </a:lnTo>
                <a:lnTo>
                  <a:pt x="1963787" y="2349671"/>
                </a:lnTo>
                <a:lnTo>
                  <a:pt x="1963787" y="3178856"/>
                </a:lnTo>
                <a:lnTo>
                  <a:pt x="1963753" y="3178856"/>
                </a:lnTo>
                <a:lnTo>
                  <a:pt x="1763002" y="3168629"/>
                </a:lnTo>
                <a:cubicBezTo>
                  <a:pt x="772749" y="3067186"/>
                  <a:pt x="0" y="2223585"/>
                  <a:pt x="0" y="1197921"/>
                </a:cubicBezTo>
                <a:lnTo>
                  <a:pt x="0" y="1039961"/>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544706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tx2"/>
                </a:solidFill>
                <a:latin typeface="+mn-lt"/>
              </a:defRPr>
            </a:lvl1pPr>
          </a:lstStyle>
          <a:p>
            <a:fld id="{B562DF68-3089-814D-8A14-C651FE91885E}" type="datetime1">
              <a:rPr lang="en-US" smtClean="0"/>
              <a:pPr/>
              <a:t>5/17/2023</a:t>
            </a:fld>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tx2"/>
                </a:solidFill>
                <a:latin typeface="+mn-lt"/>
              </a:defRPr>
            </a:lvl1pPr>
          </a:lstStyle>
          <a:p>
            <a:r>
              <a:rPr lang="en-US" dirty="0"/>
              <a:t>PRESENTATION TITLE</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067800" y="6356350"/>
            <a:ext cx="2743200" cy="365125"/>
          </a:xfrm>
          <a:prstGeom prst="rect">
            <a:avLst/>
          </a:prstGeom>
        </p:spPr>
        <p:txBody>
          <a:bodyPr vert="horz" lIns="91440" tIns="45720" rIns="91440" bIns="45720" rtlCol="0" anchor="ctr">
            <a:noAutofit/>
          </a:bodyPr>
          <a:lstStyle>
            <a:lvl1pPr algn="r">
              <a:defRPr sz="1200">
                <a:solidFill>
                  <a:schemeClr val="tx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9" r:id="rId4"/>
    <p:sldLayoutId id="2147483660" r:id="rId5"/>
    <p:sldLayoutId id="2147483661" r:id="rId6"/>
    <p:sldLayoutId id="2147483654" r:id="rId7"/>
    <p:sldLayoutId id="2147483658" r:id="rId8"/>
    <p:sldLayoutId id="2147483662" r:id="rId9"/>
    <p:sldLayoutId id="2147483663" r:id="rId10"/>
    <p:sldLayoutId id="2147483664" r:id="rId11"/>
    <p:sldLayoutId id="2147483665" r:id="rId12"/>
    <p:sldLayoutId id="2147483666" r:id="rId13"/>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hyperlink" Target="https://www.theguardian.com/business/2022/oct/17/goldman-sachs-expects-worse-uk-recession-in-" TargetMode="External"/><Relationship Id="rId2" Type="http://schemas.openxmlformats.org/officeDocument/2006/relationships/hyperlink" Target="https://www.walesonline.co.uk/news/wales-news/gallery/pictures-from-old-university-"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63611" y="2134957"/>
            <a:ext cx="8507896" cy="1331306"/>
          </a:xfrm>
        </p:spPr>
        <p:txBody>
          <a:bodyPr/>
          <a:lstStyle/>
          <a:p>
            <a:r>
              <a:rPr lang="en-US" sz="5800" b="0" dirty="0"/>
              <a:t>Business Risk Report:</a:t>
            </a:r>
            <a:br>
              <a:rPr lang="en-US" sz="5800" b="0" dirty="0"/>
            </a:br>
            <a:r>
              <a:rPr lang="en-US" sz="5800" b="0" dirty="0"/>
              <a:t>UWTSD Swansea Portfolio</a:t>
            </a: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0" y="4492183"/>
            <a:ext cx="9500507" cy="806675"/>
          </a:xfrm>
        </p:spPr>
        <p:txBody>
          <a:bodyPr/>
          <a:lstStyle/>
          <a:p>
            <a:r>
              <a:rPr lang="en-US" sz="2800" dirty="0"/>
              <a:t>R Thomas 	1704814</a:t>
            </a:r>
          </a:p>
          <a:p>
            <a:endParaRPr lang="en-US" dirty="0"/>
          </a:p>
          <a:p>
            <a:endParaRPr lang="en-US" dirty="0"/>
          </a:p>
        </p:txBody>
      </p:sp>
      <p:sp>
        <p:nvSpPr>
          <p:cNvPr id="4" name="TextBox 3">
            <a:extLst>
              <a:ext uri="{FF2B5EF4-FFF2-40B4-BE49-F238E27FC236}">
                <a16:creationId xmlns:a16="http://schemas.microsoft.com/office/drawing/2014/main" id="{93F35735-BBF1-F0E8-E436-C959D0B2FF1D}"/>
              </a:ext>
            </a:extLst>
          </p:cNvPr>
          <p:cNvSpPr txBox="1"/>
          <p:nvPr/>
        </p:nvSpPr>
        <p:spPr>
          <a:xfrm>
            <a:off x="11009531" y="6428977"/>
            <a:ext cx="1186415" cy="369332"/>
          </a:xfrm>
          <a:prstGeom prst="rect">
            <a:avLst/>
          </a:prstGeom>
          <a:noFill/>
        </p:spPr>
        <p:txBody>
          <a:bodyPr wrap="none" rtlCol="0">
            <a:spAutoFit/>
          </a:bodyPr>
          <a:lstStyle/>
          <a:p>
            <a:r>
              <a:rPr lang="en-GB" dirty="0"/>
              <a:t>17/5/2023</a:t>
            </a:r>
          </a:p>
        </p:txBody>
      </p:sp>
      <p:sp>
        <p:nvSpPr>
          <p:cNvPr id="5" name="TextBox 4">
            <a:extLst>
              <a:ext uri="{FF2B5EF4-FFF2-40B4-BE49-F238E27FC236}">
                <a16:creationId xmlns:a16="http://schemas.microsoft.com/office/drawing/2014/main" id="{814AD234-9D85-D37D-329B-EDE024B65C5D}"/>
              </a:ext>
            </a:extLst>
          </p:cNvPr>
          <p:cNvSpPr txBox="1"/>
          <p:nvPr/>
        </p:nvSpPr>
        <p:spPr>
          <a:xfrm>
            <a:off x="4750253" y="6428977"/>
            <a:ext cx="6259278" cy="369332"/>
          </a:xfrm>
          <a:prstGeom prst="rect">
            <a:avLst/>
          </a:prstGeom>
          <a:noFill/>
        </p:spPr>
        <p:txBody>
          <a:bodyPr wrap="none" rtlCol="0">
            <a:spAutoFit/>
          </a:bodyPr>
          <a:lstStyle/>
          <a:p>
            <a:r>
              <a:rPr lang="en-GB" dirty="0"/>
              <a:t>Management of the Integrated Work Environment ACBA 7006</a:t>
            </a:r>
          </a:p>
        </p:txBody>
      </p:sp>
      <p:pic>
        <p:nvPicPr>
          <p:cNvPr id="6" name="Picture 5">
            <a:extLst>
              <a:ext uri="{FF2B5EF4-FFF2-40B4-BE49-F238E27FC236}">
                <a16:creationId xmlns:a16="http://schemas.microsoft.com/office/drawing/2014/main" id="{204E5C99-AE9D-0F71-1202-552D171DA620}"/>
              </a:ext>
            </a:extLst>
          </p:cNvPr>
          <p:cNvPicPr>
            <a:picLocks noChangeAspect="1"/>
          </p:cNvPicPr>
          <p:nvPr/>
        </p:nvPicPr>
        <p:blipFill>
          <a:blip r:embed="rId2"/>
          <a:stretch>
            <a:fillRect/>
          </a:stretch>
        </p:blipFill>
        <p:spPr>
          <a:xfrm>
            <a:off x="8253454" y="0"/>
            <a:ext cx="3938546" cy="4382327"/>
          </a:xfrm>
          <a:prstGeom prst="rect">
            <a:avLst/>
          </a:prstGeom>
        </p:spPr>
      </p:pic>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0295B-54B9-4937-90E3-BAB9CE69E30B}"/>
              </a:ext>
            </a:extLst>
          </p:cNvPr>
          <p:cNvSpPr>
            <a:spLocks noGrp="1"/>
          </p:cNvSpPr>
          <p:nvPr>
            <p:ph type="ctrTitle"/>
          </p:nvPr>
        </p:nvSpPr>
        <p:spPr>
          <a:xfrm>
            <a:off x="125873" y="149317"/>
            <a:ext cx="6245912" cy="992037"/>
          </a:xfrm>
        </p:spPr>
        <p:txBody>
          <a:bodyPr/>
          <a:lstStyle/>
          <a:p>
            <a:r>
              <a:rPr lang="en-US" dirty="0"/>
              <a:t>Subject</a:t>
            </a:r>
          </a:p>
        </p:txBody>
      </p:sp>
      <p:sp>
        <p:nvSpPr>
          <p:cNvPr id="8" name="TextBox 7">
            <a:extLst>
              <a:ext uri="{FF2B5EF4-FFF2-40B4-BE49-F238E27FC236}">
                <a16:creationId xmlns:a16="http://schemas.microsoft.com/office/drawing/2014/main" id="{62A41948-09D2-7681-7A13-7D4F6351348C}"/>
              </a:ext>
            </a:extLst>
          </p:cNvPr>
          <p:cNvSpPr txBox="1"/>
          <p:nvPr/>
        </p:nvSpPr>
        <p:spPr>
          <a:xfrm>
            <a:off x="389614" y="1570542"/>
            <a:ext cx="7720716" cy="2862322"/>
          </a:xfrm>
          <a:prstGeom prst="rect">
            <a:avLst/>
          </a:prstGeom>
          <a:noFill/>
        </p:spPr>
        <p:txBody>
          <a:bodyPr wrap="square">
            <a:spAutoFit/>
          </a:bodyPr>
          <a:lstStyle/>
          <a:p>
            <a:r>
              <a:rPr lang="en-GB" dirty="0"/>
              <a:t>The focus of this report was </a:t>
            </a:r>
          </a:p>
          <a:p>
            <a:r>
              <a:rPr lang="en-GB" dirty="0">
                <a:solidFill>
                  <a:schemeClr val="bg1"/>
                </a:solidFill>
              </a:rPr>
              <a:t>4 locations</a:t>
            </a:r>
            <a:r>
              <a:rPr lang="en-GB" dirty="0"/>
              <a:t>. </a:t>
            </a:r>
          </a:p>
          <a:p>
            <a:endParaRPr lang="en-GB" dirty="0"/>
          </a:p>
          <a:p>
            <a:r>
              <a:rPr lang="en-GB" dirty="0"/>
              <a:t>The 3 main Swansea Campuses, </a:t>
            </a:r>
          </a:p>
          <a:p>
            <a:endParaRPr lang="en-GB" dirty="0"/>
          </a:p>
          <a:p>
            <a:r>
              <a:rPr lang="en-GB" dirty="0">
                <a:solidFill>
                  <a:schemeClr val="bg1"/>
                </a:solidFill>
              </a:rPr>
              <a:t>SA1 Waterfront Campus</a:t>
            </a:r>
            <a:r>
              <a:rPr lang="en-GB" dirty="0"/>
              <a:t> </a:t>
            </a:r>
          </a:p>
          <a:p>
            <a:r>
              <a:rPr lang="en-GB" dirty="0">
                <a:solidFill>
                  <a:schemeClr val="bg1"/>
                </a:solidFill>
              </a:rPr>
              <a:t>Swansea College of Art</a:t>
            </a:r>
            <a:r>
              <a:rPr lang="en-GB" dirty="0"/>
              <a:t> </a:t>
            </a:r>
          </a:p>
          <a:p>
            <a:r>
              <a:rPr lang="en-GB" dirty="0">
                <a:solidFill>
                  <a:schemeClr val="bg1"/>
                </a:solidFill>
              </a:rPr>
              <a:t>Swansea Business Campus</a:t>
            </a:r>
            <a:r>
              <a:rPr lang="en-GB" dirty="0"/>
              <a:t> </a:t>
            </a:r>
          </a:p>
          <a:p>
            <a:r>
              <a:rPr lang="en-GB" dirty="0"/>
              <a:t>and </a:t>
            </a:r>
          </a:p>
          <a:p>
            <a:r>
              <a:rPr lang="en-GB" dirty="0">
                <a:solidFill>
                  <a:schemeClr val="bg1"/>
                </a:solidFill>
              </a:rPr>
              <a:t>The</a:t>
            </a:r>
            <a:r>
              <a:rPr lang="en-GB" dirty="0"/>
              <a:t> </a:t>
            </a:r>
            <a:r>
              <a:rPr lang="en-GB" dirty="0">
                <a:solidFill>
                  <a:schemeClr val="bg1"/>
                </a:solidFill>
              </a:rPr>
              <a:t>Dylan Thomas Centre</a:t>
            </a:r>
            <a:endParaRPr lang="en-GB" dirty="0"/>
          </a:p>
        </p:txBody>
      </p:sp>
      <p:pic>
        <p:nvPicPr>
          <p:cNvPr id="3" name="Picture 2">
            <a:extLst>
              <a:ext uri="{FF2B5EF4-FFF2-40B4-BE49-F238E27FC236}">
                <a16:creationId xmlns:a16="http://schemas.microsoft.com/office/drawing/2014/main" id="{22C208FF-4C2A-8A64-DC9E-9E2D11830650}"/>
              </a:ext>
            </a:extLst>
          </p:cNvPr>
          <p:cNvPicPr>
            <a:picLocks noChangeAspect="1"/>
          </p:cNvPicPr>
          <p:nvPr/>
        </p:nvPicPr>
        <p:blipFill>
          <a:blip r:embed="rId2"/>
          <a:stretch>
            <a:fillRect/>
          </a:stretch>
        </p:blipFill>
        <p:spPr>
          <a:xfrm>
            <a:off x="5053118" y="747105"/>
            <a:ext cx="7138882" cy="5025541"/>
          </a:xfrm>
          <a:prstGeom prst="rect">
            <a:avLst/>
          </a:prstGeom>
        </p:spPr>
      </p:pic>
      <p:sp>
        <p:nvSpPr>
          <p:cNvPr id="5" name="TextBox 4">
            <a:extLst>
              <a:ext uri="{FF2B5EF4-FFF2-40B4-BE49-F238E27FC236}">
                <a16:creationId xmlns:a16="http://schemas.microsoft.com/office/drawing/2014/main" id="{F11AEDC4-4DC2-FD07-8AAE-EC6E6240B116}"/>
              </a:ext>
            </a:extLst>
          </p:cNvPr>
          <p:cNvSpPr txBox="1"/>
          <p:nvPr/>
        </p:nvSpPr>
        <p:spPr>
          <a:xfrm>
            <a:off x="8499945" y="5772646"/>
            <a:ext cx="6217920" cy="276999"/>
          </a:xfrm>
          <a:prstGeom prst="rect">
            <a:avLst/>
          </a:prstGeom>
          <a:noFill/>
        </p:spPr>
        <p:txBody>
          <a:bodyPr wrap="square">
            <a:spAutoFit/>
          </a:bodyPr>
          <a:lstStyle/>
          <a:p>
            <a:r>
              <a:rPr lang="en-GB" sz="1200" dirty="0"/>
              <a:t>(UWTSD, 2023)</a:t>
            </a:r>
          </a:p>
        </p:txBody>
      </p:sp>
    </p:spTree>
    <p:extLst>
      <p:ext uri="{BB962C8B-B14F-4D97-AF65-F5344CB8AC3E}">
        <p14:creationId xmlns:p14="http://schemas.microsoft.com/office/powerpoint/2010/main" val="34467973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6F7BB-30A8-4980-AD4A-2FB0B53FA6C9}"/>
              </a:ext>
            </a:extLst>
          </p:cNvPr>
          <p:cNvSpPr>
            <a:spLocks noGrp="1"/>
          </p:cNvSpPr>
          <p:nvPr>
            <p:ph type="title"/>
          </p:nvPr>
        </p:nvSpPr>
        <p:spPr>
          <a:xfrm>
            <a:off x="647063" y="136525"/>
            <a:ext cx="8401624" cy="1325563"/>
          </a:xfrm>
        </p:spPr>
        <p:txBody>
          <a:bodyPr/>
          <a:lstStyle/>
          <a:p>
            <a:r>
              <a:rPr lang="en-US" dirty="0"/>
              <a:t>Risk to the University </a:t>
            </a:r>
          </a:p>
        </p:txBody>
      </p:sp>
      <p:sp>
        <p:nvSpPr>
          <p:cNvPr id="5" name="Slide Number Placeholder 4">
            <a:extLst>
              <a:ext uri="{FF2B5EF4-FFF2-40B4-BE49-F238E27FC236}">
                <a16:creationId xmlns:a16="http://schemas.microsoft.com/office/drawing/2014/main" id="{987CCF58-9B83-4A4F-8CA9-3D9C9BB7A287}"/>
              </a:ext>
            </a:extLst>
          </p:cNvPr>
          <p:cNvSpPr>
            <a:spLocks noGrp="1"/>
          </p:cNvSpPr>
          <p:nvPr>
            <p:ph type="sldNum" sz="quarter" idx="12"/>
          </p:nvPr>
        </p:nvSpPr>
        <p:spPr>
          <a:xfrm>
            <a:off x="8332334" y="6356350"/>
            <a:ext cx="1167495" cy="365125"/>
          </a:xfrm>
        </p:spPr>
        <p:txBody>
          <a:bodyPr/>
          <a:lstStyle/>
          <a:p>
            <a:fld id="{294A09A9-5501-47C1-A89A-A340965A2BE2}" type="slidenum">
              <a:rPr lang="en-US" smtClean="0"/>
              <a:pPr/>
              <a:t>3</a:t>
            </a:fld>
            <a:endParaRPr lang="en-US" dirty="0"/>
          </a:p>
        </p:txBody>
      </p:sp>
      <p:sp>
        <p:nvSpPr>
          <p:cNvPr id="3" name="TextBox 2">
            <a:extLst>
              <a:ext uri="{FF2B5EF4-FFF2-40B4-BE49-F238E27FC236}">
                <a16:creationId xmlns:a16="http://schemas.microsoft.com/office/drawing/2014/main" id="{A2B74422-0729-F48B-911B-F53A09736255}"/>
              </a:ext>
            </a:extLst>
          </p:cNvPr>
          <p:cNvSpPr txBox="1"/>
          <p:nvPr/>
        </p:nvSpPr>
        <p:spPr>
          <a:xfrm>
            <a:off x="1668839" y="5599100"/>
            <a:ext cx="7830990" cy="1384995"/>
          </a:xfrm>
          <a:prstGeom prst="rect">
            <a:avLst/>
          </a:prstGeom>
          <a:noFill/>
        </p:spPr>
        <p:txBody>
          <a:bodyPr wrap="none" rtlCol="0">
            <a:spAutoFit/>
          </a:bodyPr>
          <a:lstStyle/>
          <a:p>
            <a:pPr marL="285750" indent="-285750">
              <a:buFont typeface="Arial" panose="020B0604020202020204" pitchFamily="34" charset="0"/>
              <a:buChar char="•"/>
            </a:pPr>
            <a:r>
              <a:rPr lang="en-GB" sz="2800" dirty="0">
                <a:solidFill>
                  <a:srgbClr val="000000"/>
                </a:solidFill>
                <a:latin typeface="Arial" panose="020B0604020202020204" pitchFamily="34" charset="0"/>
                <a:ea typeface="Times New Roman" panose="02020603050405020304" pitchFamily="18" charset="0"/>
              </a:rPr>
              <a:t>L</a:t>
            </a:r>
            <a:r>
              <a:rPr lang="en-GB" sz="2800" dirty="0">
                <a:solidFill>
                  <a:srgbClr val="000000"/>
                </a:solidFill>
                <a:effectLst/>
                <a:latin typeface="Arial" panose="020B0604020202020204" pitchFamily="34" charset="0"/>
                <a:ea typeface="Times New Roman" panose="02020603050405020304" pitchFamily="18" charset="0"/>
              </a:rPr>
              <a:t>ack of “customers” leading to loss of revenue</a:t>
            </a:r>
          </a:p>
          <a:p>
            <a:pPr marL="285750" indent="-285750">
              <a:buFont typeface="Arial" panose="020B0604020202020204" pitchFamily="34" charset="0"/>
              <a:buChar char="•"/>
            </a:pPr>
            <a:endParaRPr lang="en-GB" sz="2000" dirty="0">
              <a:solidFill>
                <a:srgbClr val="000000"/>
              </a:solidFill>
              <a:effectLst/>
              <a:latin typeface="Arial" panose="020B0604020202020204" pitchFamily="34" charset="0"/>
              <a:ea typeface="Times New Roman" panose="02020603050405020304" pitchFamily="18" charset="0"/>
            </a:endParaRPr>
          </a:p>
          <a:p>
            <a:pPr marL="285750" indent="-285750">
              <a:buFont typeface="Arial" panose="020B0604020202020204" pitchFamily="34" charset="0"/>
              <a:buChar char="•"/>
            </a:pPr>
            <a:endParaRPr lang="en-GB" sz="1800" dirty="0">
              <a:solidFill>
                <a:srgbClr val="000000"/>
              </a:solidFill>
              <a:effectLst/>
              <a:latin typeface="Arial" panose="020B0604020202020204" pitchFamily="34" charset="0"/>
              <a:ea typeface="Times New Roman" panose="02020603050405020304" pitchFamily="18" charset="0"/>
            </a:endParaRPr>
          </a:p>
          <a:p>
            <a:pPr marL="285750" indent="-285750">
              <a:buFont typeface="Arial" panose="020B0604020202020204" pitchFamily="34" charset="0"/>
              <a:buChar char="•"/>
            </a:pPr>
            <a:endParaRPr lang="en-GB" dirty="0"/>
          </a:p>
        </p:txBody>
      </p:sp>
      <p:sp>
        <p:nvSpPr>
          <p:cNvPr id="4" name="TextBox 3">
            <a:extLst>
              <a:ext uri="{FF2B5EF4-FFF2-40B4-BE49-F238E27FC236}">
                <a16:creationId xmlns:a16="http://schemas.microsoft.com/office/drawing/2014/main" id="{1A0405E3-237F-D6FF-7DD2-E56F70282EA1}"/>
              </a:ext>
            </a:extLst>
          </p:cNvPr>
          <p:cNvSpPr txBox="1"/>
          <p:nvPr/>
        </p:nvSpPr>
        <p:spPr>
          <a:xfrm>
            <a:off x="77586" y="1807822"/>
            <a:ext cx="4571251" cy="1815882"/>
          </a:xfrm>
          <a:prstGeom prst="rect">
            <a:avLst/>
          </a:prstGeom>
          <a:noFill/>
        </p:spPr>
        <p:txBody>
          <a:bodyPr wrap="none" rtlCol="0">
            <a:spAutoFit/>
          </a:bodyPr>
          <a:lstStyle/>
          <a:p>
            <a:pPr marL="285750" indent="-285750">
              <a:buFont typeface="Arial" panose="020B0604020202020204" pitchFamily="34" charset="0"/>
              <a:buChar char="•"/>
            </a:pPr>
            <a:r>
              <a:rPr lang="en-GB" sz="2800" dirty="0"/>
              <a:t>Security &amp; Fraud</a:t>
            </a:r>
          </a:p>
          <a:p>
            <a:pPr marL="285750" indent="-285750">
              <a:buFont typeface="Arial" panose="020B0604020202020204" pitchFamily="34" charset="0"/>
              <a:buChar char="•"/>
            </a:pPr>
            <a:r>
              <a:rPr lang="en-GB" sz="2800" dirty="0"/>
              <a:t>Compliance Risk</a:t>
            </a:r>
          </a:p>
          <a:p>
            <a:pPr marL="285750" indent="-285750">
              <a:buFont typeface="Arial" panose="020B0604020202020204" pitchFamily="34" charset="0"/>
              <a:buChar char="•"/>
            </a:pPr>
            <a:r>
              <a:rPr lang="en-GB" sz="2800" dirty="0"/>
              <a:t>Financial or Economic Risk</a:t>
            </a:r>
          </a:p>
          <a:p>
            <a:pPr marL="285750" indent="-285750">
              <a:buFont typeface="Arial" panose="020B0604020202020204" pitchFamily="34" charset="0"/>
              <a:buChar char="•"/>
            </a:pPr>
            <a:r>
              <a:rPr lang="en-GB" sz="2800" dirty="0"/>
              <a:t>Reputational Risk</a:t>
            </a:r>
          </a:p>
        </p:txBody>
      </p:sp>
      <p:sp>
        <p:nvSpPr>
          <p:cNvPr id="6" name="Arrow: Down 5">
            <a:extLst>
              <a:ext uri="{FF2B5EF4-FFF2-40B4-BE49-F238E27FC236}">
                <a16:creationId xmlns:a16="http://schemas.microsoft.com/office/drawing/2014/main" id="{30743A03-7FEA-D5A8-7467-4795A447E88E}"/>
              </a:ext>
            </a:extLst>
          </p:cNvPr>
          <p:cNvSpPr/>
          <p:nvPr/>
        </p:nvSpPr>
        <p:spPr>
          <a:xfrm>
            <a:off x="5297978" y="3429000"/>
            <a:ext cx="653935" cy="175675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356902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F75DE-8A44-4EC5-83C6-95BDDF10DFD9}"/>
              </a:ext>
            </a:extLst>
          </p:cNvPr>
          <p:cNvSpPr>
            <a:spLocks noGrp="1"/>
          </p:cNvSpPr>
          <p:nvPr>
            <p:ph type="title"/>
          </p:nvPr>
        </p:nvSpPr>
        <p:spPr/>
        <p:txBody>
          <a:bodyPr/>
          <a:lstStyle/>
          <a:p>
            <a:r>
              <a:rPr lang="en-US" dirty="0"/>
              <a:t>Risks</a:t>
            </a:r>
          </a:p>
        </p:txBody>
      </p:sp>
      <p:sp>
        <p:nvSpPr>
          <p:cNvPr id="6" name="Slide Number Placeholder 5">
            <a:extLst>
              <a:ext uri="{FF2B5EF4-FFF2-40B4-BE49-F238E27FC236}">
                <a16:creationId xmlns:a16="http://schemas.microsoft.com/office/drawing/2014/main" id="{50B6C709-8794-DF4E-A15C-6E648F09DD12}"/>
              </a:ext>
            </a:extLst>
          </p:cNvPr>
          <p:cNvSpPr>
            <a:spLocks noGrp="1"/>
          </p:cNvSpPr>
          <p:nvPr>
            <p:ph type="sldNum" sz="quarter" idx="4"/>
          </p:nvPr>
        </p:nvSpPr>
        <p:spPr/>
        <p:txBody>
          <a:bodyPr/>
          <a:lstStyle/>
          <a:p>
            <a:fld id="{294A09A9-5501-47C1-A89A-A340965A2BE2}" type="slidenum">
              <a:rPr lang="en-US" smtClean="0"/>
              <a:pPr/>
              <a:t>4</a:t>
            </a:fld>
            <a:endParaRPr lang="en-US" dirty="0"/>
          </a:p>
        </p:txBody>
      </p:sp>
      <p:sp>
        <p:nvSpPr>
          <p:cNvPr id="10" name="TextBox 9">
            <a:extLst>
              <a:ext uri="{FF2B5EF4-FFF2-40B4-BE49-F238E27FC236}">
                <a16:creationId xmlns:a16="http://schemas.microsoft.com/office/drawing/2014/main" id="{3E25F5F8-A452-AC75-FA85-41F30ADA5855}"/>
              </a:ext>
            </a:extLst>
          </p:cNvPr>
          <p:cNvSpPr txBox="1"/>
          <p:nvPr/>
        </p:nvSpPr>
        <p:spPr>
          <a:xfrm>
            <a:off x="423648" y="1817342"/>
            <a:ext cx="11635347" cy="5800049"/>
          </a:xfrm>
          <a:prstGeom prst="rect">
            <a:avLst/>
          </a:prstGeom>
          <a:noFill/>
        </p:spPr>
        <p:txBody>
          <a:bodyPr wrap="square">
            <a:spAutoFit/>
          </a:bodyPr>
          <a:lstStyle/>
          <a:p>
            <a:pPr lvl="0" rtl="0">
              <a:lnSpc>
                <a:spcPct val="150000"/>
              </a:lnSpc>
              <a:spcAft>
                <a:spcPts val="1200"/>
              </a:spcAft>
            </a:pPr>
            <a:endParaRPr lang="en-GB" sz="16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50000"/>
              </a:lnSpc>
              <a:spcAft>
                <a:spcPts val="1200"/>
              </a:spcAft>
              <a:buFont typeface="Arial" panose="020B0604020202020204" pitchFamily="34" charset="0"/>
              <a:buChar char="•"/>
            </a:pPr>
            <a:r>
              <a:rPr lang="en-GB" sz="2400" dirty="0">
                <a:effectLst/>
                <a:latin typeface="Arial" panose="020B0604020202020204" pitchFamily="34" charset="0"/>
                <a:ea typeface="Times New Roman" panose="02020603050405020304" pitchFamily="18" charset="0"/>
                <a:cs typeface="Arial" panose="020B0604020202020204" pitchFamily="34" charset="0"/>
              </a:rPr>
              <a:t>A recent rapid increase in the cost of living (currently referred to as a cost of living crisis). Linked to Brexit and conflict in Ukraine.</a:t>
            </a:r>
          </a:p>
          <a:p>
            <a:pPr lvl="0">
              <a:lnSpc>
                <a:spcPct val="150000"/>
              </a:lnSpc>
              <a:spcAft>
                <a:spcPts val="1200"/>
              </a:spcAft>
            </a:pP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Lack of strong brand identity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 Amalgamations and renaming of prior organisations (</a:t>
            </a:r>
            <a:r>
              <a:rPr kumimoji="0" lang="en-GB" sz="2400" b="0" i="0" u="none" strike="noStrike" kern="1200" cap="none" spc="0" normalizeH="0" baseline="0" noProof="0" dirty="0" err="1">
                <a:ln>
                  <a:noFill/>
                </a:ln>
                <a:solidFill>
                  <a:srgbClr val="000000"/>
                </a:solidFill>
                <a:effectLst/>
                <a:uLnTx/>
                <a:uFillTx/>
                <a:latin typeface="Arial" panose="020B0604020202020204" pitchFamily="34" charset="0"/>
                <a:cs typeface="Arial" panose="020B0604020202020204" pitchFamily="34" charset="0"/>
              </a:rPr>
              <a:t>Dalling</a:t>
            </a: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2022)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 Swansea Met name still being used until 2013 (UWTSD, 2019)</a:t>
            </a:r>
          </a:p>
          <a:p>
            <a:pPr marL="342900" lvl="0" indent="-342900">
              <a:lnSpc>
                <a:spcPct val="150000"/>
              </a:lnSpc>
              <a:spcAft>
                <a:spcPts val="1200"/>
              </a:spcAft>
              <a:buFont typeface="Symbol" panose="05050102010706020507" pitchFamily="18" charset="2"/>
              <a:buChar char=""/>
            </a:pP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nSpc>
                <a:spcPct val="150000"/>
              </a:lnSpc>
              <a:spcAft>
                <a:spcPts val="1200"/>
              </a:spcAft>
              <a:buFont typeface="Symbol" panose="05050102010706020507" pitchFamily="18" charset="2"/>
              <a:buChar char=""/>
            </a:pPr>
            <a:endParaRPr lang="en-GB" sz="2000" dirty="0">
              <a:effectLst/>
              <a:latin typeface="Calibri" panose="020F0502020204030204" pitchFamily="34" charset="0"/>
              <a:ea typeface="DengXian" panose="02010600030101010101" pitchFamily="2" charset="-122"/>
              <a:cs typeface="Arial" panose="020B0604020202020204" pitchFamily="34" charset="0"/>
            </a:endParaRPr>
          </a:p>
          <a:p>
            <a:pPr lvl="0">
              <a:lnSpc>
                <a:spcPct val="150000"/>
              </a:lnSpc>
              <a:spcAft>
                <a:spcPts val="1200"/>
              </a:spcAft>
            </a:pPr>
            <a:endParaRPr lang="en-GB" sz="2000" dirty="0">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7598072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B6389-2374-4677-B8BB-59410CCC32FD}"/>
              </a:ext>
            </a:extLst>
          </p:cNvPr>
          <p:cNvSpPr>
            <a:spLocks noGrp="1"/>
          </p:cNvSpPr>
          <p:nvPr>
            <p:ph type="title"/>
          </p:nvPr>
        </p:nvSpPr>
        <p:spPr>
          <a:xfrm>
            <a:off x="587047" y="198120"/>
            <a:ext cx="9779183" cy="1325563"/>
          </a:xfrm>
        </p:spPr>
        <p:txBody>
          <a:bodyPr>
            <a:normAutofit/>
          </a:bodyPr>
          <a:lstStyle/>
          <a:p>
            <a:r>
              <a:rPr lang="en-US" dirty="0"/>
              <a:t>Threats – Energy Costs</a:t>
            </a:r>
          </a:p>
        </p:txBody>
      </p:sp>
      <p:sp>
        <p:nvSpPr>
          <p:cNvPr id="12" name="Slide Number Placeholder 11">
            <a:extLst>
              <a:ext uri="{FF2B5EF4-FFF2-40B4-BE49-F238E27FC236}">
                <a16:creationId xmlns:a16="http://schemas.microsoft.com/office/drawing/2014/main" id="{6308D1AB-33EC-174A-AFF4-6B9718A863B4}"/>
              </a:ext>
            </a:extLst>
          </p:cNvPr>
          <p:cNvSpPr>
            <a:spLocks noGrp="1"/>
          </p:cNvSpPr>
          <p:nvPr>
            <p:ph type="sldNum" sz="quarter" idx="4"/>
          </p:nvPr>
        </p:nvSpPr>
        <p:spPr>
          <a:xfrm>
            <a:off x="10153276" y="6356350"/>
            <a:ext cx="1657723" cy="365125"/>
          </a:xfrm>
        </p:spPr>
        <p:txBody>
          <a:bodyPr/>
          <a:lstStyle/>
          <a:p>
            <a:fld id="{294A09A9-5501-47C1-A89A-A340965A2BE2}" type="slidenum">
              <a:rPr lang="en-US" smtClean="0"/>
              <a:pPr/>
              <a:t>5</a:t>
            </a:fld>
            <a:endParaRPr lang="en-US" dirty="0"/>
          </a:p>
        </p:txBody>
      </p:sp>
      <p:sp>
        <p:nvSpPr>
          <p:cNvPr id="4" name="TextBox 3">
            <a:extLst>
              <a:ext uri="{FF2B5EF4-FFF2-40B4-BE49-F238E27FC236}">
                <a16:creationId xmlns:a16="http://schemas.microsoft.com/office/drawing/2014/main" id="{0D49A8C3-2F3F-F86E-CA4D-DF619CDBA3AF}"/>
              </a:ext>
            </a:extLst>
          </p:cNvPr>
          <p:cNvSpPr txBox="1"/>
          <p:nvPr/>
        </p:nvSpPr>
        <p:spPr>
          <a:xfrm>
            <a:off x="316701" y="1651621"/>
            <a:ext cx="10568634" cy="923330"/>
          </a:xfrm>
          <a:prstGeom prst="rect">
            <a:avLst/>
          </a:prstGeom>
          <a:noFill/>
        </p:spPr>
        <p:txBody>
          <a:bodyPr wrap="square">
            <a:spAutoFit/>
          </a:bodyPr>
          <a:lstStyle/>
          <a:p>
            <a:r>
              <a:rPr lang="en-GB" sz="1800" dirty="0">
                <a:effectLst/>
                <a:latin typeface="Arial" panose="020B0604020202020204" pitchFamily="34" charset="0"/>
                <a:ea typeface="Times New Roman" panose="02020603050405020304" pitchFamily="18" charset="0"/>
              </a:rPr>
              <a:t>Russia’s invasion of Ukraine in February 2022, lead to EU sanctions against Russia consequently Russia cutting supply of Gas to many countries. The following 12 months, to February 2023 saw an increase in domestic gas prices of 129% and domestic electricity of 67% (UK Parliament, 2023).</a:t>
            </a:r>
            <a:endParaRPr lang="en-GB" dirty="0"/>
          </a:p>
        </p:txBody>
      </p:sp>
      <p:sp>
        <p:nvSpPr>
          <p:cNvPr id="8" name="TextBox 7">
            <a:extLst>
              <a:ext uri="{FF2B5EF4-FFF2-40B4-BE49-F238E27FC236}">
                <a16:creationId xmlns:a16="http://schemas.microsoft.com/office/drawing/2014/main" id="{F6EC7643-10AD-9B02-2F43-1478E6646528}"/>
              </a:ext>
            </a:extLst>
          </p:cNvPr>
          <p:cNvSpPr txBox="1"/>
          <p:nvPr/>
        </p:nvSpPr>
        <p:spPr>
          <a:xfrm>
            <a:off x="8096416" y="5070947"/>
            <a:ext cx="6094674" cy="369332"/>
          </a:xfrm>
          <a:prstGeom prst="rect">
            <a:avLst/>
          </a:prstGeom>
          <a:noFill/>
        </p:spPr>
        <p:txBody>
          <a:bodyPr wrap="square">
            <a:spAutoFit/>
          </a:bodyPr>
          <a:lstStyle/>
          <a:p>
            <a:r>
              <a:rPr lang="en-GB" sz="1800" dirty="0">
                <a:effectLst/>
                <a:latin typeface="Arial" panose="020B0604020202020204" pitchFamily="34" charset="0"/>
                <a:ea typeface="Times New Roman" panose="02020603050405020304" pitchFamily="18" charset="0"/>
              </a:rPr>
              <a:t>ONS, 2023</a:t>
            </a:r>
            <a:endParaRPr lang="en-GB" dirty="0"/>
          </a:p>
        </p:txBody>
      </p:sp>
      <p:pic>
        <p:nvPicPr>
          <p:cNvPr id="5" name="Picture 4">
            <a:extLst>
              <a:ext uri="{FF2B5EF4-FFF2-40B4-BE49-F238E27FC236}">
                <a16:creationId xmlns:a16="http://schemas.microsoft.com/office/drawing/2014/main" id="{BAC28607-91A0-729E-4CC5-FC4DB8B767D3}"/>
              </a:ext>
            </a:extLst>
          </p:cNvPr>
          <p:cNvPicPr>
            <a:picLocks noChangeAspect="1"/>
          </p:cNvPicPr>
          <p:nvPr/>
        </p:nvPicPr>
        <p:blipFill>
          <a:blip r:embed="rId2"/>
          <a:stretch>
            <a:fillRect/>
          </a:stretch>
        </p:blipFill>
        <p:spPr>
          <a:xfrm>
            <a:off x="685066" y="2702889"/>
            <a:ext cx="7248051" cy="3562739"/>
          </a:xfrm>
          <a:prstGeom prst="rect">
            <a:avLst/>
          </a:prstGeom>
        </p:spPr>
      </p:pic>
    </p:spTree>
    <p:extLst>
      <p:ext uri="{BB962C8B-B14F-4D97-AF65-F5344CB8AC3E}">
        <p14:creationId xmlns:p14="http://schemas.microsoft.com/office/powerpoint/2010/main" val="9605210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B6389-2374-4677-B8BB-59410CCC32FD}"/>
              </a:ext>
            </a:extLst>
          </p:cNvPr>
          <p:cNvSpPr>
            <a:spLocks noGrp="1"/>
          </p:cNvSpPr>
          <p:nvPr>
            <p:ph type="title"/>
          </p:nvPr>
        </p:nvSpPr>
        <p:spPr>
          <a:xfrm>
            <a:off x="587047" y="198120"/>
            <a:ext cx="9779183" cy="1325563"/>
          </a:xfrm>
        </p:spPr>
        <p:txBody>
          <a:bodyPr>
            <a:normAutofit/>
          </a:bodyPr>
          <a:lstStyle/>
          <a:p>
            <a:r>
              <a:rPr lang="en-US" dirty="0"/>
              <a:t>Threats – Cost of Living</a:t>
            </a:r>
          </a:p>
        </p:txBody>
      </p:sp>
      <p:sp>
        <p:nvSpPr>
          <p:cNvPr id="12" name="Slide Number Placeholder 11">
            <a:extLst>
              <a:ext uri="{FF2B5EF4-FFF2-40B4-BE49-F238E27FC236}">
                <a16:creationId xmlns:a16="http://schemas.microsoft.com/office/drawing/2014/main" id="{6308D1AB-33EC-174A-AFF4-6B9718A863B4}"/>
              </a:ext>
            </a:extLst>
          </p:cNvPr>
          <p:cNvSpPr>
            <a:spLocks noGrp="1"/>
          </p:cNvSpPr>
          <p:nvPr>
            <p:ph type="sldNum" sz="quarter" idx="4"/>
          </p:nvPr>
        </p:nvSpPr>
        <p:spPr>
          <a:xfrm>
            <a:off x="10153276" y="6356350"/>
            <a:ext cx="1657723" cy="365125"/>
          </a:xfrm>
        </p:spPr>
        <p:txBody>
          <a:bodyPr/>
          <a:lstStyle/>
          <a:p>
            <a:fld id="{294A09A9-5501-47C1-A89A-A340965A2BE2}" type="slidenum">
              <a:rPr lang="en-US" smtClean="0"/>
              <a:pPr/>
              <a:t>6</a:t>
            </a:fld>
            <a:endParaRPr lang="en-US" dirty="0"/>
          </a:p>
        </p:txBody>
      </p:sp>
      <p:sp>
        <p:nvSpPr>
          <p:cNvPr id="4" name="TextBox 3">
            <a:extLst>
              <a:ext uri="{FF2B5EF4-FFF2-40B4-BE49-F238E27FC236}">
                <a16:creationId xmlns:a16="http://schemas.microsoft.com/office/drawing/2014/main" id="{0D49A8C3-2F3F-F86E-CA4D-DF619CDBA3AF}"/>
              </a:ext>
            </a:extLst>
          </p:cNvPr>
          <p:cNvSpPr txBox="1"/>
          <p:nvPr/>
        </p:nvSpPr>
        <p:spPr>
          <a:xfrm>
            <a:off x="587046" y="1978089"/>
            <a:ext cx="9972285" cy="646331"/>
          </a:xfrm>
          <a:prstGeom prst="rect">
            <a:avLst/>
          </a:prstGeom>
          <a:noFill/>
        </p:spPr>
        <p:txBody>
          <a:bodyPr wrap="square">
            <a:spAutoFit/>
          </a:bodyPr>
          <a:lstStyle/>
          <a:p>
            <a:r>
              <a:rPr lang="en-GB" dirty="0">
                <a:solidFill>
                  <a:srgbClr val="000000"/>
                </a:solidFill>
                <a:latin typeface="Arial" panose="020B0604020202020204" pitchFamily="34" charset="0"/>
                <a:ea typeface="Times New Roman" panose="02020603050405020304" pitchFamily="18" charset="0"/>
              </a:rPr>
              <a:t>C</a:t>
            </a:r>
            <a:r>
              <a:rPr lang="en-GB" sz="1800" dirty="0">
                <a:solidFill>
                  <a:srgbClr val="000000"/>
                </a:solidFill>
                <a:effectLst/>
                <a:latin typeface="Arial" panose="020B0604020202020204" pitchFamily="34" charset="0"/>
                <a:ea typeface="Times New Roman" panose="02020603050405020304" pitchFamily="18" charset="0"/>
              </a:rPr>
              <a:t>ost of living in the UK rose drastically from 2021, through 2022 and continued into early 2023. In October 2022, the annual inflation rate reached a 44 year high point of 11.1%,</a:t>
            </a:r>
            <a:endParaRPr lang="en-GB" dirty="0"/>
          </a:p>
        </p:txBody>
      </p:sp>
      <p:pic>
        <p:nvPicPr>
          <p:cNvPr id="3" name="Picture 2">
            <a:extLst>
              <a:ext uri="{FF2B5EF4-FFF2-40B4-BE49-F238E27FC236}">
                <a16:creationId xmlns:a16="http://schemas.microsoft.com/office/drawing/2014/main" id="{BA736934-31CA-B721-EC19-54768AD53FED}"/>
              </a:ext>
            </a:extLst>
          </p:cNvPr>
          <p:cNvPicPr>
            <a:picLocks noChangeAspect="1"/>
          </p:cNvPicPr>
          <p:nvPr/>
        </p:nvPicPr>
        <p:blipFill>
          <a:blip r:embed="rId2"/>
          <a:stretch>
            <a:fillRect/>
          </a:stretch>
        </p:blipFill>
        <p:spPr>
          <a:xfrm>
            <a:off x="535965" y="2757657"/>
            <a:ext cx="7200653" cy="3592430"/>
          </a:xfrm>
          <a:prstGeom prst="rect">
            <a:avLst/>
          </a:prstGeom>
        </p:spPr>
      </p:pic>
      <p:sp>
        <p:nvSpPr>
          <p:cNvPr id="8" name="TextBox 7">
            <a:extLst>
              <a:ext uri="{FF2B5EF4-FFF2-40B4-BE49-F238E27FC236}">
                <a16:creationId xmlns:a16="http://schemas.microsoft.com/office/drawing/2014/main" id="{F6EC7643-10AD-9B02-2F43-1478E6646528}"/>
              </a:ext>
            </a:extLst>
          </p:cNvPr>
          <p:cNvSpPr txBox="1"/>
          <p:nvPr/>
        </p:nvSpPr>
        <p:spPr>
          <a:xfrm>
            <a:off x="8096416" y="5070947"/>
            <a:ext cx="6094674" cy="369332"/>
          </a:xfrm>
          <a:prstGeom prst="rect">
            <a:avLst/>
          </a:prstGeom>
          <a:noFill/>
        </p:spPr>
        <p:txBody>
          <a:bodyPr wrap="square">
            <a:spAutoFit/>
          </a:bodyPr>
          <a:lstStyle/>
          <a:p>
            <a:r>
              <a:rPr lang="en-GB" sz="1800" dirty="0">
                <a:effectLst/>
                <a:latin typeface="Arial" panose="020B0604020202020204" pitchFamily="34" charset="0"/>
                <a:ea typeface="Times New Roman" panose="02020603050405020304" pitchFamily="18" charset="0"/>
              </a:rPr>
              <a:t>ONS, 2023</a:t>
            </a:r>
            <a:endParaRPr lang="en-GB" dirty="0"/>
          </a:p>
        </p:txBody>
      </p:sp>
    </p:spTree>
    <p:extLst>
      <p:ext uri="{BB962C8B-B14F-4D97-AF65-F5344CB8AC3E}">
        <p14:creationId xmlns:p14="http://schemas.microsoft.com/office/powerpoint/2010/main" val="42225182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B6389-2374-4677-B8BB-59410CCC32FD}"/>
              </a:ext>
            </a:extLst>
          </p:cNvPr>
          <p:cNvSpPr>
            <a:spLocks noGrp="1"/>
          </p:cNvSpPr>
          <p:nvPr>
            <p:ph type="title"/>
          </p:nvPr>
        </p:nvSpPr>
        <p:spPr>
          <a:xfrm>
            <a:off x="587047" y="198120"/>
            <a:ext cx="9779183" cy="1325563"/>
          </a:xfrm>
        </p:spPr>
        <p:txBody>
          <a:bodyPr>
            <a:normAutofit/>
          </a:bodyPr>
          <a:lstStyle/>
          <a:p>
            <a:r>
              <a:rPr lang="en-US" dirty="0"/>
              <a:t>Threats – Inflation</a:t>
            </a:r>
          </a:p>
        </p:txBody>
      </p:sp>
      <p:sp>
        <p:nvSpPr>
          <p:cNvPr id="12" name="Slide Number Placeholder 11">
            <a:extLst>
              <a:ext uri="{FF2B5EF4-FFF2-40B4-BE49-F238E27FC236}">
                <a16:creationId xmlns:a16="http://schemas.microsoft.com/office/drawing/2014/main" id="{6308D1AB-33EC-174A-AFF4-6B9718A863B4}"/>
              </a:ext>
            </a:extLst>
          </p:cNvPr>
          <p:cNvSpPr>
            <a:spLocks noGrp="1"/>
          </p:cNvSpPr>
          <p:nvPr>
            <p:ph type="sldNum" sz="quarter" idx="4"/>
          </p:nvPr>
        </p:nvSpPr>
        <p:spPr>
          <a:xfrm>
            <a:off x="10153276" y="6356350"/>
            <a:ext cx="1657723" cy="365125"/>
          </a:xfrm>
        </p:spPr>
        <p:txBody>
          <a:bodyPr/>
          <a:lstStyle/>
          <a:p>
            <a:fld id="{294A09A9-5501-47C1-A89A-A340965A2BE2}" type="slidenum">
              <a:rPr lang="en-US" smtClean="0"/>
              <a:pPr/>
              <a:t>7</a:t>
            </a:fld>
            <a:endParaRPr lang="en-US" dirty="0"/>
          </a:p>
        </p:txBody>
      </p:sp>
      <p:sp>
        <p:nvSpPr>
          <p:cNvPr id="4" name="TextBox 3">
            <a:extLst>
              <a:ext uri="{FF2B5EF4-FFF2-40B4-BE49-F238E27FC236}">
                <a16:creationId xmlns:a16="http://schemas.microsoft.com/office/drawing/2014/main" id="{0D49A8C3-2F3F-F86E-CA4D-DF619CDBA3AF}"/>
              </a:ext>
            </a:extLst>
          </p:cNvPr>
          <p:cNvSpPr txBox="1"/>
          <p:nvPr/>
        </p:nvSpPr>
        <p:spPr>
          <a:xfrm>
            <a:off x="332604" y="1496821"/>
            <a:ext cx="10568634" cy="1200329"/>
          </a:xfrm>
          <a:prstGeom prst="rect">
            <a:avLst/>
          </a:prstGeom>
          <a:noFill/>
        </p:spPr>
        <p:txBody>
          <a:bodyPr wrap="square">
            <a:spAutoFit/>
          </a:bodyPr>
          <a:lstStyle/>
          <a:p>
            <a:pPr>
              <a:spcAft>
                <a:spcPts val="12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Price of food rose. Russia and Ukraine are large producers of wheat. In addition to this, the global economy, was recovering from its Covid-related recession, creating increased demand for materials and products. Increased demand and shortage of materials pushed up prices and increased inflation globally. Some countries suffered worse inflation than others.</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8" name="TextBox 7">
            <a:extLst>
              <a:ext uri="{FF2B5EF4-FFF2-40B4-BE49-F238E27FC236}">
                <a16:creationId xmlns:a16="http://schemas.microsoft.com/office/drawing/2014/main" id="{F6EC7643-10AD-9B02-2F43-1478E6646528}"/>
              </a:ext>
            </a:extLst>
          </p:cNvPr>
          <p:cNvSpPr txBox="1"/>
          <p:nvPr/>
        </p:nvSpPr>
        <p:spPr>
          <a:xfrm>
            <a:off x="8096416" y="5070947"/>
            <a:ext cx="6094674" cy="369332"/>
          </a:xfrm>
          <a:prstGeom prst="rect">
            <a:avLst/>
          </a:prstGeom>
          <a:noFill/>
        </p:spPr>
        <p:txBody>
          <a:bodyPr wrap="square">
            <a:spAutoFit/>
          </a:bodyPr>
          <a:lstStyle/>
          <a:p>
            <a:r>
              <a:rPr lang="en-GB" sz="1800" dirty="0">
                <a:effectLst/>
                <a:latin typeface="Arial" panose="020B0604020202020204" pitchFamily="34" charset="0"/>
                <a:ea typeface="Times New Roman" panose="02020603050405020304" pitchFamily="18" charset="0"/>
              </a:rPr>
              <a:t>ONS, 2023</a:t>
            </a:r>
            <a:endParaRPr lang="en-GB" dirty="0"/>
          </a:p>
        </p:txBody>
      </p:sp>
      <p:pic>
        <p:nvPicPr>
          <p:cNvPr id="3" name="Picture 2">
            <a:extLst>
              <a:ext uri="{FF2B5EF4-FFF2-40B4-BE49-F238E27FC236}">
                <a16:creationId xmlns:a16="http://schemas.microsoft.com/office/drawing/2014/main" id="{E775E061-6950-6FFA-5780-9847555F426F}"/>
              </a:ext>
            </a:extLst>
          </p:cNvPr>
          <p:cNvPicPr>
            <a:picLocks noChangeAspect="1"/>
          </p:cNvPicPr>
          <p:nvPr/>
        </p:nvPicPr>
        <p:blipFill>
          <a:blip r:embed="rId2"/>
          <a:stretch>
            <a:fillRect/>
          </a:stretch>
        </p:blipFill>
        <p:spPr>
          <a:xfrm>
            <a:off x="332603" y="2871141"/>
            <a:ext cx="7364259" cy="3788739"/>
          </a:xfrm>
          <a:prstGeom prst="rect">
            <a:avLst/>
          </a:prstGeom>
        </p:spPr>
      </p:pic>
    </p:spTree>
    <p:extLst>
      <p:ext uri="{BB962C8B-B14F-4D97-AF65-F5344CB8AC3E}">
        <p14:creationId xmlns:p14="http://schemas.microsoft.com/office/powerpoint/2010/main" val="12296942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B6389-2374-4677-B8BB-59410CCC32FD}"/>
              </a:ext>
            </a:extLst>
          </p:cNvPr>
          <p:cNvSpPr>
            <a:spLocks noGrp="1"/>
          </p:cNvSpPr>
          <p:nvPr>
            <p:ph type="title"/>
          </p:nvPr>
        </p:nvSpPr>
        <p:spPr>
          <a:xfrm>
            <a:off x="587047" y="198120"/>
            <a:ext cx="9779183" cy="1325563"/>
          </a:xfrm>
        </p:spPr>
        <p:txBody>
          <a:bodyPr>
            <a:normAutofit/>
          </a:bodyPr>
          <a:lstStyle/>
          <a:p>
            <a:r>
              <a:rPr lang="en-US" dirty="0"/>
              <a:t>Threats – Student numbers</a:t>
            </a:r>
          </a:p>
        </p:txBody>
      </p:sp>
      <p:sp>
        <p:nvSpPr>
          <p:cNvPr id="12" name="Slide Number Placeholder 11">
            <a:extLst>
              <a:ext uri="{FF2B5EF4-FFF2-40B4-BE49-F238E27FC236}">
                <a16:creationId xmlns:a16="http://schemas.microsoft.com/office/drawing/2014/main" id="{6308D1AB-33EC-174A-AFF4-6B9718A863B4}"/>
              </a:ext>
            </a:extLst>
          </p:cNvPr>
          <p:cNvSpPr>
            <a:spLocks noGrp="1"/>
          </p:cNvSpPr>
          <p:nvPr>
            <p:ph type="sldNum" sz="quarter" idx="4"/>
          </p:nvPr>
        </p:nvSpPr>
        <p:spPr>
          <a:xfrm>
            <a:off x="10153276" y="6356350"/>
            <a:ext cx="1657723" cy="365125"/>
          </a:xfrm>
        </p:spPr>
        <p:txBody>
          <a:bodyPr/>
          <a:lstStyle/>
          <a:p>
            <a:fld id="{294A09A9-5501-47C1-A89A-A340965A2BE2}" type="slidenum">
              <a:rPr lang="en-US" smtClean="0"/>
              <a:pPr/>
              <a:t>8</a:t>
            </a:fld>
            <a:endParaRPr lang="en-US" dirty="0"/>
          </a:p>
        </p:txBody>
      </p:sp>
      <p:pic>
        <p:nvPicPr>
          <p:cNvPr id="5" name="Picture 4">
            <a:extLst>
              <a:ext uri="{FF2B5EF4-FFF2-40B4-BE49-F238E27FC236}">
                <a16:creationId xmlns:a16="http://schemas.microsoft.com/office/drawing/2014/main" id="{CB8187CC-88CA-0497-A09B-8172102C9FC6}"/>
              </a:ext>
            </a:extLst>
          </p:cNvPr>
          <p:cNvPicPr>
            <a:picLocks noChangeAspect="1"/>
          </p:cNvPicPr>
          <p:nvPr/>
        </p:nvPicPr>
        <p:blipFill>
          <a:blip r:embed="rId2"/>
          <a:stretch>
            <a:fillRect/>
          </a:stretch>
        </p:blipFill>
        <p:spPr>
          <a:xfrm>
            <a:off x="344264" y="1914479"/>
            <a:ext cx="6660835" cy="3406314"/>
          </a:xfrm>
          <a:prstGeom prst="rect">
            <a:avLst/>
          </a:prstGeom>
        </p:spPr>
      </p:pic>
      <p:sp>
        <p:nvSpPr>
          <p:cNvPr id="7" name="TextBox 6">
            <a:extLst>
              <a:ext uri="{FF2B5EF4-FFF2-40B4-BE49-F238E27FC236}">
                <a16:creationId xmlns:a16="http://schemas.microsoft.com/office/drawing/2014/main" id="{0898E877-3831-E5A8-AAA5-2557B4CA87BB}"/>
              </a:ext>
            </a:extLst>
          </p:cNvPr>
          <p:cNvSpPr txBox="1"/>
          <p:nvPr/>
        </p:nvSpPr>
        <p:spPr>
          <a:xfrm>
            <a:off x="609600" y="5482021"/>
            <a:ext cx="11201399" cy="646331"/>
          </a:xfrm>
          <a:prstGeom prst="rect">
            <a:avLst/>
          </a:prstGeom>
          <a:noFill/>
        </p:spPr>
        <p:txBody>
          <a:bodyPr wrap="square">
            <a:spAutoFit/>
          </a:bodyPr>
          <a:lstStyle/>
          <a:p>
            <a:r>
              <a:rPr lang="en-GB" dirty="0"/>
              <a:t>Applications to UK Universities (UCAS, 2019)				UK international enrolments 2021/22 </a:t>
            </a:r>
          </a:p>
          <a:p>
            <a:r>
              <a:rPr lang="en-GB" dirty="0"/>
              <a:t>									(Prest, 2023)</a:t>
            </a:r>
          </a:p>
        </p:txBody>
      </p:sp>
      <p:pic>
        <p:nvPicPr>
          <p:cNvPr id="4" name="Picture 3">
            <a:extLst>
              <a:ext uri="{FF2B5EF4-FFF2-40B4-BE49-F238E27FC236}">
                <a16:creationId xmlns:a16="http://schemas.microsoft.com/office/drawing/2014/main" id="{DC3170BA-575C-208A-CE92-FBBF44CBE16A}"/>
              </a:ext>
            </a:extLst>
          </p:cNvPr>
          <p:cNvPicPr>
            <a:picLocks noChangeAspect="1"/>
          </p:cNvPicPr>
          <p:nvPr/>
        </p:nvPicPr>
        <p:blipFill rotWithShape="1">
          <a:blip r:embed="rId3"/>
          <a:srcRect l="11361" t="7553" r="72242" b="68580"/>
          <a:stretch/>
        </p:blipFill>
        <p:spPr>
          <a:xfrm>
            <a:off x="7943353" y="1121051"/>
            <a:ext cx="3867646" cy="4257536"/>
          </a:xfrm>
          <a:prstGeom prst="rect">
            <a:avLst/>
          </a:prstGeom>
        </p:spPr>
      </p:pic>
    </p:spTree>
    <p:extLst>
      <p:ext uri="{BB962C8B-B14F-4D97-AF65-F5344CB8AC3E}">
        <p14:creationId xmlns:p14="http://schemas.microsoft.com/office/powerpoint/2010/main" val="7002092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918D6-9899-06BE-4FA6-9CDC9DF6BF22}"/>
              </a:ext>
            </a:extLst>
          </p:cNvPr>
          <p:cNvSpPr>
            <a:spLocks noGrp="1"/>
          </p:cNvSpPr>
          <p:nvPr>
            <p:ph type="title"/>
          </p:nvPr>
        </p:nvSpPr>
        <p:spPr/>
        <p:txBody>
          <a:bodyPr/>
          <a:lstStyle/>
          <a:p>
            <a:r>
              <a:rPr lang="en-GB" dirty="0"/>
              <a:t>Impact</a:t>
            </a:r>
          </a:p>
        </p:txBody>
      </p:sp>
      <p:sp>
        <p:nvSpPr>
          <p:cNvPr id="3" name="Content Placeholder 2">
            <a:extLst>
              <a:ext uri="{FF2B5EF4-FFF2-40B4-BE49-F238E27FC236}">
                <a16:creationId xmlns:a16="http://schemas.microsoft.com/office/drawing/2014/main" id="{F78F17C0-6E59-F68C-701B-D42B8FF22952}"/>
              </a:ext>
            </a:extLst>
          </p:cNvPr>
          <p:cNvSpPr>
            <a:spLocks noGrp="1"/>
          </p:cNvSpPr>
          <p:nvPr>
            <p:ph idx="1"/>
          </p:nvPr>
        </p:nvSpPr>
        <p:spPr>
          <a:xfrm>
            <a:off x="548640" y="2087563"/>
            <a:ext cx="10398035" cy="4389437"/>
          </a:xfrm>
        </p:spPr>
        <p:txBody>
          <a:bodyPr/>
          <a:lstStyle/>
          <a:p>
            <a:r>
              <a:rPr lang="en-GB" dirty="0"/>
              <a:t>The impact of Brexit, and record high inflation and cost of living, with little likelihood of a career in the UK after completing their studies, would likely deter many students from studying in the UK. </a:t>
            </a:r>
          </a:p>
          <a:p>
            <a:endParaRPr lang="en-GB" dirty="0"/>
          </a:p>
          <a:p>
            <a:r>
              <a:rPr lang="en-GB" dirty="0"/>
              <a:t>Secondly, increased energy costs will mean higher operating expenditure, leaving less money for things like advertising and student facilities, things used historically to draw students to the University.</a:t>
            </a:r>
          </a:p>
        </p:txBody>
      </p:sp>
      <p:sp>
        <p:nvSpPr>
          <p:cNvPr id="4" name="Date Placeholder 3">
            <a:extLst>
              <a:ext uri="{FF2B5EF4-FFF2-40B4-BE49-F238E27FC236}">
                <a16:creationId xmlns:a16="http://schemas.microsoft.com/office/drawing/2014/main" id="{160EC5C1-A502-9BC5-07CC-49AABA4CA535}"/>
              </a:ext>
            </a:extLst>
          </p:cNvPr>
          <p:cNvSpPr>
            <a:spLocks noGrp="1"/>
          </p:cNvSpPr>
          <p:nvPr>
            <p:ph type="dt" sz="half" idx="2"/>
          </p:nvPr>
        </p:nvSpPr>
        <p:spPr/>
        <p:txBody>
          <a:bodyPr/>
          <a:lstStyle/>
          <a:p>
            <a:fld id="{8CE9AC2A-20AD-8C48-B5EB-B5322BDBCDEE}" type="datetime1">
              <a:rPr lang="en-US" smtClean="0"/>
              <a:pPr/>
              <a:t>5/17/2023</a:t>
            </a:fld>
            <a:endParaRPr lang="en-US" dirty="0"/>
          </a:p>
        </p:txBody>
      </p:sp>
      <p:sp>
        <p:nvSpPr>
          <p:cNvPr id="5" name="Footer Placeholder 4">
            <a:extLst>
              <a:ext uri="{FF2B5EF4-FFF2-40B4-BE49-F238E27FC236}">
                <a16:creationId xmlns:a16="http://schemas.microsoft.com/office/drawing/2014/main" id="{BC7B2C84-3A35-12A0-503D-E726F8FC8B5C}"/>
              </a:ext>
            </a:extLst>
          </p:cNvPr>
          <p:cNvSpPr>
            <a:spLocks noGrp="1"/>
          </p:cNvSpPr>
          <p:nvPr>
            <p:ph type="ftr" sz="quarter" idx="3"/>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0984CADE-2F5A-5924-3C0B-3956F4B1183F}"/>
              </a:ext>
            </a:extLst>
          </p:cNvPr>
          <p:cNvSpPr>
            <a:spLocks noGrp="1"/>
          </p:cNvSpPr>
          <p:nvPr>
            <p:ph type="sldNum" sz="quarter" idx="4"/>
          </p:nvPr>
        </p:nvSpPr>
        <p:spPr/>
        <p:txBody>
          <a:bodyPr/>
          <a:lstStyle/>
          <a:p>
            <a:fld id="{294A09A9-5501-47C1-A89A-A340965A2BE2}" type="slidenum">
              <a:rPr lang="en-US" smtClean="0"/>
              <a:pPr/>
              <a:t>9</a:t>
            </a:fld>
            <a:endParaRPr lang="en-US" dirty="0"/>
          </a:p>
        </p:txBody>
      </p:sp>
    </p:spTree>
    <p:extLst>
      <p:ext uri="{BB962C8B-B14F-4D97-AF65-F5344CB8AC3E}">
        <p14:creationId xmlns:p14="http://schemas.microsoft.com/office/powerpoint/2010/main" val="24771269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55E2E3E-148D-4BE4-88A4-447C4BC35E68}"/>
              </a:ext>
            </a:extLst>
          </p:cNvPr>
          <p:cNvSpPr>
            <a:spLocks noGrp="1"/>
          </p:cNvSpPr>
          <p:nvPr>
            <p:ph type="title"/>
          </p:nvPr>
        </p:nvSpPr>
        <p:spPr>
          <a:xfrm>
            <a:off x="3990879" y="22247"/>
            <a:ext cx="3213677" cy="1325563"/>
          </a:xfrm>
        </p:spPr>
        <p:txBody>
          <a:bodyPr/>
          <a:lstStyle/>
          <a:p>
            <a:r>
              <a:rPr lang="en-US" dirty="0"/>
              <a:t>Mitigation</a:t>
            </a:r>
          </a:p>
        </p:txBody>
      </p:sp>
      <p:sp>
        <p:nvSpPr>
          <p:cNvPr id="6" name="Slide Number Placeholder 5">
            <a:extLst>
              <a:ext uri="{FF2B5EF4-FFF2-40B4-BE49-F238E27FC236}">
                <a16:creationId xmlns:a16="http://schemas.microsoft.com/office/drawing/2014/main" id="{280037C3-0E79-CD4B-92A9-5B5F9E74A60B}"/>
              </a:ext>
            </a:extLst>
          </p:cNvPr>
          <p:cNvSpPr>
            <a:spLocks noGrp="1"/>
          </p:cNvSpPr>
          <p:nvPr>
            <p:ph type="sldNum" sz="quarter" idx="4"/>
          </p:nvPr>
        </p:nvSpPr>
        <p:spPr/>
        <p:txBody>
          <a:bodyPr/>
          <a:lstStyle/>
          <a:p>
            <a:fld id="{294A09A9-5501-47C1-A89A-A340965A2BE2}" type="slidenum">
              <a:rPr lang="en-US" smtClean="0"/>
              <a:t>10</a:t>
            </a:fld>
            <a:endParaRPr lang="en-US" dirty="0"/>
          </a:p>
        </p:txBody>
      </p:sp>
      <p:sp>
        <p:nvSpPr>
          <p:cNvPr id="7" name="TextBox 6">
            <a:extLst>
              <a:ext uri="{FF2B5EF4-FFF2-40B4-BE49-F238E27FC236}">
                <a16:creationId xmlns:a16="http://schemas.microsoft.com/office/drawing/2014/main" id="{29DFAF9F-7A38-6CCE-AC78-2C1A0096BFBD}"/>
              </a:ext>
            </a:extLst>
          </p:cNvPr>
          <p:cNvSpPr txBox="1"/>
          <p:nvPr/>
        </p:nvSpPr>
        <p:spPr>
          <a:xfrm>
            <a:off x="630140" y="3429000"/>
            <a:ext cx="4760843" cy="2031325"/>
          </a:xfrm>
          <a:prstGeom prst="rect">
            <a:avLst/>
          </a:prstGeom>
          <a:noFill/>
        </p:spPr>
        <p:txBody>
          <a:bodyPr wrap="square">
            <a:spAutoFit/>
          </a:bodyPr>
          <a:lstStyle/>
          <a:p>
            <a:r>
              <a:rPr lang="en-GB" dirty="0"/>
              <a:t>200 Year heritage across Wales</a:t>
            </a:r>
          </a:p>
          <a:p>
            <a:endParaRPr lang="en-GB" dirty="0"/>
          </a:p>
          <a:p>
            <a:r>
              <a:rPr lang="en-GB" dirty="0"/>
              <a:t>Partnerships with FE providers </a:t>
            </a:r>
          </a:p>
          <a:p>
            <a:endParaRPr lang="en-GB" dirty="0"/>
          </a:p>
          <a:p>
            <a:r>
              <a:rPr lang="en-GB" dirty="0"/>
              <a:t>Extensive modernisation works carried out</a:t>
            </a:r>
          </a:p>
          <a:p>
            <a:endParaRPr lang="en-GB" dirty="0"/>
          </a:p>
          <a:p>
            <a:r>
              <a:rPr lang="en-GB" dirty="0"/>
              <a:t>Historic buildings &amp; modern facilities</a:t>
            </a:r>
          </a:p>
        </p:txBody>
      </p:sp>
      <p:sp>
        <p:nvSpPr>
          <p:cNvPr id="13" name="TextBox 12">
            <a:extLst>
              <a:ext uri="{FF2B5EF4-FFF2-40B4-BE49-F238E27FC236}">
                <a16:creationId xmlns:a16="http://schemas.microsoft.com/office/drawing/2014/main" id="{8E0E3534-48B1-E3E6-5AA8-3C92294BDC1D}"/>
              </a:ext>
            </a:extLst>
          </p:cNvPr>
          <p:cNvSpPr txBox="1"/>
          <p:nvPr/>
        </p:nvSpPr>
        <p:spPr>
          <a:xfrm>
            <a:off x="943542" y="2039425"/>
            <a:ext cx="6094674"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1" i="0" u="none" strike="noStrike" kern="1200" cap="none" spc="0" normalizeH="0" baseline="0" noProof="0" dirty="0">
                <a:ln>
                  <a:noFill/>
                </a:ln>
                <a:solidFill>
                  <a:srgbClr val="000000"/>
                </a:solidFill>
                <a:effectLst/>
                <a:uLnTx/>
                <a:uFillTx/>
                <a:latin typeface="Tenorite"/>
                <a:ea typeface="+mn-ea"/>
                <a:cs typeface="+mn-cs"/>
              </a:rPr>
              <a:t>Strengths</a:t>
            </a:r>
          </a:p>
        </p:txBody>
      </p:sp>
      <p:sp>
        <p:nvSpPr>
          <p:cNvPr id="15" name="TextBox 14">
            <a:extLst>
              <a:ext uri="{FF2B5EF4-FFF2-40B4-BE49-F238E27FC236}">
                <a16:creationId xmlns:a16="http://schemas.microsoft.com/office/drawing/2014/main" id="{299C3761-3585-00CE-0080-8FE528046866}"/>
              </a:ext>
            </a:extLst>
          </p:cNvPr>
          <p:cNvSpPr txBox="1"/>
          <p:nvPr/>
        </p:nvSpPr>
        <p:spPr>
          <a:xfrm>
            <a:off x="6729994" y="2039425"/>
            <a:ext cx="4283225" cy="830997"/>
          </a:xfrm>
          <a:prstGeom prst="rect">
            <a:avLst/>
          </a:prstGeom>
          <a:noFill/>
        </p:spPr>
        <p:txBody>
          <a:bodyPr wrap="square">
            <a:spAutoFit/>
          </a:bodyPr>
          <a:lstStyle/>
          <a:p>
            <a:r>
              <a:rPr kumimoji="0" lang="en-US" sz="4800" b="1" i="0" u="none" strike="noStrike" kern="1200" cap="none" spc="0" normalizeH="0" baseline="0" noProof="0" dirty="0">
                <a:ln>
                  <a:noFill/>
                </a:ln>
                <a:solidFill>
                  <a:srgbClr val="FFFFFF"/>
                </a:solidFill>
                <a:effectLst/>
                <a:uLnTx/>
                <a:uFillTx/>
                <a:latin typeface="Tenorite"/>
                <a:ea typeface="+mj-ea"/>
                <a:cs typeface="+mj-cs"/>
              </a:rPr>
              <a:t>Opportunities </a:t>
            </a:r>
            <a:endParaRPr lang="en-GB" dirty="0"/>
          </a:p>
        </p:txBody>
      </p:sp>
      <p:sp>
        <p:nvSpPr>
          <p:cNvPr id="17" name="TextBox 16">
            <a:extLst>
              <a:ext uri="{FF2B5EF4-FFF2-40B4-BE49-F238E27FC236}">
                <a16:creationId xmlns:a16="http://schemas.microsoft.com/office/drawing/2014/main" id="{388A0F0E-F3CC-95AE-C1B9-B994321A6387}"/>
              </a:ext>
            </a:extLst>
          </p:cNvPr>
          <p:cNvSpPr txBox="1"/>
          <p:nvPr/>
        </p:nvSpPr>
        <p:spPr>
          <a:xfrm>
            <a:off x="5909807" y="3399591"/>
            <a:ext cx="6094674" cy="3139321"/>
          </a:xfrm>
          <a:prstGeom prst="rect">
            <a:avLst/>
          </a:prstGeom>
          <a:noFill/>
        </p:spPr>
        <p:txBody>
          <a:bodyPr wrap="square">
            <a:spAutoFit/>
          </a:bodyPr>
          <a:lstStyle/>
          <a:p>
            <a:r>
              <a:rPr lang="en-GB" dirty="0">
                <a:solidFill>
                  <a:schemeClr val="bg1"/>
                </a:solidFill>
              </a:rPr>
              <a:t>Alex building used by the BBC as a filming location – Dr Who</a:t>
            </a:r>
          </a:p>
          <a:p>
            <a:endParaRPr lang="en-GB" dirty="0">
              <a:solidFill>
                <a:schemeClr val="bg1"/>
              </a:solidFill>
            </a:endParaRPr>
          </a:p>
          <a:p>
            <a:r>
              <a:rPr lang="en-GB" dirty="0">
                <a:solidFill>
                  <a:schemeClr val="bg1"/>
                </a:solidFill>
              </a:rPr>
              <a:t>Swansea itself is a popular tv and movie filming location</a:t>
            </a:r>
          </a:p>
          <a:p>
            <a:endParaRPr lang="en-GB" dirty="0">
              <a:solidFill>
                <a:schemeClr val="bg1"/>
              </a:solidFill>
            </a:endParaRPr>
          </a:p>
          <a:p>
            <a:r>
              <a:rPr lang="en-GB" dirty="0">
                <a:solidFill>
                  <a:schemeClr val="bg1"/>
                </a:solidFill>
              </a:rPr>
              <a:t>Strong links with the University and S4C’s </a:t>
            </a:r>
            <a:r>
              <a:rPr lang="en-GB" dirty="0" err="1">
                <a:solidFill>
                  <a:schemeClr val="bg1"/>
                </a:solidFill>
              </a:rPr>
              <a:t>Canolfan</a:t>
            </a:r>
            <a:r>
              <a:rPr lang="en-GB" dirty="0">
                <a:solidFill>
                  <a:schemeClr val="bg1"/>
                </a:solidFill>
              </a:rPr>
              <a:t> </a:t>
            </a:r>
            <a:r>
              <a:rPr lang="en-GB" dirty="0" err="1">
                <a:solidFill>
                  <a:schemeClr val="bg1"/>
                </a:solidFill>
              </a:rPr>
              <a:t>Yr</a:t>
            </a:r>
            <a:r>
              <a:rPr lang="en-GB" dirty="0">
                <a:solidFill>
                  <a:schemeClr val="bg1"/>
                </a:solidFill>
              </a:rPr>
              <a:t> Egin in Carmarthen</a:t>
            </a:r>
          </a:p>
          <a:p>
            <a:endParaRPr lang="en-GB" dirty="0">
              <a:solidFill>
                <a:schemeClr val="bg1"/>
              </a:solidFill>
            </a:endParaRPr>
          </a:p>
          <a:p>
            <a:r>
              <a:rPr lang="en-GB" dirty="0">
                <a:solidFill>
                  <a:schemeClr val="bg1"/>
                </a:solidFill>
              </a:rPr>
              <a:t>Strengthen University brand and public awareness</a:t>
            </a:r>
          </a:p>
          <a:p>
            <a:r>
              <a:rPr lang="en-GB" dirty="0">
                <a:solidFill>
                  <a:schemeClr val="bg1"/>
                </a:solidFill>
              </a:rPr>
              <a:t>	Some low cost – low effort charity events: 	Mumbles Raft Race</a:t>
            </a:r>
          </a:p>
        </p:txBody>
      </p:sp>
    </p:spTree>
    <p:extLst>
      <p:ext uri="{BB962C8B-B14F-4D97-AF65-F5344CB8AC3E}">
        <p14:creationId xmlns:p14="http://schemas.microsoft.com/office/powerpoint/2010/main" val="3060762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7">
            <a:extLst>
              <a:ext uri="{FF2B5EF4-FFF2-40B4-BE49-F238E27FC236}">
                <a16:creationId xmlns:a16="http://schemas.microsoft.com/office/drawing/2014/main" id="{7D6B8345-83F9-82E5-25FA-1A91C1B75A60}"/>
              </a:ext>
            </a:extLst>
          </p:cNvPr>
          <p:cNvGraphicFramePr>
            <a:graphicFrameLocks noGrp="1"/>
          </p:cNvGraphicFramePr>
          <p:nvPr>
            <p:ph idx="1"/>
            <p:extLst>
              <p:ext uri="{D42A27DB-BD31-4B8C-83A1-F6EECF244321}">
                <p14:modId xmlns:p14="http://schemas.microsoft.com/office/powerpoint/2010/main" val="1393481504"/>
              </p:ext>
            </p:extLst>
          </p:nvPr>
        </p:nvGraphicFramePr>
        <p:xfrm>
          <a:off x="397127" y="497301"/>
          <a:ext cx="9969386" cy="1705209"/>
        </p:xfrm>
        <a:graphic>
          <a:graphicData uri="http://schemas.openxmlformats.org/drawingml/2006/table">
            <a:tbl>
              <a:tblPr firstRow="1" bandRow="1">
                <a:tableStyleId>{5C22544A-7EE6-4342-B048-85BDC9FD1C3A}</a:tableStyleId>
              </a:tblPr>
              <a:tblGrid>
                <a:gridCol w="1424198">
                  <a:extLst>
                    <a:ext uri="{9D8B030D-6E8A-4147-A177-3AD203B41FA5}">
                      <a16:colId xmlns:a16="http://schemas.microsoft.com/office/drawing/2014/main" val="3772220740"/>
                    </a:ext>
                  </a:extLst>
                </a:gridCol>
                <a:gridCol w="1424198">
                  <a:extLst>
                    <a:ext uri="{9D8B030D-6E8A-4147-A177-3AD203B41FA5}">
                      <a16:colId xmlns:a16="http://schemas.microsoft.com/office/drawing/2014/main" val="2639209390"/>
                    </a:ext>
                  </a:extLst>
                </a:gridCol>
                <a:gridCol w="1424198">
                  <a:extLst>
                    <a:ext uri="{9D8B030D-6E8A-4147-A177-3AD203B41FA5}">
                      <a16:colId xmlns:a16="http://schemas.microsoft.com/office/drawing/2014/main" val="1412515929"/>
                    </a:ext>
                  </a:extLst>
                </a:gridCol>
                <a:gridCol w="1424198">
                  <a:extLst>
                    <a:ext uri="{9D8B030D-6E8A-4147-A177-3AD203B41FA5}">
                      <a16:colId xmlns:a16="http://schemas.microsoft.com/office/drawing/2014/main" val="11549255"/>
                    </a:ext>
                  </a:extLst>
                </a:gridCol>
                <a:gridCol w="1424198">
                  <a:extLst>
                    <a:ext uri="{9D8B030D-6E8A-4147-A177-3AD203B41FA5}">
                      <a16:colId xmlns:a16="http://schemas.microsoft.com/office/drawing/2014/main" val="63369943"/>
                    </a:ext>
                  </a:extLst>
                </a:gridCol>
                <a:gridCol w="1018293">
                  <a:extLst>
                    <a:ext uri="{9D8B030D-6E8A-4147-A177-3AD203B41FA5}">
                      <a16:colId xmlns:a16="http://schemas.microsoft.com/office/drawing/2014/main" val="2919448575"/>
                    </a:ext>
                  </a:extLst>
                </a:gridCol>
                <a:gridCol w="1118462">
                  <a:extLst>
                    <a:ext uri="{9D8B030D-6E8A-4147-A177-3AD203B41FA5}">
                      <a16:colId xmlns:a16="http://schemas.microsoft.com/office/drawing/2014/main" val="803131028"/>
                    </a:ext>
                  </a:extLst>
                </a:gridCol>
                <a:gridCol w="711641">
                  <a:extLst>
                    <a:ext uri="{9D8B030D-6E8A-4147-A177-3AD203B41FA5}">
                      <a16:colId xmlns:a16="http://schemas.microsoft.com/office/drawing/2014/main" val="391325912"/>
                    </a:ext>
                  </a:extLst>
                </a:gridCol>
              </a:tblGrid>
              <a:tr h="405473">
                <a:tc>
                  <a:txBody>
                    <a:bodyPr/>
                    <a:lstStyle/>
                    <a:p>
                      <a:r>
                        <a:rPr lang="en-GB" dirty="0"/>
                        <a:t>Risk</a:t>
                      </a:r>
                    </a:p>
                  </a:txBody>
                  <a:tcPr/>
                </a:tc>
                <a:tc>
                  <a:txBody>
                    <a:bodyPr/>
                    <a:lstStyle/>
                    <a:p>
                      <a:r>
                        <a:rPr lang="en-GB" dirty="0"/>
                        <a:t>L</a:t>
                      </a:r>
                    </a:p>
                  </a:txBody>
                  <a:tcPr/>
                </a:tc>
                <a:tc>
                  <a:txBody>
                    <a:bodyPr/>
                    <a:lstStyle/>
                    <a:p>
                      <a:r>
                        <a:rPr lang="en-GB" dirty="0"/>
                        <a:t>S</a:t>
                      </a:r>
                    </a:p>
                  </a:txBody>
                  <a:tcPr/>
                </a:tc>
                <a:tc>
                  <a:txBody>
                    <a:bodyPr/>
                    <a:lstStyle/>
                    <a:p>
                      <a:r>
                        <a:rPr lang="en-GB" dirty="0"/>
                        <a:t>RR</a:t>
                      </a:r>
                    </a:p>
                  </a:txBody>
                  <a:tcPr/>
                </a:tc>
                <a:tc>
                  <a:txBody>
                    <a:bodyPr/>
                    <a:lstStyle/>
                    <a:p>
                      <a:r>
                        <a:rPr lang="en-GB" dirty="0"/>
                        <a:t>Control</a:t>
                      </a:r>
                    </a:p>
                  </a:txBody>
                  <a:tcPr/>
                </a:tc>
                <a:tc>
                  <a:txBody>
                    <a:bodyPr/>
                    <a:lstStyle/>
                    <a:p>
                      <a:r>
                        <a:rPr lang="en-GB" dirty="0"/>
                        <a:t>L</a:t>
                      </a:r>
                    </a:p>
                  </a:txBody>
                  <a:tcPr/>
                </a:tc>
                <a:tc>
                  <a:txBody>
                    <a:bodyPr/>
                    <a:lstStyle/>
                    <a:p>
                      <a:r>
                        <a:rPr lang="en-GB" dirty="0"/>
                        <a:t>S</a:t>
                      </a:r>
                    </a:p>
                  </a:txBody>
                  <a:tcPr/>
                </a:tc>
                <a:tc>
                  <a:txBody>
                    <a:bodyPr/>
                    <a:lstStyle/>
                    <a:p>
                      <a:r>
                        <a:rPr lang="en-GB" dirty="0"/>
                        <a:t>RR</a:t>
                      </a:r>
                    </a:p>
                  </a:txBody>
                  <a:tcPr/>
                </a:tc>
                <a:extLst>
                  <a:ext uri="{0D108BD9-81ED-4DB2-BD59-A6C34878D82A}">
                    <a16:rowId xmlns:a16="http://schemas.microsoft.com/office/drawing/2014/main" val="1344808990"/>
                  </a:ext>
                </a:extLst>
              </a:tr>
              <a:tr h="1299736">
                <a:tc>
                  <a:txBody>
                    <a:bodyPr/>
                    <a:lstStyle/>
                    <a:p>
                      <a:r>
                        <a:rPr lang="en-GB" dirty="0"/>
                        <a:t>Reduced Students due to cost of living</a:t>
                      </a:r>
                    </a:p>
                  </a:txBody>
                  <a:tcPr/>
                </a:tc>
                <a:tc>
                  <a:txBody>
                    <a:bodyPr/>
                    <a:lstStyle/>
                    <a:p>
                      <a:r>
                        <a:rPr lang="en-GB" dirty="0"/>
                        <a:t>5</a:t>
                      </a:r>
                    </a:p>
                  </a:txBody>
                  <a:tcPr/>
                </a:tc>
                <a:tc>
                  <a:txBody>
                    <a:bodyPr/>
                    <a:lstStyle/>
                    <a:p>
                      <a:r>
                        <a:rPr lang="en-GB" dirty="0"/>
                        <a:t>4</a:t>
                      </a:r>
                    </a:p>
                  </a:txBody>
                  <a:tcPr/>
                </a:tc>
                <a:tc>
                  <a:txBody>
                    <a:bodyPr/>
                    <a:lstStyle/>
                    <a:p>
                      <a:r>
                        <a:rPr lang="en-GB" dirty="0"/>
                        <a:t>20</a:t>
                      </a:r>
                    </a:p>
                  </a:txBody>
                  <a:tcPr/>
                </a:tc>
                <a:tc>
                  <a:txBody>
                    <a:bodyPr/>
                    <a:lstStyle/>
                    <a:p>
                      <a:r>
                        <a:rPr lang="en-GB" dirty="0"/>
                        <a:t>Improved Marketing</a:t>
                      </a:r>
                    </a:p>
                  </a:txBody>
                  <a:tcPr/>
                </a:tc>
                <a:tc>
                  <a:txBody>
                    <a:bodyPr/>
                    <a:lstStyle/>
                    <a:p>
                      <a:r>
                        <a:rPr lang="en-GB" dirty="0"/>
                        <a:t>2</a:t>
                      </a:r>
                    </a:p>
                  </a:txBody>
                  <a:tcPr/>
                </a:tc>
                <a:tc>
                  <a:txBody>
                    <a:bodyPr/>
                    <a:lstStyle/>
                    <a:p>
                      <a:r>
                        <a:rPr lang="en-GB" dirty="0"/>
                        <a:t>3</a:t>
                      </a:r>
                    </a:p>
                  </a:txBody>
                  <a:tcPr/>
                </a:tc>
                <a:tc>
                  <a:txBody>
                    <a:bodyPr/>
                    <a:lstStyle/>
                    <a:p>
                      <a:r>
                        <a:rPr lang="en-GB" dirty="0"/>
                        <a:t>6</a:t>
                      </a:r>
                    </a:p>
                  </a:txBody>
                  <a:tcPr/>
                </a:tc>
                <a:extLst>
                  <a:ext uri="{0D108BD9-81ED-4DB2-BD59-A6C34878D82A}">
                    <a16:rowId xmlns:a16="http://schemas.microsoft.com/office/drawing/2014/main" val="4152778474"/>
                  </a:ext>
                </a:extLst>
              </a:tr>
            </a:tbl>
          </a:graphicData>
        </a:graphic>
      </p:graphicFrame>
      <p:sp>
        <p:nvSpPr>
          <p:cNvPr id="4" name="Date Placeholder 3">
            <a:extLst>
              <a:ext uri="{FF2B5EF4-FFF2-40B4-BE49-F238E27FC236}">
                <a16:creationId xmlns:a16="http://schemas.microsoft.com/office/drawing/2014/main" id="{24C4CBF3-79C1-07B9-8989-AA4261DAA0FB}"/>
              </a:ext>
            </a:extLst>
          </p:cNvPr>
          <p:cNvSpPr>
            <a:spLocks noGrp="1"/>
          </p:cNvSpPr>
          <p:nvPr>
            <p:ph type="dt" sz="half" idx="2"/>
          </p:nvPr>
        </p:nvSpPr>
        <p:spPr/>
        <p:txBody>
          <a:bodyPr/>
          <a:lstStyle/>
          <a:p>
            <a:fld id="{5F02DCD1-2C6B-F948-9F72-3BB0CF3D512E}" type="datetime1">
              <a:rPr lang="en-US" smtClean="0"/>
              <a:pPr/>
              <a:t>5/17/2023</a:t>
            </a:fld>
            <a:endParaRPr lang="en-US" dirty="0"/>
          </a:p>
        </p:txBody>
      </p:sp>
      <p:sp>
        <p:nvSpPr>
          <p:cNvPr id="6" name="Slide Number Placeholder 5">
            <a:extLst>
              <a:ext uri="{FF2B5EF4-FFF2-40B4-BE49-F238E27FC236}">
                <a16:creationId xmlns:a16="http://schemas.microsoft.com/office/drawing/2014/main" id="{C2C85057-3128-04FA-28DA-A76408A31160}"/>
              </a:ext>
            </a:extLst>
          </p:cNvPr>
          <p:cNvSpPr>
            <a:spLocks noGrp="1"/>
          </p:cNvSpPr>
          <p:nvPr>
            <p:ph type="sldNum" sz="quarter" idx="4"/>
          </p:nvPr>
        </p:nvSpPr>
        <p:spPr/>
        <p:txBody>
          <a:bodyPr/>
          <a:lstStyle/>
          <a:p>
            <a:fld id="{294A09A9-5501-47C1-A89A-A340965A2BE2}" type="slidenum">
              <a:rPr lang="en-US" smtClean="0"/>
              <a:pPr/>
              <a:t>11</a:t>
            </a:fld>
            <a:endParaRPr lang="en-US" dirty="0"/>
          </a:p>
        </p:txBody>
      </p:sp>
      <p:pic>
        <p:nvPicPr>
          <p:cNvPr id="8" name="Picture 7">
            <a:extLst>
              <a:ext uri="{FF2B5EF4-FFF2-40B4-BE49-F238E27FC236}">
                <a16:creationId xmlns:a16="http://schemas.microsoft.com/office/drawing/2014/main" id="{A44E48FE-D47E-1956-D2CD-F2DA77EBDAA5}"/>
              </a:ext>
            </a:extLst>
          </p:cNvPr>
          <p:cNvPicPr>
            <a:picLocks noChangeAspect="1"/>
          </p:cNvPicPr>
          <p:nvPr/>
        </p:nvPicPr>
        <p:blipFill>
          <a:blip r:embed="rId2"/>
          <a:stretch>
            <a:fillRect/>
          </a:stretch>
        </p:blipFill>
        <p:spPr>
          <a:xfrm>
            <a:off x="0" y="3468122"/>
            <a:ext cx="4897714" cy="3389878"/>
          </a:xfrm>
          <a:prstGeom prst="rect">
            <a:avLst/>
          </a:prstGeom>
        </p:spPr>
      </p:pic>
      <p:sp>
        <p:nvSpPr>
          <p:cNvPr id="10" name="TextBox 9">
            <a:extLst>
              <a:ext uri="{FF2B5EF4-FFF2-40B4-BE49-F238E27FC236}">
                <a16:creationId xmlns:a16="http://schemas.microsoft.com/office/drawing/2014/main" id="{10C5582D-5E95-C2D6-65CC-B4747CA0215F}"/>
              </a:ext>
            </a:extLst>
          </p:cNvPr>
          <p:cNvSpPr txBox="1"/>
          <p:nvPr/>
        </p:nvSpPr>
        <p:spPr>
          <a:xfrm>
            <a:off x="5011310" y="5210969"/>
            <a:ext cx="6094674" cy="369332"/>
          </a:xfrm>
          <a:prstGeom prst="rect">
            <a:avLst/>
          </a:prstGeom>
          <a:noFill/>
        </p:spPr>
        <p:txBody>
          <a:bodyPr wrap="square">
            <a:spAutoFit/>
          </a:bodyPr>
          <a:lstStyle/>
          <a:p>
            <a:r>
              <a:rPr lang="en-GB" dirty="0"/>
              <a:t>Table 1: Risk Matrix, Vector 2023 </a:t>
            </a:r>
          </a:p>
        </p:txBody>
      </p:sp>
    </p:spTree>
    <p:extLst>
      <p:ext uri="{BB962C8B-B14F-4D97-AF65-F5344CB8AC3E}">
        <p14:creationId xmlns:p14="http://schemas.microsoft.com/office/powerpoint/2010/main" val="35979556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AE308-3076-43DB-B834-DA0B0AE19AF9}"/>
              </a:ext>
            </a:extLst>
          </p:cNvPr>
          <p:cNvSpPr>
            <a:spLocks noGrp="1"/>
          </p:cNvSpPr>
          <p:nvPr>
            <p:ph type="ctrTitle"/>
          </p:nvPr>
        </p:nvSpPr>
        <p:spPr>
          <a:xfrm>
            <a:off x="1008468" y="2235200"/>
            <a:ext cx="6220278" cy="2387600"/>
          </a:xfrm>
        </p:spPr>
        <p:txBody>
          <a:bodyPr/>
          <a:lstStyle/>
          <a:p>
            <a:r>
              <a:rPr lang="en-US" dirty="0"/>
              <a:t>Thank you</a:t>
            </a:r>
          </a:p>
        </p:txBody>
      </p:sp>
      <p:sp>
        <p:nvSpPr>
          <p:cNvPr id="3" name="Content Placeholder 2">
            <a:extLst>
              <a:ext uri="{FF2B5EF4-FFF2-40B4-BE49-F238E27FC236}">
                <a16:creationId xmlns:a16="http://schemas.microsoft.com/office/drawing/2014/main" id="{BABC2CE0-8806-4B2A-A10A-32984D317434}"/>
              </a:ext>
            </a:extLst>
          </p:cNvPr>
          <p:cNvSpPr>
            <a:spLocks noGrp="1"/>
          </p:cNvSpPr>
          <p:nvPr>
            <p:ph type="subTitle" idx="1"/>
          </p:nvPr>
        </p:nvSpPr>
        <p:spPr>
          <a:xfrm>
            <a:off x="1167493" y="4731026"/>
            <a:ext cx="6220277" cy="1118231"/>
          </a:xfrm>
        </p:spPr>
        <p:txBody>
          <a:bodyPr>
            <a:normAutofit/>
          </a:bodyPr>
          <a:lstStyle/>
          <a:p>
            <a:r>
              <a:rPr lang="en-US" dirty="0"/>
              <a:t>R Thomas 1704814</a:t>
            </a:r>
          </a:p>
          <a:p>
            <a:r>
              <a:rPr lang="en-US" dirty="0"/>
              <a:t> </a:t>
            </a:r>
          </a:p>
        </p:txBody>
      </p:sp>
      <p:pic>
        <p:nvPicPr>
          <p:cNvPr id="4" name="Picture 3">
            <a:extLst>
              <a:ext uri="{FF2B5EF4-FFF2-40B4-BE49-F238E27FC236}">
                <a16:creationId xmlns:a16="http://schemas.microsoft.com/office/drawing/2014/main" id="{5AAC0AD0-4930-46F8-043C-6BF3968E5728}"/>
              </a:ext>
            </a:extLst>
          </p:cNvPr>
          <p:cNvPicPr>
            <a:picLocks noChangeAspect="1"/>
          </p:cNvPicPr>
          <p:nvPr/>
        </p:nvPicPr>
        <p:blipFill>
          <a:blip r:embed="rId2"/>
          <a:stretch>
            <a:fillRect/>
          </a:stretch>
        </p:blipFill>
        <p:spPr>
          <a:xfrm>
            <a:off x="4118607" y="246490"/>
            <a:ext cx="2915776" cy="3245268"/>
          </a:xfrm>
          <a:prstGeom prst="rect">
            <a:avLst/>
          </a:prstGeom>
        </p:spPr>
      </p:pic>
    </p:spTree>
    <p:extLst>
      <p:ext uri="{BB962C8B-B14F-4D97-AF65-F5344CB8AC3E}">
        <p14:creationId xmlns:p14="http://schemas.microsoft.com/office/powerpoint/2010/main" val="9261845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E8E69-2ABF-109A-A637-C5621C63DC47}"/>
              </a:ext>
            </a:extLst>
          </p:cNvPr>
          <p:cNvSpPr>
            <a:spLocks noGrp="1"/>
          </p:cNvSpPr>
          <p:nvPr>
            <p:ph type="ctrTitle"/>
          </p:nvPr>
        </p:nvSpPr>
        <p:spPr>
          <a:xfrm>
            <a:off x="3727814" y="-1"/>
            <a:ext cx="2943330" cy="730291"/>
          </a:xfrm>
        </p:spPr>
        <p:txBody>
          <a:bodyPr/>
          <a:lstStyle/>
          <a:p>
            <a:r>
              <a:rPr lang="en-GB" sz="4000" dirty="0"/>
              <a:t>References</a:t>
            </a:r>
          </a:p>
        </p:txBody>
      </p:sp>
      <p:sp>
        <p:nvSpPr>
          <p:cNvPr id="3" name="Subtitle 2">
            <a:extLst>
              <a:ext uri="{FF2B5EF4-FFF2-40B4-BE49-F238E27FC236}">
                <a16:creationId xmlns:a16="http://schemas.microsoft.com/office/drawing/2014/main" id="{C1034E51-D5A1-2989-6C0F-355528E9C3D0}"/>
              </a:ext>
            </a:extLst>
          </p:cNvPr>
          <p:cNvSpPr>
            <a:spLocks noGrp="1"/>
          </p:cNvSpPr>
          <p:nvPr>
            <p:ph type="subTitle" idx="1"/>
          </p:nvPr>
        </p:nvSpPr>
        <p:spPr>
          <a:xfrm>
            <a:off x="359134" y="555361"/>
            <a:ext cx="11473732" cy="5633987"/>
          </a:xfrm>
        </p:spPr>
        <p:txBody>
          <a:bodyPr/>
          <a:lstStyle/>
          <a:p>
            <a:r>
              <a:rPr lang="en-GB" sz="1200" dirty="0" err="1"/>
              <a:t>Dalling</a:t>
            </a:r>
            <a:r>
              <a:rPr lang="en-GB" sz="1200" dirty="0"/>
              <a:t>, R, 2022	Life on an historic university campus in Swansea before it was torn down to make way for houses. Wales 					Online. Available From: </a:t>
            </a:r>
            <a:r>
              <a:rPr lang="en-GB" sz="1200" dirty="0">
                <a:hlinkClick r:id="rId2"/>
              </a:rPr>
              <a:t>https://www.walesonline.co.uk/news/wales-news/gallery/pictures-from-old-university-</a:t>
            </a:r>
            <a:r>
              <a:rPr lang="en-GB" sz="1200" dirty="0"/>
              <a:t>					campus-22893313 Accessed on 25/3/23</a:t>
            </a:r>
          </a:p>
          <a:p>
            <a:endParaRPr lang="en-GB" sz="1200" dirty="0"/>
          </a:p>
          <a:p>
            <a:r>
              <a:rPr lang="en-GB" sz="1200" dirty="0"/>
              <a:t>Prest, K 2023		HESA statistics show an overall increase in UK international enrolments in 2021/22, but a big drop in EU 					student numbers. British Council. Available </a:t>
            </a:r>
            <a:r>
              <a:rPr lang="en-GB" sz="1200" dirty="0" err="1"/>
              <a:t>from:HESA</a:t>
            </a:r>
            <a:r>
              <a:rPr lang="en-GB" sz="1200" dirty="0"/>
              <a:t> statistics show an overall increase in UK international 					enrolments in 2021/22, but a big drop in EU student numbers | British Council -Collaborate and recruit 					internationally. Accessed on: 12/4/23</a:t>
            </a:r>
          </a:p>
          <a:p>
            <a:endParaRPr lang="en-GB" sz="1200" dirty="0"/>
          </a:p>
          <a:p>
            <a:r>
              <a:rPr lang="en-GB" sz="1200" dirty="0"/>
              <a:t>UCAS, 2019		January Deadline Analysis: Overview. UCAS, Available from: 								https://www.ucas.com/file/213881/download?token=PChWJYq8 Accessed on: 10/3/23</a:t>
            </a:r>
          </a:p>
          <a:p>
            <a:endParaRPr lang="en-GB" sz="1200" dirty="0"/>
          </a:p>
          <a:p>
            <a:r>
              <a:rPr lang="en-GB" sz="1200" dirty="0"/>
              <a:t>UWTSD, 2019		History and Timeline. UWTSD. Available from: https://uwtsd.ac.uk/about/history/ Accessed on: 10/3/23</a:t>
            </a:r>
          </a:p>
          <a:p>
            <a:endParaRPr lang="en-GB" sz="1200" dirty="0"/>
          </a:p>
          <a:p>
            <a:r>
              <a:rPr lang="en-GB" sz="1200" dirty="0"/>
              <a:t>UWSTD, 2023		Swansea Campuses, University of Wales Trinity Saint David. Available from: 							https://www.uwtsd.ac.uk/swansea/ Accessed on: 1/3/23</a:t>
            </a:r>
          </a:p>
          <a:p>
            <a:endParaRPr lang="en-GB" sz="1200" dirty="0"/>
          </a:p>
          <a:p>
            <a:r>
              <a:rPr lang="en-GB" sz="1200" dirty="0"/>
              <a:t>ONS, 2023		Consumer Price Inflation, UK, February 2023. Office for National Statistics. Published March 22, 2023. Available 					From: https://www.ons.gov.uk/economy/inflationandpriceindices/bulletins/consumerpriceinflation/february2023 				Accessed on: 12/3/23</a:t>
            </a:r>
          </a:p>
          <a:p>
            <a:endParaRPr lang="en-GB" sz="1200" dirty="0"/>
          </a:p>
          <a:p>
            <a:r>
              <a:rPr lang="en-GB" sz="1200" dirty="0" err="1"/>
              <a:t>Topham</a:t>
            </a:r>
            <a:r>
              <a:rPr lang="en-GB" sz="1200" dirty="0"/>
              <a:t>, G. 2022	Goldman Sachs expects worse UK recession in 2023. The Guardian. Published October 17th 2022. Available 					From: </a:t>
            </a:r>
            <a:r>
              <a:rPr lang="en-GB" sz="1200" dirty="0">
                <a:hlinkClick r:id="rId3"/>
              </a:rPr>
              <a:t>https://www.theguardian.com/business/2022/oct/17/goldman-sachs-expects-worse-uk-recession-in-</a:t>
            </a:r>
            <a:r>
              <a:rPr lang="en-GB" sz="1200" dirty="0"/>
              <a:t>			 		Accessed on: 23/3/23</a:t>
            </a:r>
          </a:p>
          <a:p>
            <a:r>
              <a:rPr lang="en-GB" sz="1200" dirty="0"/>
              <a:t>Vector 2023		Risk Matrix Calculations – Severity, Probability, and Risk Assessment. Vector Solutions. Available from: 					https://www.vectorsolutions.com/resources/blogs/risk-matrix-calculations-severity-probability-risk-assessment/ Accessed on: 12/3/23</a:t>
            </a:r>
          </a:p>
        </p:txBody>
      </p:sp>
    </p:spTree>
    <p:extLst>
      <p:ext uri="{BB962C8B-B14F-4D97-AF65-F5344CB8AC3E}">
        <p14:creationId xmlns:p14="http://schemas.microsoft.com/office/powerpoint/2010/main" val="704656142"/>
      </p:ext>
    </p:extLst>
  </p:cSld>
  <p:clrMapOvr>
    <a:masterClrMapping/>
  </p:clrMapOvr>
</p:sld>
</file>

<file path=ppt/theme/theme1.xml><?xml version="1.0" encoding="utf-8"?>
<a:theme xmlns:a="http://schemas.openxmlformats.org/drawingml/2006/main" name="Office Theme">
  <a:themeElements>
    <a:clrScheme name="Universal Color Block">
      <a:dk1>
        <a:srgbClr val="000000"/>
      </a:dk1>
      <a:lt1>
        <a:srgbClr val="FFFFFF"/>
      </a:lt1>
      <a:dk2>
        <a:srgbClr val="44546A"/>
      </a:dk2>
      <a:lt2>
        <a:srgbClr val="E7E6E6"/>
      </a:lt2>
      <a:accent1>
        <a:srgbClr val="0068FF"/>
      </a:accent1>
      <a:accent2>
        <a:srgbClr val="DAE5EF"/>
      </a:accent2>
      <a:accent3>
        <a:srgbClr val="637183"/>
      </a:accent3>
      <a:accent4>
        <a:srgbClr val="434E5E"/>
      </a:accent4>
      <a:accent5>
        <a:srgbClr val="5B9BD5"/>
      </a:accent5>
      <a:accent6>
        <a:srgbClr val="70AD47"/>
      </a:accent6>
      <a:hlink>
        <a:srgbClr val="0563C1"/>
      </a:hlink>
      <a:folHlink>
        <a:srgbClr val="954F72"/>
      </a:folHlink>
    </a:clrScheme>
    <a:fontScheme name="Custom 75">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niversal Color Block_Win32_AP_v2" id="{3EA4D81A-EBDE-431D-8B15-A5A6F500D5A4}" vid="{8EBF5489-0BE1-418D-A69C-2193D304C7E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4A615295-94F6-4CE2-A1B1-6B7E1DAA5A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5334180-0405-413B-834A-44FA9E05ADB7}">
  <ds:schemaRefs>
    <ds:schemaRef ds:uri="http://schemas.microsoft.com/sharepoint/v3/contenttype/forms"/>
  </ds:schemaRefs>
</ds:datastoreItem>
</file>

<file path=customXml/itemProps3.xml><?xml version="1.0" encoding="utf-8"?>
<ds:datastoreItem xmlns:ds="http://schemas.openxmlformats.org/officeDocument/2006/customXml" ds:itemID="{4D5BAB77-79E1-4739-AA51-10C9079186D6}">
  <ds:schemaRefs>
    <ds:schemaRef ds:uri="230e9df3-be65-4c73-a93b-d1236ebd677e"/>
    <ds:schemaRef ds:uri="http://www.w3.org/XML/1998/namespace"/>
    <ds:schemaRef ds:uri="http://purl.org/dc/terms/"/>
    <ds:schemaRef ds:uri="http://purl.org/dc/dcmitype/"/>
    <ds:schemaRef ds:uri="http://schemas.microsoft.com/office/infopath/2007/PartnerControls"/>
    <ds:schemaRef ds:uri="http://schemas.microsoft.com/office/2006/documentManagement/types"/>
    <ds:schemaRef ds:uri="http://schemas.openxmlformats.org/package/2006/metadata/core-properties"/>
    <ds:schemaRef ds:uri="http://schemas.microsoft.com/sharepoint/v3"/>
    <ds:schemaRef ds:uri="16c05727-aa75-4e4a-9b5f-8a80a1165891"/>
    <ds:schemaRef ds:uri="71af3243-3dd4-4a8d-8c0d-dd76da1f02a5"/>
    <ds:schemaRef ds:uri="http://schemas.microsoft.com/office/2006/metadata/properties"/>
    <ds:schemaRef ds:uri="http://purl.org/dc/elements/1.1/"/>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{E4C537DE-0DD5-4B83-9D35-60E2D408893D}tf45331398_win32</Template>
  <TotalTime>0</TotalTime>
  <Words>974</Words>
  <Application>Microsoft Office PowerPoint</Application>
  <PresentationFormat>Widescreen</PresentationFormat>
  <Paragraphs>113</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Symbol</vt:lpstr>
      <vt:lpstr>Tenorite</vt:lpstr>
      <vt:lpstr>Office Theme</vt:lpstr>
      <vt:lpstr>Business Risk Report: UWTSD Swansea Portfolio</vt:lpstr>
      <vt:lpstr>Subject</vt:lpstr>
      <vt:lpstr>Risk to the University </vt:lpstr>
      <vt:lpstr>Risks</vt:lpstr>
      <vt:lpstr>Threats – Energy Costs</vt:lpstr>
      <vt:lpstr>Threats – Cost of Living</vt:lpstr>
      <vt:lpstr>Threats – Inflation</vt:lpstr>
      <vt:lpstr>Threats – Student numbers</vt:lpstr>
      <vt:lpstr>Impact</vt:lpstr>
      <vt:lpstr>Mitigation</vt:lpstr>
      <vt:lpstr>PowerPoint Presentation</vt:lpstr>
      <vt:lpstr>Thank you</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Risk Report: UWTSD Swansea Portfolio</dc:title>
  <dc:creator>Rhodri Thomas (1704814)</dc:creator>
  <cp:lastModifiedBy>Rhodri Thomas (1704814)</cp:lastModifiedBy>
  <cp:revision>5</cp:revision>
  <dcterms:created xsi:type="dcterms:W3CDTF">2023-05-11T08:57:31Z</dcterms:created>
  <dcterms:modified xsi:type="dcterms:W3CDTF">2023-05-17T09:36:15Z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