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9144000" cy="5143500" type="screen16x9"/>
  <p:notesSz cx="6858000" cy="9144000"/>
  <p:embeddedFontLst>
    <p:embeddedFont>
      <p:font typeface="Lato" panose="020F0502020204030203" pitchFamily="34" charset="0"/>
      <p:regular r:id="rId15"/>
      <p:bold r:id="rId16"/>
      <p:italic r:id="rId17"/>
      <p:boldItalic r:id="rId18"/>
    </p:embeddedFont>
    <p:embeddedFont>
      <p:font typeface="Lobster" panose="00000500000000000000" pitchFamily="2" charset="0"/>
      <p:regular r:id="rId19"/>
    </p:embeddedFont>
    <p:embeddedFont>
      <p:font typeface="Raleway" panose="020B0604020202020204"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81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1659466702f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1659466702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Based on the points given above it can be stated that organisations in many cases have to deal with different complex challenges that can bring severe impacts. The lack of strategies while forming a team can make it difficult for a firm to deal with issues like inflation or the rise in cost. It becomes really important for the organisation to develop key competencies that can help the organisation to bring efficiencies in their operational performances.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1659466702f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1659466702f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Depending on the mentioned challenges of organisations, it can be seen that effective communication plays a crucial role to meet the goals and objectives within a firm. The lock of it can create confusions and conflicts that can bring difficulties in decision-making. Inflation makes it difficult for organisations to control the overall cost of the business.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1659466702f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1659466702f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significant outcome of complex issues is able to bring significant challenges within an organisation along with its employees. These issues increase the tendency of employees to leave the organisations due to insecurities. A lack of competencies makes it difficult to improve the scenario of an organisation. Without continuous improvement the capabilities of the organisations become limited.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1659466702f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1659466702f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Depending on the points it can be stated that the political stability along with the GDP of the UK is effective for flourishing any kind of business. Although Brexit has been able to increase the rate of living still the country is fighting with its huge population along with the best healthcare and education system.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1659466702f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1659466702f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rest of the factors of PESTLE is highlighting the technological development of the country that can be effective for flourishing any kind of business. Organisations need to follow laws and order in order to do business along with maintaining environmental restrictions.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1659466702f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1659466702f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Based on the given points it can be stated that the major issue of T M Lewin can be seen in the decline in their profitability based on the lockdown restrictions. They are facing issues because there is a lack of tendency to buy formal shirts because of the WFH scenario. Due to the fact that the firm was going through the restructuring process, the Pandemic had created severe impact.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1659466702f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1659466702f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given points are giving light on the key issues of the mentioned form that are bringing about the decline in sales and profitability. With the help of the fishbone diagram, it has been easy to identify and discuss those.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1659466702f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1659466702f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Depending on the points it can be easy to identify the alternative solutions for T M Lewin that can help them to deal with the complex issues in a greater way. They can provide more focus on increasing the categories of apparel which can be helpful. Besides, communication with the customers to know about their demands is important.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1659466702f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1659466702f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These above-mentioned points are highly effective and useful for the mentioned firm to deal with the complex issues which are able to bring severe negative impacts within the firm. Different external factors of the PESTLE analysis can be effective for the firm to be on the track in the smoothest way. This can even increase their sales and profitability too.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1659466702f_0_7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1659466702f_0_7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w="38100" cap="flat" cmpd="sng">
            <a:solidFill>
              <a:schemeClr val="lt1"/>
            </a:solidFill>
            <a:prstDash val="solid"/>
            <a:round/>
            <a:headEnd type="none" w="sm" len="sm"/>
            <a:tailEnd type="none" w="sm" len="sm"/>
          </a:ln>
        </p:spPr>
      </p:cxnSp>
      <p:cxnSp>
        <p:nvCxnSpPr>
          <p:cNvPr id="11" name="Google Shape;11;p2"/>
          <p:cNvCxnSpPr/>
          <p:nvPr/>
        </p:nvCxnSpPr>
        <p:spPr>
          <a:xfrm>
            <a:off x="2477724" y="4740000"/>
            <a:ext cx="6244200" cy="0"/>
          </a:xfrm>
          <a:prstGeom prst="straightConnector1">
            <a:avLst/>
          </a:prstGeom>
          <a:noFill/>
          <a:ln w="19050" cap="flat" cmpd="sng">
            <a:solidFill>
              <a:schemeClr val="lt1"/>
            </a:solidFill>
            <a:prstDash val="solid"/>
            <a:round/>
            <a:headEnd type="none" w="sm" len="sm"/>
            <a:tailEnd type="none" w="sm" len="sm"/>
          </a:ln>
        </p:spPr>
      </p:cxnSp>
      <p:cxnSp>
        <p:nvCxnSpPr>
          <p:cNvPr id="12" name="Google Shape;12;p2"/>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13" name="Google Shape;13;p2"/>
          <p:cNvSpPr txBox="1">
            <a:spLocks noGrp="1"/>
          </p:cNvSpPr>
          <p:nvPr>
            <p:ph type="ctrTitle"/>
          </p:nvPr>
        </p:nvSpPr>
        <p:spPr>
          <a:xfrm>
            <a:off x="2371725" y="630225"/>
            <a:ext cx="6331500" cy="15420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14" name="Google Shape;14;p2"/>
          <p:cNvSpPr txBox="1">
            <a:spLocks noGrp="1"/>
          </p:cNvSpPr>
          <p:nvPr>
            <p:ph type="subTitle" idx="1"/>
          </p:nvPr>
        </p:nvSpPr>
        <p:spPr>
          <a:xfrm>
            <a:off x="2390267" y="3238450"/>
            <a:ext cx="6331500" cy="1241700"/>
          </a:xfrm>
          <a:prstGeom prst="rect">
            <a:avLst/>
          </a:prstGeom>
        </p:spPr>
        <p:txBody>
          <a:bodyPr spcFirstLastPara="1" wrap="square" lIns="91425" tIns="91425" rIns="91425" bIns="91425" anchor="b" anchorCtr="0">
            <a:norm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5" name="Google Shape;15;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w="38100" cap="flat" cmpd="sng">
            <a:solidFill>
              <a:schemeClr val="lt1"/>
            </a:solidFill>
            <a:prstDash val="solid"/>
            <a:round/>
            <a:headEnd type="none" w="sm" len="sm"/>
            <a:tailEnd type="none" w="sm" len="sm"/>
          </a:ln>
        </p:spPr>
      </p:cxnSp>
      <p:cxnSp>
        <p:nvCxnSpPr>
          <p:cNvPr id="18" name="Google Shape;18;p3"/>
          <p:cNvCxnSpPr/>
          <p:nvPr/>
        </p:nvCxnSpPr>
        <p:spPr>
          <a:xfrm>
            <a:off x="425200" y="4740000"/>
            <a:ext cx="8296800" cy="0"/>
          </a:xfrm>
          <a:prstGeom prst="straightConnector1">
            <a:avLst/>
          </a:prstGeom>
          <a:noFill/>
          <a:ln w="19050" cap="flat" cmpd="sng">
            <a:solidFill>
              <a:schemeClr val="lt1"/>
            </a:solidFill>
            <a:prstDash val="solid"/>
            <a:round/>
            <a:headEnd type="none" w="sm" len="sm"/>
            <a:tailEnd type="none" w="sm" len="sm"/>
          </a:ln>
        </p:spPr>
      </p:cxnSp>
      <p:sp>
        <p:nvSpPr>
          <p:cNvPr id="19" name="Google Shape;19;p3"/>
          <p:cNvSpPr txBox="1">
            <a:spLocks noGrp="1"/>
          </p:cNvSpPr>
          <p:nvPr>
            <p:ph type="title"/>
          </p:nvPr>
        </p:nvSpPr>
        <p:spPr>
          <a:xfrm>
            <a:off x="406425" y="1806825"/>
            <a:ext cx="8296800" cy="15420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4800"/>
              <a:buNone/>
              <a:defRPr sz="4800">
                <a:solidFill>
                  <a:schemeClr val="lt1"/>
                </a:solidFill>
              </a:defRPr>
            </a:lvl1pPr>
            <a:lvl2pPr lvl="1" algn="ctr">
              <a:spcBef>
                <a:spcPts val="0"/>
              </a:spcBef>
              <a:spcAft>
                <a:spcPts val="0"/>
              </a:spcAft>
              <a:buClr>
                <a:schemeClr val="lt1"/>
              </a:buClr>
              <a:buSzPts val="4800"/>
              <a:buNone/>
              <a:defRPr sz="4800">
                <a:solidFill>
                  <a:schemeClr val="lt1"/>
                </a:solidFill>
              </a:defRPr>
            </a:lvl2pPr>
            <a:lvl3pPr lvl="2" algn="ctr">
              <a:spcBef>
                <a:spcPts val="0"/>
              </a:spcBef>
              <a:spcAft>
                <a:spcPts val="0"/>
              </a:spcAft>
              <a:buClr>
                <a:schemeClr val="lt1"/>
              </a:buClr>
              <a:buSzPts val="4800"/>
              <a:buNone/>
              <a:defRPr sz="4800">
                <a:solidFill>
                  <a:schemeClr val="lt1"/>
                </a:solidFill>
              </a:defRPr>
            </a:lvl3pPr>
            <a:lvl4pPr lvl="3" algn="ctr">
              <a:spcBef>
                <a:spcPts val="0"/>
              </a:spcBef>
              <a:spcAft>
                <a:spcPts val="0"/>
              </a:spcAft>
              <a:buClr>
                <a:schemeClr val="lt1"/>
              </a:buClr>
              <a:buSzPts val="4800"/>
              <a:buNone/>
              <a:defRPr sz="4800">
                <a:solidFill>
                  <a:schemeClr val="lt1"/>
                </a:solidFill>
              </a:defRPr>
            </a:lvl4pPr>
            <a:lvl5pPr lvl="4" algn="ctr">
              <a:spcBef>
                <a:spcPts val="0"/>
              </a:spcBef>
              <a:spcAft>
                <a:spcPts val="0"/>
              </a:spcAft>
              <a:buClr>
                <a:schemeClr val="lt1"/>
              </a:buClr>
              <a:buSzPts val="4800"/>
              <a:buNone/>
              <a:defRPr sz="4800">
                <a:solidFill>
                  <a:schemeClr val="lt1"/>
                </a:solidFill>
              </a:defRPr>
            </a:lvl5pPr>
            <a:lvl6pPr lvl="5" algn="ctr">
              <a:spcBef>
                <a:spcPts val="0"/>
              </a:spcBef>
              <a:spcAft>
                <a:spcPts val="0"/>
              </a:spcAft>
              <a:buClr>
                <a:schemeClr val="lt1"/>
              </a:buClr>
              <a:buSzPts val="4800"/>
              <a:buNone/>
              <a:defRPr sz="4800">
                <a:solidFill>
                  <a:schemeClr val="lt1"/>
                </a:solidFill>
              </a:defRPr>
            </a:lvl6pPr>
            <a:lvl7pPr lvl="6" algn="ctr">
              <a:spcBef>
                <a:spcPts val="0"/>
              </a:spcBef>
              <a:spcAft>
                <a:spcPts val="0"/>
              </a:spcAft>
              <a:buClr>
                <a:schemeClr val="lt1"/>
              </a:buClr>
              <a:buSzPts val="4800"/>
              <a:buNone/>
              <a:defRPr sz="4800">
                <a:solidFill>
                  <a:schemeClr val="lt1"/>
                </a:solidFill>
              </a:defRPr>
            </a:lvl7pPr>
            <a:lvl8pPr lvl="7" algn="ctr">
              <a:spcBef>
                <a:spcPts val="0"/>
              </a:spcBef>
              <a:spcAft>
                <a:spcPts val="0"/>
              </a:spcAft>
              <a:buClr>
                <a:schemeClr val="lt1"/>
              </a:buClr>
              <a:buSzPts val="4800"/>
              <a:buNone/>
              <a:defRPr sz="4800">
                <a:solidFill>
                  <a:schemeClr val="lt1"/>
                </a:solidFill>
              </a:defRPr>
            </a:lvl8pPr>
            <a:lvl9pPr lvl="8" algn="ctr">
              <a:spcBef>
                <a:spcPts val="0"/>
              </a:spcBef>
              <a:spcAft>
                <a:spcPts val="0"/>
              </a:spcAft>
              <a:buClr>
                <a:schemeClr val="lt1"/>
              </a:buClr>
              <a:buSzPts val="4800"/>
              <a:buNone/>
              <a:defRPr sz="4800">
                <a:solidFill>
                  <a:schemeClr val="lt1"/>
                </a:solidFill>
              </a:defRPr>
            </a:lvl9pPr>
          </a:lstStyle>
          <a:p>
            <a:endParaRPr/>
          </a:p>
        </p:txBody>
      </p:sp>
      <p:sp>
        <p:nvSpPr>
          <p:cNvPr id="20" name="Google Shape;20;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23" name="Google Shape;23;p4"/>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24" name="Google Shape;24;p4"/>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25" name="Google Shape;25;p4"/>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4"/>
          <p:cNvSpPr txBox="1">
            <a:spLocks noGrp="1"/>
          </p:cNvSpPr>
          <p:nvPr>
            <p:ph type="body" idx="1"/>
          </p:nvPr>
        </p:nvSpPr>
        <p:spPr>
          <a:xfrm>
            <a:off x="2410112" y="1595776"/>
            <a:ext cx="6321600" cy="3002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7" name="Google Shape;27;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30" name="Google Shape;30;p5"/>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31" name="Google Shape;31;p5"/>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32" name="Google Shape;32;p5"/>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3" name="Google Shape;33;p5"/>
          <p:cNvSpPr txBox="1">
            <a:spLocks noGrp="1"/>
          </p:cNvSpPr>
          <p:nvPr>
            <p:ph type="body" idx="1"/>
          </p:nvPr>
        </p:nvSpPr>
        <p:spPr>
          <a:xfrm>
            <a:off x="2400303" y="1602675"/>
            <a:ext cx="3071400" cy="3002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5"/>
          <p:cNvSpPr txBox="1">
            <a:spLocks noGrp="1"/>
          </p:cNvSpPr>
          <p:nvPr>
            <p:ph type="body" idx="2"/>
          </p:nvPr>
        </p:nvSpPr>
        <p:spPr>
          <a:xfrm>
            <a:off x="5650572" y="1602675"/>
            <a:ext cx="3071400" cy="3002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303300" y="411575"/>
            <a:ext cx="8520600" cy="639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8" name="Google Shape;38;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7"/>
          <p:cNvSpPr txBox="1">
            <a:spLocks noGrp="1"/>
          </p:cNvSpPr>
          <p:nvPr>
            <p:ph type="title"/>
          </p:nvPr>
        </p:nvSpPr>
        <p:spPr>
          <a:xfrm>
            <a:off x="319500" y="936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2" name="Google Shape;42;p7"/>
          <p:cNvSpPr txBox="1">
            <a:spLocks noGrp="1"/>
          </p:cNvSpPr>
          <p:nvPr>
            <p:ph type="body" idx="1"/>
          </p:nvPr>
        </p:nvSpPr>
        <p:spPr>
          <a:xfrm>
            <a:off x="319500" y="1846804"/>
            <a:ext cx="2808000" cy="2806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3" name="Google Shape;43;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46" name="Google Shape;46;p8"/>
          <p:cNvSpPr txBox="1">
            <a:spLocks noGrp="1"/>
          </p:cNvSpPr>
          <p:nvPr>
            <p:ph type="title"/>
          </p:nvPr>
        </p:nvSpPr>
        <p:spPr>
          <a:xfrm>
            <a:off x="283103" y="712141"/>
            <a:ext cx="6244200" cy="38355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47" name="Google Shape;4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0" name="Google Shape;5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51" name="Google Shape;51;p9"/>
          <p:cNvSpPr txBox="1">
            <a:spLocks noGrp="1"/>
          </p:cNvSpPr>
          <p:nvPr>
            <p:ph type="title"/>
          </p:nvPr>
        </p:nvSpPr>
        <p:spPr>
          <a:xfrm>
            <a:off x="265500" y="1397350"/>
            <a:ext cx="4045200" cy="1318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dk1"/>
              </a:buClr>
              <a:buSzPts val="3600"/>
              <a:buNone/>
              <a:defRPr sz="3600">
                <a:solidFill>
                  <a:schemeClr val="dk1"/>
                </a:solidFill>
              </a:defRPr>
            </a:lvl1pPr>
            <a:lvl2pPr lvl="1" algn="ctr">
              <a:spcBef>
                <a:spcPts val="0"/>
              </a:spcBef>
              <a:spcAft>
                <a:spcPts val="0"/>
              </a:spcAft>
              <a:buClr>
                <a:schemeClr val="dk1"/>
              </a:buClr>
              <a:buSzPts val="3600"/>
              <a:buNone/>
              <a:defRPr sz="3600">
                <a:solidFill>
                  <a:schemeClr val="dk1"/>
                </a:solidFill>
              </a:defRPr>
            </a:lvl2pPr>
            <a:lvl3pPr lvl="2" algn="ctr">
              <a:spcBef>
                <a:spcPts val="0"/>
              </a:spcBef>
              <a:spcAft>
                <a:spcPts val="0"/>
              </a:spcAft>
              <a:buClr>
                <a:schemeClr val="dk1"/>
              </a:buClr>
              <a:buSzPts val="3600"/>
              <a:buNone/>
              <a:defRPr sz="3600">
                <a:solidFill>
                  <a:schemeClr val="dk1"/>
                </a:solidFill>
              </a:defRPr>
            </a:lvl3pPr>
            <a:lvl4pPr lvl="3" algn="ctr">
              <a:spcBef>
                <a:spcPts val="0"/>
              </a:spcBef>
              <a:spcAft>
                <a:spcPts val="0"/>
              </a:spcAft>
              <a:buClr>
                <a:schemeClr val="dk1"/>
              </a:buClr>
              <a:buSzPts val="3600"/>
              <a:buNone/>
              <a:defRPr sz="3600">
                <a:solidFill>
                  <a:schemeClr val="dk1"/>
                </a:solidFill>
              </a:defRPr>
            </a:lvl4pPr>
            <a:lvl5pPr lvl="4" algn="ctr">
              <a:spcBef>
                <a:spcPts val="0"/>
              </a:spcBef>
              <a:spcAft>
                <a:spcPts val="0"/>
              </a:spcAft>
              <a:buClr>
                <a:schemeClr val="dk1"/>
              </a:buClr>
              <a:buSzPts val="3600"/>
              <a:buNone/>
              <a:defRPr sz="3600">
                <a:solidFill>
                  <a:schemeClr val="dk1"/>
                </a:solidFill>
              </a:defRPr>
            </a:lvl5pPr>
            <a:lvl6pPr lvl="5" algn="ctr">
              <a:spcBef>
                <a:spcPts val="0"/>
              </a:spcBef>
              <a:spcAft>
                <a:spcPts val="0"/>
              </a:spcAft>
              <a:buClr>
                <a:schemeClr val="dk1"/>
              </a:buClr>
              <a:buSzPts val="3600"/>
              <a:buNone/>
              <a:defRPr sz="3600">
                <a:solidFill>
                  <a:schemeClr val="dk1"/>
                </a:solidFill>
              </a:defRPr>
            </a:lvl6pPr>
            <a:lvl7pPr lvl="6" algn="ctr">
              <a:spcBef>
                <a:spcPts val="0"/>
              </a:spcBef>
              <a:spcAft>
                <a:spcPts val="0"/>
              </a:spcAft>
              <a:buClr>
                <a:schemeClr val="dk1"/>
              </a:buClr>
              <a:buSzPts val="3600"/>
              <a:buNone/>
              <a:defRPr sz="3600">
                <a:solidFill>
                  <a:schemeClr val="dk1"/>
                </a:solidFill>
              </a:defRPr>
            </a:lvl7pPr>
            <a:lvl8pPr lvl="7" algn="ctr">
              <a:spcBef>
                <a:spcPts val="0"/>
              </a:spcBef>
              <a:spcAft>
                <a:spcPts val="0"/>
              </a:spcAft>
              <a:buClr>
                <a:schemeClr val="dk1"/>
              </a:buClr>
              <a:buSzPts val="3600"/>
              <a:buNone/>
              <a:defRPr sz="3600">
                <a:solidFill>
                  <a:schemeClr val="dk1"/>
                </a:solidFill>
              </a:defRPr>
            </a:lvl8pPr>
            <a:lvl9pPr lvl="8" algn="ctr">
              <a:spcBef>
                <a:spcPts val="0"/>
              </a:spcBef>
              <a:spcAft>
                <a:spcPts val="0"/>
              </a:spcAft>
              <a:buClr>
                <a:schemeClr val="dk1"/>
              </a:buClr>
              <a:buSzPts val="3600"/>
              <a:buNone/>
              <a:defRPr sz="3600">
                <a:solidFill>
                  <a:schemeClr val="dk1"/>
                </a:solidFill>
              </a:defRPr>
            </a:lvl9pPr>
          </a:lstStyle>
          <a:p>
            <a:endParaRPr/>
          </a:p>
        </p:txBody>
      </p:sp>
      <p:sp>
        <p:nvSpPr>
          <p:cNvPr id="52" name="Google Shape;52;p9"/>
          <p:cNvSpPr txBox="1">
            <a:spLocks noGrp="1"/>
          </p:cNvSpPr>
          <p:nvPr>
            <p:ph type="subTitle" idx="1"/>
          </p:nvPr>
        </p:nvSpPr>
        <p:spPr>
          <a:xfrm>
            <a:off x="265500" y="273537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3" name="Google Shape;5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54" name="Google Shape;5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57" name="Google Shape;57;p10"/>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58" name="Google Shape;58;p10"/>
          <p:cNvSpPr txBox="1">
            <a:spLocks noGrp="1"/>
          </p:cNvSpPr>
          <p:nvPr>
            <p:ph type="body" idx="1"/>
          </p:nvPr>
        </p:nvSpPr>
        <p:spPr>
          <a:xfrm>
            <a:off x="328017" y="4226025"/>
            <a:ext cx="8388600" cy="3936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59" name="Google Shape;59;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62" name="Google Shape;62;p11"/>
          <p:cNvCxnSpPr/>
          <p:nvPr/>
        </p:nvCxnSpPr>
        <p:spPr>
          <a:xfrm>
            <a:off x="425200" y="415650"/>
            <a:ext cx="8296800" cy="0"/>
          </a:xfrm>
          <a:prstGeom prst="straightConnector1">
            <a:avLst/>
          </a:prstGeom>
          <a:noFill/>
          <a:ln w="38100" cap="flat" cmpd="sng">
            <a:solidFill>
              <a:schemeClr val="dk2"/>
            </a:solidFill>
            <a:prstDash val="solid"/>
            <a:round/>
            <a:headEnd type="none" w="sm" len="sm"/>
            <a:tailEnd type="none" w="sm" len="sm"/>
          </a:ln>
        </p:spPr>
      </p:cxnSp>
      <p:sp>
        <p:nvSpPr>
          <p:cNvPr id="63" name="Google Shape;63;p11"/>
          <p:cNvSpPr txBox="1">
            <a:spLocks noGrp="1"/>
          </p:cNvSpPr>
          <p:nvPr>
            <p:ph type="title" hasCustomPrompt="1"/>
          </p:nvPr>
        </p:nvSpPr>
        <p:spPr>
          <a:xfrm>
            <a:off x="853950" y="1304850"/>
            <a:ext cx="74361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a:spLocks noGrp="1"/>
          </p:cNvSpPr>
          <p:nvPr>
            <p:ph type="body" idx="1"/>
          </p:nvPr>
        </p:nvSpPr>
        <p:spPr>
          <a:xfrm>
            <a:off x="853950" y="2919450"/>
            <a:ext cx="74361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5" name="Google Shape;65;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wiss-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400250" y="575950"/>
            <a:ext cx="6321600" cy="63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2410112" y="1595776"/>
            <a:ext cx="6321600" cy="3002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a:extLst>
              <a:ext uri="{FF2B5EF4-FFF2-40B4-BE49-F238E27FC236}">
                <a16:creationId xmlns:a16="http://schemas.microsoft.com/office/drawing/2014/main" id="{A20048A3-AE36-14ED-D2F3-EBC668F6EC3F}"/>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8" name="Picture 2" descr="University of Wales, Trinity Saint David Jobs - Apply Online at jobs.ac.uk">
            <a:extLst>
              <a:ext uri="{FF2B5EF4-FFF2-40B4-BE49-F238E27FC236}">
                <a16:creationId xmlns:a16="http://schemas.microsoft.com/office/drawing/2014/main" id="{84213FA8-7D29-6DD6-FDA3-46EBC6BFC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9925" y="685800"/>
            <a:ext cx="2724150" cy="13589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6">
            <a:extLst>
              <a:ext uri="{FF2B5EF4-FFF2-40B4-BE49-F238E27FC236}">
                <a16:creationId xmlns:a16="http://schemas.microsoft.com/office/drawing/2014/main" id="{16C70FFA-1FFE-A398-08D6-9611B6787800}"/>
              </a:ext>
            </a:extLst>
          </p:cNvPr>
          <p:cNvSpPr>
            <a:spLocks noChangeArrowheads="1"/>
          </p:cNvSpPr>
          <p:nvPr/>
        </p:nvSpPr>
        <p:spPr bwMode="auto">
          <a:xfrm>
            <a:off x="768206" y="2273300"/>
            <a:ext cx="7819768"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Programme: Certificate of Higher Education in Skills for the Workplace &amp; Health and Social Care</a:t>
            </a:r>
            <a:endParaRPr kumimoji="0" lang="en-GB" altLang="en-US" sz="8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Module: Problem Solving and Decision Making</a:t>
            </a:r>
            <a:endParaRPr kumimoji="0" lang="en-GB" altLang="en-US" sz="8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Assignment Title: Problem Solving and Decision making (Task-1)</a:t>
            </a:r>
            <a:endParaRPr kumimoji="0" lang="en-GB" altLang="en-US" sz="8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Module code: BMSW 4004</a:t>
            </a:r>
            <a:endParaRPr kumimoji="0" lang="en-GB" altLang="en-US" sz="800" b="0" i="0" u="none" strike="noStrike" cap="none" normalizeH="0" baseline="0" dirty="0">
              <a:ln>
                <a:noFill/>
              </a:ln>
              <a:solidFill>
                <a:schemeClr val="bg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Student Name: ANDREJ CICAK</a:t>
            </a:r>
            <a:endParaRPr kumimoji="0" lang="en-GB" altLang="en-US" sz="6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Student Id: 2126602</a:t>
            </a:r>
            <a:endParaRPr kumimoji="0" lang="en-GB" altLang="en-US" sz="6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t> </a:t>
            </a:r>
            <a:endParaRPr kumimoji="0" lang="en-GB" altLang="en-US" sz="1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660348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3"/>
          <p:cNvSpPr txBox="1">
            <a:spLocks noGrp="1"/>
          </p:cNvSpPr>
          <p:nvPr>
            <p:ph type="ctrTitle"/>
          </p:nvPr>
        </p:nvSpPr>
        <p:spPr>
          <a:xfrm>
            <a:off x="1891353" y="833708"/>
            <a:ext cx="5361300" cy="1448100"/>
          </a:xfrm>
          <a:prstGeom prst="rect">
            <a:avLst/>
          </a:prstGeom>
        </p:spPr>
        <p:txBody>
          <a:bodyPr spcFirstLastPara="1" wrap="square" lIns="91425" tIns="91425" rIns="91425" bIns="91425" anchor="ctr" anchorCtr="0">
            <a:normAutofit/>
          </a:bodyPr>
          <a:lstStyle/>
          <a:p>
            <a:pPr marL="0" lvl="0" indent="0" algn="l" rtl="0">
              <a:lnSpc>
                <a:spcPct val="150000"/>
              </a:lnSpc>
              <a:spcBef>
                <a:spcPts val="0"/>
              </a:spcBef>
              <a:spcAft>
                <a:spcPts val="0"/>
              </a:spcAft>
              <a:buClr>
                <a:schemeClr val="dk1"/>
              </a:buClr>
              <a:buSzPts val="1100"/>
              <a:buFont typeface="Arial"/>
              <a:buNone/>
            </a:pPr>
            <a:r>
              <a:rPr lang="en-GB" sz="2600" b="1">
                <a:latin typeface="Lobster"/>
                <a:ea typeface="Lobster"/>
                <a:cs typeface="Lobster"/>
                <a:sym typeface="Lobster"/>
              </a:rPr>
              <a:t>PROBLEM-SOLVING AND DECISION MAKING</a:t>
            </a:r>
            <a:endParaRPr sz="6200">
              <a:latin typeface="Lobster"/>
              <a:ea typeface="Lobster"/>
              <a:cs typeface="Lobster"/>
              <a:sym typeface="Lobster"/>
            </a:endParaRPr>
          </a:p>
        </p:txBody>
      </p:sp>
      <p:pic>
        <p:nvPicPr>
          <p:cNvPr id="73" name="Google Shape;73;p13"/>
          <p:cNvPicPr preferRelativeResize="0"/>
          <p:nvPr/>
        </p:nvPicPr>
        <p:blipFill>
          <a:blip r:embed="rId3">
            <a:alphaModFix/>
          </a:blip>
          <a:stretch>
            <a:fillRect/>
          </a:stretch>
        </p:blipFill>
        <p:spPr>
          <a:xfrm>
            <a:off x="1989375" y="2194008"/>
            <a:ext cx="5334266" cy="255689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xfrm>
            <a:off x="62125" y="268475"/>
            <a:ext cx="8222100" cy="1238100"/>
          </a:xfrm>
          <a:prstGeom prst="rect">
            <a:avLst/>
          </a:prstGeom>
        </p:spPr>
        <p:txBody>
          <a:bodyPr spcFirstLastPara="1" wrap="square" lIns="91425" tIns="91425" rIns="91425" bIns="91425" anchor="b" anchorCtr="0">
            <a:noAutofit/>
          </a:bodyPr>
          <a:lstStyle/>
          <a:p>
            <a:pPr marL="457200" lvl="0" indent="0" algn="just" rtl="0">
              <a:lnSpc>
                <a:spcPct val="150000"/>
              </a:lnSpc>
              <a:spcBef>
                <a:spcPts val="1800"/>
              </a:spcBef>
              <a:spcAft>
                <a:spcPts val="0"/>
              </a:spcAft>
              <a:buNone/>
            </a:pPr>
            <a:r>
              <a:rPr lang="en-GB" sz="1800" b="1">
                <a:latin typeface="Lobster"/>
                <a:ea typeface="Lobster"/>
                <a:cs typeface="Lobster"/>
                <a:sym typeface="Lobster"/>
              </a:rPr>
              <a:t>Nature and the impact of complex problems on employees and organisations</a:t>
            </a:r>
            <a:endParaRPr sz="1800" b="1">
              <a:latin typeface="Lobster"/>
              <a:ea typeface="Lobster"/>
              <a:cs typeface="Lobster"/>
              <a:sym typeface="Lobster"/>
            </a:endParaRPr>
          </a:p>
          <a:p>
            <a:pPr marL="0" lvl="0" indent="0" algn="l" rtl="0">
              <a:spcBef>
                <a:spcPts val="600"/>
              </a:spcBef>
              <a:spcAft>
                <a:spcPts val="0"/>
              </a:spcAft>
              <a:buNone/>
            </a:pPr>
            <a:endParaRPr/>
          </a:p>
        </p:txBody>
      </p:sp>
      <p:sp>
        <p:nvSpPr>
          <p:cNvPr id="79" name="Google Shape;79;p14"/>
          <p:cNvSpPr txBox="1">
            <a:spLocks noGrp="1"/>
          </p:cNvSpPr>
          <p:nvPr>
            <p:ph type="body" idx="1"/>
          </p:nvPr>
        </p:nvSpPr>
        <p:spPr>
          <a:xfrm>
            <a:off x="372975" y="1568475"/>
            <a:ext cx="5053200" cy="2260800"/>
          </a:xfrm>
          <a:prstGeom prst="rect">
            <a:avLst/>
          </a:prstGeom>
        </p:spPr>
        <p:txBody>
          <a:bodyPr spcFirstLastPara="1" wrap="square" lIns="91425" tIns="91425" rIns="91425" bIns="91425" anchor="t" anchorCtr="0">
            <a:normAutofit/>
          </a:bodyPr>
          <a:lstStyle/>
          <a:p>
            <a:pPr marL="914400" lvl="0" indent="-317500" algn="just" rtl="0">
              <a:lnSpc>
                <a:spcPct val="150000"/>
              </a:lnSpc>
              <a:spcBef>
                <a:spcPts val="0"/>
              </a:spcBef>
              <a:spcAft>
                <a:spcPts val="0"/>
              </a:spcAft>
              <a:buClr>
                <a:schemeClr val="dk1"/>
              </a:buClr>
              <a:buSzPts val="1400"/>
              <a:buFont typeface="Lobster"/>
              <a:buChar char="➢"/>
            </a:pPr>
            <a:r>
              <a:rPr lang="en-GB" sz="1400">
                <a:solidFill>
                  <a:schemeClr val="dk1"/>
                </a:solidFill>
                <a:latin typeface="Lobster"/>
                <a:ea typeface="Lobster"/>
                <a:cs typeface="Lobster"/>
                <a:sym typeface="Lobster"/>
              </a:rPr>
              <a:t>The absence of clear direction brings challenges within a firm (</a:t>
            </a:r>
            <a:r>
              <a:rPr lang="en-GB" sz="1400">
                <a:solidFill>
                  <a:srgbClr val="222222"/>
                </a:solidFill>
                <a:highlight>
                  <a:srgbClr val="FFFFFF"/>
                </a:highlight>
                <a:latin typeface="Lobster"/>
                <a:ea typeface="Lobster"/>
                <a:cs typeface="Lobster"/>
                <a:sym typeface="Lobster"/>
              </a:rPr>
              <a:t>Joshi </a:t>
            </a:r>
            <a:r>
              <a:rPr lang="en-GB" sz="1400" i="1">
                <a:solidFill>
                  <a:srgbClr val="222222"/>
                </a:solidFill>
                <a:highlight>
                  <a:srgbClr val="FFFFFF"/>
                </a:highlight>
                <a:latin typeface="Lobster"/>
                <a:ea typeface="Lobster"/>
                <a:cs typeface="Lobster"/>
                <a:sym typeface="Lobster"/>
              </a:rPr>
              <a:t>et al</a:t>
            </a:r>
            <a:r>
              <a:rPr lang="en-GB" sz="1400">
                <a:solidFill>
                  <a:srgbClr val="222222"/>
                </a:solidFill>
                <a:highlight>
                  <a:srgbClr val="FFFFFF"/>
                </a:highlight>
                <a:latin typeface="Lobster"/>
                <a:ea typeface="Lobster"/>
                <a:cs typeface="Lobster"/>
                <a:sym typeface="Lobster"/>
              </a:rPr>
              <a:t>., 2020)</a:t>
            </a:r>
            <a:r>
              <a:rPr lang="en-GB" sz="1400">
                <a:solidFill>
                  <a:schemeClr val="dk1"/>
                </a:solidFill>
                <a:latin typeface="Lobster"/>
                <a:ea typeface="Lobster"/>
                <a:cs typeface="Lobster"/>
                <a:sym typeface="Lobster"/>
              </a:rPr>
              <a:t>.</a:t>
            </a:r>
            <a:endParaRPr sz="1400">
              <a:solidFill>
                <a:schemeClr val="dk1"/>
              </a:solidFill>
              <a:latin typeface="Lobster"/>
              <a:ea typeface="Lobster"/>
              <a:cs typeface="Lobster"/>
              <a:sym typeface="Lobster"/>
            </a:endParaRPr>
          </a:p>
          <a:p>
            <a:pPr marL="914400" lvl="0" indent="-317500" algn="just" rtl="0">
              <a:lnSpc>
                <a:spcPct val="150000"/>
              </a:lnSpc>
              <a:spcBef>
                <a:spcPts val="0"/>
              </a:spcBef>
              <a:spcAft>
                <a:spcPts val="0"/>
              </a:spcAft>
              <a:buClr>
                <a:schemeClr val="dk1"/>
              </a:buClr>
              <a:buSzPts val="1400"/>
              <a:buFont typeface="Lobster"/>
              <a:buChar char="➢"/>
            </a:pPr>
            <a:r>
              <a:rPr lang="en-GB" sz="1400">
                <a:solidFill>
                  <a:schemeClr val="dk1"/>
                </a:solidFill>
                <a:latin typeface="Lobster"/>
                <a:ea typeface="Lobster"/>
                <a:cs typeface="Lobster"/>
                <a:sym typeface="Lobster"/>
              </a:rPr>
              <a:t> A lot of difficulties develop in the process of forming teams.</a:t>
            </a:r>
            <a:endParaRPr sz="1400">
              <a:solidFill>
                <a:schemeClr val="dk1"/>
              </a:solidFill>
              <a:latin typeface="Lobster"/>
              <a:ea typeface="Lobster"/>
              <a:cs typeface="Lobster"/>
              <a:sym typeface="Lobster"/>
            </a:endParaRPr>
          </a:p>
          <a:p>
            <a:pPr marL="914400" lvl="0" indent="-317500" algn="just" rtl="0">
              <a:lnSpc>
                <a:spcPct val="150000"/>
              </a:lnSpc>
              <a:spcBef>
                <a:spcPts val="0"/>
              </a:spcBef>
              <a:spcAft>
                <a:spcPts val="0"/>
              </a:spcAft>
              <a:buClr>
                <a:schemeClr val="dk1"/>
              </a:buClr>
              <a:buSzPts val="1400"/>
              <a:buFont typeface="Lobster"/>
              <a:buChar char="➢"/>
            </a:pPr>
            <a:r>
              <a:rPr lang="en-GB" sz="1400">
                <a:solidFill>
                  <a:schemeClr val="dk1"/>
                </a:solidFill>
                <a:latin typeface="Lobster"/>
                <a:ea typeface="Lobster"/>
                <a:cs typeface="Lobster"/>
                <a:sym typeface="Lobster"/>
              </a:rPr>
              <a:t>Organisations fail to develop key competencies and behaviour.</a:t>
            </a:r>
            <a:endParaRPr sz="2000">
              <a:latin typeface="Lobster"/>
              <a:ea typeface="Lobster"/>
              <a:cs typeface="Lobster"/>
              <a:sym typeface="Lobster"/>
            </a:endParaRPr>
          </a:p>
        </p:txBody>
      </p:sp>
      <p:pic>
        <p:nvPicPr>
          <p:cNvPr id="80" name="Google Shape;80;p14"/>
          <p:cNvPicPr preferRelativeResize="0"/>
          <p:nvPr/>
        </p:nvPicPr>
        <p:blipFill>
          <a:blip r:embed="rId3">
            <a:alphaModFix/>
          </a:blip>
          <a:stretch>
            <a:fillRect/>
          </a:stretch>
        </p:blipFill>
        <p:spPr>
          <a:xfrm>
            <a:off x="6002475" y="2210075"/>
            <a:ext cx="2619375" cy="17430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5"/>
          <p:cNvSpPr txBox="1">
            <a:spLocks noGrp="1"/>
          </p:cNvSpPr>
          <p:nvPr>
            <p:ph type="title"/>
          </p:nvPr>
        </p:nvSpPr>
        <p:spPr>
          <a:xfrm>
            <a:off x="5072850" y="861950"/>
            <a:ext cx="2755500" cy="734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latin typeface="Lobster"/>
                <a:ea typeface="Lobster"/>
                <a:cs typeface="Lobster"/>
                <a:sym typeface="Lobster"/>
              </a:rPr>
              <a:t>Continued…</a:t>
            </a:r>
            <a:endParaRPr>
              <a:latin typeface="Lobster"/>
              <a:ea typeface="Lobster"/>
              <a:cs typeface="Lobster"/>
              <a:sym typeface="Lobster"/>
            </a:endParaRPr>
          </a:p>
        </p:txBody>
      </p:sp>
      <p:sp>
        <p:nvSpPr>
          <p:cNvPr id="86" name="Google Shape;86;p15"/>
          <p:cNvSpPr txBox="1">
            <a:spLocks noGrp="1"/>
          </p:cNvSpPr>
          <p:nvPr>
            <p:ph type="body" idx="1"/>
          </p:nvPr>
        </p:nvSpPr>
        <p:spPr>
          <a:xfrm>
            <a:off x="4414325" y="2060375"/>
            <a:ext cx="4100100" cy="2334300"/>
          </a:xfrm>
          <a:prstGeom prst="rect">
            <a:avLst/>
          </a:prstGeom>
        </p:spPr>
        <p:txBody>
          <a:bodyPr spcFirstLastPara="1" wrap="square" lIns="91425" tIns="91425" rIns="91425" bIns="91425" anchor="t" anchorCtr="0">
            <a:normAutofit/>
          </a:bodyPr>
          <a:lstStyle/>
          <a:p>
            <a:pPr marL="9144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Inflation and the rising cost of things can create an impact on a firm (</a:t>
            </a:r>
            <a:r>
              <a:rPr lang="en-GB" sz="1200">
                <a:solidFill>
                  <a:srgbClr val="222222"/>
                </a:solidFill>
                <a:highlight>
                  <a:srgbClr val="FFFFFF"/>
                </a:highlight>
                <a:latin typeface="Lobster"/>
                <a:ea typeface="Lobster"/>
                <a:cs typeface="Lobster"/>
                <a:sym typeface="Lobster"/>
              </a:rPr>
              <a:t>Sitompul </a:t>
            </a:r>
            <a:r>
              <a:rPr lang="en-GB" sz="1200" i="1">
                <a:solidFill>
                  <a:srgbClr val="222222"/>
                </a:solidFill>
                <a:highlight>
                  <a:srgbClr val="FFFFFF"/>
                </a:highlight>
                <a:latin typeface="Lobster"/>
                <a:ea typeface="Lobster"/>
                <a:cs typeface="Lobster"/>
                <a:sym typeface="Lobster"/>
              </a:rPr>
              <a:t>et al.</a:t>
            </a:r>
            <a:r>
              <a:rPr lang="en-GB" sz="1200">
                <a:solidFill>
                  <a:srgbClr val="222222"/>
                </a:solidFill>
                <a:highlight>
                  <a:srgbClr val="FFFFFF"/>
                </a:highlight>
                <a:latin typeface="Lobster"/>
                <a:ea typeface="Lobster"/>
                <a:cs typeface="Lobster"/>
                <a:sym typeface="Lobster"/>
              </a:rPr>
              <a:t>, 2021)</a:t>
            </a:r>
            <a:r>
              <a:rPr lang="en-GB" sz="1200">
                <a:solidFill>
                  <a:schemeClr val="dk1"/>
                </a:solidFill>
                <a:latin typeface="Lobster"/>
                <a:ea typeface="Lobster"/>
                <a:cs typeface="Lobster"/>
                <a:sym typeface="Lobster"/>
              </a:rPr>
              <a:t>.</a:t>
            </a:r>
            <a:endParaRPr sz="1200">
              <a:solidFill>
                <a:schemeClr val="dk1"/>
              </a:solidFill>
              <a:latin typeface="Lobster"/>
              <a:ea typeface="Lobster"/>
              <a:cs typeface="Lobster"/>
              <a:sym typeface="Lobster"/>
            </a:endParaRPr>
          </a:p>
          <a:p>
            <a:pPr marL="9144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Poor communication along with getting feedback is an important issue.</a:t>
            </a:r>
            <a:endParaRPr sz="1200">
              <a:solidFill>
                <a:schemeClr val="dk1"/>
              </a:solidFill>
              <a:latin typeface="Lobster"/>
              <a:ea typeface="Lobster"/>
              <a:cs typeface="Lobster"/>
              <a:sym typeface="Lobster"/>
            </a:endParaRPr>
          </a:p>
          <a:p>
            <a:pPr marL="9144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Making a unified team becomes difficult and hinders progress.</a:t>
            </a:r>
            <a:endParaRPr sz="1200">
              <a:solidFill>
                <a:schemeClr val="dk1"/>
              </a:solidFill>
              <a:latin typeface="Lobster"/>
              <a:ea typeface="Lobster"/>
              <a:cs typeface="Lobster"/>
              <a:sym typeface="Lobster"/>
            </a:endParaRPr>
          </a:p>
          <a:p>
            <a:pPr marL="0" lvl="0" indent="0" algn="l" rtl="0">
              <a:spcBef>
                <a:spcPts val="0"/>
              </a:spcBef>
              <a:spcAft>
                <a:spcPts val="1200"/>
              </a:spcAft>
              <a:buNone/>
            </a:pPr>
            <a:endParaRPr/>
          </a:p>
        </p:txBody>
      </p:sp>
      <p:pic>
        <p:nvPicPr>
          <p:cNvPr id="87" name="Google Shape;87;p15"/>
          <p:cNvPicPr preferRelativeResize="0"/>
          <p:nvPr/>
        </p:nvPicPr>
        <p:blipFill>
          <a:blip r:embed="rId3">
            <a:alphaModFix/>
          </a:blip>
          <a:stretch>
            <a:fillRect/>
          </a:stretch>
        </p:blipFill>
        <p:spPr>
          <a:xfrm>
            <a:off x="501775" y="2060375"/>
            <a:ext cx="4223411" cy="17555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6"/>
          <p:cNvSpPr txBox="1">
            <a:spLocks noGrp="1"/>
          </p:cNvSpPr>
          <p:nvPr>
            <p:ph type="title"/>
          </p:nvPr>
        </p:nvSpPr>
        <p:spPr>
          <a:xfrm>
            <a:off x="471900" y="738725"/>
            <a:ext cx="2665200" cy="858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Clr>
                <a:schemeClr val="dk1"/>
              </a:buClr>
              <a:buSzPts val="1100"/>
              <a:buFont typeface="Arial"/>
              <a:buNone/>
            </a:pPr>
            <a:r>
              <a:rPr lang="en-GB">
                <a:latin typeface="Lobster"/>
                <a:ea typeface="Lobster"/>
                <a:cs typeface="Lobster"/>
                <a:sym typeface="Lobster"/>
              </a:rPr>
              <a:t>Continued…</a:t>
            </a:r>
            <a:endParaRPr>
              <a:latin typeface="Lobster"/>
              <a:ea typeface="Lobster"/>
              <a:cs typeface="Lobster"/>
              <a:sym typeface="Lobster"/>
            </a:endParaRPr>
          </a:p>
        </p:txBody>
      </p:sp>
      <p:sp>
        <p:nvSpPr>
          <p:cNvPr id="93" name="Google Shape;93;p16"/>
          <p:cNvSpPr txBox="1">
            <a:spLocks noGrp="1"/>
          </p:cNvSpPr>
          <p:nvPr>
            <p:ph type="body" idx="1"/>
          </p:nvPr>
        </p:nvSpPr>
        <p:spPr>
          <a:xfrm>
            <a:off x="471900" y="1919075"/>
            <a:ext cx="4812900" cy="2517900"/>
          </a:xfrm>
          <a:prstGeom prst="rect">
            <a:avLst/>
          </a:prstGeom>
        </p:spPr>
        <p:txBody>
          <a:bodyPr spcFirstLastPara="1" wrap="square" lIns="91425" tIns="91425" rIns="91425" bIns="91425" anchor="t" anchorCtr="0">
            <a:normAutofit/>
          </a:bodyPr>
          <a:lstStyle/>
          <a:p>
            <a:pPr marL="9144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The absence of clear direction brings challenges to forming strategies.</a:t>
            </a:r>
            <a:endParaRPr sz="1200">
              <a:solidFill>
                <a:schemeClr val="dk1"/>
              </a:solidFill>
              <a:latin typeface="Lobster"/>
              <a:ea typeface="Lobster"/>
              <a:cs typeface="Lobster"/>
              <a:sym typeface="Lobster"/>
            </a:endParaRPr>
          </a:p>
          <a:p>
            <a:pPr marL="9144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The lack of communication makes it difficult to form a unified team (</a:t>
            </a:r>
            <a:r>
              <a:rPr lang="en-GB" sz="1200">
                <a:solidFill>
                  <a:srgbClr val="222222"/>
                </a:solidFill>
                <a:highlight>
                  <a:srgbClr val="FFFFFF"/>
                </a:highlight>
                <a:latin typeface="Lobster"/>
                <a:ea typeface="Lobster"/>
                <a:cs typeface="Lobster"/>
                <a:sym typeface="Lobster"/>
              </a:rPr>
              <a:t>Moustafa and Steed 2018)</a:t>
            </a:r>
            <a:r>
              <a:rPr lang="en-GB" sz="1200">
                <a:solidFill>
                  <a:schemeClr val="dk1"/>
                </a:solidFill>
                <a:latin typeface="Lobster"/>
                <a:ea typeface="Lobster"/>
                <a:cs typeface="Lobster"/>
                <a:sym typeface="Lobster"/>
              </a:rPr>
              <a:t>.</a:t>
            </a:r>
            <a:endParaRPr sz="1200">
              <a:solidFill>
                <a:schemeClr val="dk1"/>
              </a:solidFill>
              <a:latin typeface="Lobster"/>
              <a:ea typeface="Lobster"/>
              <a:cs typeface="Lobster"/>
              <a:sym typeface="Lobster"/>
            </a:endParaRPr>
          </a:p>
          <a:p>
            <a:pPr marL="9144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Management of the budget and controlling the price of the products become difficult.</a:t>
            </a:r>
            <a:endParaRPr sz="1200">
              <a:solidFill>
                <a:schemeClr val="dk1"/>
              </a:solidFill>
              <a:latin typeface="Lobster"/>
              <a:ea typeface="Lobster"/>
              <a:cs typeface="Lobster"/>
              <a:sym typeface="Lobster"/>
            </a:endParaRPr>
          </a:p>
          <a:p>
            <a:pPr marL="9144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Employees do not get a specific idea about the visions of an organisation.</a:t>
            </a:r>
            <a:endParaRPr sz="1200">
              <a:solidFill>
                <a:schemeClr val="dk1"/>
              </a:solidFill>
              <a:latin typeface="Lobster"/>
              <a:ea typeface="Lobster"/>
              <a:cs typeface="Lobster"/>
              <a:sym typeface="Lobster"/>
            </a:endParaRPr>
          </a:p>
          <a:p>
            <a:pPr marL="0" lvl="0" indent="0" algn="l" rtl="0">
              <a:spcBef>
                <a:spcPts val="0"/>
              </a:spcBef>
              <a:spcAft>
                <a:spcPts val="1200"/>
              </a:spcAft>
              <a:buNone/>
            </a:pPr>
            <a:endParaRPr/>
          </a:p>
        </p:txBody>
      </p:sp>
      <p:pic>
        <p:nvPicPr>
          <p:cNvPr id="94" name="Google Shape;94;p16"/>
          <p:cNvPicPr preferRelativeResize="0"/>
          <p:nvPr/>
        </p:nvPicPr>
        <p:blipFill>
          <a:blip r:embed="rId3">
            <a:alphaModFix/>
          </a:blip>
          <a:stretch>
            <a:fillRect/>
          </a:stretch>
        </p:blipFill>
        <p:spPr>
          <a:xfrm>
            <a:off x="5663425" y="2544152"/>
            <a:ext cx="2723625" cy="181662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7"/>
          <p:cNvSpPr txBox="1">
            <a:spLocks noGrp="1"/>
          </p:cNvSpPr>
          <p:nvPr>
            <p:ph type="title"/>
          </p:nvPr>
        </p:nvSpPr>
        <p:spPr>
          <a:xfrm>
            <a:off x="4923000" y="0"/>
            <a:ext cx="3456300" cy="1031700"/>
          </a:xfrm>
          <a:prstGeom prst="rect">
            <a:avLst/>
          </a:prstGeom>
        </p:spPr>
        <p:txBody>
          <a:bodyPr spcFirstLastPara="1" wrap="square" lIns="91425" tIns="91425" rIns="91425" bIns="91425" anchor="ctr" anchorCtr="0">
            <a:normAutofit fontScale="90000"/>
          </a:bodyPr>
          <a:lstStyle/>
          <a:p>
            <a:pPr marL="457200" lvl="0" indent="0" algn="just" rtl="0">
              <a:lnSpc>
                <a:spcPct val="150000"/>
              </a:lnSpc>
              <a:spcBef>
                <a:spcPts val="1800"/>
              </a:spcBef>
              <a:spcAft>
                <a:spcPts val="0"/>
              </a:spcAft>
              <a:buNone/>
            </a:pPr>
            <a:endParaRPr sz="3300" b="1">
              <a:latin typeface="Lobster"/>
              <a:ea typeface="Lobster"/>
              <a:cs typeface="Lobster"/>
              <a:sym typeface="Lobster"/>
            </a:endParaRPr>
          </a:p>
          <a:p>
            <a:pPr marL="457200" lvl="0" indent="0" algn="just" rtl="0">
              <a:lnSpc>
                <a:spcPct val="150000"/>
              </a:lnSpc>
              <a:spcBef>
                <a:spcPts val="1800"/>
              </a:spcBef>
              <a:spcAft>
                <a:spcPts val="0"/>
              </a:spcAft>
              <a:buNone/>
            </a:pPr>
            <a:r>
              <a:rPr lang="en-GB" sz="3300" b="1">
                <a:latin typeface="Lobster"/>
                <a:ea typeface="Lobster"/>
                <a:cs typeface="Lobster"/>
                <a:sym typeface="Lobster"/>
              </a:rPr>
              <a:t>PESTLE analysis</a:t>
            </a:r>
            <a:endParaRPr sz="3300" b="1">
              <a:latin typeface="Lobster"/>
              <a:ea typeface="Lobster"/>
              <a:cs typeface="Lobster"/>
              <a:sym typeface="Lobster"/>
            </a:endParaRPr>
          </a:p>
          <a:p>
            <a:pPr marL="0" lvl="0" indent="0" algn="l" rtl="0">
              <a:spcBef>
                <a:spcPts val="600"/>
              </a:spcBef>
              <a:spcAft>
                <a:spcPts val="0"/>
              </a:spcAft>
              <a:buNone/>
            </a:pPr>
            <a:endParaRPr/>
          </a:p>
        </p:txBody>
      </p:sp>
      <p:sp>
        <p:nvSpPr>
          <p:cNvPr id="100" name="Google Shape;100;p17"/>
          <p:cNvSpPr txBox="1">
            <a:spLocks noGrp="1"/>
          </p:cNvSpPr>
          <p:nvPr>
            <p:ph type="body" idx="1"/>
          </p:nvPr>
        </p:nvSpPr>
        <p:spPr>
          <a:xfrm>
            <a:off x="4244750" y="1890800"/>
            <a:ext cx="4629300" cy="2783700"/>
          </a:xfrm>
          <a:prstGeom prst="rect">
            <a:avLst/>
          </a:prstGeom>
        </p:spPr>
        <p:txBody>
          <a:bodyPr spcFirstLastPara="1" wrap="square" lIns="91425" tIns="91425" rIns="91425" bIns="91425" anchor="t" anchorCtr="0">
            <a:normAutofit fontScale="25000" lnSpcReduction="20000"/>
          </a:bodyPr>
          <a:lstStyle/>
          <a:p>
            <a:pPr marL="457200" lvl="0" indent="0" algn="just" rtl="0">
              <a:lnSpc>
                <a:spcPct val="150000"/>
              </a:lnSpc>
              <a:spcBef>
                <a:spcPts val="0"/>
              </a:spcBef>
              <a:spcAft>
                <a:spcPts val="0"/>
              </a:spcAft>
              <a:buClr>
                <a:schemeClr val="dk1"/>
              </a:buClr>
              <a:buSzPct val="30555"/>
              <a:buFont typeface="Arial"/>
              <a:buNone/>
            </a:pPr>
            <a:r>
              <a:rPr lang="en-GB" sz="3600" b="1">
                <a:solidFill>
                  <a:schemeClr val="dk1"/>
                </a:solidFill>
                <a:latin typeface="Lobster"/>
                <a:ea typeface="Lobster"/>
                <a:cs typeface="Lobster"/>
                <a:sym typeface="Lobster"/>
              </a:rPr>
              <a:t>Political  </a:t>
            </a:r>
            <a:endParaRPr sz="3600" b="1">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Stable government of the UK.</a:t>
            </a:r>
            <a:endParaRPr sz="3600">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The associates and allies of the country are effective.</a:t>
            </a:r>
            <a:endParaRPr sz="3600">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Brexit and Covid have been able to bring changes.</a:t>
            </a:r>
            <a:endParaRPr sz="3600">
              <a:solidFill>
                <a:schemeClr val="dk1"/>
              </a:solidFill>
              <a:latin typeface="Lobster"/>
              <a:ea typeface="Lobster"/>
              <a:cs typeface="Lobster"/>
              <a:sym typeface="Lobster"/>
            </a:endParaRPr>
          </a:p>
          <a:p>
            <a:pPr marL="0" lvl="0" indent="0" algn="just" rtl="0">
              <a:lnSpc>
                <a:spcPct val="150000"/>
              </a:lnSpc>
              <a:spcBef>
                <a:spcPts val="0"/>
              </a:spcBef>
              <a:spcAft>
                <a:spcPts val="0"/>
              </a:spcAft>
              <a:buClr>
                <a:schemeClr val="dk1"/>
              </a:buClr>
              <a:buSzPct val="30555"/>
              <a:buFont typeface="Arial"/>
              <a:buNone/>
            </a:pPr>
            <a:r>
              <a:rPr lang="en-GB" sz="3600">
                <a:solidFill>
                  <a:schemeClr val="dk1"/>
                </a:solidFill>
                <a:latin typeface="Lobster"/>
                <a:ea typeface="Lobster"/>
                <a:cs typeface="Lobster"/>
                <a:sym typeface="Lobster"/>
              </a:rPr>
              <a:t>	</a:t>
            </a:r>
            <a:r>
              <a:rPr lang="en-GB" sz="3600" b="1">
                <a:solidFill>
                  <a:schemeClr val="dk1"/>
                </a:solidFill>
                <a:latin typeface="Lobster"/>
                <a:ea typeface="Lobster"/>
                <a:cs typeface="Lobster"/>
                <a:sym typeface="Lobster"/>
              </a:rPr>
              <a:t>Economical</a:t>
            </a:r>
            <a:endParaRPr sz="3600" b="1">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The recent GDP of the country is 2.2 trillion British Pounds (Statista, 2022).</a:t>
            </a:r>
            <a:endParaRPr sz="3600">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A diverse economy is useful for businesses. </a:t>
            </a:r>
            <a:endParaRPr sz="3600">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Inflation has risen to 9.9% (BBC News, 2022).</a:t>
            </a:r>
            <a:endParaRPr sz="3600">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A huge amount of foreign direct investment can be seen.\</a:t>
            </a:r>
            <a:endParaRPr sz="3600">
              <a:solidFill>
                <a:schemeClr val="dk1"/>
              </a:solidFill>
              <a:latin typeface="Lobster"/>
              <a:ea typeface="Lobster"/>
              <a:cs typeface="Lobster"/>
              <a:sym typeface="Lobster"/>
            </a:endParaRPr>
          </a:p>
          <a:p>
            <a:pPr marL="0" lvl="0" indent="0" algn="just" rtl="0">
              <a:lnSpc>
                <a:spcPct val="150000"/>
              </a:lnSpc>
              <a:spcBef>
                <a:spcPts val="0"/>
              </a:spcBef>
              <a:spcAft>
                <a:spcPts val="0"/>
              </a:spcAft>
              <a:buNone/>
            </a:pPr>
            <a:r>
              <a:rPr lang="en-GB" sz="3600" b="1">
                <a:solidFill>
                  <a:schemeClr val="dk1"/>
                </a:solidFill>
                <a:latin typeface="Lobster"/>
                <a:ea typeface="Lobster"/>
                <a:cs typeface="Lobster"/>
                <a:sym typeface="Lobster"/>
              </a:rPr>
              <a:t>	Social</a:t>
            </a:r>
            <a:endParaRPr sz="3600" b="1">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The country has a huge population.</a:t>
            </a:r>
            <a:endParaRPr sz="3600">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The best healthcare system can be seen.</a:t>
            </a:r>
            <a:endParaRPr sz="3600">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Modern teaching techniques are observed in education.</a:t>
            </a:r>
            <a:endParaRPr sz="3600">
              <a:solidFill>
                <a:schemeClr val="dk1"/>
              </a:solidFill>
              <a:latin typeface="Lobster"/>
              <a:ea typeface="Lobster"/>
              <a:cs typeface="Lobster"/>
              <a:sym typeface="Lobster"/>
            </a:endParaRPr>
          </a:p>
          <a:p>
            <a:pPr marL="914400" lvl="0" indent="-285750" algn="just" rtl="0">
              <a:lnSpc>
                <a:spcPct val="150000"/>
              </a:lnSpc>
              <a:spcBef>
                <a:spcPts val="0"/>
              </a:spcBef>
              <a:spcAft>
                <a:spcPts val="0"/>
              </a:spcAft>
              <a:buClr>
                <a:schemeClr val="dk1"/>
              </a:buClr>
              <a:buSzPct val="100000"/>
              <a:buFont typeface="Lobster"/>
              <a:buChar char="➢"/>
            </a:pPr>
            <a:r>
              <a:rPr lang="en-GB" sz="3600">
                <a:solidFill>
                  <a:schemeClr val="dk1"/>
                </a:solidFill>
                <a:latin typeface="Lobster"/>
                <a:ea typeface="Lobster"/>
                <a:cs typeface="Lobster"/>
                <a:sym typeface="Lobster"/>
              </a:rPr>
              <a:t>The older generation is increasing.</a:t>
            </a:r>
            <a:endParaRPr sz="3600">
              <a:solidFill>
                <a:schemeClr val="dk1"/>
              </a:solidFill>
              <a:latin typeface="Lobster"/>
              <a:ea typeface="Lobster"/>
              <a:cs typeface="Lobster"/>
              <a:sym typeface="Lobster"/>
            </a:endParaRPr>
          </a:p>
          <a:p>
            <a:pPr marL="0" lvl="0" indent="0" algn="l" rtl="0">
              <a:spcBef>
                <a:spcPts val="0"/>
              </a:spcBef>
              <a:spcAft>
                <a:spcPts val="1200"/>
              </a:spcAft>
              <a:buNone/>
            </a:pPr>
            <a:endParaRPr/>
          </a:p>
        </p:txBody>
      </p:sp>
      <p:pic>
        <p:nvPicPr>
          <p:cNvPr id="101" name="Google Shape;101;p17"/>
          <p:cNvPicPr preferRelativeResize="0"/>
          <p:nvPr/>
        </p:nvPicPr>
        <p:blipFill>
          <a:blip r:embed="rId3">
            <a:alphaModFix/>
          </a:blip>
          <a:stretch>
            <a:fillRect/>
          </a:stretch>
        </p:blipFill>
        <p:spPr>
          <a:xfrm>
            <a:off x="539675" y="1497848"/>
            <a:ext cx="3351826" cy="25138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8"/>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latin typeface="Lobster"/>
                <a:ea typeface="Lobster"/>
                <a:cs typeface="Lobster"/>
                <a:sym typeface="Lobster"/>
              </a:rPr>
              <a:t>Continued…</a:t>
            </a:r>
            <a:endParaRPr>
              <a:latin typeface="Lobster"/>
              <a:ea typeface="Lobster"/>
              <a:cs typeface="Lobster"/>
              <a:sym typeface="Lobster"/>
            </a:endParaRPr>
          </a:p>
        </p:txBody>
      </p:sp>
      <p:sp>
        <p:nvSpPr>
          <p:cNvPr id="107" name="Google Shape;107;p18"/>
          <p:cNvSpPr txBox="1">
            <a:spLocks noGrp="1"/>
          </p:cNvSpPr>
          <p:nvPr>
            <p:ph type="body" idx="1"/>
          </p:nvPr>
        </p:nvSpPr>
        <p:spPr>
          <a:xfrm>
            <a:off x="4281554" y="1935875"/>
            <a:ext cx="4450200" cy="2662200"/>
          </a:xfrm>
          <a:prstGeom prst="rect">
            <a:avLst/>
          </a:prstGeom>
        </p:spPr>
        <p:txBody>
          <a:bodyPr spcFirstLastPara="1" wrap="square" lIns="91425" tIns="91425" rIns="91425" bIns="91425" anchor="t" anchorCtr="0">
            <a:normAutofit fontScale="77500" lnSpcReduction="20000"/>
          </a:bodyPr>
          <a:lstStyle/>
          <a:p>
            <a:pPr marL="0" lvl="0" indent="457200" algn="just" rtl="0">
              <a:lnSpc>
                <a:spcPct val="150000"/>
              </a:lnSpc>
              <a:spcBef>
                <a:spcPts val="1800"/>
              </a:spcBef>
              <a:spcAft>
                <a:spcPts val="0"/>
              </a:spcAft>
              <a:buClr>
                <a:schemeClr val="dk1"/>
              </a:buClr>
              <a:buSzPct val="91666"/>
              <a:buFont typeface="Arial"/>
              <a:buNone/>
            </a:pPr>
            <a:r>
              <a:rPr lang="en-GB" sz="1200" b="1">
                <a:solidFill>
                  <a:schemeClr val="dk1"/>
                </a:solidFill>
                <a:latin typeface="Lobster"/>
                <a:ea typeface="Lobster"/>
                <a:cs typeface="Lobster"/>
                <a:sym typeface="Lobster"/>
              </a:rPr>
              <a:t>Technological</a:t>
            </a:r>
            <a:endParaRPr sz="1200" b="1">
              <a:solidFill>
                <a:schemeClr val="dk1"/>
              </a:solidFill>
              <a:latin typeface="Lobster"/>
              <a:ea typeface="Lobster"/>
              <a:cs typeface="Lobster"/>
              <a:sym typeface="Lobster"/>
            </a:endParaRPr>
          </a:p>
          <a:p>
            <a:pPr marL="914400" lvl="0" indent="-287655" algn="just" rtl="0">
              <a:lnSpc>
                <a:spcPct val="150000"/>
              </a:lnSpc>
              <a:spcBef>
                <a:spcPts val="60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The UK is known to be the technology hub (</a:t>
            </a:r>
            <a:r>
              <a:rPr lang="en-GB" sz="1200">
                <a:solidFill>
                  <a:srgbClr val="222222"/>
                </a:solidFill>
                <a:highlight>
                  <a:srgbClr val="FFFFFF"/>
                </a:highlight>
                <a:latin typeface="Lobster"/>
                <a:ea typeface="Lobster"/>
                <a:cs typeface="Lobster"/>
                <a:sym typeface="Lobster"/>
              </a:rPr>
              <a:t>Knight and Walmsley 2019)</a:t>
            </a:r>
            <a:r>
              <a:rPr lang="en-GB" sz="1200">
                <a:solidFill>
                  <a:schemeClr val="dk1"/>
                </a:solidFill>
                <a:latin typeface="Lobster"/>
                <a:ea typeface="Lobster"/>
                <a:cs typeface="Lobster"/>
                <a:sym typeface="Lobster"/>
              </a:rPr>
              <a:t>.</a:t>
            </a:r>
            <a:endParaRPr sz="1200">
              <a:solidFill>
                <a:schemeClr val="dk1"/>
              </a:solidFill>
              <a:latin typeface="Lobster"/>
              <a:ea typeface="Lobster"/>
              <a:cs typeface="Lobster"/>
              <a:sym typeface="Lobster"/>
            </a:endParaRPr>
          </a:p>
          <a:p>
            <a:pPr marL="914400" lvl="0" indent="-28765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Invention and development can be seen.</a:t>
            </a:r>
            <a:endParaRPr sz="1200">
              <a:solidFill>
                <a:schemeClr val="dk1"/>
              </a:solidFill>
              <a:latin typeface="Lobster"/>
              <a:ea typeface="Lobster"/>
              <a:cs typeface="Lobster"/>
              <a:sym typeface="Lobster"/>
            </a:endParaRPr>
          </a:p>
          <a:p>
            <a:pPr marL="914400" lvl="0" indent="-28765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Advancements in technologies can be observed.</a:t>
            </a:r>
            <a:endParaRPr sz="1200">
              <a:solidFill>
                <a:schemeClr val="dk1"/>
              </a:solidFill>
              <a:latin typeface="Lobster"/>
              <a:ea typeface="Lobster"/>
              <a:cs typeface="Lobster"/>
              <a:sym typeface="Lobster"/>
            </a:endParaRPr>
          </a:p>
          <a:p>
            <a:pPr marL="0" lvl="0" indent="0" algn="just" rtl="0">
              <a:lnSpc>
                <a:spcPct val="150000"/>
              </a:lnSpc>
              <a:spcBef>
                <a:spcPts val="0"/>
              </a:spcBef>
              <a:spcAft>
                <a:spcPts val="0"/>
              </a:spcAft>
              <a:buClr>
                <a:schemeClr val="dk1"/>
              </a:buClr>
              <a:buSzPct val="91666"/>
              <a:buFont typeface="Arial"/>
              <a:buNone/>
            </a:pPr>
            <a:r>
              <a:rPr lang="en-GB" sz="1200" b="1">
                <a:solidFill>
                  <a:schemeClr val="dk1"/>
                </a:solidFill>
                <a:latin typeface="Lobster"/>
                <a:ea typeface="Lobster"/>
                <a:cs typeface="Lobster"/>
                <a:sym typeface="Lobster"/>
              </a:rPr>
              <a:t>	Legal</a:t>
            </a:r>
            <a:endParaRPr sz="1200" b="1">
              <a:solidFill>
                <a:schemeClr val="dk1"/>
              </a:solidFill>
              <a:latin typeface="Lobster"/>
              <a:ea typeface="Lobster"/>
              <a:cs typeface="Lobster"/>
              <a:sym typeface="Lobster"/>
            </a:endParaRPr>
          </a:p>
          <a:p>
            <a:pPr marL="914400" lvl="0" indent="-28765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Employment Act 1996 has to be followed by the companies.</a:t>
            </a:r>
            <a:endParaRPr sz="1200">
              <a:solidFill>
                <a:schemeClr val="dk1"/>
              </a:solidFill>
              <a:latin typeface="Lobster"/>
              <a:ea typeface="Lobster"/>
              <a:cs typeface="Lobster"/>
              <a:sym typeface="Lobster"/>
            </a:endParaRPr>
          </a:p>
          <a:p>
            <a:pPr marL="914400" lvl="0" indent="-28765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Equity Act 2010 Protects people from discrimination (</a:t>
            </a:r>
            <a:r>
              <a:rPr lang="en-GB" sz="1200">
                <a:solidFill>
                  <a:srgbClr val="222222"/>
                </a:solidFill>
                <a:highlight>
                  <a:srgbClr val="FFFFFF"/>
                </a:highlight>
                <a:latin typeface="Lobster"/>
                <a:ea typeface="Lobster"/>
                <a:cs typeface="Lobster"/>
                <a:sym typeface="Lobster"/>
              </a:rPr>
              <a:t>Sánchez-Monedero </a:t>
            </a:r>
            <a:r>
              <a:rPr lang="en-GB" sz="1200" i="1">
                <a:solidFill>
                  <a:srgbClr val="222222"/>
                </a:solidFill>
                <a:highlight>
                  <a:srgbClr val="FFFFFF"/>
                </a:highlight>
                <a:latin typeface="Lobster"/>
                <a:ea typeface="Lobster"/>
                <a:cs typeface="Lobster"/>
                <a:sym typeface="Lobster"/>
              </a:rPr>
              <a:t>et al</a:t>
            </a:r>
            <a:r>
              <a:rPr lang="en-GB" sz="1200">
                <a:solidFill>
                  <a:srgbClr val="222222"/>
                </a:solidFill>
                <a:highlight>
                  <a:srgbClr val="FFFFFF"/>
                </a:highlight>
                <a:latin typeface="Lobster"/>
                <a:ea typeface="Lobster"/>
                <a:cs typeface="Lobster"/>
                <a:sym typeface="Lobster"/>
              </a:rPr>
              <a:t>., 2020)</a:t>
            </a:r>
            <a:r>
              <a:rPr lang="en-GB" sz="1200">
                <a:solidFill>
                  <a:schemeClr val="dk1"/>
                </a:solidFill>
                <a:latin typeface="Lobster"/>
                <a:ea typeface="Lobster"/>
                <a:cs typeface="Lobster"/>
                <a:sym typeface="Lobster"/>
              </a:rPr>
              <a:t>.</a:t>
            </a:r>
            <a:endParaRPr sz="1200">
              <a:solidFill>
                <a:schemeClr val="dk1"/>
              </a:solidFill>
              <a:latin typeface="Lobster"/>
              <a:ea typeface="Lobster"/>
              <a:cs typeface="Lobster"/>
              <a:sym typeface="Lobster"/>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Lobster"/>
                <a:ea typeface="Lobster"/>
                <a:cs typeface="Lobster"/>
                <a:sym typeface="Lobster"/>
              </a:rPr>
              <a:t>	</a:t>
            </a:r>
            <a:r>
              <a:rPr lang="en-GB" sz="1200" b="1">
                <a:solidFill>
                  <a:schemeClr val="dk1"/>
                </a:solidFill>
                <a:latin typeface="Lobster"/>
                <a:ea typeface="Lobster"/>
                <a:cs typeface="Lobster"/>
                <a:sym typeface="Lobster"/>
              </a:rPr>
              <a:t>Environmental</a:t>
            </a:r>
            <a:endParaRPr sz="1200" b="1">
              <a:solidFill>
                <a:schemeClr val="dk1"/>
              </a:solidFill>
              <a:latin typeface="Lobster"/>
              <a:ea typeface="Lobster"/>
              <a:cs typeface="Lobster"/>
              <a:sym typeface="Lobster"/>
            </a:endParaRPr>
          </a:p>
          <a:p>
            <a:pPr marL="914400" lvl="0" indent="-28765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Environmental issues hindering progress.</a:t>
            </a:r>
            <a:endParaRPr sz="1200">
              <a:solidFill>
                <a:schemeClr val="dk1"/>
              </a:solidFill>
              <a:latin typeface="Lobster"/>
              <a:ea typeface="Lobster"/>
              <a:cs typeface="Lobster"/>
              <a:sym typeface="Lobster"/>
            </a:endParaRPr>
          </a:p>
          <a:p>
            <a:pPr marL="914400" lvl="0" indent="-28765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The government is restricting the use of plastics and using eco-friendly products.</a:t>
            </a:r>
            <a:endParaRPr>
              <a:latin typeface="Lobster"/>
              <a:ea typeface="Lobster"/>
              <a:cs typeface="Lobster"/>
              <a:sym typeface="Lobster"/>
            </a:endParaRPr>
          </a:p>
        </p:txBody>
      </p:sp>
      <p:pic>
        <p:nvPicPr>
          <p:cNvPr id="108" name="Google Shape;108;p18"/>
          <p:cNvPicPr preferRelativeResize="0"/>
          <p:nvPr/>
        </p:nvPicPr>
        <p:blipFill>
          <a:blip r:embed="rId3">
            <a:alphaModFix/>
          </a:blip>
          <a:stretch>
            <a:fillRect/>
          </a:stretch>
        </p:blipFill>
        <p:spPr>
          <a:xfrm>
            <a:off x="576100" y="2287725"/>
            <a:ext cx="3917000" cy="19585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9"/>
          <p:cNvSpPr txBox="1">
            <a:spLocks noGrp="1"/>
          </p:cNvSpPr>
          <p:nvPr>
            <p:ph type="title"/>
          </p:nvPr>
        </p:nvSpPr>
        <p:spPr>
          <a:xfrm>
            <a:off x="471900" y="113050"/>
            <a:ext cx="8222100" cy="13935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1800"/>
              </a:spcBef>
              <a:spcAft>
                <a:spcPts val="0"/>
              </a:spcAft>
              <a:buNone/>
            </a:pPr>
            <a:endParaRPr b="1">
              <a:latin typeface="Lobster"/>
              <a:ea typeface="Lobster"/>
              <a:cs typeface="Lobster"/>
              <a:sym typeface="Lobster"/>
            </a:endParaRPr>
          </a:p>
          <a:p>
            <a:pPr marL="457200" lvl="0" indent="0" algn="just" rtl="0">
              <a:lnSpc>
                <a:spcPct val="150000"/>
              </a:lnSpc>
              <a:spcBef>
                <a:spcPts val="1800"/>
              </a:spcBef>
              <a:spcAft>
                <a:spcPts val="0"/>
              </a:spcAft>
              <a:buNone/>
            </a:pPr>
            <a:r>
              <a:rPr lang="en-GB" b="1">
                <a:latin typeface="Lobster"/>
                <a:ea typeface="Lobster"/>
                <a:cs typeface="Lobster"/>
                <a:sym typeface="Lobster"/>
              </a:rPr>
              <a:t>Cause-effect analysis</a:t>
            </a:r>
            <a:endParaRPr b="1">
              <a:latin typeface="Lobster"/>
              <a:ea typeface="Lobster"/>
              <a:cs typeface="Lobster"/>
              <a:sym typeface="Lobster"/>
            </a:endParaRPr>
          </a:p>
          <a:p>
            <a:pPr marL="0" lvl="0" indent="0" algn="l" rtl="0">
              <a:spcBef>
                <a:spcPts val="600"/>
              </a:spcBef>
              <a:spcAft>
                <a:spcPts val="0"/>
              </a:spcAft>
              <a:buNone/>
            </a:pPr>
            <a:endParaRPr/>
          </a:p>
        </p:txBody>
      </p:sp>
      <p:sp>
        <p:nvSpPr>
          <p:cNvPr id="114" name="Google Shape;114;p19"/>
          <p:cNvSpPr txBox="1">
            <a:spLocks noGrp="1"/>
          </p:cNvSpPr>
          <p:nvPr>
            <p:ph type="body" idx="1"/>
          </p:nvPr>
        </p:nvSpPr>
        <p:spPr>
          <a:xfrm>
            <a:off x="471900" y="1919075"/>
            <a:ext cx="3837900" cy="2495400"/>
          </a:xfrm>
          <a:prstGeom prst="rect">
            <a:avLst/>
          </a:prstGeom>
        </p:spPr>
        <p:txBody>
          <a:bodyPr spcFirstLastPara="1" wrap="square" lIns="91425" tIns="91425" rIns="91425" bIns="91425" anchor="t" anchorCtr="0">
            <a:normAutofit fontScale="92500" lnSpcReduction="10000"/>
          </a:bodyPr>
          <a:lstStyle/>
          <a:p>
            <a:pPr marL="0" lvl="0" indent="0" algn="just" rtl="0">
              <a:lnSpc>
                <a:spcPct val="150000"/>
              </a:lnSpc>
              <a:spcBef>
                <a:spcPts val="0"/>
              </a:spcBef>
              <a:spcAft>
                <a:spcPts val="0"/>
              </a:spcAft>
              <a:buClr>
                <a:schemeClr val="dk1"/>
              </a:buClr>
              <a:buSzPct val="84090"/>
              <a:buFont typeface="Arial"/>
              <a:buNone/>
            </a:pPr>
            <a:r>
              <a:rPr lang="en-GB" sz="1308" b="1">
                <a:solidFill>
                  <a:schemeClr val="dk1"/>
                </a:solidFill>
                <a:latin typeface="Lobster"/>
                <a:ea typeface="Lobster"/>
                <a:cs typeface="Lobster"/>
                <a:sym typeface="Lobster"/>
              </a:rPr>
              <a:t>Agreement of the problem statement </a:t>
            </a:r>
            <a:endParaRPr sz="1308" b="1">
              <a:solidFill>
                <a:schemeClr val="dk1"/>
              </a:solidFill>
              <a:latin typeface="Lobster"/>
              <a:ea typeface="Lobster"/>
              <a:cs typeface="Lobster"/>
              <a:sym typeface="Lobster"/>
            </a:endParaRPr>
          </a:p>
          <a:p>
            <a:pPr marL="457200" lvl="0" indent="-299205" algn="just" rtl="0">
              <a:lnSpc>
                <a:spcPct val="150000"/>
              </a:lnSpc>
              <a:spcBef>
                <a:spcPts val="0"/>
              </a:spcBef>
              <a:spcAft>
                <a:spcPts val="0"/>
              </a:spcAft>
              <a:buClr>
                <a:schemeClr val="dk1"/>
              </a:buClr>
              <a:buSzPct val="100000"/>
              <a:buFont typeface="Lobster"/>
              <a:buChar char="➢"/>
            </a:pPr>
            <a:r>
              <a:rPr lang="en-GB" sz="1308">
                <a:solidFill>
                  <a:schemeClr val="dk1"/>
                </a:solidFill>
                <a:latin typeface="Lobster"/>
                <a:ea typeface="Lobster"/>
                <a:cs typeface="Lobster"/>
                <a:sym typeface="Lobster"/>
              </a:rPr>
              <a:t>T M Lewin is declining its profitability.</a:t>
            </a:r>
            <a:endParaRPr sz="1308">
              <a:solidFill>
                <a:schemeClr val="dk1"/>
              </a:solidFill>
              <a:latin typeface="Lobster"/>
              <a:ea typeface="Lobster"/>
              <a:cs typeface="Lobster"/>
              <a:sym typeface="Lobster"/>
            </a:endParaRPr>
          </a:p>
          <a:p>
            <a:pPr marL="457200" lvl="0" indent="-299205" algn="just" rtl="0">
              <a:lnSpc>
                <a:spcPct val="150000"/>
              </a:lnSpc>
              <a:spcBef>
                <a:spcPts val="0"/>
              </a:spcBef>
              <a:spcAft>
                <a:spcPts val="0"/>
              </a:spcAft>
              <a:buClr>
                <a:schemeClr val="dk1"/>
              </a:buClr>
              <a:buSzPct val="100000"/>
              <a:buFont typeface="Lobster"/>
              <a:buChar char="➢"/>
            </a:pPr>
            <a:r>
              <a:rPr lang="en-GB" sz="1308">
                <a:solidFill>
                  <a:schemeClr val="dk1"/>
                </a:solidFill>
                <a:latin typeface="Lobster"/>
                <a:ea typeface="Lobster"/>
                <a:cs typeface="Lobster"/>
                <a:sym typeface="Lobster"/>
              </a:rPr>
              <a:t>Facing challenges in formal shirt purchasing.</a:t>
            </a:r>
            <a:endParaRPr sz="1308">
              <a:solidFill>
                <a:schemeClr val="dk1"/>
              </a:solidFill>
              <a:latin typeface="Lobster"/>
              <a:ea typeface="Lobster"/>
              <a:cs typeface="Lobster"/>
              <a:sym typeface="Lobster"/>
            </a:endParaRPr>
          </a:p>
          <a:p>
            <a:pPr marL="457200" lvl="0" indent="-299205" algn="just" rtl="0">
              <a:lnSpc>
                <a:spcPct val="150000"/>
              </a:lnSpc>
              <a:spcBef>
                <a:spcPts val="0"/>
              </a:spcBef>
              <a:spcAft>
                <a:spcPts val="0"/>
              </a:spcAft>
              <a:buClr>
                <a:schemeClr val="dk1"/>
              </a:buClr>
              <a:buSzPct val="100000"/>
              <a:buFont typeface="Lobster"/>
              <a:buChar char="➢"/>
            </a:pPr>
            <a:r>
              <a:rPr lang="en-GB" sz="1308">
                <a:solidFill>
                  <a:schemeClr val="dk1"/>
                </a:solidFill>
                <a:latin typeface="Lobster"/>
                <a:ea typeface="Lobster"/>
                <a:cs typeface="Lobster"/>
                <a:sym typeface="Lobster"/>
              </a:rPr>
              <a:t>The hardest hit can be seen in the retail sector.</a:t>
            </a:r>
            <a:endParaRPr sz="1308">
              <a:solidFill>
                <a:schemeClr val="dk1"/>
              </a:solidFill>
              <a:latin typeface="Lobster"/>
              <a:ea typeface="Lobster"/>
              <a:cs typeface="Lobster"/>
              <a:sym typeface="Lobster"/>
            </a:endParaRPr>
          </a:p>
          <a:p>
            <a:pPr marL="0" lvl="0" indent="0" algn="just" rtl="0">
              <a:lnSpc>
                <a:spcPct val="150000"/>
              </a:lnSpc>
              <a:spcBef>
                <a:spcPts val="0"/>
              </a:spcBef>
              <a:spcAft>
                <a:spcPts val="0"/>
              </a:spcAft>
              <a:buNone/>
            </a:pPr>
            <a:r>
              <a:rPr lang="en-GB" sz="1308" b="1">
                <a:solidFill>
                  <a:schemeClr val="dk1"/>
                </a:solidFill>
                <a:latin typeface="Lobster"/>
                <a:ea typeface="Lobster"/>
                <a:cs typeface="Lobster"/>
                <a:sym typeface="Lobster"/>
              </a:rPr>
              <a:t>Categories of the issues</a:t>
            </a:r>
            <a:endParaRPr sz="1308" b="1">
              <a:solidFill>
                <a:schemeClr val="dk1"/>
              </a:solidFill>
              <a:latin typeface="Lobster"/>
              <a:ea typeface="Lobster"/>
              <a:cs typeface="Lobster"/>
              <a:sym typeface="Lobster"/>
            </a:endParaRPr>
          </a:p>
          <a:p>
            <a:pPr marL="457200" lvl="0" indent="-299205" algn="just" rtl="0">
              <a:lnSpc>
                <a:spcPct val="150000"/>
              </a:lnSpc>
              <a:spcBef>
                <a:spcPts val="0"/>
              </a:spcBef>
              <a:spcAft>
                <a:spcPts val="0"/>
              </a:spcAft>
              <a:buClr>
                <a:schemeClr val="dk1"/>
              </a:buClr>
              <a:buSzPct val="100000"/>
              <a:buFont typeface="Lobster"/>
              <a:buChar char="➢"/>
            </a:pPr>
            <a:r>
              <a:rPr lang="en-GB" sz="1308">
                <a:solidFill>
                  <a:schemeClr val="dk1"/>
                </a:solidFill>
                <a:latin typeface="Lobster"/>
                <a:ea typeface="Lobster"/>
                <a:cs typeface="Lobster"/>
                <a:sym typeface="Lobster"/>
              </a:rPr>
              <a:t>The method of the issue is WFH.</a:t>
            </a:r>
            <a:endParaRPr sz="1308">
              <a:solidFill>
                <a:schemeClr val="dk1"/>
              </a:solidFill>
              <a:latin typeface="Lobster"/>
              <a:ea typeface="Lobster"/>
              <a:cs typeface="Lobster"/>
              <a:sym typeface="Lobster"/>
            </a:endParaRPr>
          </a:p>
          <a:p>
            <a:pPr marL="457200" lvl="0" indent="-299205" algn="just" rtl="0">
              <a:lnSpc>
                <a:spcPct val="150000"/>
              </a:lnSpc>
              <a:spcBef>
                <a:spcPts val="0"/>
              </a:spcBef>
              <a:spcAft>
                <a:spcPts val="0"/>
              </a:spcAft>
              <a:buClr>
                <a:schemeClr val="dk1"/>
              </a:buClr>
              <a:buSzPct val="100000"/>
              <a:buFont typeface="Lobster"/>
              <a:buChar char="➢"/>
            </a:pPr>
            <a:r>
              <a:rPr lang="en-GB" sz="1308">
                <a:solidFill>
                  <a:schemeClr val="dk1"/>
                </a:solidFill>
                <a:latin typeface="Lobster"/>
                <a:ea typeface="Lobster"/>
                <a:cs typeface="Lobster"/>
                <a:sym typeface="Lobster"/>
              </a:rPr>
              <a:t>Challenges in the retailing industry of the  UK (</a:t>
            </a:r>
            <a:r>
              <a:rPr lang="en-GB" sz="1308">
                <a:solidFill>
                  <a:srgbClr val="222222"/>
                </a:solidFill>
                <a:highlight>
                  <a:srgbClr val="FFFFFF"/>
                </a:highlight>
                <a:latin typeface="Lobster"/>
                <a:ea typeface="Lobster"/>
                <a:cs typeface="Lobster"/>
                <a:sym typeface="Lobster"/>
              </a:rPr>
              <a:t>Dai</a:t>
            </a:r>
            <a:r>
              <a:rPr lang="en-GB" sz="1308" i="1">
                <a:solidFill>
                  <a:srgbClr val="222222"/>
                </a:solidFill>
                <a:highlight>
                  <a:srgbClr val="FFFFFF"/>
                </a:highlight>
                <a:latin typeface="Lobster"/>
                <a:ea typeface="Lobster"/>
                <a:cs typeface="Lobster"/>
                <a:sym typeface="Lobster"/>
              </a:rPr>
              <a:t> et al</a:t>
            </a:r>
            <a:r>
              <a:rPr lang="en-GB" sz="1308">
                <a:solidFill>
                  <a:srgbClr val="222222"/>
                </a:solidFill>
                <a:highlight>
                  <a:srgbClr val="FFFFFF"/>
                </a:highlight>
                <a:latin typeface="Lobster"/>
                <a:ea typeface="Lobster"/>
                <a:cs typeface="Lobster"/>
                <a:sym typeface="Lobster"/>
              </a:rPr>
              <a:t>., 2021)</a:t>
            </a:r>
            <a:r>
              <a:rPr lang="en-GB" sz="1308">
                <a:solidFill>
                  <a:schemeClr val="dk1"/>
                </a:solidFill>
                <a:latin typeface="Lobster"/>
                <a:ea typeface="Lobster"/>
                <a:cs typeface="Lobster"/>
                <a:sym typeface="Lobster"/>
              </a:rPr>
              <a:t>.</a:t>
            </a:r>
            <a:endParaRPr sz="1308">
              <a:solidFill>
                <a:schemeClr val="dk1"/>
              </a:solidFill>
              <a:latin typeface="Lobster"/>
              <a:ea typeface="Lobster"/>
              <a:cs typeface="Lobster"/>
              <a:sym typeface="Lobster"/>
            </a:endParaRPr>
          </a:p>
          <a:p>
            <a:pPr marL="457200" lvl="0" indent="-299205" algn="just" rtl="0">
              <a:lnSpc>
                <a:spcPct val="150000"/>
              </a:lnSpc>
              <a:spcBef>
                <a:spcPts val="0"/>
              </a:spcBef>
              <a:spcAft>
                <a:spcPts val="0"/>
              </a:spcAft>
              <a:buClr>
                <a:schemeClr val="dk1"/>
              </a:buClr>
              <a:buSzPct val="100000"/>
              <a:buFont typeface="Lobster"/>
              <a:buChar char="➢"/>
            </a:pPr>
            <a:r>
              <a:rPr lang="en-GB" sz="1308">
                <a:solidFill>
                  <a:schemeClr val="dk1"/>
                </a:solidFill>
                <a:latin typeface="Lobster"/>
                <a:ea typeface="Lobster"/>
                <a:cs typeface="Lobster"/>
                <a:sym typeface="Lobster"/>
              </a:rPr>
              <a:t>The restructuring process of the firm.</a:t>
            </a:r>
            <a:endParaRPr sz="1308" b="1">
              <a:solidFill>
                <a:schemeClr val="dk1"/>
              </a:solidFill>
              <a:latin typeface="Lobster"/>
              <a:ea typeface="Lobster"/>
              <a:cs typeface="Lobster"/>
              <a:sym typeface="Lobster"/>
            </a:endParaRPr>
          </a:p>
          <a:p>
            <a:pPr marL="0" lvl="0" indent="0" algn="l" rtl="0">
              <a:spcBef>
                <a:spcPts val="0"/>
              </a:spcBef>
              <a:spcAft>
                <a:spcPts val="1200"/>
              </a:spcAft>
              <a:buNone/>
            </a:pPr>
            <a:endParaRPr/>
          </a:p>
        </p:txBody>
      </p:sp>
      <p:pic>
        <p:nvPicPr>
          <p:cNvPr id="115" name="Google Shape;115;p19"/>
          <p:cNvPicPr preferRelativeResize="0"/>
          <p:nvPr/>
        </p:nvPicPr>
        <p:blipFill>
          <a:blip r:embed="rId3">
            <a:alphaModFix/>
          </a:blip>
          <a:stretch>
            <a:fillRect/>
          </a:stretch>
        </p:blipFill>
        <p:spPr>
          <a:xfrm>
            <a:off x="4462200" y="1658950"/>
            <a:ext cx="4529400" cy="217441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0"/>
          <p:cNvSpPr txBox="1">
            <a:spLocks noGrp="1"/>
          </p:cNvSpPr>
          <p:nvPr>
            <p:ph type="title"/>
          </p:nvPr>
        </p:nvSpPr>
        <p:spPr>
          <a:xfrm>
            <a:off x="6011050" y="738725"/>
            <a:ext cx="2552100" cy="787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latin typeface="Lobster"/>
                <a:ea typeface="Lobster"/>
                <a:cs typeface="Lobster"/>
                <a:sym typeface="Lobster"/>
              </a:rPr>
              <a:t>Continued…</a:t>
            </a:r>
            <a:endParaRPr>
              <a:latin typeface="Lobster"/>
              <a:ea typeface="Lobster"/>
              <a:cs typeface="Lobster"/>
              <a:sym typeface="Lobster"/>
            </a:endParaRPr>
          </a:p>
        </p:txBody>
      </p:sp>
      <p:sp>
        <p:nvSpPr>
          <p:cNvPr id="121" name="Google Shape;121;p20"/>
          <p:cNvSpPr txBox="1">
            <a:spLocks noGrp="1"/>
          </p:cNvSpPr>
          <p:nvPr>
            <p:ph type="body" idx="1"/>
          </p:nvPr>
        </p:nvSpPr>
        <p:spPr>
          <a:xfrm>
            <a:off x="4484950" y="1975600"/>
            <a:ext cx="4346700" cy="2701500"/>
          </a:xfrm>
          <a:prstGeom prst="rect">
            <a:avLst/>
          </a:prstGeom>
        </p:spPr>
        <p:txBody>
          <a:bodyPr spcFirstLastPara="1" wrap="square" lIns="91425" tIns="91425" rIns="91425" bIns="91425" anchor="t" anchorCtr="0">
            <a:normAutofit fontScale="92500"/>
          </a:bodyPr>
          <a:lstStyle/>
          <a:p>
            <a:pPr marL="0" lvl="0" indent="0" algn="just" rtl="0">
              <a:lnSpc>
                <a:spcPct val="150000"/>
              </a:lnSpc>
              <a:spcBef>
                <a:spcPts val="0"/>
              </a:spcBef>
              <a:spcAft>
                <a:spcPts val="0"/>
              </a:spcAft>
              <a:buClr>
                <a:schemeClr val="dk1"/>
              </a:buClr>
              <a:buSzPct val="91666"/>
              <a:buFont typeface="Arial"/>
              <a:buNone/>
            </a:pPr>
            <a:r>
              <a:rPr lang="en-GB" sz="1200" b="1">
                <a:solidFill>
                  <a:schemeClr val="dk1"/>
                </a:solidFill>
                <a:latin typeface="Lobster"/>
                <a:ea typeface="Lobster"/>
                <a:cs typeface="Lobster"/>
                <a:sym typeface="Lobster"/>
              </a:rPr>
              <a:t>Possible causes of the issues</a:t>
            </a:r>
            <a:endParaRPr sz="1200" b="1">
              <a:solidFill>
                <a:schemeClr val="dk1"/>
              </a:solidFill>
              <a:latin typeface="Lobster"/>
              <a:ea typeface="Lobster"/>
              <a:cs typeface="Lobster"/>
              <a:sym typeface="Lobster"/>
            </a:endParaRPr>
          </a:p>
          <a:p>
            <a:pPr marL="457200" lvl="0" indent="-29908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Pandemic and the restrictions because of that.</a:t>
            </a:r>
            <a:endParaRPr sz="1200">
              <a:solidFill>
                <a:schemeClr val="dk1"/>
              </a:solidFill>
              <a:latin typeface="Lobster"/>
              <a:ea typeface="Lobster"/>
              <a:cs typeface="Lobster"/>
              <a:sym typeface="Lobster"/>
            </a:endParaRPr>
          </a:p>
          <a:p>
            <a:pPr marL="457200" lvl="0" indent="-29908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Due to the WFH declining in the sales of the shirts can be observed.</a:t>
            </a:r>
            <a:endParaRPr sz="1200">
              <a:solidFill>
                <a:schemeClr val="dk1"/>
              </a:solidFill>
              <a:latin typeface="Lobster"/>
              <a:ea typeface="Lobster"/>
              <a:cs typeface="Lobster"/>
              <a:sym typeface="Lobster"/>
            </a:endParaRPr>
          </a:p>
          <a:p>
            <a:pPr marL="457200" lvl="0" indent="-29908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Demands for formal outfits become less.</a:t>
            </a:r>
            <a:endParaRPr sz="1200">
              <a:solidFill>
                <a:schemeClr val="dk1"/>
              </a:solidFill>
              <a:latin typeface="Lobster"/>
              <a:ea typeface="Lobster"/>
              <a:cs typeface="Lobster"/>
              <a:sym typeface="Lobster"/>
            </a:endParaRPr>
          </a:p>
          <a:p>
            <a:pPr marL="457200" lvl="0" indent="-29908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The basic causes of this were not understood by the firm.</a:t>
            </a:r>
            <a:endParaRPr sz="1200">
              <a:solidFill>
                <a:schemeClr val="dk1"/>
              </a:solidFill>
              <a:latin typeface="Lobster"/>
              <a:ea typeface="Lobster"/>
              <a:cs typeface="Lobster"/>
              <a:sym typeface="Lobster"/>
            </a:endParaRPr>
          </a:p>
          <a:p>
            <a:pPr marL="0" lvl="0" indent="0" algn="just" rtl="0">
              <a:lnSpc>
                <a:spcPct val="150000"/>
              </a:lnSpc>
              <a:spcBef>
                <a:spcPts val="0"/>
              </a:spcBef>
              <a:spcAft>
                <a:spcPts val="0"/>
              </a:spcAft>
              <a:buClr>
                <a:schemeClr val="dk1"/>
              </a:buClr>
              <a:buSzPct val="91666"/>
              <a:buFont typeface="Arial"/>
              <a:buNone/>
            </a:pPr>
            <a:r>
              <a:rPr lang="en-GB" sz="1200" b="1">
                <a:solidFill>
                  <a:schemeClr val="dk1"/>
                </a:solidFill>
                <a:latin typeface="Lobster"/>
                <a:ea typeface="Lobster"/>
                <a:cs typeface="Lobster"/>
                <a:sym typeface="Lobster"/>
              </a:rPr>
              <a:t>Sub causes</a:t>
            </a:r>
            <a:endParaRPr sz="1200" b="1">
              <a:solidFill>
                <a:schemeClr val="dk1"/>
              </a:solidFill>
              <a:latin typeface="Lobster"/>
              <a:ea typeface="Lobster"/>
              <a:cs typeface="Lobster"/>
              <a:sym typeface="Lobster"/>
            </a:endParaRPr>
          </a:p>
          <a:p>
            <a:pPr marL="457200" lvl="0" indent="-29908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Significant restructuring at the beginning of the Pandemic.</a:t>
            </a:r>
            <a:endParaRPr sz="1200">
              <a:solidFill>
                <a:schemeClr val="dk1"/>
              </a:solidFill>
              <a:latin typeface="Lobster"/>
              <a:ea typeface="Lobster"/>
              <a:cs typeface="Lobster"/>
              <a:sym typeface="Lobster"/>
            </a:endParaRPr>
          </a:p>
          <a:p>
            <a:pPr marL="457200" lvl="0" indent="-29908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Pressure in the supply chain issues (</a:t>
            </a:r>
            <a:r>
              <a:rPr lang="en-GB" sz="1200">
                <a:solidFill>
                  <a:srgbClr val="222222"/>
                </a:solidFill>
                <a:highlight>
                  <a:srgbClr val="FFFFFF"/>
                </a:highlight>
                <a:latin typeface="Lobster"/>
                <a:ea typeface="Lobster"/>
                <a:cs typeface="Lobster"/>
                <a:sym typeface="Lobster"/>
              </a:rPr>
              <a:t>Saeed and Kersten 2019)</a:t>
            </a:r>
            <a:r>
              <a:rPr lang="en-GB" sz="1200">
                <a:solidFill>
                  <a:schemeClr val="dk1"/>
                </a:solidFill>
                <a:latin typeface="Lobster"/>
                <a:ea typeface="Lobster"/>
                <a:cs typeface="Lobster"/>
                <a:sym typeface="Lobster"/>
              </a:rPr>
              <a:t>.</a:t>
            </a:r>
            <a:endParaRPr sz="1200">
              <a:solidFill>
                <a:schemeClr val="dk1"/>
              </a:solidFill>
              <a:latin typeface="Lobster"/>
              <a:ea typeface="Lobster"/>
              <a:cs typeface="Lobster"/>
              <a:sym typeface="Lobster"/>
            </a:endParaRPr>
          </a:p>
          <a:p>
            <a:pPr marL="457200" lvl="0" indent="-29908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The rising cost of commodities and inflation.</a:t>
            </a:r>
            <a:endParaRPr sz="1200">
              <a:solidFill>
                <a:schemeClr val="dk1"/>
              </a:solidFill>
              <a:latin typeface="Lobster"/>
              <a:ea typeface="Lobster"/>
              <a:cs typeface="Lobster"/>
              <a:sym typeface="Lobster"/>
            </a:endParaRPr>
          </a:p>
          <a:p>
            <a:pPr marL="457200" lvl="0" indent="-299085" algn="just" rtl="0">
              <a:lnSpc>
                <a:spcPct val="150000"/>
              </a:lnSpc>
              <a:spcBef>
                <a:spcPts val="0"/>
              </a:spcBef>
              <a:spcAft>
                <a:spcPts val="0"/>
              </a:spcAft>
              <a:buClr>
                <a:schemeClr val="dk1"/>
              </a:buClr>
              <a:buSzPct val="100000"/>
              <a:buFont typeface="Lobster"/>
              <a:buChar char="➢"/>
            </a:pPr>
            <a:r>
              <a:rPr lang="en-GB" sz="1200">
                <a:solidFill>
                  <a:schemeClr val="dk1"/>
                </a:solidFill>
                <a:latin typeface="Lobster"/>
                <a:ea typeface="Lobster"/>
                <a:cs typeface="Lobster"/>
                <a:sym typeface="Lobster"/>
              </a:rPr>
              <a:t>Restrictions on the spending of the customers.</a:t>
            </a:r>
            <a:endParaRPr>
              <a:latin typeface="Lobster"/>
              <a:ea typeface="Lobster"/>
              <a:cs typeface="Lobster"/>
              <a:sym typeface="Lobster"/>
            </a:endParaRPr>
          </a:p>
        </p:txBody>
      </p:sp>
      <p:pic>
        <p:nvPicPr>
          <p:cNvPr id="122" name="Google Shape;122;p20"/>
          <p:cNvPicPr preferRelativeResize="0"/>
          <p:nvPr/>
        </p:nvPicPr>
        <p:blipFill>
          <a:blip r:embed="rId3">
            <a:alphaModFix/>
          </a:blip>
          <a:stretch>
            <a:fillRect/>
          </a:stretch>
        </p:blipFill>
        <p:spPr>
          <a:xfrm>
            <a:off x="476127" y="1226675"/>
            <a:ext cx="3149924" cy="177182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1"/>
          <p:cNvSpPr txBox="1">
            <a:spLocks noGrp="1"/>
          </p:cNvSpPr>
          <p:nvPr>
            <p:ph type="title"/>
          </p:nvPr>
        </p:nvSpPr>
        <p:spPr>
          <a:xfrm>
            <a:off x="471900" y="141300"/>
            <a:ext cx="5957400" cy="1285800"/>
          </a:xfrm>
          <a:prstGeom prst="rect">
            <a:avLst/>
          </a:prstGeom>
        </p:spPr>
        <p:txBody>
          <a:bodyPr spcFirstLastPara="1" wrap="square" lIns="91425" tIns="91425" rIns="91425" bIns="91425" anchor="ctr" anchorCtr="0">
            <a:normAutofit fontScale="90000"/>
          </a:bodyPr>
          <a:lstStyle/>
          <a:p>
            <a:pPr marL="0" lvl="0" indent="0" algn="just" rtl="0">
              <a:lnSpc>
                <a:spcPct val="150000"/>
              </a:lnSpc>
              <a:spcBef>
                <a:spcPts val="1800"/>
              </a:spcBef>
              <a:spcAft>
                <a:spcPts val="0"/>
              </a:spcAft>
              <a:buClr>
                <a:schemeClr val="dk1"/>
              </a:buClr>
              <a:buSzPct val="55000"/>
              <a:buFont typeface="Arial"/>
              <a:buNone/>
            </a:pPr>
            <a:r>
              <a:rPr lang="en-GB" sz="2000" b="1">
                <a:latin typeface="Lobster"/>
                <a:ea typeface="Lobster"/>
                <a:cs typeface="Lobster"/>
                <a:sym typeface="Lobster"/>
              </a:rPr>
              <a:t>Evaluation of alternative solutions and the selection among the three</a:t>
            </a:r>
            <a:endParaRPr sz="2000" b="1">
              <a:latin typeface="Lobster"/>
              <a:ea typeface="Lobster"/>
              <a:cs typeface="Lobster"/>
              <a:sym typeface="Lobster"/>
            </a:endParaRPr>
          </a:p>
          <a:p>
            <a:pPr marL="0" lvl="0" indent="0" algn="l" rtl="0">
              <a:spcBef>
                <a:spcPts val="600"/>
              </a:spcBef>
              <a:spcAft>
                <a:spcPts val="0"/>
              </a:spcAft>
              <a:buNone/>
            </a:pPr>
            <a:endParaRPr/>
          </a:p>
        </p:txBody>
      </p:sp>
      <p:sp>
        <p:nvSpPr>
          <p:cNvPr id="128" name="Google Shape;128;p21"/>
          <p:cNvSpPr txBox="1">
            <a:spLocks noGrp="1"/>
          </p:cNvSpPr>
          <p:nvPr>
            <p:ph type="body" idx="1"/>
          </p:nvPr>
        </p:nvSpPr>
        <p:spPr>
          <a:xfrm>
            <a:off x="471900" y="1919075"/>
            <a:ext cx="4176900" cy="20997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The organisation can think of developing effective strategies.</a:t>
            </a:r>
            <a:endParaRPr sz="1200">
              <a:solidFill>
                <a:schemeClr val="dk1"/>
              </a:solidFill>
              <a:latin typeface="Lobster"/>
              <a:ea typeface="Lobster"/>
              <a:cs typeface="Lobster"/>
              <a:sym typeface="Lobster"/>
            </a:endParaRPr>
          </a:p>
          <a:p>
            <a:pPr marL="4572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Bringing uniqueness to their products can attract customers (</a:t>
            </a:r>
            <a:r>
              <a:rPr lang="en-GB" sz="1200">
                <a:solidFill>
                  <a:srgbClr val="222222"/>
                </a:solidFill>
                <a:highlight>
                  <a:srgbClr val="FFFFFF"/>
                </a:highlight>
                <a:latin typeface="Lobster"/>
                <a:ea typeface="Lobster"/>
                <a:cs typeface="Lobster"/>
                <a:sym typeface="Lobster"/>
              </a:rPr>
              <a:t>Gilboa </a:t>
            </a:r>
            <a:r>
              <a:rPr lang="en-GB" sz="1200" i="1">
                <a:solidFill>
                  <a:srgbClr val="222222"/>
                </a:solidFill>
                <a:highlight>
                  <a:srgbClr val="FFFFFF"/>
                </a:highlight>
                <a:latin typeface="Lobster"/>
                <a:ea typeface="Lobster"/>
                <a:cs typeface="Lobster"/>
                <a:sym typeface="Lobster"/>
              </a:rPr>
              <a:t>et al</a:t>
            </a:r>
            <a:r>
              <a:rPr lang="en-GB" sz="1200">
                <a:solidFill>
                  <a:srgbClr val="222222"/>
                </a:solidFill>
                <a:highlight>
                  <a:srgbClr val="FFFFFF"/>
                </a:highlight>
                <a:latin typeface="Lobster"/>
                <a:ea typeface="Lobster"/>
                <a:cs typeface="Lobster"/>
                <a:sym typeface="Lobster"/>
              </a:rPr>
              <a:t>., 2019)</a:t>
            </a:r>
            <a:r>
              <a:rPr lang="en-GB" sz="1200">
                <a:solidFill>
                  <a:schemeClr val="dk1"/>
                </a:solidFill>
                <a:latin typeface="Lobster"/>
                <a:ea typeface="Lobster"/>
                <a:cs typeface="Lobster"/>
                <a:sym typeface="Lobster"/>
              </a:rPr>
              <a:t>.</a:t>
            </a:r>
            <a:endParaRPr sz="1200">
              <a:solidFill>
                <a:schemeClr val="dk1"/>
              </a:solidFill>
              <a:latin typeface="Lobster"/>
              <a:ea typeface="Lobster"/>
              <a:cs typeface="Lobster"/>
              <a:sym typeface="Lobster"/>
            </a:endParaRPr>
          </a:p>
          <a:p>
            <a:pPr marL="4572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They can even think of giving focus on other apparels as well.</a:t>
            </a:r>
            <a:endParaRPr sz="1200">
              <a:solidFill>
                <a:schemeClr val="dk1"/>
              </a:solidFill>
              <a:latin typeface="Lobster"/>
              <a:ea typeface="Lobster"/>
              <a:cs typeface="Lobster"/>
              <a:sym typeface="Lobster"/>
            </a:endParaRPr>
          </a:p>
          <a:p>
            <a:pPr marL="4572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Interacting with the customers can be effective. </a:t>
            </a:r>
            <a:endParaRPr sz="1200">
              <a:solidFill>
                <a:schemeClr val="dk1"/>
              </a:solidFill>
              <a:latin typeface="Lobster"/>
              <a:ea typeface="Lobster"/>
              <a:cs typeface="Lobster"/>
              <a:sym typeface="Lobster"/>
            </a:endParaRPr>
          </a:p>
          <a:p>
            <a:pPr marL="0" lvl="0" indent="0" algn="l" rtl="0">
              <a:spcBef>
                <a:spcPts val="0"/>
              </a:spcBef>
              <a:spcAft>
                <a:spcPts val="1200"/>
              </a:spcAft>
              <a:buNone/>
            </a:pPr>
            <a:endParaRPr/>
          </a:p>
        </p:txBody>
      </p:sp>
      <p:pic>
        <p:nvPicPr>
          <p:cNvPr id="129" name="Google Shape;129;p21"/>
          <p:cNvPicPr preferRelativeResize="0"/>
          <p:nvPr/>
        </p:nvPicPr>
        <p:blipFill>
          <a:blip r:embed="rId3">
            <a:alphaModFix/>
          </a:blip>
          <a:stretch>
            <a:fillRect/>
          </a:stretch>
        </p:blipFill>
        <p:spPr>
          <a:xfrm>
            <a:off x="5422950" y="2275700"/>
            <a:ext cx="2619375" cy="17430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2"/>
          <p:cNvSpPr txBox="1">
            <a:spLocks noGrp="1"/>
          </p:cNvSpPr>
          <p:nvPr>
            <p:ph type="title"/>
          </p:nvPr>
        </p:nvSpPr>
        <p:spPr>
          <a:xfrm>
            <a:off x="5799100" y="752850"/>
            <a:ext cx="2763900" cy="702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latin typeface="Lobster"/>
                <a:ea typeface="Lobster"/>
                <a:cs typeface="Lobster"/>
                <a:sym typeface="Lobster"/>
              </a:rPr>
              <a:t>Continued…</a:t>
            </a:r>
            <a:endParaRPr>
              <a:latin typeface="Lobster"/>
              <a:ea typeface="Lobster"/>
              <a:cs typeface="Lobster"/>
              <a:sym typeface="Lobster"/>
            </a:endParaRPr>
          </a:p>
        </p:txBody>
      </p:sp>
      <p:sp>
        <p:nvSpPr>
          <p:cNvPr id="135" name="Google Shape;135;p22"/>
          <p:cNvSpPr txBox="1">
            <a:spLocks noGrp="1"/>
          </p:cNvSpPr>
          <p:nvPr>
            <p:ph type="body" idx="1"/>
          </p:nvPr>
        </p:nvSpPr>
        <p:spPr>
          <a:xfrm>
            <a:off x="4428425" y="1933200"/>
            <a:ext cx="4332600" cy="21648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Giving focus on external factors can be effective to mitigate the issues.</a:t>
            </a:r>
            <a:endParaRPr sz="1200">
              <a:solidFill>
                <a:schemeClr val="dk1"/>
              </a:solidFill>
              <a:latin typeface="Lobster"/>
              <a:ea typeface="Lobster"/>
              <a:cs typeface="Lobster"/>
              <a:sym typeface="Lobster"/>
            </a:endParaRPr>
          </a:p>
          <a:p>
            <a:pPr marL="4572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The technological advancement of the country can deal with supply chain issues.</a:t>
            </a:r>
            <a:endParaRPr sz="1200">
              <a:solidFill>
                <a:schemeClr val="dk1"/>
              </a:solidFill>
              <a:latin typeface="Lobster"/>
              <a:ea typeface="Lobster"/>
              <a:cs typeface="Lobster"/>
              <a:sym typeface="Lobster"/>
            </a:endParaRPr>
          </a:p>
          <a:p>
            <a:pPr marL="457200" lvl="0" indent="-304800" algn="just" rtl="0">
              <a:lnSpc>
                <a:spcPct val="150000"/>
              </a:lnSpc>
              <a:spcBef>
                <a:spcPts val="0"/>
              </a:spcBef>
              <a:spcAft>
                <a:spcPts val="0"/>
              </a:spcAft>
              <a:buClr>
                <a:schemeClr val="dk1"/>
              </a:buClr>
              <a:buSzPts val="1200"/>
              <a:buFont typeface="Lobster"/>
              <a:buChar char="➢"/>
            </a:pPr>
            <a:r>
              <a:rPr lang="en-GB" sz="1200">
                <a:solidFill>
                  <a:schemeClr val="dk1"/>
                </a:solidFill>
                <a:latin typeface="Lobster"/>
                <a:ea typeface="Lobster"/>
                <a:cs typeface="Lobster"/>
                <a:sym typeface="Lobster"/>
              </a:rPr>
              <a:t>The effectiveness of laws and policies can also be effective in this regard, to fight the pandemic.</a:t>
            </a:r>
            <a:endParaRPr sz="1200">
              <a:solidFill>
                <a:schemeClr val="dk1"/>
              </a:solidFill>
              <a:latin typeface="Lobster"/>
              <a:ea typeface="Lobster"/>
              <a:cs typeface="Lobster"/>
              <a:sym typeface="Lobster"/>
            </a:endParaRPr>
          </a:p>
          <a:p>
            <a:pPr marL="0" lvl="0" indent="0" algn="l" rtl="0">
              <a:spcBef>
                <a:spcPts val="0"/>
              </a:spcBef>
              <a:spcAft>
                <a:spcPts val="1200"/>
              </a:spcAft>
              <a:buNone/>
            </a:pPr>
            <a:endParaRPr/>
          </a:p>
        </p:txBody>
      </p:sp>
      <p:pic>
        <p:nvPicPr>
          <p:cNvPr id="136" name="Google Shape;136;p22"/>
          <p:cNvPicPr preferRelativeResize="0"/>
          <p:nvPr/>
        </p:nvPicPr>
        <p:blipFill>
          <a:blip r:embed="rId3">
            <a:alphaModFix/>
          </a:blip>
          <a:stretch>
            <a:fillRect/>
          </a:stretch>
        </p:blipFill>
        <p:spPr>
          <a:xfrm>
            <a:off x="269517" y="1848400"/>
            <a:ext cx="3639108" cy="21648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pic>
        <p:nvPicPr>
          <p:cNvPr id="141" name="Google Shape;141;p23"/>
          <p:cNvPicPr preferRelativeResize="0"/>
          <p:nvPr/>
        </p:nvPicPr>
        <p:blipFill>
          <a:blip r:embed="rId3">
            <a:alphaModFix/>
          </a:blip>
          <a:stretch>
            <a:fillRect/>
          </a:stretch>
        </p:blipFill>
        <p:spPr>
          <a:xfrm>
            <a:off x="1935875" y="861950"/>
            <a:ext cx="4785475" cy="3859150"/>
          </a:xfrm>
          <a:prstGeom prst="rect">
            <a:avLst/>
          </a:prstGeom>
          <a:noFill/>
          <a:ln>
            <a:noFill/>
          </a:ln>
        </p:spPr>
      </p:pic>
    </p:spTree>
  </p:cSld>
  <p:clrMapOvr>
    <a:masterClrMapping/>
  </p:clrMapOvr>
</p:sld>
</file>

<file path=ppt/theme/theme1.xml><?xml version="1.0" encoding="utf-8"?>
<a:theme xmlns:a="http://schemas.openxmlformats.org/drawingml/2006/main"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1194</Words>
  <Application>Microsoft Office PowerPoint</Application>
  <PresentationFormat>On-screen Show (16:9)</PresentationFormat>
  <Paragraphs>87</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Lato</vt:lpstr>
      <vt:lpstr>Times New Roman</vt:lpstr>
      <vt:lpstr>Lobster</vt:lpstr>
      <vt:lpstr>Raleway</vt:lpstr>
      <vt:lpstr>Swiss</vt:lpstr>
      <vt:lpstr>PowerPoint Presentation</vt:lpstr>
      <vt:lpstr>PROBLEM-SOLVING AND DECISION MAKING</vt:lpstr>
      <vt:lpstr>Nature and the impact of complex problems on employees and organisations </vt:lpstr>
      <vt:lpstr>Continued…</vt:lpstr>
      <vt:lpstr>Continued…</vt:lpstr>
      <vt:lpstr> PESTLE analysis </vt:lpstr>
      <vt:lpstr>Continued…</vt:lpstr>
      <vt:lpstr> Cause-effect analysis </vt:lpstr>
      <vt:lpstr>Continued…</vt:lpstr>
      <vt:lpstr>Evaluation of alternative solutions and the selection among the three </vt:lpstr>
      <vt:lpstr>Continued…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andrejcicak81@outlook.com</cp:lastModifiedBy>
  <cp:revision>2</cp:revision>
  <dcterms:modified xsi:type="dcterms:W3CDTF">2022-10-16T09:30:50Z</dcterms:modified>
</cp:coreProperties>
</file>