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1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9CA5C4-4EF1-4C6B-9A77-11B3436433DE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55A83A8-4950-4FED-BAC4-AA4D5942CD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525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8DC97-2CE9-4941-9EB9-99097EFE5EC3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520E6-4DFE-4372-9D34-B74CC93777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683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C3FDA-B820-4514-BE78-EB9ABAD84F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470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96A35-140D-4D16-A995-BE440ED1566A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FC47B-AD91-4A77-9C1B-AF9D4DF495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30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ACA31-5FA8-44A0-9BE4-AB0016F8EC20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F542A-B431-4DC0-8E93-E50F7BB4E4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556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C62CA-AD43-4629-A345-6711278562A6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AFF65-8B27-4523-8043-726CC27372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70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B3786-57F6-426E-B529-D6CCCC31B2E8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9C3BC-F0F7-454D-B646-658AAB2DCB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19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0B4D1-3CA9-4FE7-9E79-7A41ECAD6B02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7BC26-3C8C-40A5-92BE-D4585671F5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54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47190-86D0-4B4E-B680-26251311B19D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EF30ABD-FAB1-4F36-B01A-27364059C3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45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F1500-CD96-4E42-8CCE-42F7F9FA8535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BFB53-2176-43F1-867B-472E6F66AF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01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5D34D-7AE6-41AE-B74B-EB654481BE60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4B329B-6F82-45E7-AC54-A4E94A2B98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8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601C7-1B75-4301-8988-DF9E9AE50FEE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3938DE-BCA5-402A-9317-D354B7E5DC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37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0CBDC0-78AD-4E14-8C45-FF407BF59A13}" type="datetimeFigureOut">
              <a:rPr lang="en-GB"/>
              <a:pPr>
                <a:defRPr/>
              </a:pPr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FCAA57-9712-4B76-8FFC-6BDE5E3A7F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/>
              <a:t>click</a:t>
            </a:r>
            <a:endParaRPr lang="en-GB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Generic process model</a:t>
            </a:r>
          </a:p>
        </p:txBody>
      </p:sp>
      <p:pic>
        <p:nvPicPr>
          <p:cNvPr id="11879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91" y="1340768"/>
            <a:ext cx="7966075" cy="350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795" name="Text Box 11"/>
          <p:cNvSpPr txBox="1">
            <a:spLocks noChangeArrowheads="1"/>
          </p:cNvSpPr>
          <p:nvPr/>
        </p:nvSpPr>
        <p:spPr bwMode="auto">
          <a:xfrm>
            <a:off x="304800" y="5956300"/>
            <a:ext cx="853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B5E1E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800" b="1">
                <a:latin typeface="Arial" charset="0"/>
              </a:rPr>
              <a:t>Figure 7.1</a:t>
            </a:r>
            <a:r>
              <a:rPr lang="en-GB" altLang="en-US" sz="1800">
                <a:latin typeface="Arial" charset="0"/>
              </a:rPr>
              <a:t>  Generic process model for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2221885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Pre-project work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/>
              <a:t>Establish scope and objectives</a:t>
            </a:r>
          </a:p>
          <a:p>
            <a:r>
              <a:rPr lang="en-GB" altLang="en-US" sz="2800" dirty="0"/>
              <a:t>Invite tenders for supply</a:t>
            </a:r>
          </a:p>
          <a:p>
            <a:r>
              <a:rPr lang="en-GB" altLang="en-US" sz="2800" dirty="0"/>
              <a:t>Evaluate tenders, select suppliers</a:t>
            </a:r>
          </a:p>
          <a:p>
            <a:r>
              <a:rPr lang="en-GB" altLang="en-US" sz="2800" dirty="0"/>
              <a:t>Agree contractual framework</a:t>
            </a:r>
          </a:p>
          <a:p>
            <a:r>
              <a:rPr lang="en-GB" altLang="en-US" sz="2800" dirty="0"/>
              <a:t>Set up subcontracts if necessary</a:t>
            </a:r>
          </a:p>
        </p:txBody>
      </p:sp>
    </p:spTree>
    <p:extLst>
      <p:ext uri="{BB962C8B-B14F-4D97-AF65-F5344CB8AC3E}">
        <p14:creationId xmlns:p14="http://schemas.microsoft.com/office/powerpoint/2010/main" val="1272234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Project start-up</a:t>
            </a:r>
          </a:p>
        </p:txBody>
      </p:sp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Finalise scope – agree Project Initiation Document (PID):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Objectives: what the project’s about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Scope: what’s in (and out)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Constraints: timescale, budget, methods, </a:t>
            </a:r>
            <a:r>
              <a:rPr lang="en-GB" altLang="en-US" sz="2400" dirty="0" err="1"/>
              <a:t>etc</a:t>
            </a:r>
            <a:endParaRPr lang="en-GB" altLang="en-US" sz="2400" dirty="0"/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Authority: who represents the customer?</a:t>
            </a:r>
          </a:p>
          <a:p>
            <a:pPr lvl="1">
              <a:lnSpc>
                <a:spcPct val="90000"/>
              </a:lnSpc>
            </a:pPr>
            <a:r>
              <a:rPr lang="en-GB" altLang="en-US" sz="2400" dirty="0"/>
              <a:t>Resources: people, equipment, finance etc.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Agree roles and responsibilities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Develop initial plans</a:t>
            </a:r>
          </a:p>
        </p:txBody>
      </p:sp>
    </p:spTree>
    <p:extLst>
      <p:ext uri="{BB962C8B-B14F-4D97-AF65-F5344CB8AC3E}">
        <p14:creationId xmlns:p14="http://schemas.microsoft.com/office/powerpoint/2010/main" val="949636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Development stage</a:t>
            </a:r>
          </a:p>
        </p:txBody>
      </p:sp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Requirements definition</a:t>
            </a:r>
          </a:p>
          <a:p>
            <a:r>
              <a:rPr lang="en-GB" altLang="en-US" sz="2400"/>
              <a:t>Design</a:t>
            </a:r>
          </a:p>
          <a:p>
            <a:r>
              <a:rPr lang="en-GB" altLang="en-US" sz="2400"/>
              <a:t>Implementation (doing the development work)</a:t>
            </a:r>
          </a:p>
          <a:p>
            <a:r>
              <a:rPr lang="en-GB" altLang="en-US" sz="2400"/>
              <a:t>Integration and testing</a:t>
            </a:r>
          </a:p>
          <a:p>
            <a:r>
              <a:rPr lang="en-GB" altLang="en-US" sz="2400"/>
              <a:t>System testing</a:t>
            </a:r>
          </a:p>
        </p:txBody>
      </p:sp>
    </p:spTree>
    <p:extLst>
      <p:ext uri="{BB962C8B-B14F-4D97-AF65-F5344CB8AC3E}">
        <p14:creationId xmlns:p14="http://schemas.microsoft.com/office/powerpoint/2010/main" val="1312631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Completion stage</a:t>
            </a:r>
          </a:p>
        </p:txBody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 dirty="0"/>
              <a:t>Delivery to the customer</a:t>
            </a:r>
          </a:p>
          <a:p>
            <a:r>
              <a:rPr lang="en-GB" altLang="en-US" sz="2400" dirty="0"/>
              <a:t>Training and familiarisation</a:t>
            </a:r>
          </a:p>
          <a:p>
            <a:r>
              <a:rPr lang="en-GB" altLang="en-US" sz="2400" dirty="0"/>
              <a:t>Acceptance testing</a:t>
            </a:r>
          </a:p>
          <a:p>
            <a:r>
              <a:rPr lang="en-GB" altLang="en-US" sz="2400" dirty="0"/>
              <a:t>Customer acceptance</a:t>
            </a:r>
          </a:p>
          <a:p>
            <a:r>
              <a:rPr lang="en-GB" altLang="en-US" sz="2400" dirty="0"/>
              <a:t>System commissioning</a:t>
            </a:r>
          </a:p>
          <a:p>
            <a:r>
              <a:rPr lang="en-GB" altLang="en-US" sz="2400" dirty="0"/>
              <a:t>Final customer takeover</a:t>
            </a:r>
          </a:p>
        </p:txBody>
      </p:sp>
    </p:spTree>
    <p:extLst>
      <p:ext uri="{BB962C8B-B14F-4D97-AF65-F5344CB8AC3E}">
        <p14:creationId xmlns:p14="http://schemas.microsoft.com/office/powerpoint/2010/main" val="117901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Operational stage</a:t>
            </a:r>
          </a:p>
        </p:txBody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Live running of system</a:t>
            </a:r>
          </a:p>
          <a:p>
            <a:r>
              <a:rPr lang="en-GB" altLang="en-US" sz="2800"/>
              <a:t>Fixing problems not found in tests</a:t>
            </a:r>
          </a:p>
          <a:p>
            <a:r>
              <a:rPr lang="en-GB" altLang="en-US" sz="2800"/>
              <a:t>Enhancements and modifications</a:t>
            </a:r>
          </a:p>
        </p:txBody>
      </p:sp>
    </p:spTree>
    <p:extLst>
      <p:ext uri="{BB962C8B-B14F-4D97-AF65-F5344CB8AC3E}">
        <p14:creationId xmlns:p14="http://schemas.microsoft.com/office/powerpoint/2010/main" val="4011808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Post-project review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Technical methods and standards: how effective, problems and resolution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risks: how handled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Contractual issues: how resolved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Customer/supplier relationship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Stakeholder management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Team resourcing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000" dirty="0"/>
              <a:t>Project performance against plans</a:t>
            </a:r>
          </a:p>
        </p:txBody>
      </p:sp>
    </p:spTree>
    <p:extLst>
      <p:ext uri="{BB962C8B-B14F-4D97-AF65-F5344CB8AC3E}">
        <p14:creationId xmlns:p14="http://schemas.microsoft.com/office/powerpoint/2010/main" val="20645052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755650" y="981075"/>
            <a:ext cx="7521575" cy="4032250"/>
          </a:xfrm>
        </p:spPr>
        <p:txBody>
          <a:bodyPr/>
          <a:lstStyle/>
          <a:p>
            <a:r>
              <a:rPr lang="en-GB" altLang="en-US" sz="1400" i="1" smtClean="0"/>
              <a:t>Source  </a:t>
            </a:r>
            <a:r>
              <a:rPr lang="en-GB" altLang="en-US" sz="1400" i="1" dirty="0" err="1" smtClean="0"/>
              <a:t>Caldle</a:t>
            </a:r>
            <a:r>
              <a:rPr lang="en-GB" altLang="en-US" sz="1400" i="1" dirty="0" smtClean="0"/>
              <a:t> and </a:t>
            </a:r>
            <a:r>
              <a:rPr lang="en-GB" altLang="en-US" sz="1400" i="1" dirty="0" err="1" smtClean="0"/>
              <a:t>Yaeates</a:t>
            </a:r>
            <a:r>
              <a:rPr lang="en-GB" altLang="en-US" sz="1400" i="1" dirty="0" smtClean="0"/>
              <a:t> Project management for Information Systems , 4</a:t>
            </a:r>
            <a:r>
              <a:rPr lang="en-GB" altLang="en-US" sz="1400" i="1" baseline="30000" dirty="0" smtClean="0"/>
              <a:t>th</a:t>
            </a:r>
            <a:r>
              <a:rPr lang="en-GB" altLang="en-US" sz="1400" i="1" dirty="0" smtClean="0"/>
              <a:t> </a:t>
            </a:r>
            <a:r>
              <a:rPr lang="en-GB" altLang="en-US" sz="1400" i="1" dirty="0" err="1" smtClean="0"/>
              <a:t>ed</a:t>
            </a:r>
            <a:r>
              <a:rPr lang="en-GB" altLang="en-US" sz="1400" i="1" dirty="0" smtClean="0"/>
              <a:t> 2004</a:t>
            </a:r>
            <a:endParaRPr lang="en-GB" altLang="en-US" sz="1400" i="1" dirty="0"/>
          </a:p>
          <a:p>
            <a:endParaRPr lang="en-GB" altLang="en-US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5</TotalTime>
  <Words>194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</vt:lpstr>
      <vt:lpstr>Information engineering</vt:lpstr>
      <vt:lpstr>Generic process model</vt:lpstr>
      <vt:lpstr>Pre-project work</vt:lpstr>
      <vt:lpstr>Project start-up</vt:lpstr>
      <vt:lpstr>Development stage</vt:lpstr>
      <vt:lpstr>Completion stage</vt:lpstr>
      <vt:lpstr>Operational stage</vt:lpstr>
      <vt:lpstr>Post-project review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1</cp:revision>
  <dcterms:created xsi:type="dcterms:W3CDTF">2014-11-13T11:33:46Z</dcterms:created>
  <dcterms:modified xsi:type="dcterms:W3CDTF">2014-11-13T11:38:49Z</dcterms:modified>
</cp:coreProperties>
</file>