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3453" autoAdjust="0"/>
  </p:normalViewPr>
  <p:slideViewPr>
    <p:cSldViewPr snapToGrid="0" snapToObjects="1">
      <p:cViewPr varScale="1">
        <p:scale>
          <a:sx n="70" d="100"/>
          <a:sy n="70" d="100"/>
        </p:scale>
        <p:origin x="113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200" b="0" i="0" u="none" strike="noStrike">
                <a:solidFill>
                  <a:srgbClr val="1B2A41"/>
                </a:solidFill>
                <a:latin typeface="Arial"/>
              </a:defRPr>
            </a:pPr>
            <a:r>
              <a:rPr lang="en-GB" sz="1200" b="0" i="0" u="none" strike="noStrike">
                <a:solidFill>
                  <a:srgbClr val="1B2A41"/>
                </a:solidFill>
                <a:latin typeface="Arial"/>
              </a:rPr>
              <a:t>Neonatal mortality clustering</a:t>
            </a:r>
          </a:p>
        </c:rich>
      </c:tx>
      <c:overlay val="0"/>
    </c:title>
    <c:autoTitleDeleted val="0"/>
    <c:plotArea>
      <c:layout/>
      <c:barChart>
        <c:barDir val="col"/>
        <c:grouping val="clustered"/>
        <c:varyColors val="0"/>
        <c:ser>
          <c:idx val="0"/>
          <c:order val="0"/>
          <c:tx>
            <c:strRef>
              <c:f>Sheet1!$B$1</c:f>
              <c:strCache>
                <c:ptCount val="1"/>
                <c:pt idx="0">
                  <c:v>Neonatal deaths</c:v>
                </c:pt>
              </c:strCache>
            </c:strRef>
          </c:tx>
          <c:spPr>
            <a:solidFill>
              <a:srgbClr val="7A1F2B"/>
            </a:solidFill>
            <a:effectLst/>
          </c:spPr>
          <c:invertIfNegative val="0"/>
          <c:dLbls>
            <c:numFmt formatCode="#,##0" sourceLinked="0"/>
            <c:spPr>
              <a:noFill/>
              <a:ln>
                <a:noFill/>
              </a:ln>
              <a:effectLst/>
            </c:spPr>
            <c:txPr>
              <a:bodyPr/>
              <a:lstStyle/>
              <a:p>
                <a:pPr>
                  <a:defRPr sz="1100" b="0" i="0" u="none" strike="noStrike">
                    <a:solidFill>
                      <a:srgbClr val="1B2A41"/>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Prev. year (2014-15)</c:v>
                </c:pt>
                <c:pt idx="1">
                  <c:v>June 2015 – July 2016</c:v>
                </c:pt>
                <c:pt idx="2">
                  <c:v>After downgrade (2016-17)</c:v>
                </c:pt>
              </c:strCache>
            </c:strRef>
          </c:cat>
          <c:val>
            <c:numRef>
              <c:f>Sheet1!$B$2:$B$4</c:f>
              <c:numCache>
                <c:formatCode>General</c:formatCode>
                <c:ptCount val="3"/>
                <c:pt idx="0">
                  <c:v>4</c:v>
                </c:pt>
                <c:pt idx="1">
                  <c:v>13</c:v>
                </c:pt>
                <c:pt idx="2">
                  <c:v>3</c:v>
                </c:pt>
              </c:numCache>
            </c:numRef>
          </c:val>
          <c:extLst>
            <c:ext xmlns:c16="http://schemas.microsoft.com/office/drawing/2014/chart" uri="{C3380CC4-5D6E-409C-BE32-E72D297353CC}">
              <c16:uniqueId val="{00000000-715F-4762-9F10-4376AC33C30B}"/>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5C5C5C"/>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6350" cap="flat">
              <a:solidFill>
                <a:srgbClr val="E2E8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5C5C5C"/>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solidFill>
      <a:srgbClr val="FFFFFF"/>
    </a:solid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200" b="0" i="0" u="none" strike="noStrike">
                <a:solidFill>
                  <a:srgbClr val="1B2A41"/>
                </a:solidFill>
                <a:latin typeface="Arial"/>
              </a:defRPr>
            </a:pPr>
            <a:r>
              <a:rPr lang="en-GB" sz="1200" b="0" i="0" u="none" strike="noStrike">
                <a:solidFill>
                  <a:srgbClr val="1B2A41"/>
                </a:solidFill>
                <a:latin typeface="Arial"/>
              </a:rPr>
              <a:t>Recommended vs actual performance (illustrative)</a:t>
            </a:r>
          </a:p>
        </c:rich>
      </c:tx>
      <c:overlay val="0"/>
    </c:title>
    <c:autoTitleDeleted val="0"/>
    <c:plotArea>
      <c:layout/>
      <c:barChart>
        <c:barDir val="col"/>
        <c:grouping val="clustered"/>
        <c:varyColors val="0"/>
        <c:ser>
          <c:idx val="0"/>
          <c:order val="0"/>
          <c:tx>
            <c:strRef>
              <c:f>Sheet1!$B$1</c:f>
              <c:strCache>
                <c:ptCount val="1"/>
                <c:pt idx="0">
                  <c:v>Recommended</c:v>
                </c:pt>
              </c:strCache>
            </c:strRef>
          </c:tx>
          <c:spPr>
            <a:solidFill>
              <a:srgbClr val="1B2A41"/>
            </a:solidFill>
            <a:effectLst/>
          </c:spPr>
          <c:invertIfNegative val="0"/>
          <c:dLbls>
            <c:numFmt formatCode="#,##0" sourceLinked="0"/>
            <c:spPr>
              <a:noFill/>
              <a:ln>
                <a:noFill/>
              </a:ln>
              <a:effectLst/>
            </c:spPr>
            <c:txPr>
              <a:bodyPr/>
              <a:lstStyle/>
              <a:p>
                <a:pPr>
                  <a:defRPr sz="1000" b="0" i="0" u="none" strike="noStrike">
                    <a:solidFill>
                      <a:srgbClr val="1B2A41"/>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Consultant hrs OOH</c:v>
                </c:pt>
                <c:pt idx="1">
                  <c:v>Nurse ratio (%)</c:v>
                </c:pt>
                <c:pt idx="2">
                  <c:v>Response time (min)</c:v>
                </c:pt>
              </c:strCache>
            </c:strRef>
          </c:cat>
          <c:val>
            <c:numRef>
              <c:f>Sheet1!$B$2:$B$4</c:f>
              <c:numCache>
                <c:formatCode>General</c:formatCode>
                <c:ptCount val="3"/>
                <c:pt idx="0">
                  <c:v>24</c:v>
                </c:pt>
                <c:pt idx="1">
                  <c:v>100</c:v>
                </c:pt>
                <c:pt idx="2">
                  <c:v>5</c:v>
                </c:pt>
              </c:numCache>
            </c:numRef>
          </c:val>
          <c:extLst>
            <c:ext xmlns:c16="http://schemas.microsoft.com/office/drawing/2014/chart" uri="{C3380CC4-5D6E-409C-BE32-E72D297353CC}">
              <c16:uniqueId val="{00000000-87D0-4D33-8F16-DC07A248BBD4}"/>
            </c:ext>
          </c:extLst>
        </c:ser>
        <c:ser>
          <c:idx val="1"/>
          <c:order val="1"/>
          <c:tx>
            <c:strRef>
              <c:f>Sheet1!$C$1</c:f>
              <c:strCache>
                <c:ptCount val="1"/>
                <c:pt idx="0">
                  <c:v>Actual at Chester</c:v>
                </c:pt>
              </c:strCache>
            </c:strRef>
          </c:tx>
          <c:spPr>
            <a:solidFill>
              <a:srgbClr val="7A1F2B"/>
            </a:solidFill>
            <a:effectLst/>
          </c:spPr>
          <c:invertIfNegative val="0"/>
          <c:dLbls>
            <c:numFmt formatCode="#,##0" sourceLinked="0"/>
            <c:spPr>
              <a:noFill/>
              <a:ln>
                <a:noFill/>
              </a:ln>
              <a:effectLst/>
            </c:spPr>
            <c:txPr>
              <a:bodyPr/>
              <a:lstStyle/>
              <a:p>
                <a:pPr>
                  <a:defRPr sz="1000" b="0" i="0" u="none" strike="noStrike">
                    <a:solidFill>
                      <a:srgbClr val="1B2A41"/>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Consultant hrs OOH</c:v>
                </c:pt>
                <c:pt idx="1">
                  <c:v>Nurse ratio (%)</c:v>
                </c:pt>
                <c:pt idx="2">
                  <c:v>Response time (min)</c:v>
                </c:pt>
              </c:strCache>
            </c:strRef>
          </c:cat>
          <c:val>
            <c:numRef>
              <c:f>Sheet1!$C$2:$C$4</c:f>
              <c:numCache>
                <c:formatCode>General</c:formatCode>
                <c:ptCount val="3"/>
                <c:pt idx="0">
                  <c:v>8</c:v>
                </c:pt>
                <c:pt idx="1">
                  <c:v>80</c:v>
                </c:pt>
                <c:pt idx="2">
                  <c:v>18</c:v>
                </c:pt>
              </c:numCache>
            </c:numRef>
          </c:val>
          <c:extLst>
            <c:ext xmlns:c16="http://schemas.microsoft.com/office/drawing/2014/chart" uri="{C3380CC4-5D6E-409C-BE32-E72D297353CC}">
              <c16:uniqueId val="{00000001-87D0-4D33-8F16-DC07A248BBD4}"/>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5C5C5C"/>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6350" cap="flat">
              <a:solidFill>
                <a:srgbClr val="E2E8F0"/>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5C5C5C"/>
                </a:solidFill>
                <a:latin typeface="Arial"/>
              </a:defRPr>
            </a:pPr>
            <a:endParaRPr lang="en-US"/>
          </a:p>
        </c:txPr>
        <c:crossAx val="2094734554"/>
        <c:crosses val="autoZero"/>
        <c:crossBetween val="between"/>
      </c:valAx>
      <c:spPr>
        <a:noFill/>
        <a:ln>
          <a:noFill/>
        </a:ln>
        <a:effectLst/>
      </c:spPr>
    </c:plotArea>
    <c:legend>
      <c:legendPos val="b"/>
      <c:overlay val="0"/>
      <c:txPr>
        <a:bodyPr/>
        <a:lstStyle/>
        <a:p>
          <a:pPr>
            <a:defRPr sz="1000">
              <a:latin typeface="Arial"/>
              <a:cs typeface="Arial"/>
            </a:defRPr>
          </a:pPr>
          <a:endParaRPr lang="en-US"/>
        </a:p>
      </c:txPr>
    </c:legend>
    <c:plotVisOnly val="1"/>
    <c:dispBlanksAs val="span"/>
    <c:showDLblsOverMax val="1"/>
  </c:chart>
  <c:spPr>
    <a:solidFill>
      <a:srgbClr val="FFFFFF"/>
    </a:solid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795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8" Type="http://schemas.openxmlformats.org/officeDocument/2006/relationships/hyperlink" Target="https://doi.org/10.1136/bmj.p1972" TargetMode="External"/><Relationship Id="rId3" Type="http://schemas.openxmlformats.org/officeDocument/2006/relationships/hyperlink" Target="https://doi.org/10.1136/bmj.r1703" TargetMode="External"/><Relationship Id="rId7" Type="http://schemas.openxmlformats.org/officeDocument/2006/relationships/hyperlink" Target="https://doi.org/10.1136/jme-2023-109534" TargetMode="External"/><Relationship Id="rId12" Type="http://schemas.openxmlformats.org/officeDocument/2006/relationships/hyperlink" Target="https://doi.org/10.1177/25160435231212956"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doi.org/10.12968/bjon.2024.0283" TargetMode="External"/><Relationship Id="rId11" Type="http://schemas.openxmlformats.org/officeDocument/2006/relationships/hyperlink" Target="https://doi.org/10.1016/s0140-6736(23)01839-1" TargetMode="External"/><Relationship Id="rId5" Type="http://schemas.openxmlformats.org/officeDocument/2006/relationships/hyperlink" Target="https://doi.org/10.1136/bmj.p1931" TargetMode="External"/><Relationship Id="rId10" Type="http://schemas.openxmlformats.org/officeDocument/2006/relationships/hyperlink" Target="https://doi.org/10.1136/bmj.p1943" TargetMode="External"/><Relationship Id="rId4" Type="http://schemas.openxmlformats.org/officeDocument/2006/relationships/hyperlink" Target="https://doi.org/10.1136/bmj.p1986" TargetMode="External"/><Relationship Id="rId9" Type="http://schemas.openxmlformats.org/officeDocument/2006/relationships/hyperlink" Target="https://www.theguardian.com/uk-news/article/2024/sep/08/a-superbug-doctor-shortages-and-a-neonatal-unit-out-of-its-depth-failures-at-lucy-letby-hospital-revealed"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Countess of Chester Hospital case was a significant failure in the quality assurance and service delivery. Lawrence and Conn (2024) describe that the neonatal unit was overrun with babies and suffering from a lack of doctors and poor facilities. Though the criminal side of this case is the one that has been all over the news, an assessment of this crisis must be done beyond the responsibility of individuals. Health systems need to analyse these incidents and grasp the larger systemic failures in full, The Lancet (2023) states.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presentation will view the events at the hospital as a serious failure of clinical governance, and not only as a criminal investigation. The goal is to determine the root causes of the tragedy in a systematic safety framework. Whiteing (2023) argues that only looking at the criminal investigation misses the opportunity to address broader issues. This analysis will highlight how patient safety was undermined at all levels by the policy and management choices made at national and local levels.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order to determine the causes of some of the biggest disasters in health care, James Reason's Swiss Cheese Model is very powerful. This model proposes that accidents occur when there are several weaknesses (holes) in the defensive layers of the organisation. This is what </a:t>
            </a:r>
            <a:r>
              <a:rPr lang="en-GB" sz="1200" kern="1200" dirty="0" err="1">
                <a:solidFill>
                  <a:schemeClr val="tx1"/>
                </a:solidFill>
                <a:effectLst/>
                <a:latin typeface="+mn-lt"/>
                <a:ea typeface="+mn-ea"/>
                <a:cs typeface="+mn-cs"/>
              </a:rPr>
              <a:t>Jesudason</a:t>
            </a:r>
            <a:r>
              <a:rPr lang="en-GB" sz="1200" kern="1200" dirty="0">
                <a:solidFill>
                  <a:schemeClr val="tx1"/>
                </a:solidFill>
                <a:effectLst/>
                <a:latin typeface="+mn-lt"/>
                <a:ea typeface="+mn-ea"/>
                <a:cs typeface="+mn-cs"/>
              </a:rPr>
              <a:t> (2023) calls for: “True risk reduction is in finding the overlaps of these holes in the system.” The Countess of Chester Hospital </a:t>
            </a:r>
            <a:r>
              <a:rPr lang="en-GB" sz="1200" kern="1200" dirty="0" err="1">
                <a:solidFill>
                  <a:schemeClr val="tx1"/>
                </a:solidFill>
                <a:effectLst/>
                <a:latin typeface="+mn-lt"/>
                <a:ea typeface="+mn-ea"/>
                <a:cs typeface="+mn-cs"/>
              </a:rPr>
              <a:t>defenses</a:t>
            </a:r>
            <a:r>
              <a:rPr lang="en-GB" sz="1200" kern="1200" dirty="0">
                <a:solidFill>
                  <a:schemeClr val="tx1"/>
                </a:solidFill>
                <a:effectLst/>
                <a:latin typeface="+mn-lt"/>
                <a:ea typeface="+mn-ea"/>
                <a:cs typeface="+mn-cs"/>
              </a:rPr>
              <a:t> were completely undermined. The management downgraded the neonatal unit without taking measures to upgrade the resources to face highly complex cases, which led to the remaining staff working alone. As Yorker and Barker (2026) describe, although it is a singular danger, healthcare serial murder is very much dependent on these same latent vulnerabilities going undetected. Once you understand the Swiss Cheese Model it is clear that the disaster could not have just been the result of one person's actions, but a complete alignment of organisational weaknesses that allowed harm to come to fruition unchecked.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 breakdown of weaknesses of the hospital into latent and active failures indicates just how the quality assurance systems failed. Latent failures are the unobvious, chronic issues within the framework of the hospital. These ranged from extreme environmental problems at the Countess of Chester, such as sewage backup and a fatal superbug, to low staffing levels. Active failures are the actual errors that occur when the care is given. In this instance the active failures were the delay in response to the unexpected surge in neonatal deaths and the senior leadership's resistance to properly investigate these anomalies. Management that takes no heed of such clear warning signals, as Leary (2023) says, is no different than those that have failed to learn from them, resulting in continuing deterioration of patient safety. Poor working conditions, non-responsiveness to obvious mortality data, and poor safety net meant that the hospital offered little protection. These hidden and manifest weaknesses must be corrected in order to prevent similar tragedies from occurring again.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According to Avedis Donabedian's model of care quality, healthcare evaluation falls into structure, process and outcome. The structural element takes a look at the physical and human resources available. The structural deficits were worrying in this hospital. Bowie (2025) describes the emergency care facilities as being woefully inadequate, blaming a dilapidated and overcrowded building from the 1970s. Moreover, the highly trained neonatal nurses were being phased out by less qualified personnel to cut down on costs. This meant that the basic capability to provide safe intensive care for premature babies did not exist in this hospital due to the lack of proper physical environment and experienced staff.</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Second part of the Donabedian model is the process (how care is delivered). Its processes of care soon unravelled due to the precariousness of the hospital's structure. Important lack of senior consultants out of hours; junior doctors working on a number of wards without assistance. The failure of healthcare regulation is evident in the way that the hospital reported incidents, as pointed out by Harrison (2025). Attempts to raise concerns regarding the escalating mortality rate were completely mishandled when the management process was implemented, opting to ignore the concerns instead of investigating them.</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last piece of the Donabedian model is the outcome – the impact of the care on the patient. The appalling results at the Countess of Chester were a direct and mathematical consequence of the failing structures and corrupted processes. The deaths and significant falls of several premature infants were preventable due to the condition of the unit. Dobson (2023) argues that meaningful organisational change is due to families who are impacted by such devastating outcomes. Ultimately, the result of failure of broken systems is patient harm, and without a good system and process, there can be no safe outcomes in real life.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Due to the high centralisation of the NHS system, very premature babies were expected to be transferred to larger specialised tertiary centres. But locally this national policy was not successful due to the lack of regional transport systems and the large hospitals not having beds available. This left extremely vulnerable babies stranded in a local hospital, where they were not provided the means and specialised personnel to safely care for them. This discrepancy between national expectations and local resources had a direct impact on the poor quality of care given to families. National healthcare policies and local realities are sometimes incompatible, posing risks in service delivery.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Another major failure at the failing hospital was its local clinical governance and whistleblowing. As the number of infant deaths began to grow, and because it was not normal, senior doctors attempted to raise the alarm. Kirkup and Titcombe (2023) emphasise that rather than heeding the whistleblowers, management required the doctors to apologise and valued the hospital's reputation over the safety of its patients. This culture was toxic, defensive and actively stifled clinical governance. This is an aggressive rejection of risk escalation policies, a deep fault in how NHS trusts are regulated as policies are only effective if people follow them in practice, Dyer (2023) explains.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poor quality and inefficiency of the service was due to the structural disintegration and policy failure. It was so poor due to infection risk and failing to receive the necessary clinical signs and symptoms that eventually the care level had to be reduced to a much lower level. Efficiency was also lost. For one junior doctor to work in five paediatric and maternity areas overnight is the opposite to efficient medical service and therefore directly contributes to delays in emergency interventions.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 lack of equity in health care was another significant problem resulting from these systemic failures. The proportion of premature babies born at this hospital had significantly increased mortality rates than any babies born near specialist centres. Patients faced a postcode lottery as there were no safe transport and local resources. This injustice reflects the structural neglect that can result in health outcomes being significantly poorer for the most vulnerable in society than they deserve to be.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themes will be further developed in the next written report. It will start with an introduction to the case, followed by an in-depth methodology based on Donabedian and Swiss Cheese models. It will then conduct a comprehensive root cause investigation of the latent and active failures of the whole hospital.</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report will then assess the specific policy failures in relation to centralisation and clinical governance. Lastly, it will provide strategic suggestions for enhancing the services. Overall, the Countess of Chester case illustrates that quality assurance needs to be proactive and must be truly supported by leadership to avoid such medical tragedies being repeated in the future.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Bowie, K. (2025) “Lucy Letby hospital is slammed over emergency care failings,” </a:t>
            </a:r>
            <a:r>
              <a:rPr lang="en-GB" sz="1200" i="1" kern="1200" dirty="0">
                <a:solidFill>
                  <a:schemeClr val="tx1"/>
                </a:solidFill>
                <a:effectLst/>
                <a:latin typeface="+mn-lt"/>
                <a:ea typeface="+mn-ea"/>
                <a:cs typeface="+mn-cs"/>
              </a:rPr>
              <a:t>BMJ</a:t>
            </a:r>
            <a:r>
              <a:rPr lang="en-GB" sz="1200" kern="1200" dirty="0">
                <a:solidFill>
                  <a:schemeClr val="tx1"/>
                </a:solidFill>
                <a:effectLst/>
                <a:latin typeface="+mn-lt"/>
                <a:ea typeface="+mn-ea"/>
                <a:cs typeface="+mn-cs"/>
              </a:rPr>
              <a:t>, 390, p. r1703. Available at: </a:t>
            </a:r>
            <a:r>
              <a:rPr lang="en-GB" sz="1200" u="sng" kern="1200" dirty="0">
                <a:solidFill>
                  <a:schemeClr val="tx1"/>
                </a:solidFill>
                <a:effectLst/>
                <a:latin typeface="+mn-lt"/>
                <a:ea typeface="+mn-ea"/>
                <a:cs typeface="+mn-cs"/>
                <a:hlinkClick r:id="rId3"/>
              </a:rPr>
              <a:t>https://doi.org/10.1136/bmj.r1703</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Dobson, J. (2023) “We owe the families affected by Letby meaningful organisational change,” </a:t>
            </a:r>
            <a:r>
              <a:rPr lang="en-GB" sz="1200" i="1" kern="1200" dirty="0">
                <a:solidFill>
                  <a:schemeClr val="tx1"/>
                </a:solidFill>
                <a:effectLst/>
                <a:latin typeface="+mn-lt"/>
                <a:ea typeface="+mn-ea"/>
                <a:cs typeface="+mn-cs"/>
              </a:rPr>
              <a:t>BMJ</a:t>
            </a:r>
            <a:r>
              <a:rPr lang="en-GB" sz="1200" kern="1200" dirty="0">
                <a:solidFill>
                  <a:schemeClr val="tx1"/>
                </a:solidFill>
                <a:effectLst/>
                <a:latin typeface="+mn-lt"/>
                <a:ea typeface="+mn-ea"/>
                <a:cs typeface="+mn-cs"/>
              </a:rPr>
              <a:t>, 382, p. p1986. Available at: </a:t>
            </a:r>
            <a:r>
              <a:rPr lang="en-GB" sz="1200" u="sng" kern="1200" dirty="0">
                <a:solidFill>
                  <a:schemeClr val="tx1"/>
                </a:solidFill>
                <a:effectLst/>
                <a:latin typeface="+mn-lt"/>
                <a:ea typeface="+mn-ea"/>
                <a:cs typeface="+mn-cs"/>
                <a:hlinkClick r:id="rId4"/>
              </a:rPr>
              <a:t>https://doi.org/10.1136/bmj.p1986</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Dyer, C. (2023) “Letby’s killing spree raises questions over NHS governance,” </a:t>
            </a:r>
            <a:r>
              <a:rPr lang="en-GB" sz="1200" i="1" kern="1200" dirty="0">
                <a:solidFill>
                  <a:schemeClr val="tx1"/>
                </a:solidFill>
                <a:effectLst/>
                <a:latin typeface="+mn-lt"/>
                <a:ea typeface="+mn-ea"/>
                <a:cs typeface="+mn-cs"/>
              </a:rPr>
              <a:t>BMJ</a:t>
            </a:r>
            <a:r>
              <a:rPr lang="en-GB" sz="1200" kern="1200" dirty="0">
                <a:solidFill>
                  <a:schemeClr val="tx1"/>
                </a:solidFill>
                <a:effectLst/>
                <a:latin typeface="+mn-lt"/>
                <a:ea typeface="+mn-ea"/>
                <a:cs typeface="+mn-cs"/>
              </a:rPr>
              <a:t>, 382, p. p1931. Available at: </a:t>
            </a:r>
            <a:r>
              <a:rPr lang="en-GB" sz="1200" u="sng" kern="1200" dirty="0">
                <a:solidFill>
                  <a:schemeClr val="tx1"/>
                </a:solidFill>
                <a:effectLst/>
                <a:latin typeface="+mn-lt"/>
                <a:ea typeface="+mn-ea"/>
                <a:cs typeface="+mn-cs"/>
                <a:hlinkClick r:id="rId5"/>
              </a:rPr>
              <a:t>https://doi.org/10.1136/bmj.p1931</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Harrison, J. (2025) “The challenges of healthcare regulation using the Letby case as an example,” </a:t>
            </a:r>
            <a:r>
              <a:rPr lang="en-GB" sz="1200" i="1" kern="1200" dirty="0">
                <a:solidFill>
                  <a:schemeClr val="tx1"/>
                </a:solidFill>
                <a:effectLst/>
                <a:latin typeface="+mn-lt"/>
                <a:ea typeface="+mn-ea"/>
                <a:cs typeface="+mn-cs"/>
              </a:rPr>
              <a:t>British Journal of Nursing</a:t>
            </a:r>
            <a:r>
              <a:rPr lang="en-GB" sz="1200" kern="1200" dirty="0">
                <a:solidFill>
                  <a:schemeClr val="tx1"/>
                </a:solidFill>
                <a:effectLst/>
                <a:latin typeface="+mn-lt"/>
                <a:ea typeface="+mn-ea"/>
                <a:cs typeface="+mn-cs"/>
              </a:rPr>
              <a:t>, 34(12), pp. 645–649. Available at: </a:t>
            </a:r>
            <a:r>
              <a:rPr lang="en-GB" sz="1200" u="sng" kern="1200" dirty="0">
                <a:solidFill>
                  <a:schemeClr val="tx1"/>
                </a:solidFill>
                <a:effectLst/>
                <a:latin typeface="+mn-lt"/>
                <a:ea typeface="+mn-ea"/>
                <a:cs typeface="+mn-cs"/>
                <a:hlinkClick r:id="rId6"/>
              </a:rPr>
              <a:t>https://doi.org/10.12968/bjon.2024.0283</a:t>
            </a:r>
            <a:r>
              <a:rPr lang="en-GB" sz="1200" kern="1200" dirty="0">
                <a:solidFill>
                  <a:schemeClr val="tx1"/>
                </a:solidFill>
                <a:effectLst/>
                <a:latin typeface="+mn-lt"/>
                <a:ea typeface="+mn-ea"/>
                <a:cs typeface="+mn-cs"/>
              </a:rPr>
              <a:t>.</a:t>
            </a:r>
          </a:p>
          <a:p>
            <a:r>
              <a:rPr lang="en-GB" sz="1200" kern="1200" dirty="0" err="1">
                <a:solidFill>
                  <a:schemeClr val="tx1"/>
                </a:solidFill>
                <a:effectLst/>
                <a:latin typeface="+mn-lt"/>
                <a:ea typeface="+mn-ea"/>
                <a:cs typeface="+mn-cs"/>
              </a:rPr>
              <a:t>Jesudason</a:t>
            </a:r>
            <a:r>
              <a:rPr lang="en-GB" sz="1200" kern="1200" dirty="0">
                <a:solidFill>
                  <a:schemeClr val="tx1"/>
                </a:solidFill>
                <a:effectLst/>
                <a:latin typeface="+mn-lt"/>
                <a:ea typeface="+mn-ea"/>
                <a:cs typeface="+mn-cs"/>
              </a:rPr>
              <a:t>, E. (2023) “Reducing the Risk of NHS Disasters,” </a:t>
            </a:r>
            <a:r>
              <a:rPr lang="en-GB" sz="1200" i="1" kern="1200" dirty="0">
                <a:solidFill>
                  <a:schemeClr val="tx1"/>
                </a:solidFill>
                <a:effectLst/>
                <a:latin typeface="+mn-lt"/>
                <a:ea typeface="+mn-ea"/>
                <a:cs typeface="+mn-cs"/>
              </a:rPr>
              <a:t>Journal of Medical Ethics</a:t>
            </a:r>
            <a:r>
              <a:rPr lang="en-GB" sz="1200" kern="1200" dirty="0">
                <a:solidFill>
                  <a:schemeClr val="tx1"/>
                </a:solidFill>
                <a:effectLst/>
                <a:latin typeface="+mn-lt"/>
                <a:ea typeface="+mn-ea"/>
                <a:cs typeface="+mn-cs"/>
              </a:rPr>
              <a:t>, 50(7). Available at: </a:t>
            </a:r>
            <a:r>
              <a:rPr lang="en-GB" sz="1200" u="sng" kern="1200" dirty="0">
                <a:solidFill>
                  <a:schemeClr val="tx1"/>
                </a:solidFill>
                <a:effectLst/>
                <a:latin typeface="+mn-lt"/>
                <a:ea typeface="+mn-ea"/>
                <a:cs typeface="+mn-cs"/>
                <a:hlinkClick r:id="rId7"/>
              </a:rPr>
              <a:t>https://doi.org/10.1136/jme-2023-109534</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Kirkup, B. and Titcombe, J. (2023) “Patient safety: Listen to whistleblowers,” </a:t>
            </a:r>
            <a:r>
              <a:rPr lang="en-GB" sz="1200" i="1" kern="1200" dirty="0">
                <a:solidFill>
                  <a:schemeClr val="tx1"/>
                </a:solidFill>
                <a:effectLst/>
                <a:latin typeface="+mn-lt"/>
                <a:ea typeface="+mn-ea"/>
                <a:cs typeface="+mn-cs"/>
              </a:rPr>
              <a:t>BMJ</a:t>
            </a:r>
            <a:r>
              <a:rPr lang="en-GB" sz="1200" kern="1200" dirty="0">
                <a:solidFill>
                  <a:schemeClr val="tx1"/>
                </a:solidFill>
                <a:effectLst/>
                <a:latin typeface="+mn-lt"/>
                <a:ea typeface="+mn-ea"/>
                <a:cs typeface="+mn-cs"/>
              </a:rPr>
              <a:t>, 382, p. p1972. Available at: </a:t>
            </a:r>
            <a:r>
              <a:rPr lang="en-GB" sz="1200" u="sng" kern="1200" dirty="0">
                <a:solidFill>
                  <a:schemeClr val="tx1"/>
                </a:solidFill>
                <a:effectLst/>
                <a:latin typeface="+mn-lt"/>
                <a:ea typeface="+mn-ea"/>
                <a:cs typeface="+mn-cs"/>
                <a:hlinkClick r:id="rId8"/>
              </a:rPr>
              <a:t>https://doi.org/10.1136/bmj.p1972</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Lawrence, F. and Conn, D. (2024) </a:t>
            </a:r>
            <a:r>
              <a:rPr lang="en-GB" sz="1200" i="1" kern="1200" dirty="0">
                <a:solidFill>
                  <a:schemeClr val="tx1"/>
                </a:solidFill>
                <a:effectLst/>
                <a:latin typeface="+mn-lt"/>
                <a:ea typeface="+mn-ea"/>
                <a:cs typeface="+mn-cs"/>
              </a:rPr>
              <a:t>A superbug, doctor shortages and a neonatal unit ‘out of its depth’: Failures at Lucy Letby hospital revealed</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The Guardian</a:t>
            </a:r>
            <a:r>
              <a:rPr lang="en-GB" sz="1200" kern="1200" dirty="0">
                <a:solidFill>
                  <a:schemeClr val="tx1"/>
                </a:solidFill>
                <a:effectLst/>
                <a:latin typeface="+mn-lt"/>
                <a:ea typeface="+mn-ea"/>
                <a:cs typeface="+mn-cs"/>
              </a:rPr>
              <a:t>. The Guardian. Available at: </a:t>
            </a:r>
            <a:r>
              <a:rPr lang="en-GB" sz="1200" u="sng" kern="1200" dirty="0">
                <a:solidFill>
                  <a:schemeClr val="tx1"/>
                </a:solidFill>
                <a:effectLst/>
                <a:latin typeface="+mn-lt"/>
                <a:ea typeface="+mn-ea"/>
                <a:cs typeface="+mn-cs"/>
                <a:hlinkClick r:id="rId9"/>
              </a:rPr>
              <a:t>https://www.theguardian.com/uk-news/article/2024/sep/08/a-superbug-doctor-shortages-and-a-neonatal-unit-out-of-its-depth-failures-at-lucy-letby-hospital-revealed</a:t>
            </a:r>
            <a:r>
              <a:rPr lang="en-GB" sz="1200" kern="1200" dirty="0">
                <a:solidFill>
                  <a:schemeClr val="tx1"/>
                </a:solidFill>
                <a:effectLst/>
                <a:latin typeface="+mn-lt"/>
                <a:ea typeface="+mn-ea"/>
                <a:cs typeface="+mn-cs"/>
              </a:rPr>
              <a:t> (Accessed: July 8, 2026).</a:t>
            </a:r>
          </a:p>
          <a:p>
            <a:r>
              <a:rPr lang="en-GB" sz="1200" kern="1200" dirty="0">
                <a:solidFill>
                  <a:schemeClr val="tx1"/>
                </a:solidFill>
                <a:effectLst/>
                <a:latin typeface="+mn-lt"/>
                <a:ea typeface="+mn-ea"/>
                <a:cs typeface="+mn-cs"/>
              </a:rPr>
              <a:t>Leary, A. (2023) “Lessons not learned,” </a:t>
            </a:r>
            <a:r>
              <a:rPr lang="en-GB" sz="1200" i="1" kern="1200" dirty="0">
                <a:solidFill>
                  <a:schemeClr val="tx1"/>
                </a:solidFill>
                <a:effectLst/>
                <a:latin typeface="+mn-lt"/>
                <a:ea typeface="+mn-ea"/>
                <a:cs typeface="+mn-cs"/>
              </a:rPr>
              <a:t>BMJ</a:t>
            </a:r>
            <a:r>
              <a:rPr lang="en-GB" sz="1200" kern="1200" dirty="0">
                <a:solidFill>
                  <a:schemeClr val="tx1"/>
                </a:solidFill>
                <a:effectLst/>
                <a:latin typeface="+mn-lt"/>
                <a:ea typeface="+mn-ea"/>
                <a:cs typeface="+mn-cs"/>
              </a:rPr>
              <a:t>, 382, pp. p1943-p1943. Available at: </a:t>
            </a:r>
            <a:r>
              <a:rPr lang="en-GB" sz="1200" u="sng" kern="1200" dirty="0">
                <a:solidFill>
                  <a:schemeClr val="tx1"/>
                </a:solidFill>
                <a:effectLst/>
                <a:latin typeface="+mn-lt"/>
                <a:ea typeface="+mn-ea"/>
                <a:cs typeface="+mn-cs"/>
                <a:hlinkClick r:id="rId10"/>
              </a:rPr>
              <a:t>https://doi.org/10.1136/bmj.p1943</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The Lancet (2023) “The Lucy Letby case: Lessons for health systems,” </a:t>
            </a:r>
            <a:r>
              <a:rPr lang="en-GB" sz="1200" i="1" kern="1200" dirty="0">
                <a:solidFill>
                  <a:schemeClr val="tx1"/>
                </a:solidFill>
                <a:effectLst/>
                <a:latin typeface="+mn-lt"/>
                <a:ea typeface="+mn-ea"/>
                <a:cs typeface="+mn-cs"/>
              </a:rPr>
              <a:t>The Lancet</a:t>
            </a:r>
            <a:r>
              <a:rPr lang="en-GB" sz="1200" kern="1200" dirty="0">
                <a:solidFill>
                  <a:schemeClr val="tx1"/>
                </a:solidFill>
                <a:effectLst/>
                <a:latin typeface="+mn-lt"/>
                <a:ea typeface="+mn-ea"/>
                <a:cs typeface="+mn-cs"/>
              </a:rPr>
              <a:t>, 402(10404), pp. 747–747. Available at: </a:t>
            </a:r>
            <a:r>
              <a:rPr lang="en-GB" sz="1200" u="sng" kern="1200" dirty="0">
                <a:solidFill>
                  <a:schemeClr val="tx1"/>
                </a:solidFill>
                <a:effectLst/>
                <a:latin typeface="+mn-lt"/>
                <a:ea typeface="+mn-ea"/>
                <a:cs typeface="+mn-cs"/>
                <a:hlinkClick r:id="rId11"/>
              </a:rPr>
              <a:t>https://doi.org/10.1016/s0140-6736(23)01839-1</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Whiteing, P. (2023) “Lucy Letby Inquiry Could Be a Missed Opportunity If It Does Not Look at the Wider Issue,” </a:t>
            </a:r>
            <a:r>
              <a:rPr lang="en-GB" sz="1200" i="1" kern="1200" dirty="0">
                <a:solidFill>
                  <a:schemeClr val="tx1"/>
                </a:solidFill>
                <a:effectLst/>
                <a:latin typeface="+mn-lt"/>
                <a:ea typeface="+mn-ea"/>
                <a:cs typeface="+mn-cs"/>
              </a:rPr>
              <a:t>Journal of patient safety and risk management</a:t>
            </a:r>
            <a:r>
              <a:rPr lang="en-GB" sz="1200" kern="1200" dirty="0">
                <a:solidFill>
                  <a:schemeClr val="tx1"/>
                </a:solidFill>
                <a:effectLst/>
                <a:latin typeface="+mn-lt"/>
                <a:ea typeface="+mn-ea"/>
                <a:cs typeface="+mn-cs"/>
              </a:rPr>
              <a:t>, 29(1). </a:t>
            </a:r>
            <a:r>
              <a:rPr lang="en-GB" sz="1200" kern="1200">
                <a:solidFill>
                  <a:schemeClr val="tx1"/>
                </a:solidFill>
                <a:effectLst/>
                <a:latin typeface="+mn-lt"/>
                <a:ea typeface="+mn-ea"/>
                <a:cs typeface="+mn-cs"/>
              </a:rPr>
              <a:t>Available at: </a:t>
            </a:r>
            <a:r>
              <a:rPr lang="en-GB" sz="1200" u="sng" kern="1200">
                <a:solidFill>
                  <a:schemeClr val="tx1"/>
                </a:solidFill>
                <a:effectLst/>
                <a:latin typeface="+mn-lt"/>
                <a:ea typeface="+mn-ea"/>
                <a:cs typeface="+mn-cs"/>
                <a:hlinkClick r:id="rId12"/>
              </a:rPr>
              <a:t>https://doi.org/10.1177/25160435231212956</a:t>
            </a:r>
            <a:r>
              <a:rPr lang="en-GB" sz="1200" kern="120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2A41"/>
        </a:solidFill>
        <a:effectLst/>
      </p:bgPr>
    </p:bg>
    <p:spTree>
      <p:nvGrpSpPr>
        <p:cNvPr id="1" name=""/>
        <p:cNvGrpSpPr/>
        <p:nvPr/>
      </p:nvGrpSpPr>
      <p:grpSpPr>
        <a:xfrm>
          <a:off x="0" y="0"/>
          <a:ext cx="0" cy="0"/>
          <a:chOff x="0" y="0"/>
          <a:chExt cx="0" cy="0"/>
        </a:xfrm>
      </p:grpSpPr>
      <p:sp>
        <p:nvSpPr>
          <p:cNvPr id="2" name="Text 0"/>
          <p:cNvSpPr/>
          <p:nvPr/>
        </p:nvSpPr>
        <p:spPr>
          <a:xfrm>
            <a:off x="640080" y="640080"/>
            <a:ext cx="6400800" cy="320040"/>
          </a:xfrm>
          <a:prstGeom prst="rect">
            <a:avLst/>
          </a:prstGeom>
          <a:noFill/>
          <a:ln/>
        </p:spPr>
        <p:txBody>
          <a:bodyPr wrap="square" lIns="0" tIns="0" rIns="0" bIns="0" rtlCol="0" anchor="ctr"/>
          <a:lstStyle/>
          <a:p>
            <a:pPr marL="0" indent="0">
              <a:buNone/>
            </a:pPr>
            <a:r>
              <a:rPr lang="en-US" sz="1300" kern="0" spc="400" dirty="0">
                <a:solidFill>
                  <a:srgbClr val="B08D57"/>
                </a:solidFill>
                <a:latin typeface="Arial" pitchFamily="34" charset="0"/>
                <a:ea typeface="Arial" pitchFamily="34" charset="-122"/>
                <a:cs typeface="Arial" pitchFamily="34" charset="-120"/>
              </a:rPr>
              <a:t>MODULE  LCHS7006</a:t>
            </a:r>
            <a:endParaRPr lang="en-US" sz="1300" dirty="0"/>
          </a:p>
        </p:txBody>
      </p:sp>
      <p:sp>
        <p:nvSpPr>
          <p:cNvPr id="3" name="Text 1"/>
          <p:cNvSpPr/>
          <p:nvPr/>
        </p:nvSpPr>
        <p:spPr>
          <a:xfrm>
            <a:off x="640080" y="960120"/>
            <a:ext cx="7315200" cy="320040"/>
          </a:xfrm>
          <a:prstGeom prst="rect">
            <a:avLst/>
          </a:prstGeom>
          <a:noFill/>
          <a:ln/>
        </p:spPr>
        <p:txBody>
          <a:bodyPr wrap="square" lIns="0" tIns="0" rIns="0" bIns="0" rtlCol="0" anchor="ctr"/>
          <a:lstStyle/>
          <a:p>
            <a:pPr marL="0" indent="0">
              <a:buNone/>
            </a:pPr>
            <a:r>
              <a:rPr lang="en-US" sz="1300" kern="0" spc="200" dirty="0">
                <a:solidFill>
                  <a:srgbClr val="CFCFCF"/>
                </a:solidFill>
                <a:latin typeface="Arial" pitchFamily="34" charset="0"/>
                <a:ea typeface="Arial" pitchFamily="34" charset="-122"/>
                <a:cs typeface="Arial" pitchFamily="34" charset="-120"/>
              </a:rPr>
              <a:t>ASSESSMENT  Component 1 — Individual Presentation</a:t>
            </a:r>
            <a:endParaRPr lang="en-US" sz="1300" dirty="0"/>
          </a:p>
        </p:txBody>
      </p:sp>
      <p:sp>
        <p:nvSpPr>
          <p:cNvPr id="4" name="Shape 2"/>
          <p:cNvSpPr/>
          <p:nvPr/>
        </p:nvSpPr>
        <p:spPr>
          <a:xfrm>
            <a:off x="640080" y="1508760"/>
            <a:ext cx="1371600" cy="0"/>
          </a:xfrm>
          <a:prstGeom prst="line">
            <a:avLst/>
          </a:prstGeom>
          <a:noFill/>
          <a:ln w="38100">
            <a:solidFill>
              <a:srgbClr val="7A1F2B"/>
            </a:solidFill>
            <a:prstDash val="solid"/>
          </a:ln>
        </p:spPr>
        <p:txBody>
          <a:bodyPr/>
          <a:lstStyle/>
          <a:p>
            <a:endParaRPr lang="en-GB"/>
          </a:p>
        </p:txBody>
      </p:sp>
      <p:sp>
        <p:nvSpPr>
          <p:cNvPr id="5" name="Text 3"/>
          <p:cNvSpPr/>
          <p:nvPr/>
        </p:nvSpPr>
        <p:spPr>
          <a:xfrm>
            <a:off x="640080" y="1737360"/>
            <a:ext cx="6583680" cy="2377440"/>
          </a:xfrm>
          <a:prstGeom prst="rect">
            <a:avLst/>
          </a:prstGeom>
          <a:noFill/>
          <a:ln/>
        </p:spPr>
        <p:txBody>
          <a:bodyPr wrap="square" lIns="0" tIns="0" rIns="0" bIns="0" rtlCol="0" anchor="t"/>
          <a:lstStyle/>
          <a:p>
            <a:pPr marL="0" indent="0">
              <a:buNone/>
            </a:pPr>
            <a:r>
              <a:rPr lang="en-US" sz="3800" b="1" dirty="0">
                <a:solidFill>
                  <a:srgbClr val="FFFFFF"/>
                </a:solidFill>
                <a:latin typeface="Arial" pitchFamily="34" charset="0"/>
                <a:ea typeface="Arial" pitchFamily="34" charset="-122"/>
                <a:cs typeface="Arial" pitchFamily="34" charset="-120"/>
              </a:rPr>
              <a:t>A Quality Assurance Failure at the Countess of Chester Hospital</a:t>
            </a:r>
            <a:endParaRPr lang="en-US" sz="3800" dirty="0"/>
          </a:p>
        </p:txBody>
      </p:sp>
      <p:sp>
        <p:nvSpPr>
          <p:cNvPr id="6" name="Text 4"/>
          <p:cNvSpPr/>
          <p:nvPr/>
        </p:nvSpPr>
        <p:spPr>
          <a:xfrm>
            <a:off x="640080" y="4217126"/>
            <a:ext cx="6583680" cy="1878874"/>
          </a:xfrm>
          <a:prstGeom prst="rect">
            <a:avLst/>
          </a:prstGeom>
          <a:noFill/>
          <a:ln/>
        </p:spPr>
        <p:txBody>
          <a:bodyPr wrap="square" lIns="0" tIns="0" rIns="0" bIns="0" rtlCol="0" anchor="t"/>
          <a:lstStyle/>
          <a:p>
            <a:pPr marL="0" indent="0">
              <a:buNone/>
            </a:pPr>
            <a:r>
              <a:rPr lang="en-US" sz="1600" i="1" dirty="0">
                <a:solidFill>
                  <a:srgbClr val="D9CFC1"/>
                </a:solidFill>
                <a:latin typeface="Arial" pitchFamily="34" charset="0"/>
                <a:ea typeface="Arial" pitchFamily="34" charset="-122"/>
                <a:cs typeface="Arial" pitchFamily="34" charset="-120"/>
              </a:rPr>
              <a:t>Analysing systemic clinical governance failures through the Swiss Cheese and Donabedian models.</a:t>
            </a:r>
          </a:p>
          <a:p>
            <a:pPr marL="0" indent="0">
              <a:buNone/>
            </a:pPr>
            <a:endParaRPr lang="en-US" sz="1600" i="1" dirty="0">
              <a:solidFill>
                <a:srgbClr val="D9CFC1"/>
              </a:solidFill>
              <a:latin typeface="Arial" pitchFamily="34" charset="0"/>
              <a:cs typeface="Arial" pitchFamily="34" charset="-120"/>
            </a:endParaRPr>
          </a:p>
          <a:p>
            <a:pPr algn="ctr"/>
            <a:r>
              <a:rPr lang="en-US" sz="2000" b="1" dirty="0">
                <a:solidFill>
                  <a:schemeClr val="bg1"/>
                </a:solidFill>
                <a:latin typeface="Times New Roman" panose="02020603050405020304" pitchFamily="18" charset="0"/>
                <a:cs typeface="Times New Roman" panose="02020603050405020304" pitchFamily="18" charset="0"/>
              </a:rPr>
              <a:t>Student Name:</a:t>
            </a:r>
            <a:r>
              <a:rPr lang="en-US" sz="2000" dirty="0">
                <a:solidFill>
                  <a:schemeClr val="bg1"/>
                </a:solidFill>
                <a:latin typeface="Times New Roman" panose="02020603050405020304" pitchFamily="18" charset="0"/>
                <a:cs typeface="Times New Roman" panose="02020603050405020304" pitchFamily="18" charset="0"/>
              </a:rPr>
              <a:t> Azmir Hossain</a:t>
            </a:r>
          </a:p>
          <a:p>
            <a:pPr algn="ctr"/>
            <a:r>
              <a:rPr lang="en-US" sz="2000" b="1" dirty="0">
                <a:solidFill>
                  <a:schemeClr val="bg1"/>
                </a:solidFill>
                <a:latin typeface="Times New Roman" panose="02020603050405020304" pitchFamily="18" charset="0"/>
                <a:cs typeface="Times New Roman" panose="02020603050405020304" pitchFamily="18" charset="0"/>
              </a:rPr>
              <a:t>Student ID:</a:t>
            </a:r>
            <a:r>
              <a:rPr lang="en-US" sz="2000" dirty="0">
                <a:solidFill>
                  <a:schemeClr val="bg1"/>
                </a:solidFill>
                <a:latin typeface="Times New Roman" panose="02020603050405020304" pitchFamily="18" charset="0"/>
                <a:cs typeface="Times New Roman" panose="02020603050405020304" pitchFamily="18" charset="0"/>
              </a:rPr>
              <a:t> 2510683</a:t>
            </a:r>
          </a:p>
          <a:p>
            <a:pPr algn="ctr"/>
            <a:endParaRPr lang="en-US" sz="2000" dirty="0">
              <a:solidFill>
                <a:schemeClr val="bg1"/>
              </a:solidFill>
              <a:latin typeface="Times New Roman" panose="02020603050405020304" pitchFamily="18" charset="0"/>
              <a:cs typeface="Times New Roman" panose="02020603050405020304" pitchFamily="18" charset="0"/>
            </a:endParaRPr>
          </a:p>
          <a:p>
            <a:pPr algn="ctr"/>
            <a:r>
              <a:rPr lang="en-US" sz="2000" b="1" dirty="0">
                <a:solidFill>
                  <a:schemeClr val="bg1"/>
                </a:solidFill>
                <a:latin typeface="Times New Roman" panose="02020603050405020304" pitchFamily="18" charset="0"/>
                <a:cs typeface="Times New Roman" panose="02020603050405020304" pitchFamily="18" charset="0"/>
              </a:rPr>
              <a:t>Lecturer's Name:</a:t>
            </a:r>
            <a:r>
              <a:rPr lang="en-US" sz="2000" dirty="0">
                <a:solidFill>
                  <a:schemeClr val="bg1"/>
                </a:solidFill>
                <a:latin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cs typeface="Times New Roman" panose="02020603050405020304" pitchFamily="18" charset="0"/>
              </a:rPr>
              <a:t>Dilhara</a:t>
            </a:r>
            <a:r>
              <a:rPr lang="en-US" sz="2000" dirty="0">
                <a:solidFill>
                  <a:schemeClr val="bg1"/>
                </a:solidFill>
                <a:latin typeface="Times New Roman" panose="02020603050405020304" pitchFamily="18" charset="0"/>
                <a:cs typeface="Times New Roman" panose="02020603050405020304" pitchFamily="18" charset="0"/>
              </a:rPr>
              <a:t> </a:t>
            </a:r>
            <a:r>
              <a:rPr lang="en-US" sz="2000" dirty="0" err="1">
                <a:solidFill>
                  <a:schemeClr val="bg1"/>
                </a:solidFill>
                <a:latin typeface="Times New Roman" panose="02020603050405020304" pitchFamily="18" charset="0"/>
                <a:cs typeface="Times New Roman" panose="02020603050405020304" pitchFamily="18" charset="0"/>
              </a:rPr>
              <a:t>Mampitiya</a:t>
            </a:r>
            <a:endParaRPr lang="en-US" sz="2000"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1600" dirty="0"/>
          </a:p>
        </p:txBody>
      </p:sp>
      <p:sp>
        <p:nvSpPr>
          <p:cNvPr id="8" name="Shape 6"/>
          <p:cNvSpPr/>
          <p:nvPr/>
        </p:nvSpPr>
        <p:spPr>
          <a:xfrm>
            <a:off x="7635240" y="640080"/>
            <a:ext cx="4023360" cy="5577840"/>
          </a:xfrm>
          <a:prstGeom prst="rect">
            <a:avLst/>
          </a:prstGeom>
          <a:solidFill>
            <a:srgbClr val="0F1A2B"/>
          </a:solidFill>
          <a:ln w="12700">
            <a:solidFill>
              <a:srgbClr val="7A1F2B"/>
            </a:solidFill>
            <a:prstDash val="solid"/>
          </a:ln>
        </p:spPr>
        <p:txBody>
          <a:bodyPr/>
          <a:lstStyle/>
          <a:p>
            <a:endParaRPr lang="en-GB"/>
          </a:p>
        </p:txBody>
      </p:sp>
      <p:pic>
        <p:nvPicPr>
          <p:cNvPr id="9" name="Image 0" descr="/mnt/user-data/uploads/1783509213796_image.png"/>
          <p:cNvPicPr>
            <a:picLocks noChangeAspect="1"/>
          </p:cNvPicPr>
          <p:nvPr/>
        </p:nvPicPr>
        <p:blipFill>
          <a:blip r:embed="rId3"/>
          <a:srcRect/>
          <a:stretch/>
        </p:blipFill>
        <p:spPr>
          <a:xfrm>
            <a:off x="7726680" y="1737360"/>
            <a:ext cx="3840480" cy="3291840"/>
          </a:xfrm>
          <a:prstGeom prst="rect">
            <a:avLst/>
          </a:prstGeom>
        </p:spPr>
      </p:pic>
      <p:sp>
        <p:nvSpPr>
          <p:cNvPr id="10" name="Text 7"/>
          <p:cNvSpPr/>
          <p:nvPr/>
        </p:nvSpPr>
        <p:spPr>
          <a:xfrm>
            <a:off x="7635240" y="6263640"/>
            <a:ext cx="4023360" cy="320040"/>
          </a:xfrm>
          <a:prstGeom prst="rect">
            <a:avLst/>
          </a:prstGeom>
          <a:noFill/>
          <a:ln/>
        </p:spPr>
        <p:txBody>
          <a:bodyPr wrap="square" lIns="0" tIns="0" rIns="0" bIns="0" rtlCol="0" anchor="ctr"/>
          <a:lstStyle/>
          <a:p>
            <a:pPr marL="0" indent="0" algn="ctr">
              <a:buNone/>
            </a:pPr>
            <a:r>
              <a:rPr lang="en-US" sz="1000" i="1" dirty="0">
                <a:solidFill>
                  <a:srgbClr val="CFCFCF"/>
                </a:solidFill>
                <a:latin typeface="Arial" pitchFamily="34" charset="0"/>
                <a:ea typeface="Arial" pitchFamily="34" charset="-122"/>
                <a:cs typeface="Arial" pitchFamily="34" charset="-120"/>
              </a:rPr>
              <a:t>Fig: Countess of Chester Hospital and Lucy Letby (Lawrence and Conn, 2024)</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Contents   ·   2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Table of Contents</a:t>
            </a:r>
            <a:endParaRPr lang="en-US" sz="3000" dirty="0"/>
          </a:p>
        </p:txBody>
      </p:sp>
      <p:sp>
        <p:nvSpPr>
          <p:cNvPr id="5" name="Text 3"/>
          <p:cNvSpPr/>
          <p:nvPr/>
        </p:nvSpPr>
        <p:spPr>
          <a:xfrm>
            <a:off x="548640" y="1554480"/>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01</a:t>
            </a:r>
            <a:endParaRPr lang="en-US" sz="1400" dirty="0"/>
          </a:p>
        </p:txBody>
      </p:sp>
      <p:sp>
        <p:nvSpPr>
          <p:cNvPr id="6" name="Text 4"/>
          <p:cNvSpPr/>
          <p:nvPr/>
        </p:nvSpPr>
        <p:spPr>
          <a:xfrm>
            <a:off x="1097280" y="1554480"/>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Introduction to the Case Study</a:t>
            </a:r>
            <a:endParaRPr lang="en-US" sz="1400" dirty="0"/>
          </a:p>
        </p:txBody>
      </p:sp>
      <p:sp>
        <p:nvSpPr>
          <p:cNvPr id="7" name="Text 5"/>
          <p:cNvSpPr/>
          <p:nvPr/>
        </p:nvSpPr>
        <p:spPr>
          <a:xfrm>
            <a:off x="5212080" y="1554480"/>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3</a:t>
            </a:r>
            <a:endParaRPr lang="en-US" sz="1200" dirty="0"/>
          </a:p>
        </p:txBody>
      </p:sp>
      <p:sp>
        <p:nvSpPr>
          <p:cNvPr id="8" name="Shape 6"/>
          <p:cNvSpPr/>
          <p:nvPr/>
        </p:nvSpPr>
        <p:spPr>
          <a:xfrm>
            <a:off x="548640" y="1920240"/>
            <a:ext cx="5303520" cy="0"/>
          </a:xfrm>
          <a:prstGeom prst="line">
            <a:avLst/>
          </a:prstGeom>
          <a:noFill/>
          <a:ln w="9525">
            <a:solidFill>
              <a:srgbClr val="D9CFC1"/>
            </a:solidFill>
            <a:prstDash val="solid"/>
          </a:ln>
        </p:spPr>
        <p:txBody>
          <a:bodyPr/>
          <a:lstStyle/>
          <a:p>
            <a:endParaRPr lang="en-GB"/>
          </a:p>
        </p:txBody>
      </p:sp>
      <p:sp>
        <p:nvSpPr>
          <p:cNvPr id="9" name="Text 7"/>
          <p:cNvSpPr/>
          <p:nvPr/>
        </p:nvSpPr>
        <p:spPr>
          <a:xfrm>
            <a:off x="548640" y="1938528"/>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02</a:t>
            </a:r>
            <a:endParaRPr lang="en-US" sz="1400" dirty="0"/>
          </a:p>
        </p:txBody>
      </p:sp>
      <p:sp>
        <p:nvSpPr>
          <p:cNvPr id="10" name="Text 8"/>
          <p:cNvSpPr/>
          <p:nvPr/>
        </p:nvSpPr>
        <p:spPr>
          <a:xfrm>
            <a:off x="1097280" y="1938528"/>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Scope of the Presentation</a:t>
            </a:r>
            <a:endParaRPr lang="en-US" sz="1400" dirty="0"/>
          </a:p>
        </p:txBody>
      </p:sp>
      <p:sp>
        <p:nvSpPr>
          <p:cNvPr id="11" name="Text 9"/>
          <p:cNvSpPr/>
          <p:nvPr/>
        </p:nvSpPr>
        <p:spPr>
          <a:xfrm>
            <a:off x="5212080" y="1938528"/>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4</a:t>
            </a:r>
            <a:endParaRPr lang="en-US" sz="1200" dirty="0"/>
          </a:p>
        </p:txBody>
      </p:sp>
      <p:sp>
        <p:nvSpPr>
          <p:cNvPr id="12" name="Shape 10"/>
          <p:cNvSpPr/>
          <p:nvPr/>
        </p:nvSpPr>
        <p:spPr>
          <a:xfrm>
            <a:off x="548640" y="2304288"/>
            <a:ext cx="5303520" cy="0"/>
          </a:xfrm>
          <a:prstGeom prst="line">
            <a:avLst/>
          </a:prstGeom>
          <a:noFill/>
          <a:ln w="9525">
            <a:solidFill>
              <a:srgbClr val="D9CFC1"/>
            </a:solidFill>
            <a:prstDash val="solid"/>
          </a:ln>
        </p:spPr>
        <p:txBody>
          <a:bodyPr/>
          <a:lstStyle/>
          <a:p>
            <a:endParaRPr lang="en-GB"/>
          </a:p>
        </p:txBody>
      </p:sp>
      <p:sp>
        <p:nvSpPr>
          <p:cNvPr id="13" name="Text 11"/>
          <p:cNvSpPr/>
          <p:nvPr/>
        </p:nvSpPr>
        <p:spPr>
          <a:xfrm>
            <a:off x="548640" y="2322576"/>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03</a:t>
            </a:r>
            <a:endParaRPr lang="en-US" sz="1400" dirty="0"/>
          </a:p>
        </p:txBody>
      </p:sp>
      <p:sp>
        <p:nvSpPr>
          <p:cNvPr id="14" name="Text 12"/>
          <p:cNvSpPr/>
          <p:nvPr/>
        </p:nvSpPr>
        <p:spPr>
          <a:xfrm>
            <a:off x="1097280" y="2322576"/>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The Swiss Cheese Model</a:t>
            </a:r>
            <a:endParaRPr lang="en-US" sz="1400" dirty="0"/>
          </a:p>
        </p:txBody>
      </p:sp>
      <p:sp>
        <p:nvSpPr>
          <p:cNvPr id="15" name="Text 13"/>
          <p:cNvSpPr/>
          <p:nvPr/>
        </p:nvSpPr>
        <p:spPr>
          <a:xfrm>
            <a:off x="5212080" y="2322576"/>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5</a:t>
            </a:r>
            <a:endParaRPr lang="en-US" sz="1200" dirty="0"/>
          </a:p>
        </p:txBody>
      </p:sp>
      <p:sp>
        <p:nvSpPr>
          <p:cNvPr id="16" name="Shape 14"/>
          <p:cNvSpPr/>
          <p:nvPr/>
        </p:nvSpPr>
        <p:spPr>
          <a:xfrm>
            <a:off x="548640" y="2688336"/>
            <a:ext cx="5303520" cy="0"/>
          </a:xfrm>
          <a:prstGeom prst="line">
            <a:avLst/>
          </a:prstGeom>
          <a:noFill/>
          <a:ln w="9525">
            <a:solidFill>
              <a:srgbClr val="D9CFC1"/>
            </a:solidFill>
            <a:prstDash val="solid"/>
          </a:ln>
        </p:spPr>
        <p:txBody>
          <a:bodyPr/>
          <a:lstStyle/>
          <a:p>
            <a:endParaRPr lang="en-GB"/>
          </a:p>
        </p:txBody>
      </p:sp>
      <p:sp>
        <p:nvSpPr>
          <p:cNvPr id="17" name="Text 15"/>
          <p:cNvSpPr/>
          <p:nvPr/>
        </p:nvSpPr>
        <p:spPr>
          <a:xfrm>
            <a:off x="548640" y="2706624"/>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04</a:t>
            </a:r>
            <a:endParaRPr lang="en-US" sz="1400" dirty="0"/>
          </a:p>
        </p:txBody>
      </p:sp>
      <p:sp>
        <p:nvSpPr>
          <p:cNvPr id="18" name="Text 16"/>
          <p:cNvSpPr/>
          <p:nvPr/>
        </p:nvSpPr>
        <p:spPr>
          <a:xfrm>
            <a:off x="1097280" y="2706624"/>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Latent and Active Failures</a:t>
            </a:r>
            <a:endParaRPr lang="en-US" sz="1400" dirty="0"/>
          </a:p>
        </p:txBody>
      </p:sp>
      <p:sp>
        <p:nvSpPr>
          <p:cNvPr id="19" name="Text 17"/>
          <p:cNvSpPr/>
          <p:nvPr/>
        </p:nvSpPr>
        <p:spPr>
          <a:xfrm>
            <a:off x="5212080" y="2706624"/>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6</a:t>
            </a:r>
            <a:endParaRPr lang="en-US" sz="1200" dirty="0"/>
          </a:p>
        </p:txBody>
      </p:sp>
      <p:sp>
        <p:nvSpPr>
          <p:cNvPr id="20" name="Shape 18"/>
          <p:cNvSpPr/>
          <p:nvPr/>
        </p:nvSpPr>
        <p:spPr>
          <a:xfrm>
            <a:off x="548640" y="3072384"/>
            <a:ext cx="5303520" cy="0"/>
          </a:xfrm>
          <a:prstGeom prst="line">
            <a:avLst/>
          </a:prstGeom>
          <a:noFill/>
          <a:ln w="9525">
            <a:solidFill>
              <a:srgbClr val="D9CFC1"/>
            </a:solidFill>
            <a:prstDash val="solid"/>
          </a:ln>
        </p:spPr>
        <p:txBody>
          <a:bodyPr/>
          <a:lstStyle/>
          <a:p>
            <a:endParaRPr lang="en-GB"/>
          </a:p>
        </p:txBody>
      </p:sp>
      <p:sp>
        <p:nvSpPr>
          <p:cNvPr id="21" name="Text 19"/>
          <p:cNvSpPr/>
          <p:nvPr/>
        </p:nvSpPr>
        <p:spPr>
          <a:xfrm>
            <a:off x="548640" y="3090672"/>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05</a:t>
            </a:r>
            <a:endParaRPr lang="en-US" sz="1400" dirty="0"/>
          </a:p>
        </p:txBody>
      </p:sp>
      <p:sp>
        <p:nvSpPr>
          <p:cNvPr id="22" name="Text 20"/>
          <p:cNvSpPr/>
          <p:nvPr/>
        </p:nvSpPr>
        <p:spPr>
          <a:xfrm>
            <a:off x="1097280" y="3090672"/>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Donabedian Model — Structure</a:t>
            </a:r>
            <a:endParaRPr lang="en-US" sz="1400" dirty="0"/>
          </a:p>
        </p:txBody>
      </p:sp>
      <p:sp>
        <p:nvSpPr>
          <p:cNvPr id="23" name="Text 21"/>
          <p:cNvSpPr/>
          <p:nvPr/>
        </p:nvSpPr>
        <p:spPr>
          <a:xfrm>
            <a:off x="5212080" y="3090672"/>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7</a:t>
            </a:r>
            <a:endParaRPr lang="en-US" sz="1200" dirty="0"/>
          </a:p>
        </p:txBody>
      </p:sp>
      <p:sp>
        <p:nvSpPr>
          <p:cNvPr id="24" name="Shape 22"/>
          <p:cNvSpPr/>
          <p:nvPr/>
        </p:nvSpPr>
        <p:spPr>
          <a:xfrm>
            <a:off x="548640" y="3456432"/>
            <a:ext cx="5303520" cy="0"/>
          </a:xfrm>
          <a:prstGeom prst="line">
            <a:avLst/>
          </a:prstGeom>
          <a:noFill/>
          <a:ln w="9525">
            <a:solidFill>
              <a:srgbClr val="D9CFC1"/>
            </a:solidFill>
            <a:prstDash val="solid"/>
          </a:ln>
        </p:spPr>
        <p:txBody>
          <a:bodyPr/>
          <a:lstStyle/>
          <a:p>
            <a:endParaRPr lang="en-GB"/>
          </a:p>
        </p:txBody>
      </p:sp>
      <p:sp>
        <p:nvSpPr>
          <p:cNvPr id="25" name="Text 23"/>
          <p:cNvSpPr/>
          <p:nvPr/>
        </p:nvSpPr>
        <p:spPr>
          <a:xfrm>
            <a:off x="548640" y="3474720"/>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06</a:t>
            </a:r>
            <a:endParaRPr lang="en-US" sz="1400" dirty="0"/>
          </a:p>
        </p:txBody>
      </p:sp>
      <p:sp>
        <p:nvSpPr>
          <p:cNvPr id="26" name="Text 24"/>
          <p:cNvSpPr/>
          <p:nvPr/>
        </p:nvSpPr>
        <p:spPr>
          <a:xfrm>
            <a:off x="1097280" y="3474720"/>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Donabedian Model — Process</a:t>
            </a:r>
            <a:endParaRPr lang="en-US" sz="1400" dirty="0"/>
          </a:p>
        </p:txBody>
      </p:sp>
      <p:sp>
        <p:nvSpPr>
          <p:cNvPr id="27" name="Text 25"/>
          <p:cNvSpPr/>
          <p:nvPr/>
        </p:nvSpPr>
        <p:spPr>
          <a:xfrm>
            <a:off x="5212080" y="3474720"/>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8</a:t>
            </a:r>
            <a:endParaRPr lang="en-US" sz="1200" dirty="0"/>
          </a:p>
        </p:txBody>
      </p:sp>
      <p:sp>
        <p:nvSpPr>
          <p:cNvPr id="28" name="Shape 26"/>
          <p:cNvSpPr/>
          <p:nvPr/>
        </p:nvSpPr>
        <p:spPr>
          <a:xfrm>
            <a:off x="548640" y="3840480"/>
            <a:ext cx="5303520" cy="0"/>
          </a:xfrm>
          <a:prstGeom prst="line">
            <a:avLst/>
          </a:prstGeom>
          <a:noFill/>
          <a:ln w="9525">
            <a:solidFill>
              <a:srgbClr val="D9CFC1"/>
            </a:solidFill>
            <a:prstDash val="solid"/>
          </a:ln>
        </p:spPr>
        <p:txBody>
          <a:bodyPr/>
          <a:lstStyle/>
          <a:p>
            <a:endParaRPr lang="en-GB"/>
          </a:p>
        </p:txBody>
      </p:sp>
      <p:sp>
        <p:nvSpPr>
          <p:cNvPr id="29" name="Text 27"/>
          <p:cNvSpPr/>
          <p:nvPr/>
        </p:nvSpPr>
        <p:spPr>
          <a:xfrm>
            <a:off x="548640" y="3858768"/>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07</a:t>
            </a:r>
            <a:endParaRPr lang="en-US" sz="1400" dirty="0"/>
          </a:p>
        </p:txBody>
      </p:sp>
      <p:sp>
        <p:nvSpPr>
          <p:cNvPr id="30" name="Text 28"/>
          <p:cNvSpPr/>
          <p:nvPr/>
        </p:nvSpPr>
        <p:spPr>
          <a:xfrm>
            <a:off x="1097280" y="3858768"/>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Donabedian Model — Outcome</a:t>
            </a:r>
            <a:endParaRPr lang="en-US" sz="1400" dirty="0"/>
          </a:p>
        </p:txBody>
      </p:sp>
      <p:sp>
        <p:nvSpPr>
          <p:cNvPr id="31" name="Text 29"/>
          <p:cNvSpPr/>
          <p:nvPr/>
        </p:nvSpPr>
        <p:spPr>
          <a:xfrm>
            <a:off x="5212080" y="3858768"/>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9</a:t>
            </a:r>
            <a:endParaRPr lang="en-US" sz="1200" dirty="0"/>
          </a:p>
        </p:txBody>
      </p:sp>
      <p:sp>
        <p:nvSpPr>
          <p:cNvPr id="32" name="Shape 30"/>
          <p:cNvSpPr/>
          <p:nvPr/>
        </p:nvSpPr>
        <p:spPr>
          <a:xfrm>
            <a:off x="548640" y="4224528"/>
            <a:ext cx="5303520" cy="0"/>
          </a:xfrm>
          <a:prstGeom prst="line">
            <a:avLst/>
          </a:prstGeom>
          <a:noFill/>
          <a:ln w="9525">
            <a:solidFill>
              <a:srgbClr val="D9CFC1"/>
            </a:solidFill>
            <a:prstDash val="solid"/>
          </a:ln>
        </p:spPr>
        <p:txBody>
          <a:bodyPr/>
          <a:lstStyle/>
          <a:p>
            <a:endParaRPr lang="en-GB"/>
          </a:p>
        </p:txBody>
      </p:sp>
      <p:sp>
        <p:nvSpPr>
          <p:cNvPr id="33" name="Text 31"/>
          <p:cNvSpPr/>
          <p:nvPr/>
        </p:nvSpPr>
        <p:spPr>
          <a:xfrm>
            <a:off x="6263640" y="1554480"/>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08</a:t>
            </a:r>
            <a:endParaRPr lang="en-US" sz="1400" dirty="0"/>
          </a:p>
        </p:txBody>
      </p:sp>
      <p:sp>
        <p:nvSpPr>
          <p:cNvPr id="34" name="Text 32"/>
          <p:cNvSpPr/>
          <p:nvPr/>
        </p:nvSpPr>
        <p:spPr>
          <a:xfrm>
            <a:off x="6812280" y="1554480"/>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Policy — National Centralisation</a:t>
            </a:r>
            <a:endParaRPr lang="en-US" sz="1400" dirty="0"/>
          </a:p>
        </p:txBody>
      </p:sp>
      <p:sp>
        <p:nvSpPr>
          <p:cNvPr id="35" name="Text 33"/>
          <p:cNvSpPr/>
          <p:nvPr/>
        </p:nvSpPr>
        <p:spPr>
          <a:xfrm>
            <a:off x="10927080" y="1554480"/>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10</a:t>
            </a:r>
            <a:endParaRPr lang="en-US" sz="1200" dirty="0"/>
          </a:p>
        </p:txBody>
      </p:sp>
      <p:sp>
        <p:nvSpPr>
          <p:cNvPr id="36" name="Shape 34"/>
          <p:cNvSpPr/>
          <p:nvPr/>
        </p:nvSpPr>
        <p:spPr>
          <a:xfrm>
            <a:off x="6263640" y="1920240"/>
            <a:ext cx="5303520" cy="0"/>
          </a:xfrm>
          <a:prstGeom prst="line">
            <a:avLst/>
          </a:prstGeom>
          <a:noFill/>
          <a:ln w="9525">
            <a:solidFill>
              <a:srgbClr val="D9CFC1"/>
            </a:solidFill>
            <a:prstDash val="solid"/>
          </a:ln>
        </p:spPr>
        <p:txBody>
          <a:bodyPr/>
          <a:lstStyle/>
          <a:p>
            <a:endParaRPr lang="en-GB"/>
          </a:p>
        </p:txBody>
      </p:sp>
      <p:sp>
        <p:nvSpPr>
          <p:cNvPr id="37" name="Text 35"/>
          <p:cNvSpPr/>
          <p:nvPr/>
        </p:nvSpPr>
        <p:spPr>
          <a:xfrm>
            <a:off x="6263640" y="1938528"/>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09</a:t>
            </a:r>
            <a:endParaRPr lang="en-US" sz="1400" dirty="0"/>
          </a:p>
        </p:txBody>
      </p:sp>
      <p:sp>
        <p:nvSpPr>
          <p:cNvPr id="38" name="Text 36"/>
          <p:cNvSpPr/>
          <p:nvPr/>
        </p:nvSpPr>
        <p:spPr>
          <a:xfrm>
            <a:off x="6812280" y="1938528"/>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Policy — Governance and Whistleblowing</a:t>
            </a:r>
            <a:endParaRPr lang="en-US" sz="1400" dirty="0"/>
          </a:p>
        </p:txBody>
      </p:sp>
      <p:sp>
        <p:nvSpPr>
          <p:cNvPr id="39" name="Text 37"/>
          <p:cNvSpPr/>
          <p:nvPr/>
        </p:nvSpPr>
        <p:spPr>
          <a:xfrm>
            <a:off x="10927080" y="1938528"/>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11</a:t>
            </a:r>
            <a:endParaRPr lang="en-US" sz="1200" dirty="0"/>
          </a:p>
        </p:txBody>
      </p:sp>
      <p:sp>
        <p:nvSpPr>
          <p:cNvPr id="40" name="Shape 38"/>
          <p:cNvSpPr/>
          <p:nvPr/>
        </p:nvSpPr>
        <p:spPr>
          <a:xfrm>
            <a:off x="6263640" y="2304288"/>
            <a:ext cx="5303520" cy="0"/>
          </a:xfrm>
          <a:prstGeom prst="line">
            <a:avLst/>
          </a:prstGeom>
          <a:noFill/>
          <a:ln w="9525">
            <a:solidFill>
              <a:srgbClr val="D9CFC1"/>
            </a:solidFill>
            <a:prstDash val="solid"/>
          </a:ln>
        </p:spPr>
        <p:txBody>
          <a:bodyPr/>
          <a:lstStyle/>
          <a:p>
            <a:endParaRPr lang="en-GB"/>
          </a:p>
        </p:txBody>
      </p:sp>
      <p:sp>
        <p:nvSpPr>
          <p:cNvPr id="41" name="Text 39"/>
          <p:cNvSpPr/>
          <p:nvPr/>
        </p:nvSpPr>
        <p:spPr>
          <a:xfrm>
            <a:off x="6263640" y="2322576"/>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10</a:t>
            </a:r>
            <a:endParaRPr lang="en-US" sz="1400" dirty="0"/>
          </a:p>
        </p:txBody>
      </p:sp>
      <p:sp>
        <p:nvSpPr>
          <p:cNvPr id="42" name="Text 40"/>
          <p:cNvSpPr/>
          <p:nvPr/>
        </p:nvSpPr>
        <p:spPr>
          <a:xfrm>
            <a:off x="6812280" y="2322576"/>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Impact on Quality and Efficiency</a:t>
            </a:r>
            <a:endParaRPr lang="en-US" sz="1400" dirty="0"/>
          </a:p>
        </p:txBody>
      </p:sp>
      <p:sp>
        <p:nvSpPr>
          <p:cNvPr id="43" name="Text 41"/>
          <p:cNvSpPr/>
          <p:nvPr/>
        </p:nvSpPr>
        <p:spPr>
          <a:xfrm>
            <a:off x="10927080" y="2322576"/>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12</a:t>
            </a:r>
            <a:endParaRPr lang="en-US" sz="1200" dirty="0"/>
          </a:p>
        </p:txBody>
      </p:sp>
      <p:sp>
        <p:nvSpPr>
          <p:cNvPr id="44" name="Shape 42"/>
          <p:cNvSpPr/>
          <p:nvPr/>
        </p:nvSpPr>
        <p:spPr>
          <a:xfrm>
            <a:off x="6263640" y="2688336"/>
            <a:ext cx="5303520" cy="0"/>
          </a:xfrm>
          <a:prstGeom prst="line">
            <a:avLst/>
          </a:prstGeom>
          <a:noFill/>
          <a:ln w="9525">
            <a:solidFill>
              <a:srgbClr val="D9CFC1"/>
            </a:solidFill>
            <a:prstDash val="solid"/>
          </a:ln>
        </p:spPr>
        <p:txBody>
          <a:bodyPr/>
          <a:lstStyle/>
          <a:p>
            <a:endParaRPr lang="en-GB"/>
          </a:p>
        </p:txBody>
      </p:sp>
      <p:sp>
        <p:nvSpPr>
          <p:cNvPr id="45" name="Text 43"/>
          <p:cNvSpPr/>
          <p:nvPr/>
        </p:nvSpPr>
        <p:spPr>
          <a:xfrm>
            <a:off x="6263640" y="2706624"/>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11</a:t>
            </a:r>
            <a:endParaRPr lang="en-US" sz="1400" dirty="0"/>
          </a:p>
        </p:txBody>
      </p:sp>
      <p:sp>
        <p:nvSpPr>
          <p:cNvPr id="46" name="Text 44"/>
          <p:cNvSpPr/>
          <p:nvPr/>
        </p:nvSpPr>
        <p:spPr>
          <a:xfrm>
            <a:off x="6812280" y="2706624"/>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Impact on Equity</a:t>
            </a:r>
            <a:endParaRPr lang="en-US" sz="1400" dirty="0"/>
          </a:p>
        </p:txBody>
      </p:sp>
      <p:sp>
        <p:nvSpPr>
          <p:cNvPr id="47" name="Text 45"/>
          <p:cNvSpPr/>
          <p:nvPr/>
        </p:nvSpPr>
        <p:spPr>
          <a:xfrm>
            <a:off x="10927080" y="2706624"/>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13</a:t>
            </a:r>
            <a:endParaRPr lang="en-US" sz="1200" dirty="0"/>
          </a:p>
        </p:txBody>
      </p:sp>
      <p:sp>
        <p:nvSpPr>
          <p:cNvPr id="48" name="Shape 46"/>
          <p:cNvSpPr/>
          <p:nvPr/>
        </p:nvSpPr>
        <p:spPr>
          <a:xfrm>
            <a:off x="6263640" y="3072384"/>
            <a:ext cx="5303520" cy="0"/>
          </a:xfrm>
          <a:prstGeom prst="line">
            <a:avLst/>
          </a:prstGeom>
          <a:noFill/>
          <a:ln w="9525">
            <a:solidFill>
              <a:srgbClr val="D9CFC1"/>
            </a:solidFill>
            <a:prstDash val="solid"/>
          </a:ln>
        </p:spPr>
        <p:txBody>
          <a:bodyPr/>
          <a:lstStyle/>
          <a:p>
            <a:endParaRPr lang="en-GB"/>
          </a:p>
        </p:txBody>
      </p:sp>
      <p:sp>
        <p:nvSpPr>
          <p:cNvPr id="49" name="Text 47"/>
          <p:cNvSpPr/>
          <p:nvPr/>
        </p:nvSpPr>
        <p:spPr>
          <a:xfrm>
            <a:off x="6263640" y="3090672"/>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12</a:t>
            </a:r>
            <a:endParaRPr lang="en-US" sz="1400" dirty="0"/>
          </a:p>
        </p:txBody>
      </p:sp>
      <p:sp>
        <p:nvSpPr>
          <p:cNvPr id="50" name="Text 48"/>
          <p:cNvSpPr/>
          <p:nvPr/>
        </p:nvSpPr>
        <p:spPr>
          <a:xfrm>
            <a:off x="6812280" y="3090672"/>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Roadmap for Component 2</a:t>
            </a:r>
            <a:endParaRPr lang="en-US" sz="1400" dirty="0"/>
          </a:p>
        </p:txBody>
      </p:sp>
      <p:sp>
        <p:nvSpPr>
          <p:cNvPr id="51" name="Text 49"/>
          <p:cNvSpPr/>
          <p:nvPr/>
        </p:nvSpPr>
        <p:spPr>
          <a:xfrm>
            <a:off x="10927080" y="3090672"/>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14</a:t>
            </a:r>
            <a:endParaRPr lang="en-US" sz="1200" dirty="0"/>
          </a:p>
        </p:txBody>
      </p:sp>
      <p:sp>
        <p:nvSpPr>
          <p:cNvPr id="52" name="Shape 50"/>
          <p:cNvSpPr/>
          <p:nvPr/>
        </p:nvSpPr>
        <p:spPr>
          <a:xfrm>
            <a:off x="6263640" y="3456432"/>
            <a:ext cx="5303520" cy="0"/>
          </a:xfrm>
          <a:prstGeom prst="line">
            <a:avLst/>
          </a:prstGeom>
          <a:noFill/>
          <a:ln w="9525">
            <a:solidFill>
              <a:srgbClr val="D9CFC1"/>
            </a:solidFill>
            <a:prstDash val="solid"/>
          </a:ln>
        </p:spPr>
        <p:txBody>
          <a:bodyPr/>
          <a:lstStyle/>
          <a:p>
            <a:endParaRPr lang="en-GB"/>
          </a:p>
        </p:txBody>
      </p:sp>
      <p:sp>
        <p:nvSpPr>
          <p:cNvPr id="53" name="Text 51"/>
          <p:cNvSpPr/>
          <p:nvPr/>
        </p:nvSpPr>
        <p:spPr>
          <a:xfrm>
            <a:off x="6263640" y="3474720"/>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13</a:t>
            </a:r>
            <a:endParaRPr lang="en-US" sz="1400" dirty="0"/>
          </a:p>
        </p:txBody>
      </p:sp>
      <p:sp>
        <p:nvSpPr>
          <p:cNvPr id="54" name="Text 52"/>
          <p:cNvSpPr/>
          <p:nvPr/>
        </p:nvSpPr>
        <p:spPr>
          <a:xfrm>
            <a:off x="6812280" y="3474720"/>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Conclusion</a:t>
            </a:r>
            <a:endParaRPr lang="en-US" sz="1400" dirty="0"/>
          </a:p>
        </p:txBody>
      </p:sp>
      <p:sp>
        <p:nvSpPr>
          <p:cNvPr id="55" name="Text 53"/>
          <p:cNvSpPr/>
          <p:nvPr/>
        </p:nvSpPr>
        <p:spPr>
          <a:xfrm>
            <a:off x="10927080" y="3474720"/>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15</a:t>
            </a:r>
            <a:endParaRPr lang="en-US" sz="1200" dirty="0"/>
          </a:p>
        </p:txBody>
      </p:sp>
      <p:sp>
        <p:nvSpPr>
          <p:cNvPr id="56" name="Shape 54"/>
          <p:cNvSpPr/>
          <p:nvPr/>
        </p:nvSpPr>
        <p:spPr>
          <a:xfrm>
            <a:off x="6263640" y="3840480"/>
            <a:ext cx="5303520" cy="0"/>
          </a:xfrm>
          <a:prstGeom prst="line">
            <a:avLst/>
          </a:prstGeom>
          <a:noFill/>
          <a:ln w="9525">
            <a:solidFill>
              <a:srgbClr val="D9CFC1"/>
            </a:solidFill>
            <a:prstDash val="solid"/>
          </a:ln>
        </p:spPr>
        <p:txBody>
          <a:bodyPr/>
          <a:lstStyle/>
          <a:p>
            <a:endParaRPr lang="en-GB"/>
          </a:p>
        </p:txBody>
      </p:sp>
      <p:sp>
        <p:nvSpPr>
          <p:cNvPr id="57" name="Text 55"/>
          <p:cNvSpPr/>
          <p:nvPr/>
        </p:nvSpPr>
        <p:spPr>
          <a:xfrm>
            <a:off x="6263640" y="3858768"/>
            <a:ext cx="548640" cy="384048"/>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14</a:t>
            </a:r>
            <a:endParaRPr lang="en-US" sz="1400" dirty="0"/>
          </a:p>
        </p:txBody>
      </p:sp>
      <p:sp>
        <p:nvSpPr>
          <p:cNvPr id="58" name="Text 56"/>
          <p:cNvSpPr/>
          <p:nvPr/>
        </p:nvSpPr>
        <p:spPr>
          <a:xfrm>
            <a:off x="6812280" y="3858768"/>
            <a:ext cx="4114800" cy="384048"/>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References</a:t>
            </a:r>
            <a:endParaRPr lang="en-US" sz="1400" dirty="0"/>
          </a:p>
        </p:txBody>
      </p:sp>
      <p:sp>
        <p:nvSpPr>
          <p:cNvPr id="59" name="Text 57"/>
          <p:cNvSpPr/>
          <p:nvPr/>
        </p:nvSpPr>
        <p:spPr>
          <a:xfrm>
            <a:off x="10927080" y="3858768"/>
            <a:ext cx="822960" cy="384048"/>
          </a:xfrm>
          <a:prstGeom prst="rect">
            <a:avLst/>
          </a:prstGeom>
          <a:noFill/>
          <a:ln/>
        </p:spPr>
        <p:txBody>
          <a:bodyPr wrap="square" lIns="0" tIns="0" rIns="0" bIns="0" rtlCol="0" anchor="ctr"/>
          <a:lstStyle/>
          <a:p>
            <a:pPr marL="0" indent="0" algn="r">
              <a:buNone/>
            </a:pPr>
            <a:r>
              <a:rPr lang="en-US" sz="1200" i="1" dirty="0">
                <a:solidFill>
                  <a:srgbClr val="5C5C5C"/>
                </a:solidFill>
                <a:latin typeface="Arial" pitchFamily="34" charset="0"/>
                <a:ea typeface="Arial" pitchFamily="34" charset="-122"/>
                <a:cs typeface="Arial" pitchFamily="34" charset="-120"/>
              </a:rPr>
              <a:t>16</a:t>
            </a:r>
            <a:endParaRPr lang="en-US" sz="1200" dirty="0"/>
          </a:p>
        </p:txBody>
      </p:sp>
      <p:sp>
        <p:nvSpPr>
          <p:cNvPr id="60" name="Shape 58"/>
          <p:cNvSpPr/>
          <p:nvPr/>
        </p:nvSpPr>
        <p:spPr>
          <a:xfrm>
            <a:off x="6263640" y="4224528"/>
            <a:ext cx="5303520" cy="0"/>
          </a:xfrm>
          <a:prstGeom prst="line">
            <a:avLst/>
          </a:prstGeom>
          <a:noFill/>
          <a:ln w="9525">
            <a:solidFill>
              <a:srgbClr val="D9CFC1"/>
            </a:solidFill>
            <a:prstDash val="solid"/>
          </a:ln>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01 · Introduction   ·   3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Introduction to the Case Study</a:t>
            </a:r>
            <a:endParaRPr lang="en-US" sz="3000" dirty="0"/>
          </a:p>
        </p:txBody>
      </p:sp>
      <p:sp>
        <p:nvSpPr>
          <p:cNvPr id="5" name="Text 3"/>
          <p:cNvSpPr/>
          <p:nvPr/>
        </p:nvSpPr>
        <p:spPr>
          <a:xfrm>
            <a:off x="548640" y="1463040"/>
            <a:ext cx="6766560" cy="329184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Countess of Chester case: a serious failure of quality assurance and service delivery (The Lancet, 2023).</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Neonatal unit overrun, short of doctors and using poor facilities (Lawrence and Conn, 2024).</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Criminal narrative dominates the news; wider systemic failures need equal focus.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Health systems must analyse such incidents beyond individual responsibility (The Lancet, 2023).</a:t>
            </a:r>
            <a:endParaRPr lang="en-US" sz="1800" dirty="0"/>
          </a:p>
        </p:txBody>
      </p:sp>
      <p:sp>
        <p:nvSpPr>
          <p:cNvPr id="6" name="Shape 4"/>
          <p:cNvSpPr/>
          <p:nvPr/>
        </p:nvSpPr>
        <p:spPr>
          <a:xfrm>
            <a:off x="548640" y="4937760"/>
            <a:ext cx="2148840" cy="1417320"/>
          </a:xfrm>
          <a:prstGeom prst="roundRect">
            <a:avLst>
              <a:gd name="adj" fmla="val 5161"/>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7" name="Text 5"/>
          <p:cNvSpPr/>
          <p:nvPr/>
        </p:nvSpPr>
        <p:spPr>
          <a:xfrm>
            <a:off x="548640" y="5029200"/>
            <a:ext cx="2148840" cy="640080"/>
          </a:xfrm>
          <a:prstGeom prst="rect">
            <a:avLst/>
          </a:prstGeom>
          <a:noFill/>
          <a:ln/>
        </p:spPr>
        <p:txBody>
          <a:bodyPr wrap="square" lIns="0" tIns="0" rIns="0" bIns="0" rtlCol="0" anchor="ctr"/>
          <a:lstStyle/>
          <a:p>
            <a:pPr marL="0" indent="0" algn="ctr">
              <a:buNone/>
            </a:pPr>
            <a:r>
              <a:rPr lang="en-US" sz="3000" b="1" dirty="0">
                <a:solidFill>
                  <a:srgbClr val="7A1F2B"/>
                </a:solidFill>
                <a:latin typeface="Arial" pitchFamily="34" charset="0"/>
                <a:ea typeface="Arial" pitchFamily="34" charset="-122"/>
                <a:cs typeface="Arial" pitchFamily="34" charset="-120"/>
              </a:rPr>
              <a:t>13+</a:t>
            </a:r>
            <a:endParaRPr lang="en-US" sz="3000" dirty="0"/>
          </a:p>
        </p:txBody>
      </p:sp>
      <p:sp>
        <p:nvSpPr>
          <p:cNvPr id="8" name="Text 6"/>
          <p:cNvSpPr/>
          <p:nvPr/>
        </p:nvSpPr>
        <p:spPr>
          <a:xfrm>
            <a:off x="640080" y="5715000"/>
            <a:ext cx="1965960" cy="59436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neonatal deaths</a:t>
            </a:r>
            <a:endParaRPr lang="en-US" sz="1200" dirty="0"/>
          </a:p>
          <a:p>
            <a:pPr marL="0" indent="0" algn="ctr">
              <a:buNone/>
            </a:pPr>
            <a:r>
              <a:rPr lang="en-US" sz="1200" dirty="0">
                <a:solidFill>
                  <a:srgbClr val="1A1A1A"/>
                </a:solidFill>
                <a:latin typeface="Arial" pitchFamily="34" charset="0"/>
                <a:ea typeface="Arial" pitchFamily="34" charset="-122"/>
                <a:cs typeface="Arial" pitchFamily="34" charset="-120"/>
              </a:rPr>
              <a:t>June 2015 – July 2016</a:t>
            </a:r>
            <a:endParaRPr lang="en-US" sz="1200" dirty="0"/>
          </a:p>
        </p:txBody>
      </p:sp>
      <p:sp>
        <p:nvSpPr>
          <p:cNvPr id="9" name="Shape 7"/>
          <p:cNvSpPr/>
          <p:nvPr/>
        </p:nvSpPr>
        <p:spPr>
          <a:xfrm>
            <a:off x="2880360" y="4937760"/>
            <a:ext cx="2148840" cy="1417320"/>
          </a:xfrm>
          <a:prstGeom prst="roundRect">
            <a:avLst>
              <a:gd name="adj" fmla="val 5161"/>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0" name="Text 8"/>
          <p:cNvSpPr/>
          <p:nvPr/>
        </p:nvSpPr>
        <p:spPr>
          <a:xfrm>
            <a:off x="2880360" y="5029200"/>
            <a:ext cx="2148840" cy="640080"/>
          </a:xfrm>
          <a:prstGeom prst="rect">
            <a:avLst/>
          </a:prstGeom>
          <a:noFill/>
          <a:ln/>
        </p:spPr>
        <p:txBody>
          <a:bodyPr wrap="square" lIns="0" tIns="0" rIns="0" bIns="0" rtlCol="0" anchor="ctr"/>
          <a:lstStyle/>
          <a:p>
            <a:pPr marL="0" indent="0" algn="ctr">
              <a:buNone/>
            </a:pPr>
            <a:r>
              <a:rPr lang="en-US" sz="3000" b="1" dirty="0">
                <a:solidFill>
                  <a:srgbClr val="7A1F2B"/>
                </a:solidFill>
                <a:latin typeface="Arial" pitchFamily="34" charset="0"/>
                <a:ea typeface="Arial" pitchFamily="34" charset="-122"/>
                <a:cs typeface="Arial" pitchFamily="34" charset="-120"/>
              </a:rPr>
              <a:t>5</a:t>
            </a:r>
            <a:endParaRPr lang="en-US" sz="3000" dirty="0"/>
          </a:p>
        </p:txBody>
      </p:sp>
      <p:sp>
        <p:nvSpPr>
          <p:cNvPr id="11" name="Text 9"/>
          <p:cNvSpPr/>
          <p:nvPr/>
        </p:nvSpPr>
        <p:spPr>
          <a:xfrm>
            <a:off x="2971800" y="5715000"/>
            <a:ext cx="1965960" cy="59436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clinical areas covered</a:t>
            </a:r>
            <a:endParaRPr lang="en-US" sz="1200" dirty="0"/>
          </a:p>
          <a:p>
            <a:pPr marL="0" indent="0" algn="ctr">
              <a:buNone/>
            </a:pPr>
            <a:r>
              <a:rPr lang="en-US" sz="1200" dirty="0">
                <a:solidFill>
                  <a:srgbClr val="1A1A1A"/>
                </a:solidFill>
                <a:latin typeface="Arial" pitchFamily="34" charset="0"/>
                <a:ea typeface="Arial" pitchFamily="34" charset="-122"/>
                <a:cs typeface="Arial" pitchFamily="34" charset="-120"/>
              </a:rPr>
              <a:t>overnight by one junior</a:t>
            </a:r>
            <a:endParaRPr lang="en-US" sz="1200" dirty="0"/>
          </a:p>
        </p:txBody>
      </p:sp>
      <p:sp>
        <p:nvSpPr>
          <p:cNvPr id="12" name="Shape 10"/>
          <p:cNvSpPr/>
          <p:nvPr/>
        </p:nvSpPr>
        <p:spPr>
          <a:xfrm>
            <a:off x="5212080" y="4937760"/>
            <a:ext cx="2148840" cy="1417320"/>
          </a:xfrm>
          <a:prstGeom prst="roundRect">
            <a:avLst>
              <a:gd name="adj" fmla="val 5161"/>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3" name="Text 11"/>
          <p:cNvSpPr/>
          <p:nvPr/>
        </p:nvSpPr>
        <p:spPr>
          <a:xfrm>
            <a:off x="5212080" y="5029200"/>
            <a:ext cx="2148840" cy="640080"/>
          </a:xfrm>
          <a:prstGeom prst="rect">
            <a:avLst/>
          </a:prstGeom>
          <a:noFill/>
          <a:ln/>
        </p:spPr>
        <p:txBody>
          <a:bodyPr wrap="square" lIns="0" tIns="0" rIns="0" bIns="0" rtlCol="0" anchor="ctr"/>
          <a:lstStyle/>
          <a:p>
            <a:pPr marL="0" indent="0" algn="ctr">
              <a:buNone/>
            </a:pPr>
            <a:r>
              <a:rPr lang="en-US" sz="3000" b="1" dirty="0">
                <a:solidFill>
                  <a:srgbClr val="7A1F2B"/>
                </a:solidFill>
                <a:latin typeface="Arial" pitchFamily="34" charset="0"/>
                <a:ea typeface="Arial" pitchFamily="34" charset="-122"/>
                <a:cs typeface="Arial" pitchFamily="34" charset="-120"/>
              </a:rPr>
              <a:t>1971</a:t>
            </a:r>
            <a:endParaRPr lang="en-US" sz="3000" dirty="0"/>
          </a:p>
        </p:txBody>
      </p:sp>
      <p:sp>
        <p:nvSpPr>
          <p:cNvPr id="14" name="Text 12"/>
          <p:cNvSpPr/>
          <p:nvPr/>
        </p:nvSpPr>
        <p:spPr>
          <a:xfrm>
            <a:off x="5303520" y="5715000"/>
            <a:ext cx="1965960" cy="59436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age of the unit</a:t>
            </a:r>
            <a:endParaRPr lang="en-US" sz="1200" dirty="0"/>
          </a:p>
          <a:p>
            <a:pPr marL="0" indent="0" algn="ctr">
              <a:buNone/>
            </a:pPr>
            <a:r>
              <a:rPr lang="en-US" sz="1200" dirty="0">
                <a:solidFill>
                  <a:srgbClr val="1A1A1A"/>
                </a:solidFill>
                <a:latin typeface="Arial" pitchFamily="34" charset="0"/>
                <a:ea typeface="Arial" pitchFamily="34" charset="-122"/>
                <a:cs typeface="Arial" pitchFamily="34" charset="-120"/>
              </a:rPr>
              <a:t>at the time of crisis</a:t>
            </a:r>
            <a:endParaRPr lang="en-US" sz="1200" dirty="0"/>
          </a:p>
        </p:txBody>
      </p:sp>
      <p:pic>
        <p:nvPicPr>
          <p:cNvPr id="15" name="Image 0" descr="/mnt/user-data/uploads/1783509213796_image.png"/>
          <p:cNvPicPr>
            <a:picLocks noChangeAspect="1"/>
          </p:cNvPicPr>
          <p:nvPr/>
        </p:nvPicPr>
        <p:blipFill>
          <a:blip r:embed="rId3"/>
          <a:srcRect/>
          <a:stretch/>
        </p:blipFill>
        <p:spPr>
          <a:xfrm>
            <a:off x="7589520" y="1463040"/>
            <a:ext cx="4114800" cy="4023360"/>
          </a:xfrm>
          <a:prstGeom prst="rect">
            <a:avLst/>
          </a:prstGeom>
        </p:spPr>
      </p:pic>
      <p:sp>
        <p:nvSpPr>
          <p:cNvPr id="16" name="Text 13"/>
          <p:cNvSpPr/>
          <p:nvPr/>
        </p:nvSpPr>
        <p:spPr>
          <a:xfrm>
            <a:off x="7589520" y="5532120"/>
            <a:ext cx="411480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Media portrayal of the Chester case (Lawrence and Conn, 2024)</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02 · Scope   ·   4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Scope of the Presentation</a:t>
            </a:r>
            <a:endParaRPr lang="en-US" sz="3000" dirty="0"/>
          </a:p>
        </p:txBody>
      </p:sp>
      <p:sp>
        <p:nvSpPr>
          <p:cNvPr id="5" name="Text 3"/>
          <p:cNvSpPr/>
          <p:nvPr/>
        </p:nvSpPr>
        <p:spPr>
          <a:xfrm>
            <a:off x="548640" y="1463040"/>
            <a:ext cx="6858000" cy="292608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Views events as a clinical governance failure, not just a criminal case.</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Aims to identify root causes within a systematic safety framework.</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Highlights how patient safety was undermined at national and local levels.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A criminal focus alone would be a missed opportunity for reform (Whiteing, 2023).</a:t>
            </a:r>
            <a:endParaRPr lang="en-US" sz="1800" dirty="0"/>
          </a:p>
        </p:txBody>
      </p:sp>
      <p:sp>
        <p:nvSpPr>
          <p:cNvPr id="6" name="Shape 4"/>
          <p:cNvSpPr/>
          <p:nvPr/>
        </p:nvSpPr>
        <p:spPr>
          <a:xfrm>
            <a:off x="624840" y="4142740"/>
            <a:ext cx="3048000" cy="104140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7" name="Shape 5"/>
          <p:cNvSpPr/>
          <p:nvPr/>
        </p:nvSpPr>
        <p:spPr>
          <a:xfrm>
            <a:off x="807720" y="4325620"/>
            <a:ext cx="417534" cy="325438"/>
          </a:xfrm>
          <a:prstGeom prst="ellipse">
            <a:avLst/>
          </a:prstGeom>
          <a:solidFill>
            <a:srgbClr val="7A1F2B"/>
          </a:solidFill>
          <a:ln w="12700">
            <a:solidFill>
              <a:srgbClr val="7A1F2B"/>
            </a:solidFill>
            <a:prstDash val="solid"/>
          </a:ln>
        </p:spPr>
        <p:txBody>
          <a:bodyPr/>
          <a:lstStyle/>
          <a:p>
            <a:endParaRPr lang="en-GB"/>
          </a:p>
        </p:txBody>
      </p:sp>
      <p:sp>
        <p:nvSpPr>
          <p:cNvPr id="8" name="Text 6"/>
          <p:cNvSpPr/>
          <p:nvPr/>
        </p:nvSpPr>
        <p:spPr>
          <a:xfrm>
            <a:off x="807720" y="4325620"/>
            <a:ext cx="417534" cy="32543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1</a:t>
            </a:r>
            <a:endParaRPr lang="en-US" sz="1600" dirty="0"/>
          </a:p>
        </p:txBody>
      </p:sp>
      <p:sp>
        <p:nvSpPr>
          <p:cNvPr id="9" name="Text 7"/>
          <p:cNvSpPr/>
          <p:nvPr/>
        </p:nvSpPr>
        <p:spPr>
          <a:xfrm>
            <a:off x="1402080" y="4307332"/>
            <a:ext cx="2212932" cy="260350"/>
          </a:xfrm>
          <a:prstGeom prst="rect">
            <a:avLst/>
          </a:prstGeom>
          <a:noFill/>
          <a:ln/>
        </p:spPr>
        <p:txBody>
          <a:bodyPr wrap="square" lIns="0" tIns="0" rIns="0" bIns="0" rtlCol="0" anchor="ctr"/>
          <a:lstStyle/>
          <a:p>
            <a:pPr marL="0" indent="0">
              <a:buNone/>
            </a:pPr>
            <a:r>
              <a:rPr lang="en-US" sz="1400" b="1" dirty="0">
                <a:solidFill>
                  <a:srgbClr val="1B2A41"/>
                </a:solidFill>
                <a:latin typeface="Arial" pitchFamily="34" charset="0"/>
                <a:ea typeface="Arial" pitchFamily="34" charset="-122"/>
                <a:cs typeface="Arial" pitchFamily="34" charset="-120"/>
              </a:rPr>
              <a:t>Governance Lens</a:t>
            </a:r>
            <a:endParaRPr lang="en-US" sz="1400" dirty="0"/>
          </a:p>
        </p:txBody>
      </p:sp>
      <p:sp>
        <p:nvSpPr>
          <p:cNvPr id="10" name="Text 8"/>
          <p:cNvSpPr/>
          <p:nvPr/>
        </p:nvSpPr>
        <p:spPr>
          <a:xfrm>
            <a:off x="1402080" y="4551680"/>
            <a:ext cx="2212932" cy="553244"/>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Beyond criminality to systemic accountability.</a:t>
            </a:r>
            <a:endParaRPr lang="en-US" sz="1200" dirty="0"/>
          </a:p>
        </p:txBody>
      </p:sp>
      <p:sp>
        <p:nvSpPr>
          <p:cNvPr id="11" name="Shape 9"/>
          <p:cNvSpPr/>
          <p:nvPr/>
        </p:nvSpPr>
        <p:spPr>
          <a:xfrm>
            <a:off x="4191000" y="4142740"/>
            <a:ext cx="3048000" cy="104140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2" name="Shape 10"/>
          <p:cNvSpPr/>
          <p:nvPr/>
        </p:nvSpPr>
        <p:spPr>
          <a:xfrm>
            <a:off x="4373880" y="4325620"/>
            <a:ext cx="417534" cy="325438"/>
          </a:xfrm>
          <a:prstGeom prst="ellipse">
            <a:avLst/>
          </a:prstGeom>
          <a:solidFill>
            <a:srgbClr val="7A1F2B"/>
          </a:solidFill>
          <a:ln w="12700">
            <a:solidFill>
              <a:srgbClr val="7A1F2B"/>
            </a:solidFill>
            <a:prstDash val="solid"/>
          </a:ln>
        </p:spPr>
        <p:txBody>
          <a:bodyPr/>
          <a:lstStyle/>
          <a:p>
            <a:endParaRPr lang="en-GB"/>
          </a:p>
        </p:txBody>
      </p:sp>
      <p:sp>
        <p:nvSpPr>
          <p:cNvPr id="13" name="Text 11"/>
          <p:cNvSpPr/>
          <p:nvPr/>
        </p:nvSpPr>
        <p:spPr>
          <a:xfrm>
            <a:off x="4373880" y="4325620"/>
            <a:ext cx="417534" cy="32543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2</a:t>
            </a:r>
            <a:endParaRPr lang="en-US" sz="1600" dirty="0"/>
          </a:p>
        </p:txBody>
      </p:sp>
      <p:sp>
        <p:nvSpPr>
          <p:cNvPr id="14" name="Text 12"/>
          <p:cNvSpPr/>
          <p:nvPr/>
        </p:nvSpPr>
        <p:spPr>
          <a:xfrm>
            <a:off x="4968240" y="4307332"/>
            <a:ext cx="2212932" cy="260350"/>
          </a:xfrm>
          <a:prstGeom prst="rect">
            <a:avLst/>
          </a:prstGeom>
          <a:noFill/>
          <a:ln/>
        </p:spPr>
        <p:txBody>
          <a:bodyPr wrap="square" lIns="0" tIns="0" rIns="0" bIns="0" rtlCol="0" anchor="ctr"/>
          <a:lstStyle/>
          <a:p>
            <a:pPr marL="0" indent="0">
              <a:buNone/>
            </a:pPr>
            <a:r>
              <a:rPr lang="en-US" sz="1400" b="1" dirty="0">
                <a:solidFill>
                  <a:srgbClr val="1B2A41"/>
                </a:solidFill>
                <a:latin typeface="Arial" pitchFamily="34" charset="0"/>
                <a:ea typeface="Arial" pitchFamily="34" charset="-122"/>
                <a:cs typeface="Arial" pitchFamily="34" charset="-120"/>
              </a:rPr>
              <a:t>Root Cause Analysis</a:t>
            </a:r>
            <a:endParaRPr lang="en-US" sz="1400" dirty="0"/>
          </a:p>
        </p:txBody>
      </p:sp>
      <p:sp>
        <p:nvSpPr>
          <p:cNvPr id="15" name="Text 13"/>
          <p:cNvSpPr/>
          <p:nvPr/>
        </p:nvSpPr>
        <p:spPr>
          <a:xfrm>
            <a:off x="4968240" y="4551680"/>
            <a:ext cx="2212932" cy="553244"/>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Latent conditions and active failures.</a:t>
            </a:r>
            <a:endParaRPr lang="en-US" sz="1200" dirty="0"/>
          </a:p>
        </p:txBody>
      </p:sp>
      <p:sp>
        <p:nvSpPr>
          <p:cNvPr id="16" name="Shape 14"/>
          <p:cNvSpPr/>
          <p:nvPr/>
        </p:nvSpPr>
        <p:spPr>
          <a:xfrm>
            <a:off x="624840" y="5317490"/>
            <a:ext cx="3048000" cy="104140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7" name="Shape 15"/>
          <p:cNvSpPr/>
          <p:nvPr/>
        </p:nvSpPr>
        <p:spPr>
          <a:xfrm>
            <a:off x="807720" y="5500370"/>
            <a:ext cx="417534" cy="325438"/>
          </a:xfrm>
          <a:prstGeom prst="ellipse">
            <a:avLst/>
          </a:prstGeom>
          <a:solidFill>
            <a:srgbClr val="7A1F2B"/>
          </a:solidFill>
          <a:ln w="12700">
            <a:solidFill>
              <a:srgbClr val="7A1F2B"/>
            </a:solidFill>
            <a:prstDash val="solid"/>
          </a:ln>
        </p:spPr>
        <p:txBody>
          <a:bodyPr/>
          <a:lstStyle/>
          <a:p>
            <a:endParaRPr lang="en-GB"/>
          </a:p>
        </p:txBody>
      </p:sp>
      <p:sp>
        <p:nvSpPr>
          <p:cNvPr id="18" name="Text 16"/>
          <p:cNvSpPr/>
          <p:nvPr/>
        </p:nvSpPr>
        <p:spPr>
          <a:xfrm>
            <a:off x="807720" y="5500370"/>
            <a:ext cx="417534" cy="32543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3</a:t>
            </a:r>
            <a:endParaRPr lang="en-US" sz="1600" dirty="0"/>
          </a:p>
        </p:txBody>
      </p:sp>
      <p:sp>
        <p:nvSpPr>
          <p:cNvPr id="19" name="Text 17"/>
          <p:cNvSpPr/>
          <p:nvPr/>
        </p:nvSpPr>
        <p:spPr>
          <a:xfrm>
            <a:off x="1402080" y="5482082"/>
            <a:ext cx="2212932" cy="260350"/>
          </a:xfrm>
          <a:prstGeom prst="rect">
            <a:avLst/>
          </a:prstGeom>
          <a:noFill/>
          <a:ln/>
        </p:spPr>
        <p:txBody>
          <a:bodyPr wrap="square" lIns="0" tIns="0" rIns="0" bIns="0" rtlCol="0" anchor="ctr"/>
          <a:lstStyle/>
          <a:p>
            <a:pPr marL="0" indent="0">
              <a:buNone/>
            </a:pPr>
            <a:r>
              <a:rPr lang="en-US" sz="1400" b="1" dirty="0">
                <a:solidFill>
                  <a:srgbClr val="1B2A41"/>
                </a:solidFill>
                <a:latin typeface="Arial" pitchFamily="34" charset="0"/>
                <a:ea typeface="Arial" pitchFamily="34" charset="-122"/>
                <a:cs typeface="Arial" pitchFamily="34" charset="-120"/>
              </a:rPr>
              <a:t>Policy Critique</a:t>
            </a:r>
            <a:endParaRPr lang="en-US" sz="1400" dirty="0"/>
          </a:p>
        </p:txBody>
      </p:sp>
      <p:sp>
        <p:nvSpPr>
          <p:cNvPr id="20" name="Text 18"/>
          <p:cNvSpPr/>
          <p:nvPr/>
        </p:nvSpPr>
        <p:spPr>
          <a:xfrm>
            <a:off x="1402080" y="5726430"/>
            <a:ext cx="2212932" cy="553244"/>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National centralisation vs local capacity.</a:t>
            </a:r>
            <a:endParaRPr lang="en-US" sz="1200" dirty="0"/>
          </a:p>
        </p:txBody>
      </p:sp>
      <p:sp>
        <p:nvSpPr>
          <p:cNvPr id="21" name="Shape 19"/>
          <p:cNvSpPr/>
          <p:nvPr/>
        </p:nvSpPr>
        <p:spPr>
          <a:xfrm>
            <a:off x="4191000" y="5317490"/>
            <a:ext cx="3048000" cy="104140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22" name="Shape 20"/>
          <p:cNvSpPr/>
          <p:nvPr/>
        </p:nvSpPr>
        <p:spPr>
          <a:xfrm>
            <a:off x="4373880" y="5500370"/>
            <a:ext cx="417534" cy="325438"/>
          </a:xfrm>
          <a:prstGeom prst="ellipse">
            <a:avLst/>
          </a:prstGeom>
          <a:solidFill>
            <a:srgbClr val="7A1F2B"/>
          </a:solidFill>
          <a:ln w="12700">
            <a:solidFill>
              <a:srgbClr val="7A1F2B"/>
            </a:solidFill>
            <a:prstDash val="solid"/>
          </a:ln>
        </p:spPr>
        <p:txBody>
          <a:bodyPr/>
          <a:lstStyle/>
          <a:p>
            <a:endParaRPr lang="en-GB"/>
          </a:p>
        </p:txBody>
      </p:sp>
      <p:sp>
        <p:nvSpPr>
          <p:cNvPr id="23" name="Text 21"/>
          <p:cNvSpPr/>
          <p:nvPr/>
        </p:nvSpPr>
        <p:spPr>
          <a:xfrm>
            <a:off x="4373880" y="5500370"/>
            <a:ext cx="417534" cy="325438"/>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4</a:t>
            </a:r>
            <a:endParaRPr lang="en-US" sz="1600" dirty="0"/>
          </a:p>
        </p:txBody>
      </p:sp>
      <p:sp>
        <p:nvSpPr>
          <p:cNvPr id="24" name="Text 22"/>
          <p:cNvSpPr/>
          <p:nvPr/>
        </p:nvSpPr>
        <p:spPr>
          <a:xfrm>
            <a:off x="4968240" y="5482082"/>
            <a:ext cx="2212932" cy="260350"/>
          </a:xfrm>
          <a:prstGeom prst="rect">
            <a:avLst/>
          </a:prstGeom>
          <a:noFill/>
          <a:ln/>
        </p:spPr>
        <p:txBody>
          <a:bodyPr wrap="square" lIns="0" tIns="0" rIns="0" bIns="0" rtlCol="0" anchor="ctr"/>
          <a:lstStyle/>
          <a:p>
            <a:pPr marL="0" indent="0">
              <a:buNone/>
            </a:pPr>
            <a:r>
              <a:rPr lang="en-US" sz="1400" b="1" dirty="0">
                <a:solidFill>
                  <a:srgbClr val="1B2A41"/>
                </a:solidFill>
                <a:latin typeface="Arial" pitchFamily="34" charset="0"/>
                <a:ea typeface="Arial" pitchFamily="34" charset="-122"/>
                <a:cs typeface="Arial" pitchFamily="34" charset="-120"/>
              </a:rPr>
              <a:t>Recommendations</a:t>
            </a:r>
            <a:endParaRPr lang="en-US" sz="1400" dirty="0"/>
          </a:p>
        </p:txBody>
      </p:sp>
      <p:sp>
        <p:nvSpPr>
          <p:cNvPr id="25" name="Text 23"/>
          <p:cNvSpPr/>
          <p:nvPr/>
        </p:nvSpPr>
        <p:spPr>
          <a:xfrm>
            <a:off x="4968240" y="5726430"/>
            <a:ext cx="2212932" cy="553244"/>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Actionable service improvements.</a:t>
            </a:r>
            <a:endParaRPr lang="en-US" sz="1200" dirty="0"/>
          </a:p>
        </p:txBody>
      </p:sp>
      <p:sp>
        <p:nvSpPr>
          <p:cNvPr id="26" name="Shape 24"/>
          <p:cNvSpPr/>
          <p:nvPr/>
        </p:nvSpPr>
        <p:spPr>
          <a:xfrm>
            <a:off x="7680960" y="1463040"/>
            <a:ext cx="4023360" cy="4937760"/>
          </a:xfrm>
          <a:prstGeom prst="roundRect">
            <a:avLst>
              <a:gd name="adj" fmla="val 1818"/>
            </a:avLst>
          </a:prstGeom>
          <a:solidFill>
            <a:srgbClr val="1B2A41"/>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27" name="Text 25"/>
          <p:cNvSpPr/>
          <p:nvPr/>
        </p:nvSpPr>
        <p:spPr>
          <a:xfrm>
            <a:off x="7863840" y="1920240"/>
            <a:ext cx="3657600" cy="1463040"/>
          </a:xfrm>
          <a:prstGeom prst="rect">
            <a:avLst/>
          </a:prstGeom>
          <a:noFill/>
          <a:ln/>
        </p:spPr>
        <p:txBody>
          <a:bodyPr wrap="square" lIns="0" tIns="0" rIns="0" bIns="0" rtlCol="0" anchor="t"/>
          <a:lstStyle/>
          <a:p>
            <a:pPr marL="0" indent="0">
              <a:buNone/>
            </a:pPr>
            <a:r>
              <a:rPr lang="en-US" sz="2000" b="1" i="1" dirty="0">
                <a:solidFill>
                  <a:srgbClr val="FFFFFF"/>
                </a:solidFill>
                <a:latin typeface="Arial" pitchFamily="34" charset="0"/>
                <a:ea typeface="Arial" pitchFamily="34" charset="-122"/>
                <a:cs typeface="Arial" pitchFamily="34" charset="-120"/>
              </a:rPr>
              <a:t>A criminal focus alone is a missed opportunity.</a:t>
            </a:r>
            <a:endParaRPr lang="en-US" sz="2000" dirty="0"/>
          </a:p>
        </p:txBody>
      </p:sp>
      <p:sp>
        <p:nvSpPr>
          <p:cNvPr id="28" name="Shape 26"/>
          <p:cNvSpPr/>
          <p:nvPr/>
        </p:nvSpPr>
        <p:spPr>
          <a:xfrm>
            <a:off x="7863840" y="3657600"/>
            <a:ext cx="914400" cy="0"/>
          </a:xfrm>
          <a:prstGeom prst="line">
            <a:avLst/>
          </a:prstGeom>
          <a:noFill/>
          <a:ln w="25400">
            <a:solidFill>
              <a:srgbClr val="B08D57"/>
            </a:solidFill>
            <a:prstDash val="solid"/>
          </a:ln>
        </p:spPr>
        <p:txBody>
          <a:bodyPr/>
          <a:lstStyle/>
          <a:p>
            <a:endParaRPr lang="en-GB"/>
          </a:p>
        </p:txBody>
      </p:sp>
      <p:sp>
        <p:nvSpPr>
          <p:cNvPr id="29" name="Text 27"/>
          <p:cNvSpPr/>
          <p:nvPr/>
        </p:nvSpPr>
        <p:spPr>
          <a:xfrm>
            <a:off x="7863840" y="3840480"/>
            <a:ext cx="3657600" cy="1828800"/>
          </a:xfrm>
          <a:prstGeom prst="rect">
            <a:avLst/>
          </a:prstGeom>
          <a:noFill/>
          <a:ln/>
        </p:spPr>
        <p:txBody>
          <a:bodyPr wrap="square" lIns="0" tIns="0" rIns="0" bIns="0" rtlCol="0" anchor="t"/>
          <a:lstStyle/>
          <a:p>
            <a:pPr marL="0" indent="0">
              <a:buNone/>
            </a:pPr>
            <a:r>
              <a:rPr lang="en-US" sz="1300" dirty="0">
                <a:solidFill>
                  <a:srgbClr val="E6E6E6"/>
                </a:solidFill>
                <a:latin typeface="Arial" pitchFamily="34" charset="0"/>
                <a:ea typeface="Arial" pitchFamily="34" charset="-122"/>
                <a:cs typeface="Arial" pitchFamily="34" charset="-120"/>
              </a:rPr>
              <a:t>Systemic analysis shows how policy, staffing, culture and infrastructure combined to allow harm to reach patients unchecked.</a:t>
            </a:r>
            <a:endParaRPr lang="en-US" sz="1300" dirty="0"/>
          </a:p>
        </p:txBody>
      </p:sp>
      <p:sp>
        <p:nvSpPr>
          <p:cNvPr id="30" name="Text 28"/>
          <p:cNvSpPr/>
          <p:nvPr/>
        </p:nvSpPr>
        <p:spPr>
          <a:xfrm>
            <a:off x="7863840" y="5943600"/>
            <a:ext cx="3657600" cy="320040"/>
          </a:xfrm>
          <a:prstGeom prst="rect">
            <a:avLst/>
          </a:prstGeom>
          <a:noFill/>
          <a:ln/>
        </p:spPr>
        <p:txBody>
          <a:bodyPr wrap="square" lIns="0" tIns="0" rIns="0" bIns="0" rtlCol="0" anchor="ctr"/>
          <a:lstStyle/>
          <a:p>
            <a:pPr marL="0" indent="0">
              <a:buNone/>
            </a:pPr>
            <a:r>
              <a:rPr lang="en-US" sz="1600" dirty="0">
                <a:solidFill>
                  <a:schemeClr val="accent4">
                    <a:lumMod val="60000"/>
                    <a:lumOff val="40000"/>
                  </a:schemeClr>
                </a:solidFill>
              </a:rPr>
              <a:t>(</a:t>
            </a:r>
            <a:r>
              <a:rPr lang="en-US" sz="1600" dirty="0" err="1">
                <a:solidFill>
                  <a:schemeClr val="accent4">
                    <a:lumMod val="60000"/>
                    <a:lumOff val="40000"/>
                  </a:schemeClr>
                </a:solidFill>
              </a:rPr>
              <a:t>Whiteing</a:t>
            </a:r>
            <a:r>
              <a:rPr lang="en-US" sz="1600" dirty="0">
                <a:solidFill>
                  <a:schemeClr val="accent4">
                    <a:lumMod val="60000"/>
                    <a:lumOff val="40000"/>
                  </a:schemeClr>
                </a:solidFill>
              </a:rPr>
              <a:t>, 2023)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03 · Framework   ·   5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The Swiss Cheese Model</a:t>
            </a:r>
            <a:endParaRPr lang="en-US" sz="3000" dirty="0"/>
          </a:p>
        </p:txBody>
      </p:sp>
      <p:sp>
        <p:nvSpPr>
          <p:cNvPr id="5" name="Text 3"/>
          <p:cNvSpPr/>
          <p:nvPr/>
        </p:nvSpPr>
        <p:spPr>
          <a:xfrm>
            <a:off x="548640" y="1463040"/>
            <a:ext cx="6035040" cy="310896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Accidents occur when weaknesses in defences align (Jesudason, 2023).</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Chester's defences were completely undermined.</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Unit downgraded without upgrading resources for complex cases.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Serial harm relies on latent vulnerabilities going undetected (Yorker and Barker, 2026).</a:t>
            </a:r>
            <a:endParaRPr lang="en-US" sz="1800" dirty="0"/>
          </a:p>
        </p:txBody>
      </p:sp>
      <p:pic>
        <p:nvPicPr>
          <p:cNvPr id="6" name="Image 0" descr="/mnt/user-data/uploads/1783509235389_image.png"/>
          <p:cNvPicPr>
            <a:picLocks noChangeAspect="1"/>
          </p:cNvPicPr>
          <p:nvPr/>
        </p:nvPicPr>
        <p:blipFill>
          <a:blip r:embed="rId3"/>
          <a:srcRect/>
          <a:stretch/>
        </p:blipFill>
        <p:spPr>
          <a:xfrm>
            <a:off x="6858000" y="1463040"/>
            <a:ext cx="4937760" cy="3017520"/>
          </a:xfrm>
          <a:prstGeom prst="rect">
            <a:avLst/>
          </a:prstGeom>
        </p:spPr>
      </p:pic>
      <p:sp>
        <p:nvSpPr>
          <p:cNvPr id="7" name="Text 4"/>
          <p:cNvSpPr/>
          <p:nvPr/>
        </p:nvSpPr>
        <p:spPr>
          <a:xfrm>
            <a:off x="6766560" y="4526280"/>
            <a:ext cx="512064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Reason's Swiss Cheese Model applied to layered defences (Jesudason, 2023)</a:t>
            </a:r>
            <a:endParaRPr lang="en-US" sz="1100" dirty="0"/>
          </a:p>
        </p:txBody>
      </p:sp>
      <p:sp>
        <p:nvSpPr>
          <p:cNvPr id="8" name="Shape 5"/>
          <p:cNvSpPr/>
          <p:nvPr/>
        </p:nvSpPr>
        <p:spPr>
          <a:xfrm>
            <a:off x="640080" y="4974336"/>
            <a:ext cx="146304" cy="146304"/>
          </a:xfrm>
          <a:prstGeom prst="ellipse">
            <a:avLst/>
          </a:prstGeom>
          <a:solidFill>
            <a:srgbClr val="7A1F2B"/>
          </a:solidFill>
          <a:ln w="12700">
            <a:solidFill>
              <a:srgbClr val="7A1F2B"/>
            </a:solidFill>
            <a:prstDash val="solid"/>
          </a:ln>
        </p:spPr>
        <p:txBody>
          <a:bodyPr/>
          <a:lstStyle/>
          <a:p>
            <a:endParaRPr lang="en-GB"/>
          </a:p>
        </p:txBody>
      </p:sp>
      <p:sp>
        <p:nvSpPr>
          <p:cNvPr id="9" name="Text 6"/>
          <p:cNvSpPr/>
          <p:nvPr/>
        </p:nvSpPr>
        <p:spPr>
          <a:xfrm>
            <a:off x="868680" y="4892040"/>
            <a:ext cx="5486400" cy="320040"/>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Weakened staffing</a:t>
            </a:r>
            <a:endParaRPr lang="en-US" sz="1400" dirty="0"/>
          </a:p>
        </p:txBody>
      </p:sp>
      <p:sp>
        <p:nvSpPr>
          <p:cNvPr id="10" name="Shape 7"/>
          <p:cNvSpPr/>
          <p:nvPr/>
        </p:nvSpPr>
        <p:spPr>
          <a:xfrm>
            <a:off x="640080" y="5340096"/>
            <a:ext cx="146304" cy="146304"/>
          </a:xfrm>
          <a:prstGeom prst="ellipse">
            <a:avLst/>
          </a:prstGeom>
          <a:solidFill>
            <a:srgbClr val="7A1F2B"/>
          </a:solidFill>
          <a:ln w="12700">
            <a:solidFill>
              <a:srgbClr val="7A1F2B"/>
            </a:solidFill>
            <a:prstDash val="solid"/>
          </a:ln>
        </p:spPr>
        <p:txBody>
          <a:bodyPr/>
          <a:lstStyle/>
          <a:p>
            <a:endParaRPr lang="en-GB"/>
          </a:p>
        </p:txBody>
      </p:sp>
      <p:sp>
        <p:nvSpPr>
          <p:cNvPr id="11" name="Text 8"/>
          <p:cNvSpPr/>
          <p:nvPr/>
        </p:nvSpPr>
        <p:spPr>
          <a:xfrm>
            <a:off x="868680" y="5257800"/>
            <a:ext cx="5486400" cy="320040"/>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Absent seniority OOH</a:t>
            </a:r>
            <a:endParaRPr lang="en-US" sz="1400" dirty="0"/>
          </a:p>
        </p:txBody>
      </p:sp>
      <p:sp>
        <p:nvSpPr>
          <p:cNvPr id="12" name="Shape 9"/>
          <p:cNvSpPr/>
          <p:nvPr/>
        </p:nvSpPr>
        <p:spPr>
          <a:xfrm>
            <a:off x="640080" y="5705856"/>
            <a:ext cx="146304" cy="146304"/>
          </a:xfrm>
          <a:prstGeom prst="ellipse">
            <a:avLst/>
          </a:prstGeom>
          <a:solidFill>
            <a:srgbClr val="7A1F2B"/>
          </a:solidFill>
          <a:ln w="12700">
            <a:solidFill>
              <a:srgbClr val="7A1F2B"/>
            </a:solidFill>
            <a:prstDash val="solid"/>
          </a:ln>
        </p:spPr>
        <p:txBody>
          <a:bodyPr/>
          <a:lstStyle/>
          <a:p>
            <a:endParaRPr lang="en-GB"/>
          </a:p>
        </p:txBody>
      </p:sp>
      <p:sp>
        <p:nvSpPr>
          <p:cNvPr id="13" name="Text 10"/>
          <p:cNvSpPr/>
          <p:nvPr/>
        </p:nvSpPr>
        <p:spPr>
          <a:xfrm>
            <a:off x="868680" y="5623560"/>
            <a:ext cx="5486400" cy="320040"/>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Ignored mortality signals</a:t>
            </a:r>
            <a:endParaRPr lang="en-US" sz="1400" dirty="0"/>
          </a:p>
        </p:txBody>
      </p:sp>
      <p:sp>
        <p:nvSpPr>
          <p:cNvPr id="14" name="Shape 11"/>
          <p:cNvSpPr/>
          <p:nvPr/>
        </p:nvSpPr>
        <p:spPr>
          <a:xfrm>
            <a:off x="640080" y="6071616"/>
            <a:ext cx="146304" cy="146304"/>
          </a:xfrm>
          <a:prstGeom prst="ellipse">
            <a:avLst/>
          </a:prstGeom>
          <a:solidFill>
            <a:srgbClr val="7A1F2B"/>
          </a:solidFill>
          <a:ln w="12700">
            <a:solidFill>
              <a:srgbClr val="7A1F2B"/>
            </a:solidFill>
            <a:prstDash val="solid"/>
          </a:ln>
        </p:spPr>
        <p:txBody>
          <a:bodyPr/>
          <a:lstStyle/>
          <a:p>
            <a:endParaRPr lang="en-GB"/>
          </a:p>
        </p:txBody>
      </p:sp>
      <p:sp>
        <p:nvSpPr>
          <p:cNvPr id="15" name="Text 12"/>
          <p:cNvSpPr/>
          <p:nvPr/>
        </p:nvSpPr>
        <p:spPr>
          <a:xfrm>
            <a:off x="868680" y="5989320"/>
            <a:ext cx="5486400" cy="320040"/>
          </a:xfrm>
          <a:prstGeom prst="rect">
            <a:avLst/>
          </a:prstGeom>
          <a:noFill/>
          <a:ln/>
        </p:spPr>
        <p:txBody>
          <a:bodyPr wrap="square" lIns="0" tIns="0" rIns="0" bIns="0" rtlCol="0" anchor="ctr"/>
          <a:lstStyle/>
          <a:p>
            <a:pPr marL="0" indent="0">
              <a:buNone/>
            </a:pPr>
            <a:r>
              <a:rPr lang="en-US" sz="1400" dirty="0">
                <a:solidFill>
                  <a:srgbClr val="1A1A1A"/>
                </a:solidFill>
                <a:latin typeface="Arial" pitchFamily="34" charset="0"/>
                <a:ea typeface="Arial" pitchFamily="34" charset="-122"/>
                <a:cs typeface="Arial" pitchFamily="34" charset="-120"/>
              </a:rPr>
              <a:t>Suppressed whistleblowing</a:t>
            </a:r>
            <a:endParaRPr lang="en-US" sz="1400" dirty="0"/>
          </a:p>
        </p:txBody>
      </p:sp>
      <p:sp>
        <p:nvSpPr>
          <p:cNvPr id="16" name="Shape 13"/>
          <p:cNvSpPr/>
          <p:nvPr/>
        </p:nvSpPr>
        <p:spPr>
          <a:xfrm>
            <a:off x="6858000" y="5029200"/>
            <a:ext cx="4937760" cy="1417320"/>
          </a:xfrm>
          <a:prstGeom prst="roundRect">
            <a:avLst>
              <a:gd name="adj" fmla="val 5161"/>
            </a:avLst>
          </a:prstGeom>
          <a:solidFill>
            <a:srgbClr val="1B2A41"/>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7" name="Text 14"/>
          <p:cNvSpPr/>
          <p:nvPr/>
        </p:nvSpPr>
        <p:spPr>
          <a:xfrm>
            <a:off x="7040880" y="5166360"/>
            <a:ext cx="4572000" cy="731520"/>
          </a:xfrm>
          <a:prstGeom prst="rect">
            <a:avLst/>
          </a:prstGeom>
          <a:noFill/>
          <a:ln/>
        </p:spPr>
        <p:txBody>
          <a:bodyPr wrap="square" lIns="0" tIns="0" rIns="0" bIns="0" rtlCol="0" anchor="t"/>
          <a:lstStyle/>
          <a:p>
            <a:pPr marL="0" indent="0">
              <a:buNone/>
            </a:pPr>
            <a:r>
              <a:rPr lang="en-US" sz="1300" i="1" dirty="0">
                <a:solidFill>
                  <a:srgbClr val="FFFFFF"/>
                </a:solidFill>
                <a:latin typeface="Arial" pitchFamily="34" charset="0"/>
                <a:ea typeface="Arial" pitchFamily="34" charset="-122"/>
                <a:cs typeface="Arial" pitchFamily="34" charset="-120"/>
              </a:rPr>
              <a:t>"True risk reduction is in finding the overlaps of these holes."</a:t>
            </a:r>
            <a:endParaRPr lang="en-US" sz="1300" dirty="0"/>
          </a:p>
        </p:txBody>
      </p:sp>
      <p:sp>
        <p:nvSpPr>
          <p:cNvPr id="18" name="Text 15"/>
          <p:cNvSpPr/>
          <p:nvPr/>
        </p:nvSpPr>
        <p:spPr>
          <a:xfrm>
            <a:off x="7040880" y="5989320"/>
            <a:ext cx="4572000" cy="365760"/>
          </a:xfrm>
          <a:prstGeom prst="rect">
            <a:avLst/>
          </a:prstGeom>
          <a:noFill/>
          <a:ln/>
        </p:spPr>
        <p:txBody>
          <a:bodyPr wrap="square" lIns="0" tIns="0" rIns="0" bIns="0" rtlCol="0" anchor="ctr"/>
          <a:lstStyle/>
          <a:p>
            <a:r>
              <a:rPr lang="en-US" sz="1200" dirty="0">
                <a:solidFill>
                  <a:schemeClr val="accent4">
                    <a:lumMod val="60000"/>
                    <a:lumOff val="40000"/>
                  </a:schemeClr>
                </a:solidFill>
                <a:latin typeface="Arial" panose="020B0604020202020204" pitchFamily="34" charset="0"/>
                <a:ea typeface="Arial" pitchFamily="34" charset="-122"/>
                <a:cs typeface="Arial" panose="020B0604020202020204" pitchFamily="34" charset="0"/>
              </a:rPr>
              <a:t>— </a:t>
            </a:r>
            <a:r>
              <a:rPr lang="en-US" sz="1200" dirty="0">
                <a:solidFill>
                  <a:schemeClr val="accent4">
                    <a:lumMod val="60000"/>
                    <a:lumOff val="40000"/>
                  </a:schemeClr>
                </a:solidFill>
                <a:latin typeface="Arial" panose="020B0604020202020204" pitchFamily="34" charset="0"/>
                <a:cs typeface="Arial" panose="020B0604020202020204" pitchFamily="34" charset="0"/>
              </a:rPr>
              <a:t>(</a:t>
            </a:r>
            <a:r>
              <a:rPr lang="en-US" sz="1200" dirty="0" err="1">
                <a:solidFill>
                  <a:schemeClr val="accent4">
                    <a:lumMod val="60000"/>
                    <a:lumOff val="40000"/>
                  </a:schemeClr>
                </a:solidFill>
                <a:latin typeface="Arial" panose="020B0604020202020204" pitchFamily="34" charset="0"/>
                <a:cs typeface="Arial" panose="020B0604020202020204" pitchFamily="34" charset="0"/>
              </a:rPr>
              <a:t>Jesudason</a:t>
            </a:r>
            <a:r>
              <a:rPr lang="en-US" sz="1200" dirty="0">
                <a:solidFill>
                  <a:schemeClr val="accent4">
                    <a:lumMod val="60000"/>
                    <a:lumOff val="40000"/>
                  </a:schemeClr>
                </a:solidFill>
                <a:latin typeface="Arial" panose="020B0604020202020204" pitchFamily="34" charset="0"/>
                <a:cs typeface="Arial" panose="020B0604020202020204" pitchFamily="34" charset="0"/>
              </a:rPr>
              <a:t>, 2023) </a:t>
            </a:r>
          </a:p>
          <a:p>
            <a:pPr marL="0" indent="0">
              <a:buNone/>
            </a:pPr>
            <a:endParaRPr lang="en-US" sz="1200" dirty="0">
              <a:solidFill>
                <a:schemeClr val="accent4">
                  <a:lumMod val="60000"/>
                  <a:lumOff val="4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04 · Failures   ·   6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Latent and Active Failures</a:t>
            </a:r>
            <a:endParaRPr lang="en-US" sz="3000" dirty="0"/>
          </a:p>
        </p:txBody>
      </p:sp>
      <p:sp>
        <p:nvSpPr>
          <p:cNvPr id="5" name="Text 3"/>
          <p:cNvSpPr/>
          <p:nvPr/>
        </p:nvSpPr>
        <p:spPr>
          <a:xfrm>
            <a:off x="548640" y="1463040"/>
            <a:ext cx="11155680" cy="182880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Latent failures: chronic issues embedded in the hospital's framework.</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Active failures: errors that occur at the point of care.</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Weak safety nets left the hospital with little protection (Lawrence and Conn, 2024).</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Ignoring warning signals is no different from failing to learn (Leary, 2023).</a:t>
            </a:r>
            <a:endParaRPr lang="en-US" sz="18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548640" y="3749040"/>
          <a:ext cx="11155680" cy="2286000"/>
        </p:xfrm>
        <a:graphic>
          <a:graphicData uri="http://schemas.openxmlformats.org/drawingml/2006/table">
            <a:tbl>
              <a:tblPr/>
              <a:tblGrid>
                <a:gridCol w="5577840">
                  <a:extLst>
                    <a:ext uri="{9D8B030D-6E8A-4147-A177-3AD203B41FA5}">
                      <a16:colId xmlns:a16="http://schemas.microsoft.com/office/drawing/2014/main" val="20000"/>
                    </a:ext>
                  </a:extLst>
                </a:gridCol>
                <a:gridCol w="5577840">
                  <a:extLst>
                    <a:ext uri="{9D8B030D-6E8A-4147-A177-3AD203B41FA5}">
                      <a16:colId xmlns:a16="http://schemas.microsoft.com/office/drawing/2014/main" val="20001"/>
                    </a:ext>
                  </a:extLst>
                </a:gridCol>
              </a:tblGrid>
              <a:tr h="457200">
                <a:tc>
                  <a:txBody>
                    <a:bodyPr/>
                    <a:lstStyle/>
                    <a:p>
                      <a:pPr marL="0" indent="0">
                        <a:buNone/>
                      </a:pPr>
                      <a:r>
                        <a:rPr lang="en-US" sz="1400" b="1" dirty="0">
                          <a:solidFill>
                            <a:srgbClr val="FFFFFF"/>
                          </a:solidFill>
                          <a:latin typeface="Arial" pitchFamily="34" charset="0"/>
                          <a:ea typeface="Arial" pitchFamily="34" charset="-122"/>
                          <a:cs typeface="Arial" pitchFamily="34" charset="-120"/>
                        </a:rPr>
                        <a:t>LATENT FAILURES</a:t>
                      </a:r>
                      <a:endParaRPr lang="en-US" sz="14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1B2A41"/>
                    </a:solidFill>
                  </a:tcPr>
                </a:tc>
                <a:tc>
                  <a:txBody>
                    <a:bodyPr/>
                    <a:lstStyle/>
                    <a:p>
                      <a:pPr marL="0" indent="0">
                        <a:buNone/>
                      </a:pPr>
                      <a:r>
                        <a:rPr lang="en-US" sz="1400" b="1" dirty="0">
                          <a:solidFill>
                            <a:srgbClr val="FFFFFF"/>
                          </a:solidFill>
                          <a:latin typeface="Arial" pitchFamily="34" charset="0"/>
                          <a:ea typeface="Arial" pitchFamily="34" charset="-122"/>
                          <a:cs typeface="Arial" pitchFamily="34" charset="-120"/>
                        </a:rPr>
                        <a:t>ACTIVE FAILURES</a:t>
                      </a:r>
                      <a:endParaRPr lang="en-US" sz="14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7A1F2B"/>
                    </a:solidFill>
                  </a:tcPr>
                </a:tc>
                <a:extLst>
                  <a:ext uri="{0D108BD9-81ED-4DB2-BD59-A6C34878D82A}">
                    <a16:rowId xmlns:a16="http://schemas.microsoft.com/office/drawing/2014/main" val="10000"/>
                  </a:ext>
                </a:extLst>
              </a:tr>
              <a:tr h="457200">
                <a:tc>
                  <a:txBody>
                    <a:bodyPr/>
                    <a:lstStyle/>
                    <a:p>
                      <a:pPr marL="0" indent="0">
                        <a:buNone/>
                      </a:pPr>
                      <a:r>
                        <a:rPr lang="en-US" sz="1300" dirty="0">
                          <a:solidFill>
                            <a:srgbClr val="1A1A1A"/>
                          </a:solidFill>
                          <a:latin typeface="Arial" pitchFamily="34" charset="0"/>
                          <a:ea typeface="Arial" pitchFamily="34" charset="-122"/>
                          <a:cs typeface="Arial" pitchFamily="34" charset="-120"/>
                        </a:rPr>
                        <a:t>Sewage backup and Pseudomonas superbug in taps</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tc>
                  <a:txBody>
                    <a:bodyPr/>
                    <a:lstStyle/>
                    <a:p>
                      <a:pPr marL="0" indent="0">
                        <a:buNone/>
                      </a:pPr>
                      <a:r>
                        <a:rPr lang="en-US" sz="1300" dirty="0">
                          <a:solidFill>
                            <a:srgbClr val="1A1A1A"/>
                          </a:solidFill>
                          <a:latin typeface="Arial" pitchFamily="34" charset="0"/>
                          <a:ea typeface="Arial" pitchFamily="34" charset="-122"/>
                          <a:cs typeface="Arial" pitchFamily="34" charset="-120"/>
                        </a:rPr>
                        <a:t>Delayed response to the surge in neonatal deaths</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extLst>
                  <a:ext uri="{0D108BD9-81ED-4DB2-BD59-A6C34878D82A}">
                    <a16:rowId xmlns:a16="http://schemas.microsoft.com/office/drawing/2014/main" val="10001"/>
                  </a:ext>
                </a:extLst>
              </a:tr>
              <a:tr h="457200">
                <a:tc>
                  <a:txBody>
                    <a:bodyPr/>
                    <a:lstStyle/>
                    <a:p>
                      <a:pPr marL="0" indent="0">
                        <a:buNone/>
                      </a:pPr>
                      <a:r>
                        <a:rPr lang="en-US" sz="1300" dirty="0">
                          <a:solidFill>
                            <a:srgbClr val="1A1A1A"/>
                          </a:solidFill>
                          <a:latin typeface="Arial" pitchFamily="34" charset="0"/>
                          <a:ea typeface="Arial" pitchFamily="34" charset="-122"/>
                          <a:cs typeface="Arial" pitchFamily="34" charset="-120"/>
                        </a:rPr>
                        <a:t>Chronic under-staffing and skill dilution</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F0E9DD"/>
                    </a:solidFill>
                  </a:tcPr>
                </a:tc>
                <a:tc>
                  <a:txBody>
                    <a:bodyPr/>
                    <a:lstStyle/>
                    <a:p>
                      <a:pPr marL="0" indent="0">
                        <a:buNone/>
                      </a:pPr>
                      <a:r>
                        <a:rPr lang="en-US" sz="1300" dirty="0">
                          <a:solidFill>
                            <a:srgbClr val="1A1A1A"/>
                          </a:solidFill>
                          <a:latin typeface="Arial" pitchFamily="34" charset="0"/>
                          <a:ea typeface="Arial" pitchFamily="34" charset="-122"/>
                          <a:cs typeface="Arial" pitchFamily="34" charset="-120"/>
                        </a:rPr>
                        <a:t>Leadership resistance to formal investigation</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F0E9DD"/>
                    </a:solidFill>
                  </a:tcPr>
                </a:tc>
                <a:extLst>
                  <a:ext uri="{0D108BD9-81ED-4DB2-BD59-A6C34878D82A}">
                    <a16:rowId xmlns:a16="http://schemas.microsoft.com/office/drawing/2014/main" val="10002"/>
                  </a:ext>
                </a:extLst>
              </a:tr>
              <a:tr h="457200">
                <a:tc>
                  <a:txBody>
                    <a:bodyPr/>
                    <a:lstStyle/>
                    <a:p>
                      <a:pPr marL="0" indent="0">
                        <a:buNone/>
                      </a:pPr>
                      <a:r>
                        <a:rPr lang="en-US" sz="1300" dirty="0">
                          <a:solidFill>
                            <a:srgbClr val="1A1A1A"/>
                          </a:solidFill>
                          <a:latin typeface="Arial" pitchFamily="34" charset="0"/>
                          <a:ea typeface="Arial" pitchFamily="34" charset="-122"/>
                          <a:cs typeface="Arial" pitchFamily="34" charset="-120"/>
                        </a:rPr>
                        <a:t>Dilapidated 1970s building, poor lighting</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tc>
                  <a:txBody>
                    <a:bodyPr/>
                    <a:lstStyle/>
                    <a:p>
                      <a:pPr marL="0" indent="0">
                        <a:buNone/>
                      </a:pPr>
                      <a:r>
                        <a:rPr lang="en-US" sz="1300" dirty="0">
                          <a:solidFill>
                            <a:srgbClr val="1A1A1A"/>
                          </a:solidFill>
                          <a:latin typeface="Arial" pitchFamily="34" charset="0"/>
                          <a:ea typeface="Arial" pitchFamily="34" charset="-122"/>
                          <a:cs typeface="Arial" pitchFamily="34" charset="-120"/>
                        </a:rPr>
                        <a:t>Pressuring consultants to apologise to a suspect</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extLst>
                  <a:ext uri="{0D108BD9-81ED-4DB2-BD59-A6C34878D82A}">
                    <a16:rowId xmlns:a16="http://schemas.microsoft.com/office/drawing/2014/main" val="10003"/>
                  </a:ext>
                </a:extLst>
              </a:tr>
              <a:tr h="457200">
                <a:tc>
                  <a:txBody>
                    <a:bodyPr/>
                    <a:lstStyle/>
                    <a:p>
                      <a:pPr marL="0" indent="0">
                        <a:buNone/>
                      </a:pPr>
                      <a:r>
                        <a:rPr lang="en-US" sz="1300" dirty="0">
                          <a:solidFill>
                            <a:srgbClr val="1A1A1A"/>
                          </a:solidFill>
                          <a:latin typeface="Arial" pitchFamily="34" charset="0"/>
                          <a:ea typeface="Arial" pitchFamily="34" charset="-122"/>
                          <a:cs typeface="Arial" pitchFamily="34" charset="-120"/>
                        </a:rPr>
                        <a:t>Unresolved shortage of neonatal transport</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F0E9DD"/>
                    </a:solidFill>
                  </a:tcPr>
                </a:tc>
                <a:tc>
                  <a:txBody>
                    <a:bodyPr/>
                    <a:lstStyle/>
                    <a:p>
                      <a:pPr marL="0" indent="0">
                        <a:buNone/>
                      </a:pPr>
                      <a:r>
                        <a:rPr lang="en-US" sz="1300" dirty="0">
                          <a:solidFill>
                            <a:srgbClr val="1A1A1A"/>
                          </a:solidFill>
                          <a:latin typeface="Arial" pitchFamily="34" charset="0"/>
                          <a:ea typeface="Arial" pitchFamily="34" charset="-122"/>
                          <a:cs typeface="Arial" pitchFamily="34" charset="-120"/>
                        </a:rPr>
                        <a:t>Failure to escalate anomalies in mortality data</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F0E9DD"/>
                    </a:solidFill>
                  </a:tcPr>
                </a:tc>
                <a:extLst>
                  <a:ext uri="{0D108BD9-81ED-4DB2-BD59-A6C34878D82A}">
                    <a16:rowId xmlns:a16="http://schemas.microsoft.com/office/drawing/2014/main" val="10004"/>
                  </a:ext>
                </a:extLst>
              </a:tr>
            </a:tbl>
          </a:graphicData>
        </a:graphic>
      </p:graphicFrame>
      <p:sp>
        <p:nvSpPr>
          <p:cNvPr id="6" name="Text 4"/>
          <p:cNvSpPr/>
          <p:nvPr/>
        </p:nvSpPr>
        <p:spPr>
          <a:xfrm>
            <a:off x="548640" y="6355080"/>
            <a:ext cx="7315200" cy="274320"/>
          </a:xfrm>
          <a:prstGeom prst="rect">
            <a:avLst/>
          </a:prstGeom>
          <a:noFill/>
          <a:ln/>
        </p:spPr>
        <p:txBody>
          <a:bodyPr wrap="square" lIns="0" tIns="0" rIns="0" bIns="0" rtlCol="0" anchor="ctr"/>
          <a:lstStyle/>
          <a:p>
            <a:pPr marL="0" indent="0">
              <a:buNone/>
            </a:pPr>
            <a:r>
              <a:rPr lang="en-US" sz="1100" i="1" dirty="0">
                <a:solidFill>
                  <a:srgbClr val="5C5C5C"/>
                </a:solidFill>
                <a:latin typeface="Arial" pitchFamily="34" charset="0"/>
                <a:ea typeface="Arial" pitchFamily="34" charset="-122"/>
                <a:cs typeface="Arial" pitchFamily="34" charset="-120"/>
              </a:rPr>
              <a:t>Source: Lawrence and Conn (2024); Leary (2023)</a:t>
            </a:r>
            <a:endParaRPr lang="en-US" sz="1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05 · Donabedian   ·   7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Donabedian Model — Structure</a:t>
            </a:r>
            <a:endParaRPr lang="en-US" sz="3000" dirty="0"/>
          </a:p>
        </p:txBody>
      </p:sp>
      <p:pic>
        <p:nvPicPr>
          <p:cNvPr id="5" name="Image 0" descr="/mnt/user-data/uploads/1783509259620_image.png"/>
          <p:cNvPicPr>
            <a:picLocks noChangeAspect="1"/>
          </p:cNvPicPr>
          <p:nvPr/>
        </p:nvPicPr>
        <p:blipFill>
          <a:blip r:embed="rId3"/>
          <a:srcRect/>
          <a:stretch/>
        </p:blipFill>
        <p:spPr>
          <a:xfrm>
            <a:off x="2764971" y="1150443"/>
            <a:ext cx="5281749" cy="1596808"/>
          </a:xfrm>
          <a:prstGeom prst="rect">
            <a:avLst/>
          </a:prstGeom>
        </p:spPr>
      </p:pic>
      <p:sp>
        <p:nvSpPr>
          <p:cNvPr id="6" name="Text 3"/>
          <p:cNvSpPr/>
          <p:nvPr/>
        </p:nvSpPr>
        <p:spPr>
          <a:xfrm>
            <a:off x="3431177" y="2830068"/>
            <a:ext cx="448056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Donabedian's Structure–Process–Outcome framework (Bowie, 2025)</a:t>
            </a:r>
            <a:endParaRPr lang="en-US" sz="1100" dirty="0"/>
          </a:p>
        </p:txBody>
      </p:sp>
      <p:sp>
        <p:nvSpPr>
          <p:cNvPr id="7" name="Shape 4"/>
          <p:cNvSpPr/>
          <p:nvPr/>
        </p:nvSpPr>
        <p:spPr>
          <a:xfrm>
            <a:off x="8778240" y="1554480"/>
            <a:ext cx="2926080" cy="1005840"/>
          </a:xfrm>
          <a:prstGeom prst="roundRect">
            <a:avLst>
              <a:gd name="adj" fmla="val 7273"/>
            </a:avLst>
          </a:prstGeom>
          <a:solidFill>
            <a:srgbClr val="1B2A41"/>
          </a:solidFill>
          <a:ln w="12700">
            <a:solidFill>
              <a:srgbClr val="1B2A41"/>
            </a:solidFill>
            <a:prstDash val="solid"/>
          </a:ln>
        </p:spPr>
        <p:txBody>
          <a:bodyPr/>
          <a:lstStyle/>
          <a:p>
            <a:endParaRPr lang="en-GB"/>
          </a:p>
        </p:txBody>
      </p:sp>
      <p:sp>
        <p:nvSpPr>
          <p:cNvPr id="8" name="Text 5"/>
          <p:cNvSpPr/>
          <p:nvPr/>
        </p:nvSpPr>
        <p:spPr>
          <a:xfrm>
            <a:off x="8778240" y="1645920"/>
            <a:ext cx="2926080" cy="320040"/>
          </a:xfrm>
          <a:prstGeom prst="rect">
            <a:avLst/>
          </a:prstGeom>
          <a:noFill/>
          <a:ln/>
        </p:spPr>
        <p:txBody>
          <a:bodyPr wrap="square" lIns="0" tIns="0" rIns="0" bIns="0" rtlCol="0" anchor="ctr"/>
          <a:lstStyle/>
          <a:p>
            <a:pPr marL="0" indent="0" algn="ctr">
              <a:buNone/>
            </a:pPr>
            <a:r>
              <a:rPr lang="en-US" sz="1200" kern="0" spc="300" dirty="0">
                <a:solidFill>
                  <a:srgbClr val="B08D57"/>
                </a:solidFill>
                <a:latin typeface="Arial" pitchFamily="34" charset="0"/>
                <a:ea typeface="Arial" pitchFamily="34" charset="-122"/>
                <a:cs typeface="Arial" pitchFamily="34" charset="-120"/>
              </a:rPr>
              <a:t>FOCUS: STRUCTURE</a:t>
            </a:r>
            <a:endParaRPr lang="en-US" sz="1200" dirty="0"/>
          </a:p>
        </p:txBody>
      </p:sp>
      <p:sp>
        <p:nvSpPr>
          <p:cNvPr id="9" name="Text 6"/>
          <p:cNvSpPr/>
          <p:nvPr/>
        </p:nvSpPr>
        <p:spPr>
          <a:xfrm>
            <a:off x="8778240" y="2011680"/>
            <a:ext cx="292608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Physical &amp; human resources</a:t>
            </a:r>
            <a:endParaRPr lang="en-US" sz="1400" dirty="0"/>
          </a:p>
        </p:txBody>
      </p:sp>
      <p:sp>
        <p:nvSpPr>
          <p:cNvPr id="10" name="Text 7"/>
          <p:cNvSpPr/>
          <p:nvPr/>
        </p:nvSpPr>
        <p:spPr>
          <a:xfrm>
            <a:off x="548640" y="3063240"/>
            <a:ext cx="11155680" cy="210312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Structure covers physical and human resources.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Emergency care facilities were woefully inadequate.</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Dilapidated, overcrowded 1970s building.</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Neonatal nurses phased out for less qualified staff to cut costs.</a:t>
            </a:r>
          </a:p>
          <a:p>
            <a:pPr>
              <a:spcAft>
                <a:spcPts val="1000"/>
              </a:spcAft>
              <a:buSzPct val="100000"/>
            </a:pPr>
            <a:r>
              <a:rPr lang="en-US" sz="1800" dirty="0">
                <a:solidFill>
                  <a:srgbClr val="1A1A1A"/>
                </a:solidFill>
                <a:latin typeface="Arial" pitchFamily="34" charset="0"/>
                <a:ea typeface="Arial" pitchFamily="34" charset="-122"/>
                <a:cs typeface="Arial" pitchFamily="34" charset="-120"/>
              </a:rPr>
              <a:t>(Bowie, 2025).</a:t>
            </a:r>
            <a:endParaRPr lang="en-US" dirty="0">
              <a:solidFill>
                <a:srgbClr val="1A1A1A"/>
              </a:solidFill>
              <a:latin typeface="Arial" pitchFamily="34" charset="0"/>
              <a:cs typeface="Arial" pitchFamily="34" charset="-120"/>
            </a:endParaRPr>
          </a:p>
        </p:txBody>
      </p:sp>
      <p:sp>
        <p:nvSpPr>
          <p:cNvPr id="11" name="Shape 8"/>
          <p:cNvSpPr/>
          <p:nvPr/>
        </p:nvSpPr>
        <p:spPr>
          <a:xfrm>
            <a:off x="548640" y="5349240"/>
            <a:ext cx="3566160" cy="1234440"/>
          </a:xfrm>
          <a:prstGeom prst="roundRect">
            <a:avLst>
              <a:gd name="adj" fmla="val 5926"/>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2" name="Text 9"/>
          <p:cNvSpPr/>
          <p:nvPr/>
        </p:nvSpPr>
        <p:spPr>
          <a:xfrm>
            <a:off x="731520" y="5458968"/>
            <a:ext cx="3200400" cy="320040"/>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Physical Estate</a:t>
            </a:r>
            <a:endParaRPr lang="en-US" sz="1400" dirty="0"/>
          </a:p>
        </p:txBody>
      </p:sp>
      <p:sp>
        <p:nvSpPr>
          <p:cNvPr id="13" name="Text 10"/>
          <p:cNvSpPr/>
          <p:nvPr/>
        </p:nvSpPr>
        <p:spPr>
          <a:xfrm>
            <a:off x="731520" y="5824728"/>
            <a:ext cx="3200400" cy="685800"/>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1971 building; sewage backups; contaminated taps.</a:t>
            </a:r>
            <a:endParaRPr lang="en-US" sz="1200" dirty="0"/>
          </a:p>
        </p:txBody>
      </p:sp>
      <p:sp>
        <p:nvSpPr>
          <p:cNvPr id="14" name="Shape 11"/>
          <p:cNvSpPr/>
          <p:nvPr/>
        </p:nvSpPr>
        <p:spPr>
          <a:xfrm>
            <a:off x="4251960" y="5349240"/>
            <a:ext cx="3566160" cy="1234440"/>
          </a:xfrm>
          <a:prstGeom prst="roundRect">
            <a:avLst>
              <a:gd name="adj" fmla="val 5926"/>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5" name="Text 12"/>
          <p:cNvSpPr/>
          <p:nvPr/>
        </p:nvSpPr>
        <p:spPr>
          <a:xfrm>
            <a:off x="4434840" y="5458968"/>
            <a:ext cx="3200400" cy="320040"/>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Human Resources</a:t>
            </a:r>
            <a:endParaRPr lang="en-US" sz="1400" dirty="0"/>
          </a:p>
        </p:txBody>
      </p:sp>
      <p:sp>
        <p:nvSpPr>
          <p:cNvPr id="16" name="Text 13"/>
          <p:cNvSpPr/>
          <p:nvPr/>
        </p:nvSpPr>
        <p:spPr>
          <a:xfrm>
            <a:off x="4434840" y="5824728"/>
            <a:ext cx="3200400" cy="685800"/>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ANNP roles removed; ratio one-fifth below standard.</a:t>
            </a:r>
            <a:endParaRPr lang="en-US" sz="1200" dirty="0"/>
          </a:p>
        </p:txBody>
      </p:sp>
      <p:sp>
        <p:nvSpPr>
          <p:cNvPr id="17" name="Shape 14"/>
          <p:cNvSpPr/>
          <p:nvPr/>
        </p:nvSpPr>
        <p:spPr>
          <a:xfrm>
            <a:off x="7955280" y="5349240"/>
            <a:ext cx="3566160" cy="1234440"/>
          </a:xfrm>
          <a:prstGeom prst="roundRect">
            <a:avLst>
              <a:gd name="adj" fmla="val 5926"/>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8" name="Text 15"/>
          <p:cNvSpPr/>
          <p:nvPr/>
        </p:nvSpPr>
        <p:spPr>
          <a:xfrm>
            <a:off x="8138160" y="5458968"/>
            <a:ext cx="3200400" cy="320040"/>
          </a:xfrm>
          <a:prstGeom prst="rect">
            <a:avLst/>
          </a:prstGeom>
          <a:noFill/>
          <a:ln/>
        </p:spPr>
        <p:txBody>
          <a:bodyPr wrap="square" lIns="0" tIns="0" rIns="0" bIns="0" rtlCol="0" anchor="ctr"/>
          <a:lstStyle/>
          <a:p>
            <a:pPr marL="0" indent="0">
              <a:buNone/>
            </a:pPr>
            <a:r>
              <a:rPr lang="en-US" sz="1400" b="1" dirty="0">
                <a:solidFill>
                  <a:srgbClr val="7A1F2B"/>
                </a:solidFill>
                <a:latin typeface="Arial" pitchFamily="34" charset="0"/>
                <a:ea typeface="Arial" pitchFamily="34" charset="-122"/>
                <a:cs typeface="Arial" pitchFamily="34" charset="-120"/>
              </a:rPr>
              <a:t>Equipment &amp; Cots</a:t>
            </a:r>
            <a:endParaRPr lang="en-US" sz="1400" dirty="0"/>
          </a:p>
        </p:txBody>
      </p:sp>
      <p:sp>
        <p:nvSpPr>
          <p:cNvPr id="19" name="Text 16"/>
          <p:cNvSpPr/>
          <p:nvPr/>
        </p:nvSpPr>
        <p:spPr>
          <a:xfrm>
            <a:off x="8138160" y="5824728"/>
            <a:ext cx="3200400" cy="685800"/>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Level-2 unit stretched to deliver level-3 care.</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05 · Donabedian   ·   8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Donabedian Model — Process</a:t>
            </a:r>
            <a:endParaRPr lang="en-US" sz="3000" dirty="0"/>
          </a:p>
        </p:txBody>
      </p:sp>
      <p:pic>
        <p:nvPicPr>
          <p:cNvPr id="5" name="Image 0" descr="/mnt/user-data/uploads/1783509259620_image.png"/>
          <p:cNvPicPr>
            <a:picLocks noChangeAspect="1"/>
          </p:cNvPicPr>
          <p:nvPr/>
        </p:nvPicPr>
        <p:blipFill>
          <a:blip r:embed="rId3"/>
          <a:srcRect/>
          <a:stretch/>
        </p:blipFill>
        <p:spPr>
          <a:xfrm>
            <a:off x="3200400" y="1095153"/>
            <a:ext cx="4846320" cy="1465167"/>
          </a:xfrm>
          <a:prstGeom prst="rect">
            <a:avLst/>
          </a:prstGeom>
        </p:spPr>
      </p:pic>
      <p:sp>
        <p:nvSpPr>
          <p:cNvPr id="6" name="Text 3"/>
          <p:cNvSpPr/>
          <p:nvPr/>
        </p:nvSpPr>
        <p:spPr>
          <a:xfrm>
            <a:off x="3285309" y="2560320"/>
            <a:ext cx="448056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The process stage of Donabedian's model (Harrison, 2025)</a:t>
            </a:r>
            <a:endParaRPr lang="en-US" sz="1100" dirty="0"/>
          </a:p>
        </p:txBody>
      </p:sp>
      <p:sp>
        <p:nvSpPr>
          <p:cNvPr id="7" name="Shape 4"/>
          <p:cNvSpPr/>
          <p:nvPr/>
        </p:nvSpPr>
        <p:spPr>
          <a:xfrm>
            <a:off x="8778240" y="1554480"/>
            <a:ext cx="2926080" cy="1005840"/>
          </a:xfrm>
          <a:prstGeom prst="roundRect">
            <a:avLst>
              <a:gd name="adj" fmla="val 7273"/>
            </a:avLst>
          </a:prstGeom>
          <a:solidFill>
            <a:srgbClr val="1B2A41"/>
          </a:solidFill>
          <a:ln w="12700">
            <a:solidFill>
              <a:srgbClr val="1B2A41"/>
            </a:solidFill>
            <a:prstDash val="solid"/>
          </a:ln>
        </p:spPr>
        <p:txBody>
          <a:bodyPr/>
          <a:lstStyle/>
          <a:p>
            <a:endParaRPr lang="en-GB"/>
          </a:p>
        </p:txBody>
      </p:sp>
      <p:sp>
        <p:nvSpPr>
          <p:cNvPr id="8" name="Text 5"/>
          <p:cNvSpPr/>
          <p:nvPr/>
        </p:nvSpPr>
        <p:spPr>
          <a:xfrm>
            <a:off x="8778240" y="1645920"/>
            <a:ext cx="2926080" cy="320040"/>
          </a:xfrm>
          <a:prstGeom prst="rect">
            <a:avLst/>
          </a:prstGeom>
          <a:noFill/>
          <a:ln/>
        </p:spPr>
        <p:txBody>
          <a:bodyPr wrap="square" lIns="0" tIns="0" rIns="0" bIns="0" rtlCol="0" anchor="ctr"/>
          <a:lstStyle/>
          <a:p>
            <a:pPr marL="0" indent="0" algn="ctr">
              <a:buNone/>
            </a:pPr>
            <a:r>
              <a:rPr lang="en-US" sz="1200" kern="0" spc="300" dirty="0">
                <a:solidFill>
                  <a:srgbClr val="B08D57"/>
                </a:solidFill>
                <a:latin typeface="Arial" pitchFamily="34" charset="0"/>
                <a:ea typeface="Arial" pitchFamily="34" charset="-122"/>
                <a:cs typeface="Arial" pitchFamily="34" charset="-120"/>
              </a:rPr>
              <a:t>FOCUS: PROCESS</a:t>
            </a:r>
            <a:endParaRPr lang="en-US" sz="1200" dirty="0"/>
          </a:p>
        </p:txBody>
      </p:sp>
      <p:sp>
        <p:nvSpPr>
          <p:cNvPr id="9" name="Text 6"/>
          <p:cNvSpPr/>
          <p:nvPr/>
        </p:nvSpPr>
        <p:spPr>
          <a:xfrm>
            <a:off x="8778240" y="2011680"/>
            <a:ext cx="292608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How care is delivered</a:t>
            </a:r>
            <a:endParaRPr lang="en-US" sz="1400" dirty="0"/>
          </a:p>
        </p:txBody>
      </p:sp>
      <p:sp>
        <p:nvSpPr>
          <p:cNvPr id="10" name="Text 7"/>
          <p:cNvSpPr/>
          <p:nvPr/>
        </p:nvSpPr>
        <p:spPr>
          <a:xfrm>
            <a:off x="548640" y="3074126"/>
            <a:ext cx="11155680" cy="210312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Process covers how care is delivered day to day.</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Care processes unravelled given the fragile structure.</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Senior consultants often absent out of hours; juniors covered many wards.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Managers ignored escalating concerns rather than investigating </a:t>
            </a:r>
          </a:p>
          <a:p>
            <a:pPr>
              <a:spcAft>
                <a:spcPts val="1000"/>
              </a:spcAft>
              <a:buSzPct val="100000"/>
            </a:pPr>
            <a:r>
              <a:rPr lang="en-US" sz="1800" dirty="0">
                <a:solidFill>
                  <a:srgbClr val="1A1A1A"/>
                </a:solidFill>
                <a:latin typeface="Arial" pitchFamily="34" charset="0"/>
                <a:ea typeface="Arial" pitchFamily="34" charset="-122"/>
                <a:cs typeface="Arial" pitchFamily="34" charset="-120"/>
              </a:rPr>
              <a:t>(Harrison, 2025).</a:t>
            </a:r>
            <a:endParaRPr lang="en-US" sz="1800" dirty="0"/>
          </a:p>
        </p:txBody>
      </p:sp>
      <p:sp>
        <p:nvSpPr>
          <p:cNvPr id="11" name="Shape 8"/>
          <p:cNvSpPr/>
          <p:nvPr/>
        </p:nvSpPr>
        <p:spPr>
          <a:xfrm>
            <a:off x="653796" y="5349240"/>
            <a:ext cx="1920240" cy="640080"/>
          </a:xfrm>
          <a:prstGeom prst="roundRect">
            <a:avLst>
              <a:gd name="adj" fmla="val 8571"/>
            </a:avLst>
          </a:prstGeom>
          <a:solidFill>
            <a:srgbClr val="FFFFFF"/>
          </a:solidFill>
          <a:ln w="12700">
            <a:solidFill>
              <a:srgbClr val="D9CFC1"/>
            </a:solidFill>
            <a:prstDash val="solid"/>
          </a:ln>
        </p:spPr>
        <p:txBody>
          <a:bodyPr/>
          <a:lstStyle/>
          <a:p>
            <a:endParaRPr lang="en-GB"/>
          </a:p>
        </p:txBody>
      </p:sp>
      <p:sp>
        <p:nvSpPr>
          <p:cNvPr id="12" name="Text 9"/>
          <p:cNvSpPr/>
          <p:nvPr/>
        </p:nvSpPr>
        <p:spPr>
          <a:xfrm>
            <a:off x="745236" y="5349240"/>
            <a:ext cx="1737360" cy="64008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Concern raised</a:t>
            </a:r>
            <a:endParaRPr lang="en-US" sz="1200" dirty="0"/>
          </a:p>
        </p:txBody>
      </p:sp>
      <p:sp>
        <p:nvSpPr>
          <p:cNvPr id="13" name="Shape 10"/>
          <p:cNvSpPr/>
          <p:nvPr/>
        </p:nvSpPr>
        <p:spPr>
          <a:xfrm>
            <a:off x="2592324" y="5669280"/>
            <a:ext cx="283464" cy="0"/>
          </a:xfrm>
          <a:prstGeom prst="line">
            <a:avLst/>
          </a:prstGeom>
          <a:noFill/>
          <a:ln w="19050">
            <a:solidFill>
              <a:srgbClr val="1B2A41"/>
            </a:solidFill>
            <a:prstDash val="solid"/>
            <a:tailEnd type="triangle"/>
          </a:ln>
        </p:spPr>
        <p:txBody>
          <a:bodyPr/>
          <a:lstStyle/>
          <a:p>
            <a:endParaRPr lang="en-GB"/>
          </a:p>
        </p:txBody>
      </p:sp>
      <p:sp>
        <p:nvSpPr>
          <p:cNvPr id="14" name="Shape 11"/>
          <p:cNvSpPr/>
          <p:nvPr/>
        </p:nvSpPr>
        <p:spPr>
          <a:xfrm>
            <a:off x="2894076" y="5349240"/>
            <a:ext cx="1920240" cy="640080"/>
          </a:xfrm>
          <a:prstGeom prst="roundRect">
            <a:avLst>
              <a:gd name="adj" fmla="val 8571"/>
            </a:avLst>
          </a:prstGeom>
          <a:solidFill>
            <a:srgbClr val="FFFFFF"/>
          </a:solidFill>
          <a:ln w="12700">
            <a:solidFill>
              <a:srgbClr val="D9CFC1"/>
            </a:solidFill>
            <a:prstDash val="solid"/>
          </a:ln>
        </p:spPr>
        <p:txBody>
          <a:bodyPr/>
          <a:lstStyle/>
          <a:p>
            <a:endParaRPr lang="en-GB"/>
          </a:p>
        </p:txBody>
      </p:sp>
      <p:sp>
        <p:nvSpPr>
          <p:cNvPr id="15" name="Text 12"/>
          <p:cNvSpPr/>
          <p:nvPr/>
        </p:nvSpPr>
        <p:spPr>
          <a:xfrm>
            <a:off x="2985516" y="5349240"/>
            <a:ext cx="1737360" cy="64008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Report filtered</a:t>
            </a:r>
            <a:endParaRPr lang="en-US" sz="1200" dirty="0"/>
          </a:p>
        </p:txBody>
      </p:sp>
      <p:sp>
        <p:nvSpPr>
          <p:cNvPr id="16" name="Shape 13"/>
          <p:cNvSpPr/>
          <p:nvPr/>
        </p:nvSpPr>
        <p:spPr>
          <a:xfrm>
            <a:off x="4832604" y="5669280"/>
            <a:ext cx="283464" cy="0"/>
          </a:xfrm>
          <a:prstGeom prst="line">
            <a:avLst/>
          </a:prstGeom>
          <a:noFill/>
          <a:ln w="19050">
            <a:solidFill>
              <a:srgbClr val="1B2A41"/>
            </a:solidFill>
            <a:prstDash val="solid"/>
            <a:tailEnd type="triangle"/>
          </a:ln>
        </p:spPr>
        <p:txBody>
          <a:bodyPr/>
          <a:lstStyle/>
          <a:p>
            <a:endParaRPr lang="en-GB"/>
          </a:p>
        </p:txBody>
      </p:sp>
      <p:sp>
        <p:nvSpPr>
          <p:cNvPr id="17" name="Shape 14"/>
          <p:cNvSpPr/>
          <p:nvPr/>
        </p:nvSpPr>
        <p:spPr>
          <a:xfrm>
            <a:off x="5134356" y="5349240"/>
            <a:ext cx="1920240" cy="640080"/>
          </a:xfrm>
          <a:prstGeom prst="roundRect">
            <a:avLst>
              <a:gd name="adj" fmla="val 8571"/>
            </a:avLst>
          </a:prstGeom>
          <a:solidFill>
            <a:srgbClr val="FFFFFF"/>
          </a:solidFill>
          <a:ln w="12700">
            <a:solidFill>
              <a:srgbClr val="D9CFC1"/>
            </a:solidFill>
            <a:prstDash val="solid"/>
          </a:ln>
        </p:spPr>
        <p:txBody>
          <a:bodyPr/>
          <a:lstStyle/>
          <a:p>
            <a:endParaRPr lang="en-GB"/>
          </a:p>
        </p:txBody>
      </p:sp>
      <p:sp>
        <p:nvSpPr>
          <p:cNvPr id="18" name="Text 15"/>
          <p:cNvSpPr/>
          <p:nvPr/>
        </p:nvSpPr>
        <p:spPr>
          <a:xfrm>
            <a:off x="5225796" y="5349240"/>
            <a:ext cx="1737360" cy="64008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Concern dismissed</a:t>
            </a:r>
            <a:endParaRPr lang="en-US" sz="1200" dirty="0"/>
          </a:p>
        </p:txBody>
      </p:sp>
      <p:sp>
        <p:nvSpPr>
          <p:cNvPr id="19" name="Shape 16"/>
          <p:cNvSpPr/>
          <p:nvPr/>
        </p:nvSpPr>
        <p:spPr>
          <a:xfrm>
            <a:off x="7072884" y="5669280"/>
            <a:ext cx="283464" cy="0"/>
          </a:xfrm>
          <a:prstGeom prst="line">
            <a:avLst/>
          </a:prstGeom>
          <a:noFill/>
          <a:ln w="19050">
            <a:solidFill>
              <a:srgbClr val="1B2A41"/>
            </a:solidFill>
            <a:prstDash val="solid"/>
            <a:tailEnd type="triangle"/>
          </a:ln>
        </p:spPr>
        <p:txBody>
          <a:bodyPr/>
          <a:lstStyle/>
          <a:p>
            <a:endParaRPr lang="en-GB"/>
          </a:p>
        </p:txBody>
      </p:sp>
      <p:sp>
        <p:nvSpPr>
          <p:cNvPr id="20" name="Shape 17"/>
          <p:cNvSpPr/>
          <p:nvPr/>
        </p:nvSpPr>
        <p:spPr>
          <a:xfrm>
            <a:off x="7374636" y="5349240"/>
            <a:ext cx="1920240" cy="640080"/>
          </a:xfrm>
          <a:prstGeom prst="roundRect">
            <a:avLst>
              <a:gd name="adj" fmla="val 8571"/>
            </a:avLst>
          </a:prstGeom>
          <a:solidFill>
            <a:srgbClr val="FFFFFF"/>
          </a:solidFill>
          <a:ln w="12700">
            <a:solidFill>
              <a:srgbClr val="D9CFC1"/>
            </a:solidFill>
            <a:prstDash val="solid"/>
          </a:ln>
        </p:spPr>
        <p:txBody>
          <a:bodyPr/>
          <a:lstStyle/>
          <a:p>
            <a:endParaRPr lang="en-GB"/>
          </a:p>
        </p:txBody>
      </p:sp>
      <p:sp>
        <p:nvSpPr>
          <p:cNvPr id="21" name="Text 18"/>
          <p:cNvSpPr/>
          <p:nvPr/>
        </p:nvSpPr>
        <p:spPr>
          <a:xfrm>
            <a:off x="7466076" y="5349240"/>
            <a:ext cx="1737360" cy="640080"/>
          </a:xfrm>
          <a:prstGeom prst="rect">
            <a:avLst/>
          </a:prstGeom>
          <a:noFill/>
          <a:ln/>
        </p:spPr>
        <p:txBody>
          <a:bodyPr wrap="square" lIns="0" tIns="0" rIns="0" bIns="0" rtlCol="0" anchor="ctr"/>
          <a:lstStyle/>
          <a:p>
            <a:pPr marL="0" indent="0" algn="ctr">
              <a:buNone/>
            </a:pPr>
            <a:r>
              <a:rPr lang="en-US" sz="1200" dirty="0">
                <a:solidFill>
                  <a:srgbClr val="1A1A1A"/>
                </a:solidFill>
                <a:latin typeface="Arial" pitchFamily="34" charset="0"/>
                <a:ea typeface="Arial" pitchFamily="34" charset="-122"/>
                <a:cs typeface="Arial" pitchFamily="34" charset="-120"/>
              </a:rPr>
              <a:t>Doctors pressured</a:t>
            </a:r>
            <a:endParaRPr lang="en-US" sz="1200" dirty="0"/>
          </a:p>
        </p:txBody>
      </p:sp>
      <p:sp>
        <p:nvSpPr>
          <p:cNvPr id="22" name="Shape 19"/>
          <p:cNvSpPr/>
          <p:nvPr/>
        </p:nvSpPr>
        <p:spPr>
          <a:xfrm>
            <a:off x="9313164" y="5669280"/>
            <a:ext cx="283464" cy="0"/>
          </a:xfrm>
          <a:prstGeom prst="line">
            <a:avLst/>
          </a:prstGeom>
          <a:noFill/>
          <a:ln w="19050">
            <a:solidFill>
              <a:srgbClr val="1B2A41"/>
            </a:solidFill>
            <a:prstDash val="solid"/>
            <a:tailEnd type="triangle"/>
          </a:ln>
        </p:spPr>
        <p:txBody>
          <a:bodyPr/>
          <a:lstStyle/>
          <a:p>
            <a:endParaRPr lang="en-GB"/>
          </a:p>
        </p:txBody>
      </p:sp>
      <p:sp>
        <p:nvSpPr>
          <p:cNvPr id="23" name="Shape 20"/>
          <p:cNvSpPr/>
          <p:nvPr/>
        </p:nvSpPr>
        <p:spPr>
          <a:xfrm>
            <a:off x="9614916" y="5349240"/>
            <a:ext cx="1920240" cy="640080"/>
          </a:xfrm>
          <a:prstGeom prst="roundRect">
            <a:avLst>
              <a:gd name="adj" fmla="val 8571"/>
            </a:avLst>
          </a:prstGeom>
          <a:solidFill>
            <a:srgbClr val="7A1F2B"/>
          </a:solidFill>
          <a:ln w="12700">
            <a:solidFill>
              <a:srgbClr val="7A1F2B"/>
            </a:solidFill>
            <a:prstDash val="solid"/>
          </a:ln>
        </p:spPr>
        <p:txBody>
          <a:bodyPr/>
          <a:lstStyle/>
          <a:p>
            <a:endParaRPr lang="en-GB"/>
          </a:p>
        </p:txBody>
      </p:sp>
      <p:sp>
        <p:nvSpPr>
          <p:cNvPr id="24" name="Text 21"/>
          <p:cNvSpPr/>
          <p:nvPr/>
        </p:nvSpPr>
        <p:spPr>
          <a:xfrm>
            <a:off x="9706356" y="5349240"/>
            <a:ext cx="1737360" cy="640080"/>
          </a:xfrm>
          <a:prstGeom prst="rect">
            <a:avLst/>
          </a:prstGeom>
          <a:noFill/>
          <a:ln/>
        </p:spPr>
        <p:txBody>
          <a:bodyPr wrap="square" lIns="0" tIns="0" rIns="0" bIns="0"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Harm continues</a:t>
            </a:r>
            <a:endParaRPr lang="en-US" sz="1200" dirty="0"/>
          </a:p>
        </p:txBody>
      </p:sp>
      <p:sp>
        <p:nvSpPr>
          <p:cNvPr id="25" name="Text 22"/>
          <p:cNvSpPr/>
          <p:nvPr/>
        </p:nvSpPr>
        <p:spPr>
          <a:xfrm>
            <a:off x="548640" y="6126480"/>
            <a:ext cx="1115568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Escalation chain failure at Countess of Chester (Kirkup and Titcombe, 2023)</a:t>
            </a:r>
            <a:endParaRPr lang="en-US" sz="1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05 · Donabedian   ·   9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Donabedian Model — Outcome</a:t>
            </a:r>
            <a:endParaRPr lang="en-US" sz="3000" dirty="0"/>
          </a:p>
        </p:txBody>
      </p:sp>
      <p:pic>
        <p:nvPicPr>
          <p:cNvPr id="5" name="Image 0" descr="/mnt/user-data/uploads/1783509259620_image.png"/>
          <p:cNvPicPr>
            <a:picLocks noChangeAspect="1"/>
          </p:cNvPicPr>
          <p:nvPr/>
        </p:nvPicPr>
        <p:blipFill>
          <a:blip r:embed="rId3"/>
          <a:srcRect/>
          <a:stretch/>
        </p:blipFill>
        <p:spPr>
          <a:xfrm>
            <a:off x="4114800" y="1371600"/>
            <a:ext cx="3931920" cy="1188720"/>
          </a:xfrm>
          <a:prstGeom prst="rect">
            <a:avLst/>
          </a:prstGeom>
        </p:spPr>
      </p:pic>
      <p:sp>
        <p:nvSpPr>
          <p:cNvPr id="6" name="Text 3"/>
          <p:cNvSpPr/>
          <p:nvPr/>
        </p:nvSpPr>
        <p:spPr>
          <a:xfrm>
            <a:off x="3840480" y="2560320"/>
            <a:ext cx="448056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The outcome stage in Donabedian's framework (Dobson, 2023)</a:t>
            </a:r>
            <a:endParaRPr lang="en-US" sz="1100" dirty="0"/>
          </a:p>
        </p:txBody>
      </p:sp>
      <p:sp>
        <p:nvSpPr>
          <p:cNvPr id="7" name="Shape 4"/>
          <p:cNvSpPr/>
          <p:nvPr/>
        </p:nvSpPr>
        <p:spPr>
          <a:xfrm>
            <a:off x="8778240" y="1554480"/>
            <a:ext cx="2926080" cy="1005840"/>
          </a:xfrm>
          <a:prstGeom prst="roundRect">
            <a:avLst>
              <a:gd name="adj" fmla="val 7273"/>
            </a:avLst>
          </a:prstGeom>
          <a:solidFill>
            <a:srgbClr val="7A1F2B"/>
          </a:solidFill>
          <a:ln w="12700">
            <a:solidFill>
              <a:srgbClr val="7A1F2B"/>
            </a:solidFill>
            <a:prstDash val="solid"/>
          </a:ln>
        </p:spPr>
        <p:txBody>
          <a:bodyPr/>
          <a:lstStyle/>
          <a:p>
            <a:endParaRPr lang="en-GB"/>
          </a:p>
        </p:txBody>
      </p:sp>
      <p:sp>
        <p:nvSpPr>
          <p:cNvPr id="8" name="Text 5"/>
          <p:cNvSpPr/>
          <p:nvPr/>
        </p:nvSpPr>
        <p:spPr>
          <a:xfrm>
            <a:off x="8778240" y="1645920"/>
            <a:ext cx="2926080" cy="320040"/>
          </a:xfrm>
          <a:prstGeom prst="rect">
            <a:avLst/>
          </a:prstGeom>
          <a:noFill/>
          <a:ln/>
        </p:spPr>
        <p:txBody>
          <a:bodyPr wrap="square" lIns="0" tIns="0" rIns="0" bIns="0" rtlCol="0" anchor="ctr"/>
          <a:lstStyle/>
          <a:p>
            <a:pPr marL="0" indent="0" algn="ctr">
              <a:buNone/>
            </a:pPr>
            <a:r>
              <a:rPr lang="en-US" sz="1200" kern="0" spc="300" dirty="0">
                <a:solidFill>
                  <a:srgbClr val="F0D9B5"/>
                </a:solidFill>
                <a:latin typeface="Arial" pitchFamily="34" charset="0"/>
                <a:ea typeface="Arial" pitchFamily="34" charset="-122"/>
                <a:cs typeface="Arial" pitchFamily="34" charset="-120"/>
              </a:rPr>
              <a:t>FOCUS: OUTCOME</a:t>
            </a:r>
            <a:endParaRPr lang="en-US" sz="1200" dirty="0"/>
          </a:p>
        </p:txBody>
      </p:sp>
      <p:sp>
        <p:nvSpPr>
          <p:cNvPr id="9" name="Text 6"/>
          <p:cNvSpPr/>
          <p:nvPr/>
        </p:nvSpPr>
        <p:spPr>
          <a:xfrm>
            <a:off x="8778240" y="2011680"/>
            <a:ext cx="2926080" cy="457200"/>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Impact on the patient</a:t>
            </a:r>
            <a:endParaRPr lang="en-US" sz="1400" dirty="0"/>
          </a:p>
        </p:txBody>
      </p:sp>
      <p:sp>
        <p:nvSpPr>
          <p:cNvPr id="10" name="Text 7"/>
          <p:cNvSpPr/>
          <p:nvPr/>
        </p:nvSpPr>
        <p:spPr>
          <a:xfrm>
            <a:off x="548640" y="2937837"/>
            <a:ext cx="11155680" cy="173736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Outcome is the direct impact of care on the patient.</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Deaths and collapses stemmed from failing structure and process.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Several premature infant harms were preventable .</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Meaningful change often comes from affected families.</a:t>
            </a:r>
          </a:p>
          <a:p>
            <a:pPr>
              <a:spcAft>
                <a:spcPts val="1000"/>
              </a:spcAft>
              <a:buSzPct val="100000"/>
            </a:pPr>
            <a:r>
              <a:rPr lang="en-US" sz="1800" dirty="0">
                <a:solidFill>
                  <a:srgbClr val="1A1A1A"/>
                </a:solidFill>
                <a:latin typeface="Arial" pitchFamily="34" charset="0"/>
                <a:ea typeface="Arial" pitchFamily="34" charset="-122"/>
                <a:cs typeface="Arial" pitchFamily="34" charset="-120"/>
              </a:rPr>
              <a:t>(Dobson, 2023)</a:t>
            </a:r>
            <a:endParaRPr lang="en-US" sz="1800" dirty="0"/>
          </a:p>
        </p:txBody>
      </p:sp>
      <p:graphicFrame>
        <p:nvGraphicFramePr>
          <p:cNvPr id="11" name="Chart 0"/>
          <p:cNvGraphicFramePr/>
          <p:nvPr/>
        </p:nvGraphicFramePr>
        <p:xfrm>
          <a:off x="548640" y="4937760"/>
          <a:ext cx="6949440" cy="1645920"/>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8"/>
          <p:cNvSpPr/>
          <p:nvPr/>
        </p:nvSpPr>
        <p:spPr>
          <a:xfrm>
            <a:off x="548640" y="6528816"/>
            <a:ext cx="694944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Illustrative mortality clustering (Lawrence and Conn, 2024)</a:t>
            </a:r>
            <a:endParaRPr lang="en-US" sz="1100" dirty="0"/>
          </a:p>
        </p:txBody>
      </p:sp>
      <p:sp>
        <p:nvSpPr>
          <p:cNvPr id="13" name="Shape 9"/>
          <p:cNvSpPr/>
          <p:nvPr/>
        </p:nvSpPr>
        <p:spPr>
          <a:xfrm>
            <a:off x="7680960" y="4937760"/>
            <a:ext cx="4023360" cy="1737360"/>
          </a:xfrm>
          <a:prstGeom prst="roundRect">
            <a:avLst>
              <a:gd name="adj" fmla="val 4211"/>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4" name="Text 10"/>
          <p:cNvSpPr/>
          <p:nvPr/>
        </p:nvSpPr>
        <p:spPr>
          <a:xfrm>
            <a:off x="7818120" y="5029200"/>
            <a:ext cx="3794760" cy="685800"/>
          </a:xfrm>
          <a:prstGeom prst="rect">
            <a:avLst/>
          </a:prstGeom>
          <a:noFill/>
          <a:ln/>
        </p:spPr>
        <p:txBody>
          <a:bodyPr wrap="square" lIns="0" tIns="0" rIns="0" bIns="0" rtlCol="0" anchor="ctr"/>
          <a:lstStyle/>
          <a:p>
            <a:pPr marL="0" indent="0">
              <a:buNone/>
            </a:pPr>
            <a:r>
              <a:rPr lang="en-US" sz="1400" b="1" i="1" dirty="0">
                <a:solidFill>
                  <a:srgbClr val="1B2A41"/>
                </a:solidFill>
                <a:latin typeface="Arial" pitchFamily="34" charset="0"/>
                <a:ea typeface="Arial" pitchFamily="34" charset="-122"/>
                <a:cs typeface="Arial" pitchFamily="34" charset="-120"/>
              </a:rPr>
              <a:t>Broken systems produce broken outcomes.</a:t>
            </a:r>
            <a:endParaRPr lang="en-US" sz="1400" dirty="0"/>
          </a:p>
        </p:txBody>
      </p:sp>
      <p:sp>
        <p:nvSpPr>
          <p:cNvPr id="15" name="Text 11"/>
          <p:cNvSpPr/>
          <p:nvPr/>
        </p:nvSpPr>
        <p:spPr>
          <a:xfrm>
            <a:off x="7818120" y="5760720"/>
            <a:ext cx="3794760" cy="868680"/>
          </a:xfrm>
          <a:prstGeom prst="rect">
            <a:avLst/>
          </a:prstGeom>
          <a:noFill/>
          <a:ln/>
        </p:spPr>
        <p:txBody>
          <a:bodyPr wrap="square" lIns="0" tIns="0" rIns="0" bIns="0" rtlCol="0" anchor="ctr"/>
          <a:lstStyle/>
          <a:p>
            <a:pPr marL="0" indent="0">
              <a:buNone/>
            </a:pPr>
            <a:r>
              <a:rPr lang="en-US" sz="1200" dirty="0">
                <a:solidFill>
                  <a:srgbClr val="1A1A1A"/>
                </a:solidFill>
                <a:latin typeface="Arial" pitchFamily="34" charset="0"/>
                <a:ea typeface="Arial" pitchFamily="34" charset="-122"/>
                <a:cs typeface="Arial" pitchFamily="34" charset="-120"/>
              </a:rPr>
              <a:t>Without safe structure and disciplined process, outcome measures inevitably deteriorate.</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06 · Policy   ·   10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Policy Issues — National Centralisation</a:t>
            </a:r>
            <a:endParaRPr lang="en-US" sz="3000" dirty="0"/>
          </a:p>
        </p:txBody>
      </p:sp>
      <p:sp>
        <p:nvSpPr>
          <p:cNvPr id="5" name="Text 3"/>
          <p:cNvSpPr/>
          <p:nvPr/>
        </p:nvSpPr>
        <p:spPr>
          <a:xfrm>
            <a:off x="548640" y="1463040"/>
            <a:ext cx="6766560" cy="265176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NHS policy: transfer very premature babies to tertiary centres.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Locally, transport capacity and tertiary beds were lacking (Lawrence and Conn, 2024).</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Vulnerable babies stranded without specialist personnel.</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National ambition and local reality can be incompatible (The Lancet, 2023).</a:t>
            </a:r>
            <a:endParaRPr lang="en-US" sz="1800" dirty="0"/>
          </a:p>
        </p:txBody>
      </p:sp>
      <p:sp>
        <p:nvSpPr>
          <p:cNvPr id="6" name="Shape 4"/>
          <p:cNvSpPr/>
          <p:nvPr/>
        </p:nvSpPr>
        <p:spPr>
          <a:xfrm>
            <a:off x="7680960" y="1463040"/>
            <a:ext cx="4023360" cy="2651760"/>
          </a:xfrm>
          <a:prstGeom prst="roundRect">
            <a:avLst>
              <a:gd name="adj" fmla="val 2759"/>
            </a:avLst>
          </a:prstGeom>
          <a:solidFill>
            <a:srgbClr val="FFFFFF"/>
          </a:solidFill>
          <a:ln w="6350">
            <a:solidFill>
              <a:srgbClr val="D9CFC1"/>
            </a:solidFill>
            <a:prstDash val="solid"/>
          </a:ln>
        </p:spPr>
        <p:txBody>
          <a:bodyPr/>
          <a:lstStyle/>
          <a:p>
            <a:endParaRPr lang="en-GB"/>
          </a:p>
        </p:txBody>
      </p:sp>
      <p:pic>
        <p:nvPicPr>
          <p:cNvPr id="7" name="Image 0" descr="/mnt/user-data/uploads/1783509277865_image.png"/>
          <p:cNvPicPr>
            <a:picLocks noChangeAspect="1"/>
          </p:cNvPicPr>
          <p:nvPr/>
        </p:nvPicPr>
        <p:blipFill>
          <a:blip r:embed="rId3"/>
          <a:srcRect/>
          <a:stretch/>
        </p:blipFill>
        <p:spPr>
          <a:xfrm>
            <a:off x="8595360" y="1920240"/>
            <a:ext cx="2194560" cy="1280160"/>
          </a:xfrm>
          <a:prstGeom prst="rect">
            <a:avLst/>
          </a:prstGeom>
        </p:spPr>
      </p:pic>
      <p:sp>
        <p:nvSpPr>
          <p:cNvPr id="8" name="Text 5"/>
          <p:cNvSpPr/>
          <p:nvPr/>
        </p:nvSpPr>
        <p:spPr>
          <a:xfrm>
            <a:off x="7680960" y="3794760"/>
            <a:ext cx="402336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NHS centralisation policy context (The Lancet, 2023)</a:t>
            </a:r>
            <a:endParaRPr lang="en-US" sz="11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548640" y="4434840"/>
          <a:ext cx="11155680" cy="1828800"/>
        </p:xfrm>
        <a:graphic>
          <a:graphicData uri="http://schemas.openxmlformats.org/drawingml/2006/table">
            <a:tbl>
              <a:tblPr/>
              <a:tblGrid>
                <a:gridCol w="5577840">
                  <a:extLst>
                    <a:ext uri="{9D8B030D-6E8A-4147-A177-3AD203B41FA5}">
                      <a16:colId xmlns:a16="http://schemas.microsoft.com/office/drawing/2014/main" val="20000"/>
                    </a:ext>
                  </a:extLst>
                </a:gridCol>
                <a:gridCol w="5577840">
                  <a:extLst>
                    <a:ext uri="{9D8B030D-6E8A-4147-A177-3AD203B41FA5}">
                      <a16:colId xmlns:a16="http://schemas.microsoft.com/office/drawing/2014/main" val="20001"/>
                    </a:ext>
                  </a:extLst>
                </a:gridCol>
              </a:tblGrid>
              <a:tr h="457200">
                <a:tc>
                  <a:txBody>
                    <a:bodyPr/>
                    <a:lstStyle/>
                    <a:p>
                      <a:pPr marL="0" indent="0">
                        <a:buNone/>
                      </a:pPr>
                      <a:r>
                        <a:rPr lang="en-US" sz="1300" b="1" dirty="0">
                          <a:solidFill>
                            <a:srgbClr val="FFFFFF"/>
                          </a:solidFill>
                          <a:latin typeface="Arial" pitchFamily="34" charset="0"/>
                          <a:ea typeface="Arial" pitchFamily="34" charset="-122"/>
                          <a:cs typeface="Arial" pitchFamily="34" charset="-120"/>
                        </a:rPr>
                        <a:t>NATIONAL POLICY EXPECTATION</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1B2A41"/>
                    </a:solidFill>
                  </a:tcPr>
                </a:tc>
                <a:tc>
                  <a:txBody>
                    <a:bodyPr/>
                    <a:lstStyle/>
                    <a:p>
                      <a:pPr marL="0" indent="0">
                        <a:buNone/>
                      </a:pPr>
                      <a:r>
                        <a:rPr lang="en-US" sz="1300" b="1" dirty="0">
                          <a:solidFill>
                            <a:srgbClr val="FFFFFF"/>
                          </a:solidFill>
                          <a:latin typeface="Arial" pitchFamily="34" charset="0"/>
                          <a:ea typeface="Arial" pitchFamily="34" charset="-122"/>
                          <a:cs typeface="Arial" pitchFamily="34" charset="-120"/>
                        </a:rPr>
                        <a:t>LOCAL REALITY AT CHESTER</a:t>
                      </a:r>
                      <a:endParaRPr lang="en-US" sz="13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7A1F2B"/>
                    </a:solidFill>
                  </a:tcPr>
                </a:tc>
                <a:extLst>
                  <a:ext uri="{0D108BD9-81ED-4DB2-BD59-A6C34878D82A}">
                    <a16:rowId xmlns:a16="http://schemas.microsoft.com/office/drawing/2014/main" val="10000"/>
                  </a:ext>
                </a:extLst>
              </a:tr>
              <a:tr h="457200">
                <a:tc>
                  <a:txBody>
                    <a:bodyPr/>
                    <a:lstStyle/>
                    <a:p>
                      <a:pPr marL="0" indent="0">
                        <a:buNone/>
                      </a:pPr>
                      <a:r>
                        <a:rPr lang="en-US" sz="1200" dirty="0">
                          <a:solidFill>
                            <a:srgbClr val="1A1A1A"/>
                          </a:solidFill>
                          <a:latin typeface="Arial" pitchFamily="34" charset="0"/>
                          <a:ea typeface="Arial" pitchFamily="34" charset="-122"/>
                          <a:cs typeface="Arial" pitchFamily="34" charset="-120"/>
                        </a:rPr>
                        <a:t>Transfer premature babies to tertiary centres</a:t>
                      </a:r>
                      <a:endParaRPr lang="en-US" sz="12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tc>
                  <a:txBody>
                    <a:bodyPr/>
                    <a:lstStyle/>
                    <a:p>
                      <a:pPr marL="0" indent="0">
                        <a:buNone/>
                      </a:pPr>
                      <a:r>
                        <a:rPr lang="en-US" sz="1200" dirty="0">
                          <a:solidFill>
                            <a:srgbClr val="1A1A1A"/>
                          </a:solidFill>
                          <a:latin typeface="Arial" pitchFamily="34" charset="0"/>
                          <a:ea typeface="Arial" pitchFamily="34" charset="-122"/>
                          <a:cs typeface="Arial" pitchFamily="34" charset="-120"/>
                        </a:rPr>
                        <a:t>Alder Hey cots frequently unavailable</a:t>
                      </a:r>
                      <a:endParaRPr lang="en-US" sz="12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extLst>
                  <a:ext uri="{0D108BD9-81ED-4DB2-BD59-A6C34878D82A}">
                    <a16:rowId xmlns:a16="http://schemas.microsoft.com/office/drawing/2014/main" val="10001"/>
                  </a:ext>
                </a:extLst>
              </a:tr>
              <a:tr h="457200">
                <a:tc>
                  <a:txBody>
                    <a:bodyPr/>
                    <a:lstStyle/>
                    <a:p>
                      <a:pPr marL="0" indent="0">
                        <a:buNone/>
                      </a:pPr>
                      <a:r>
                        <a:rPr lang="en-US" sz="1200" dirty="0">
                          <a:solidFill>
                            <a:srgbClr val="1A1A1A"/>
                          </a:solidFill>
                          <a:latin typeface="Arial" pitchFamily="34" charset="0"/>
                          <a:ea typeface="Arial" pitchFamily="34" charset="-122"/>
                          <a:cs typeface="Arial" pitchFamily="34" charset="-120"/>
                        </a:rPr>
                        <a:t>Specialist regional transport teams on standby</a:t>
                      </a:r>
                      <a:endParaRPr lang="en-US" sz="12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F0E9DD"/>
                    </a:solidFill>
                  </a:tcPr>
                </a:tc>
                <a:tc>
                  <a:txBody>
                    <a:bodyPr/>
                    <a:lstStyle/>
                    <a:p>
                      <a:pPr marL="0" indent="0">
                        <a:buNone/>
                      </a:pPr>
                      <a:r>
                        <a:rPr lang="en-US" sz="1200" dirty="0">
                          <a:solidFill>
                            <a:srgbClr val="1A1A1A"/>
                          </a:solidFill>
                          <a:latin typeface="Arial" pitchFamily="34" charset="0"/>
                          <a:ea typeface="Arial" pitchFamily="34" charset="-122"/>
                          <a:cs typeface="Arial" pitchFamily="34" charset="-120"/>
                        </a:rPr>
                        <a:t>Transport recorded as a red-alert risk</a:t>
                      </a:r>
                      <a:endParaRPr lang="en-US" sz="12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solidFill>
                      <a:srgbClr val="F0E9DD"/>
                    </a:solidFill>
                  </a:tcPr>
                </a:tc>
                <a:extLst>
                  <a:ext uri="{0D108BD9-81ED-4DB2-BD59-A6C34878D82A}">
                    <a16:rowId xmlns:a16="http://schemas.microsoft.com/office/drawing/2014/main" val="10002"/>
                  </a:ext>
                </a:extLst>
              </a:tr>
              <a:tr h="457200">
                <a:tc>
                  <a:txBody>
                    <a:bodyPr/>
                    <a:lstStyle/>
                    <a:p>
                      <a:pPr marL="0" indent="0">
                        <a:buNone/>
                      </a:pPr>
                      <a:r>
                        <a:rPr lang="en-US" sz="1200" dirty="0">
                          <a:solidFill>
                            <a:srgbClr val="1A1A1A"/>
                          </a:solidFill>
                          <a:latin typeface="Arial" pitchFamily="34" charset="0"/>
                          <a:ea typeface="Arial" pitchFamily="34" charset="-122"/>
                          <a:cs typeface="Arial" pitchFamily="34" charset="-120"/>
                        </a:rPr>
                        <a:t>Local units limited to appropriate acuity</a:t>
                      </a:r>
                      <a:endParaRPr lang="en-US" sz="12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tc>
                  <a:txBody>
                    <a:bodyPr/>
                    <a:lstStyle/>
                    <a:p>
                      <a:pPr marL="0" indent="0">
                        <a:buNone/>
                      </a:pPr>
                      <a:r>
                        <a:rPr lang="en-US" sz="1200" dirty="0">
                          <a:solidFill>
                            <a:srgbClr val="1A1A1A"/>
                          </a:solidFill>
                          <a:latin typeface="Arial" pitchFamily="34" charset="0"/>
                          <a:ea typeface="Arial" pitchFamily="34" charset="-122"/>
                          <a:cs typeface="Arial" pitchFamily="34" charset="-120"/>
                        </a:rPr>
                        <a:t>Level-2 unit providing level-3 care</a:t>
                      </a:r>
                      <a:endParaRPr lang="en-US" sz="1200" dirty="0">
                        <a:latin typeface="Arial" charset="0"/>
                        <a:ea typeface="Arial" charset="0"/>
                        <a:cs typeface="Arial" charset="0"/>
                      </a:endParaRPr>
                    </a:p>
                  </a:txBody>
                  <a:tcPr anchor="ctr">
                    <a:lnL w="6350" cap="flat" cmpd="sng" algn="ctr">
                      <a:solidFill>
                        <a:srgbClr val="D9CFC1"/>
                      </a:solidFill>
                      <a:prstDash val="solid"/>
                      <a:round/>
                      <a:headEnd type="none" w="med" len="med"/>
                      <a:tailEnd type="none" w="med" len="med"/>
                    </a:lnL>
                    <a:lnR w="6350" cap="flat" cmpd="sng" algn="ctr">
                      <a:solidFill>
                        <a:srgbClr val="D9CFC1"/>
                      </a:solidFill>
                      <a:prstDash val="solid"/>
                      <a:round/>
                      <a:headEnd type="none" w="med" len="med"/>
                      <a:tailEnd type="none" w="med" len="med"/>
                    </a:lnR>
                    <a:lnT w="6350" cap="flat" cmpd="sng" algn="ctr">
                      <a:solidFill>
                        <a:srgbClr val="D9CFC1"/>
                      </a:solidFill>
                      <a:prstDash val="solid"/>
                      <a:round/>
                      <a:headEnd type="none" w="med" len="med"/>
                      <a:tailEnd type="none" w="med" len="med"/>
                    </a:lnT>
                    <a:lnB w="6350" cap="flat" cmpd="sng" algn="ctr">
                      <a:solidFill>
                        <a:srgbClr val="D9CFC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0" name="Text 6"/>
          <p:cNvSpPr/>
          <p:nvPr/>
        </p:nvSpPr>
        <p:spPr>
          <a:xfrm>
            <a:off x="548640" y="6400800"/>
            <a:ext cx="7315200" cy="274320"/>
          </a:xfrm>
          <a:prstGeom prst="rect">
            <a:avLst/>
          </a:prstGeom>
          <a:noFill/>
          <a:ln/>
        </p:spPr>
        <p:txBody>
          <a:bodyPr wrap="square" lIns="0" tIns="0" rIns="0" bIns="0" rtlCol="0" anchor="ctr"/>
          <a:lstStyle/>
          <a:p>
            <a:pPr marL="0" indent="0">
              <a:buNone/>
            </a:pPr>
            <a:r>
              <a:rPr lang="en-US" sz="1100" i="1" dirty="0">
                <a:solidFill>
                  <a:srgbClr val="5C5C5C"/>
                </a:solidFill>
                <a:latin typeface="Arial" pitchFamily="34" charset="0"/>
                <a:ea typeface="Arial" pitchFamily="34" charset="-122"/>
                <a:cs typeface="Arial" pitchFamily="34" charset="-120"/>
              </a:rPr>
              <a:t>Source: Lawrence and Conn (2024); The Lancet (2023)</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06 · Policy   ·   11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Clinical Governance and Whistleblowing</a:t>
            </a:r>
            <a:endParaRPr lang="en-US" sz="3000" dirty="0"/>
          </a:p>
        </p:txBody>
      </p:sp>
      <p:sp>
        <p:nvSpPr>
          <p:cNvPr id="5" name="Text 3"/>
          <p:cNvSpPr/>
          <p:nvPr/>
        </p:nvSpPr>
        <p:spPr>
          <a:xfrm>
            <a:off x="548640" y="1463040"/>
            <a:ext cx="6583680" cy="310896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Senior doctors tried to raise the alarm as deaths grew.</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Managers required doctors to apologise instead of investigating (Kirkup and Titcombe, 2023).</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Reputation was valued above patient safety (Kirkup and Titcombe, 2023).</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Policies only work if leaders follow them in practice (Dyer, 2023).</a:t>
            </a:r>
            <a:endParaRPr lang="en-US" sz="1800" dirty="0"/>
          </a:p>
        </p:txBody>
      </p:sp>
      <p:pic>
        <p:nvPicPr>
          <p:cNvPr id="6" name="Image 0" descr="/mnt/user-data/uploads/1783509296296_image.png"/>
          <p:cNvPicPr>
            <a:picLocks noChangeAspect="1"/>
          </p:cNvPicPr>
          <p:nvPr/>
        </p:nvPicPr>
        <p:blipFill>
          <a:blip r:embed="rId3"/>
          <a:srcRect/>
          <a:stretch/>
        </p:blipFill>
        <p:spPr>
          <a:xfrm>
            <a:off x="7315200" y="1463040"/>
            <a:ext cx="4434840" cy="2468880"/>
          </a:xfrm>
          <a:prstGeom prst="rect">
            <a:avLst/>
          </a:prstGeom>
        </p:spPr>
      </p:pic>
      <p:sp>
        <p:nvSpPr>
          <p:cNvPr id="7" name="Text 4"/>
          <p:cNvSpPr/>
          <p:nvPr/>
        </p:nvSpPr>
        <p:spPr>
          <a:xfrm>
            <a:off x="7315200" y="3950208"/>
            <a:ext cx="443484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Contested case at the centre of governance failures (Dyer, 2023)</a:t>
            </a:r>
            <a:endParaRPr lang="en-US" sz="1100" dirty="0"/>
          </a:p>
        </p:txBody>
      </p:sp>
      <p:sp>
        <p:nvSpPr>
          <p:cNvPr id="8" name="Shape 5"/>
          <p:cNvSpPr/>
          <p:nvPr/>
        </p:nvSpPr>
        <p:spPr>
          <a:xfrm>
            <a:off x="7315200" y="4389120"/>
            <a:ext cx="4434840" cy="1965960"/>
          </a:xfrm>
          <a:prstGeom prst="roundRect">
            <a:avLst>
              <a:gd name="adj" fmla="val 3721"/>
            </a:avLst>
          </a:prstGeom>
          <a:solidFill>
            <a:srgbClr val="1B2A41"/>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9" name="Text 6"/>
          <p:cNvSpPr/>
          <p:nvPr/>
        </p:nvSpPr>
        <p:spPr>
          <a:xfrm>
            <a:off x="7498080" y="4526280"/>
            <a:ext cx="4114800" cy="1188720"/>
          </a:xfrm>
          <a:prstGeom prst="rect">
            <a:avLst/>
          </a:prstGeom>
          <a:noFill/>
          <a:ln/>
        </p:spPr>
        <p:txBody>
          <a:bodyPr wrap="square" lIns="0" tIns="0" rIns="0" bIns="0" rtlCol="0" anchor="t"/>
          <a:lstStyle/>
          <a:p>
            <a:pPr marL="0" indent="0">
              <a:buNone/>
            </a:pPr>
            <a:r>
              <a:rPr lang="en-US" sz="1300" i="1" dirty="0">
                <a:solidFill>
                  <a:srgbClr val="FFFFFF"/>
                </a:solidFill>
                <a:latin typeface="Arial" pitchFamily="34" charset="0"/>
                <a:ea typeface="Arial" pitchFamily="34" charset="-122"/>
                <a:cs typeface="Arial" pitchFamily="34" charset="-120"/>
              </a:rPr>
              <a:t>"Managers valued the hospital's reputation over the safety of its patients."</a:t>
            </a:r>
            <a:endParaRPr lang="en-US" sz="1300" dirty="0"/>
          </a:p>
        </p:txBody>
      </p:sp>
      <p:sp>
        <p:nvSpPr>
          <p:cNvPr id="10" name="Text 7"/>
          <p:cNvSpPr/>
          <p:nvPr/>
        </p:nvSpPr>
        <p:spPr>
          <a:xfrm>
            <a:off x="7498080" y="5897880"/>
            <a:ext cx="4114800" cy="320040"/>
          </a:xfrm>
          <a:prstGeom prst="rect">
            <a:avLst/>
          </a:prstGeom>
          <a:noFill/>
          <a:ln/>
        </p:spPr>
        <p:txBody>
          <a:bodyPr wrap="square" lIns="0" tIns="0" rIns="0" bIns="0" rtlCol="0" anchor="ctr"/>
          <a:lstStyle/>
          <a:p>
            <a:pPr marL="0" indent="0">
              <a:buNone/>
            </a:pPr>
            <a:r>
              <a:rPr lang="en-US" sz="1200" dirty="0">
                <a:solidFill>
                  <a:schemeClr val="accent4">
                    <a:lumMod val="60000"/>
                    <a:lumOff val="40000"/>
                  </a:schemeClr>
                </a:solidFill>
                <a:latin typeface="Arial" panose="020B0604020202020204" pitchFamily="34" charset="0"/>
                <a:ea typeface="Arial" pitchFamily="34" charset="-122"/>
                <a:cs typeface="Arial" panose="020B0604020202020204" pitchFamily="34" charset="0"/>
              </a:rPr>
              <a:t>— </a:t>
            </a:r>
            <a:r>
              <a:rPr lang="en-US" sz="1200" dirty="0">
                <a:solidFill>
                  <a:schemeClr val="accent4">
                    <a:lumMod val="60000"/>
                    <a:lumOff val="40000"/>
                  </a:schemeClr>
                </a:solidFill>
                <a:latin typeface="Arial" panose="020B0604020202020204" pitchFamily="34" charset="0"/>
                <a:cs typeface="Arial" panose="020B0604020202020204" pitchFamily="34" charset="0"/>
              </a:rPr>
              <a:t>(</a:t>
            </a:r>
            <a:r>
              <a:rPr lang="en-US" sz="1200" dirty="0" err="1">
                <a:solidFill>
                  <a:schemeClr val="accent4">
                    <a:lumMod val="60000"/>
                    <a:lumOff val="40000"/>
                  </a:schemeClr>
                </a:solidFill>
                <a:latin typeface="Arial" panose="020B0604020202020204" pitchFamily="34" charset="0"/>
                <a:cs typeface="Arial" panose="020B0604020202020204" pitchFamily="34" charset="0"/>
              </a:rPr>
              <a:t>Kirkup</a:t>
            </a:r>
            <a:r>
              <a:rPr lang="en-US" sz="1200" dirty="0">
                <a:solidFill>
                  <a:schemeClr val="accent4">
                    <a:lumMod val="60000"/>
                    <a:lumOff val="40000"/>
                  </a:schemeClr>
                </a:solidFill>
                <a:latin typeface="Arial" panose="020B0604020202020204" pitchFamily="34" charset="0"/>
                <a:cs typeface="Arial" panose="020B0604020202020204" pitchFamily="34" charset="0"/>
              </a:rPr>
              <a:t> and </a:t>
            </a:r>
            <a:r>
              <a:rPr lang="en-US" sz="1200" dirty="0" err="1">
                <a:solidFill>
                  <a:schemeClr val="accent4">
                    <a:lumMod val="60000"/>
                    <a:lumOff val="40000"/>
                  </a:schemeClr>
                </a:solidFill>
                <a:latin typeface="Arial" panose="020B0604020202020204" pitchFamily="34" charset="0"/>
                <a:cs typeface="Arial" panose="020B0604020202020204" pitchFamily="34" charset="0"/>
              </a:rPr>
              <a:t>Titcombe</a:t>
            </a:r>
            <a:r>
              <a:rPr lang="en-US" sz="1200" dirty="0">
                <a:solidFill>
                  <a:schemeClr val="accent4">
                    <a:lumMod val="60000"/>
                    <a:lumOff val="40000"/>
                  </a:schemeClr>
                </a:solidFill>
                <a:latin typeface="Arial" panose="020B0604020202020204" pitchFamily="34" charset="0"/>
                <a:cs typeface="Arial" panose="020B0604020202020204" pitchFamily="34" charset="0"/>
              </a:rPr>
              <a:t>, 2023)</a:t>
            </a:r>
            <a:r>
              <a:rPr lang="en-US" sz="1200" dirty="0">
                <a:solidFill>
                  <a:schemeClr val="accent4">
                    <a:lumMod val="60000"/>
                    <a:lumOff val="40000"/>
                  </a:schemeClr>
                </a:solidFill>
                <a:latin typeface="Arial" panose="020B0604020202020204" pitchFamily="34" charset="0"/>
                <a:ea typeface="Arial" pitchFamily="34" charset="-122"/>
                <a:cs typeface="Arial" panose="020B0604020202020204" pitchFamily="34" charset="0"/>
              </a:rPr>
              <a:t>)</a:t>
            </a:r>
            <a:endParaRPr lang="en-US" sz="1200" dirty="0">
              <a:solidFill>
                <a:schemeClr val="accent4">
                  <a:lumMod val="60000"/>
                  <a:lumOff val="40000"/>
                </a:schemeClr>
              </a:solidFill>
              <a:latin typeface="Arial" panose="020B0604020202020204" pitchFamily="34" charset="0"/>
              <a:cs typeface="Arial" panose="020B0604020202020204" pitchFamily="34" charset="0"/>
            </a:endParaRPr>
          </a:p>
        </p:txBody>
      </p:sp>
      <p:sp>
        <p:nvSpPr>
          <p:cNvPr id="11" name="Shape 8"/>
          <p:cNvSpPr/>
          <p:nvPr/>
        </p:nvSpPr>
        <p:spPr>
          <a:xfrm>
            <a:off x="548640" y="4846320"/>
            <a:ext cx="2148840" cy="1508760"/>
          </a:xfrm>
          <a:prstGeom prst="roundRect">
            <a:avLst>
              <a:gd name="adj" fmla="val 4848"/>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2" name="Text 9"/>
          <p:cNvSpPr/>
          <p:nvPr/>
        </p:nvSpPr>
        <p:spPr>
          <a:xfrm>
            <a:off x="685800" y="4956048"/>
            <a:ext cx="1874520" cy="320040"/>
          </a:xfrm>
          <a:prstGeom prst="rect">
            <a:avLst/>
          </a:prstGeom>
          <a:noFill/>
          <a:ln/>
        </p:spPr>
        <p:txBody>
          <a:bodyPr wrap="square" lIns="0" tIns="0" rIns="0" bIns="0" rtlCol="0" anchor="ctr"/>
          <a:lstStyle/>
          <a:p>
            <a:pPr marL="0" indent="0">
              <a:buNone/>
            </a:pPr>
            <a:r>
              <a:rPr lang="en-US" sz="1300" b="1" dirty="0">
                <a:solidFill>
                  <a:srgbClr val="7A1F2B"/>
                </a:solidFill>
                <a:latin typeface="Arial" pitchFamily="34" charset="0"/>
                <a:ea typeface="Arial" pitchFamily="34" charset="-122"/>
                <a:cs typeface="Arial" pitchFamily="34" charset="-120"/>
              </a:rPr>
              <a:t>Suppression</a:t>
            </a:r>
            <a:endParaRPr lang="en-US" sz="1300" dirty="0"/>
          </a:p>
        </p:txBody>
      </p:sp>
      <p:sp>
        <p:nvSpPr>
          <p:cNvPr id="13" name="Text 10"/>
          <p:cNvSpPr/>
          <p:nvPr/>
        </p:nvSpPr>
        <p:spPr>
          <a:xfrm>
            <a:off x="685800" y="5321808"/>
            <a:ext cx="1874520" cy="96012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Concerns dismissed; whistleblowers pressured.</a:t>
            </a:r>
            <a:endParaRPr lang="en-US" sz="1100" dirty="0"/>
          </a:p>
        </p:txBody>
      </p:sp>
      <p:sp>
        <p:nvSpPr>
          <p:cNvPr id="14" name="Shape 11"/>
          <p:cNvSpPr/>
          <p:nvPr/>
        </p:nvSpPr>
        <p:spPr>
          <a:xfrm>
            <a:off x="2834640" y="4846320"/>
            <a:ext cx="2148840" cy="1508760"/>
          </a:xfrm>
          <a:prstGeom prst="roundRect">
            <a:avLst>
              <a:gd name="adj" fmla="val 4848"/>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5" name="Text 12"/>
          <p:cNvSpPr/>
          <p:nvPr/>
        </p:nvSpPr>
        <p:spPr>
          <a:xfrm>
            <a:off x="2971800" y="4956048"/>
            <a:ext cx="1874520" cy="320040"/>
          </a:xfrm>
          <a:prstGeom prst="rect">
            <a:avLst/>
          </a:prstGeom>
          <a:noFill/>
          <a:ln/>
        </p:spPr>
        <p:txBody>
          <a:bodyPr wrap="square" lIns="0" tIns="0" rIns="0" bIns="0" rtlCol="0" anchor="ctr"/>
          <a:lstStyle/>
          <a:p>
            <a:pPr marL="0" indent="0">
              <a:buNone/>
            </a:pPr>
            <a:r>
              <a:rPr lang="en-US" sz="1300" b="1" dirty="0">
                <a:solidFill>
                  <a:srgbClr val="7A1F2B"/>
                </a:solidFill>
                <a:latin typeface="Arial" pitchFamily="34" charset="0"/>
                <a:ea typeface="Arial" pitchFamily="34" charset="-122"/>
                <a:cs typeface="Arial" pitchFamily="34" charset="-120"/>
              </a:rPr>
              <a:t>Reputation</a:t>
            </a:r>
            <a:endParaRPr lang="en-US" sz="1300" dirty="0"/>
          </a:p>
        </p:txBody>
      </p:sp>
      <p:sp>
        <p:nvSpPr>
          <p:cNvPr id="16" name="Text 13"/>
          <p:cNvSpPr/>
          <p:nvPr/>
        </p:nvSpPr>
        <p:spPr>
          <a:xfrm>
            <a:off x="2971800" y="5321808"/>
            <a:ext cx="1874520" cy="96012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Trust image prioritised above patient safety.</a:t>
            </a:r>
            <a:endParaRPr lang="en-US" sz="1100" dirty="0"/>
          </a:p>
        </p:txBody>
      </p:sp>
      <p:sp>
        <p:nvSpPr>
          <p:cNvPr id="17" name="Shape 14"/>
          <p:cNvSpPr/>
          <p:nvPr/>
        </p:nvSpPr>
        <p:spPr>
          <a:xfrm>
            <a:off x="5120640" y="4846320"/>
            <a:ext cx="2148840" cy="1508760"/>
          </a:xfrm>
          <a:prstGeom prst="roundRect">
            <a:avLst>
              <a:gd name="adj" fmla="val 4848"/>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8" name="Text 15"/>
          <p:cNvSpPr/>
          <p:nvPr/>
        </p:nvSpPr>
        <p:spPr>
          <a:xfrm>
            <a:off x="5257800" y="4956048"/>
            <a:ext cx="1874520" cy="320040"/>
          </a:xfrm>
          <a:prstGeom prst="rect">
            <a:avLst/>
          </a:prstGeom>
          <a:noFill/>
          <a:ln/>
        </p:spPr>
        <p:txBody>
          <a:bodyPr wrap="square" lIns="0" tIns="0" rIns="0" bIns="0" rtlCol="0" anchor="ctr"/>
          <a:lstStyle/>
          <a:p>
            <a:pPr marL="0" indent="0">
              <a:buNone/>
            </a:pPr>
            <a:r>
              <a:rPr lang="en-US" sz="1300" b="1" dirty="0">
                <a:solidFill>
                  <a:srgbClr val="7A1F2B"/>
                </a:solidFill>
                <a:latin typeface="Arial" pitchFamily="34" charset="0"/>
                <a:ea typeface="Arial" pitchFamily="34" charset="-122"/>
                <a:cs typeface="Arial" pitchFamily="34" charset="-120"/>
              </a:rPr>
              <a:t>Regulation Gap</a:t>
            </a:r>
            <a:endParaRPr lang="en-US" sz="1300" dirty="0"/>
          </a:p>
        </p:txBody>
      </p:sp>
      <p:sp>
        <p:nvSpPr>
          <p:cNvPr id="19" name="Text 16"/>
          <p:cNvSpPr/>
          <p:nvPr/>
        </p:nvSpPr>
        <p:spPr>
          <a:xfrm>
            <a:off x="5257800" y="5321808"/>
            <a:ext cx="1874520" cy="96012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No enforcement of duty of candour on managers.</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07 · Impact   ·   12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Impact on Quality and Efficiency</a:t>
            </a:r>
            <a:endParaRPr lang="en-US" sz="3000" dirty="0"/>
          </a:p>
        </p:txBody>
      </p:sp>
      <p:sp>
        <p:nvSpPr>
          <p:cNvPr id="5" name="Text 3"/>
          <p:cNvSpPr/>
          <p:nvPr/>
        </p:nvSpPr>
        <p:spPr>
          <a:xfrm>
            <a:off x="548640" y="1463040"/>
            <a:ext cx="5669280" cy="310896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Quality weakened by infection risk and missed clinical signs (Lawrence and Conn, 2024).</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Unit acuity had to be downgraded to restore safety.</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One junior covering five wards overnight is not an efficient service.</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Directly contributed to delays in emergency interventions.</a:t>
            </a:r>
            <a:endParaRPr lang="en-US" sz="1800" dirty="0"/>
          </a:p>
        </p:txBody>
      </p:sp>
      <p:sp>
        <p:nvSpPr>
          <p:cNvPr id="6" name="Shape 4"/>
          <p:cNvSpPr/>
          <p:nvPr/>
        </p:nvSpPr>
        <p:spPr>
          <a:xfrm>
            <a:off x="6583680" y="1463040"/>
            <a:ext cx="5120640" cy="1371600"/>
          </a:xfrm>
          <a:prstGeom prst="roundRect">
            <a:avLst>
              <a:gd name="adj" fmla="val 5333"/>
            </a:avLst>
          </a:prstGeom>
          <a:solidFill>
            <a:srgbClr val="7A1F2B"/>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7" name="Text 5"/>
          <p:cNvSpPr/>
          <p:nvPr/>
        </p:nvSpPr>
        <p:spPr>
          <a:xfrm>
            <a:off x="6675120" y="1600200"/>
            <a:ext cx="1645920" cy="1097280"/>
          </a:xfrm>
          <a:prstGeom prst="rect">
            <a:avLst/>
          </a:prstGeom>
          <a:noFill/>
          <a:ln/>
        </p:spPr>
        <p:txBody>
          <a:bodyPr wrap="square" lIns="0" tIns="0" rIns="0" bIns="0" rtlCol="0" anchor="ctr"/>
          <a:lstStyle/>
          <a:p>
            <a:pPr marL="0" indent="0" algn="ctr">
              <a:buNone/>
            </a:pPr>
            <a:r>
              <a:rPr lang="en-US" sz="4400" b="1" dirty="0">
                <a:solidFill>
                  <a:srgbClr val="FFFFFF"/>
                </a:solidFill>
                <a:latin typeface="Arial" pitchFamily="34" charset="0"/>
                <a:ea typeface="Arial" pitchFamily="34" charset="-122"/>
                <a:cs typeface="Arial" pitchFamily="34" charset="-120"/>
              </a:rPr>
              <a:t>1</a:t>
            </a:r>
            <a:endParaRPr lang="en-US" sz="4400" dirty="0"/>
          </a:p>
        </p:txBody>
      </p:sp>
      <p:sp>
        <p:nvSpPr>
          <p:cNvPr id="8" name="Text 6"/>
          <p:cNvSpPr/>
          <p:nvPr/>
        </p:nvSpPr>
        <p:spPr>
          <a:xfrm>
            <a:off x="8412480" y="1645920"/>
            <a:ext cx="3108960" cy="1005840"/>
          </a:xfrm>
          <a:prstGeom prst="rect">
            <a:avLst/>
          </a:prstGeom>
          <a:noFill/>
          <a:ln/>
        </p:spPr>
        <p:txBody>
          <a:bodyPr wrap="square" lIns="0" tIns="0" rIns="0" bIns="0" rtlCol="0" anchor="ctr"/>
          <a:lstStyle/>
          <a:p>
            <a:pPr marL="0" indent="0">
              <a:buNone/>
            </a:pPr>
            <a:r>
              <a:rPr lang="en-US" sz="1300" dirty="0">
                <a:solidFill>
                  <a:srgbClr val="FFFFFF"/>
                </a:solidFill>
                <a:latin typeface="Arial" pitchFamily="34" charset="0"/>
                <a:ea typeface="Arial" pitchFamily="34" charset="-122"/>
                <a:cs typeface="Arial" pitchFamily="34" charset="-120"/>
              </a:rPr>
              <a:t>junior doctor covering</a:t>
            </a:r>
            <a:endParaRPr lang="en-US" sz="1300" dirty="0"/>
          </a:p>
          <a:p>
            <a:pPr marL="0" indent="0">
              <a:buNone/>
            </a:pPr>
            <a:r>
              <a:rPr lang="en-US" sz="1300" dirty="0">
                <a:solidFill>
                  <a:srgbClr val="FFFFFF"/>
                </a:solidFill>
                <a:latin typeface="Arial" pitchFamily="34" charset="0"/>
                <a:ea typeface="Arial" pitchFamily="34" charset="-122"/>
                <a:cs typeface="Arial" pitchFamily="34" charset="-120"/>
              </a:rPr>
              <a:t>five wards overnight</a:t>
            </a:r>
            <a:endParaRPr lang="en-US" sz="1300" dirty="0"/>
          </a:p>
        </p:txBody>
      </p:sp>
      <p:sp>
        <p:nvSpPr>
          <p:cNvPr id="9" name="Shape 7"/>
          <p:cNvSpPr/>
          <p:nvPr/>
        </p:nvSpPr>
        <p:spPr>
          <a:xfrm>
            <a:off x="6583680" y="2971800"/>
            <a:ext cx="5120640" cy="1371600"/>
          </a:xfrm>
          <a:prstGeom prst="roundRect">
            <a:avLst>
              <a:gd name="adj" fmla="val 5333"/>
            </a:avLst>
          </a:prstGeom>
          <a:solidFill>
            <a:srgbClr val="1B2A41"/>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0" name="Text 8"/>
          <p:cNvSpPr/>
          <p:nvPr/>
        </p:nvSpPr>
        <p:spPr>
          <a:xfrm>
            <a:off x="6675120" y="3108960"/>
            <a:ext cx="1645920" cy="1097280"/>
          </a:xfrm>
          <a:prstGeom prst="rect">
            <a:avLst/>
          </a:prstGeom>
          <a:noFill/>
          <a:ln/>
        </p:spPr>
        <p:txBody>
          <a:bodyPr wrap="square" lIns="0" tIns="0" rIns="0" bIns="0" rtlCol="0" anchor="ctr"/>
          <a:lstStyle/>
          <a:p>
            <a:pPr marL="0" indent="0" algn="ctr">
              <a:buNone/>
            </a:pPr>
            <a:r>
              <a:rPr lang="en-US" sz="4400" b="1" dirty="0">
                <a:solidFill>
                  <a:srgbClr val="FFFFFF"/>
                </a:solidFill>
                <a:latin typeface="Arial" pitchFamily="34" charset="0"/>
                <a:ea typeface="Arial" pitchFamily="34" charset="-122"/>
                <a:cs typeface="Arial" pitchFamily="34" charset="-120"/>
              </a:rPr>
              <a:t>20%</a:t>
            </a:r>
            <a:endParaRPr lang="en-US" sz="4400" dirty="0"/>
          </a:p>
        </p:txBody>
      </p:sp>
      <p:sp>
        <p:nvSpPr>
          <p:cNvPr id="11" name="Text 9"/>
          <p:cNvSpPr/>
          <p:nvPr/>
        </p:nvSpPr>
        <p:spPr>
          <a:xfrm>
            <a:off x="8412480" y="3154680"/>
            <a:ext cx="3108960" cy="1005840"/>
          </a:xfrm>
          <a:prstGeom prst="rect">
            <a:avLst/>
          </a:prstGeom>
          <a:noFill/>
          <a:ln/>
        </p:spPr>
        <p:txBody>
          <a:bodyPr wrap="square" lIns="0" tIns="0" rIns="0" bIns="0" rtlCol="0" anchor="ctr"/>
          <a:lstStyle/>
          <a:p>
            <a:pPr marL="0" indent="0">
              <a:buNone/>
            </a:pPr>
            <a:r>
              <a:rPr lang="en-US" sz="1300" dirty="0">
                <a:solidFill>
                  <a:srgbClr val="FFFFFF"/>
                </a:solidFill>
                <a:latin typeface="Arial" pitchFamily="34" charset="0"/>
                <a:ea typeface="Arial" pitchFamily="34" charset="-122"/>
                <a:cs typeface="Arial" pitchFamily="34" charset="-120"/>
              </a:rPr>
              <a:t>shortfall against national</a:t>
            </a:r>
            <a:endParaRPr lang="en-US" sz="1300" dirty="0"/>
          </a:p>
          <a:p>
            <a:pPr marL="0" indent="0">
              <a:buNone/>
            </a:pPr>
            <a:r>
              <a:rPr lang="en-US" sz="1300" dirty="0">
                <a:solidFill>
                  <a:srgbClr val="FFFFFF"/>
                </a:solidFill>
                <a:latin typeface="Arial" pitchFamily="34" charset="0"/>
                <a:ea typeface="Arial" pitchFamily="34" charset="-122"/>
                <a:cs typeface="Arial" pitchFamily="34" charset="-120"/>
              </a:rPr>
              <a:t>neonatal nurse standards</a:t>
            </a:r>
            <a:endParaRPr lang="en-US" sz="1300" dirty="0"/>
          </a:p>
        </p:txBody>
      </p:sp>
      <p:graphicFrame>
        <p:nvGraphicFramePr>
          <p:cNvPr id="12" name="Chart 0"/>
          <p:cNvGraphicFramePr/>
          <p:nvPr/>
        </p:nvGraphicFramePr>
        <p:xfrm>
          <a:off x="548640" y="4709160"/>
          <a:ext cx="11155680" cy="1600200"/>
        </p:xfrm>
        <a:graphic>
          <a:graphicData uri="http://schemas.openxmlformats.org/drawingml/2006/chart">
            <c:chart xmlns:c="http://schemas.openxmlformats.org/drawingml/2006/chart" xmlns:r="http://schemas.openxmlformats.org/officeDocument/2006/relationships" r:id="rId3"/>
          </a:graphicData>
        </a:graphic>
      </p:graphicFrame>
      <p:sp>
        <p:nvSpPr>
          <p:cNvPr id="13" name="Text 10"/>
          <p:cNvSpPr/>
          <p:nvPr/>
        </p:nvSpPr>
        <p:spPr>
          <a:xfrm>
            <a:off x="548640" y="6355080"/>
            <a:ext cx="1115568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Illustrative benchmark of quality and efficiency gaps (Harrison, 2025)</a:t>
            </a:r>
            <a:endParaRPr lang="en-US" sz="11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07 · Impact   ·   13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Impact on Equity</a:t>
            </a:r>
            <a:endParaRPr lang="en-US" sz="3000" dirty="0"/>
          </a:p>
        </p:txBody>
      </p:sp>
      <p:sp>
        <p:nvSpPr>
          <p:cNvPr id="5" name="Text 3"/>
          <p:cNvSpPr/>
          <p:nvPr/>
        </p:nvSpPr>
        <p:spPr>
          <a:xfrm>
            <a:off x="548640" y="1463040"/>
            <a:ext cx="6583680" cy="310896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Equity was undermined by these systemic failures.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Chester premature babies faced significantly higher mortality (Lawrence and Conn, 2024).</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Patients faced a postcode lottery driven by absent transport and resources.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Structural neglect leaves the most vulnerable with the worst outcomes.</a:t>
            </a:r>
            <a:endParaRPr lang="en-US" sz="1800" dirty="0"/>
          </a:p>
        </p:txBody>
      </p:sp>
      <p:sp>
        <p:nvSpPr>
          <p:cNvPr id="6" name="Shape 4"/>
          <p:cNvSpPr/>
          <p:nvPr/>
        </p:nvSpPr>
        <p:spPr>
          <a:xfrm>
            <a:off x="7315200" y="1463040"/>
            <a:ext cx="4480560" cy="3108960"/>
          </a:xfrm>
          <a:prstGeom prst="roundRect">
            <a:avLst>
              <a:gd name="adj" fmla="val 2353"/>
            </a:avLst>
          </a:prstGeom>
          <a:solidFill>
            <a:srgbClr val="1B2A41"/>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7" name="Text 5"/>
          <p:cNvSpPr/>
          <p:nvPr/>
        </p:nvSpPr>
        <p:spPr>
          <a:xfrm>
            <a:off x="7452360" y="1600200"/>
            <a:ext cx="4206240" cy="365760"/>
          </a:xfrm>
          <a:prstGeom prst="rect">
            <a:avLst/>
          </a:prstGeom>
          <a:noFill/>
          <a:ln/>
        </p:spPr>
        <p:txBody>
          <a:bodyPr wrap="square" lIns="0" tIns="0" rIns="0" bIns="0" rtlCol="0" anchor="ctr"/>
          <a:lstStyle/>
          <a:p>
            <a:pPr marL="0" indent="0">
              <a:buNone/>
            </a:pPr>
            <a:r>
              <a:rPr lang="en-US" sz="1200" dirty="0">
                <a:solidFill>
                  <a:srgbClr val="B08D57"/>
                </a:solidFill>
                <a:latin typeface="Arial" pitchFamily="34" charset="0"/>
                <a:ea typeface="Arial" pitchFamily="34" charset="-122"/>
                <a:cs typeface="Arial" pitchFamily="34" charset="-120"/>
              </a:rPr>
              <a:t>Near specialist centre</a:t>
            </a:r>
            <a:endParaRPr lang="en-US" sz="1200" dirty="0"/>
          </a:p>
        </p:txBody>
      </p:sp>
      <p:sp>
        <p:nvSpPr>
          <p:cNvPr id="8" name="Text 6"/>
          <p:cNvSpPr/>
          <p:nvPr/>
        </p:nvSpPr>
        <p:spPr>
          <a:xfrm>
            <a:off x="7452360" y="1965960"/>
            <a:ext cx="4206240" cy="457200"/>
          </a:xfrm>
          <a:prstGeom prst="rect">
            <a:avLst/>
          </a:prstGeom>
          <a:noFill/>
          <a:ln/>
        </p:spPr>
        <p:txBody>
          <a:bodyPr wrap="square" lIns="0" tIns="0" rIns="0" bIns="0" rtlCol="0" anchor="ctr"/>
          <a:lstStyle/>
          <a:p>
            <a:pPr marL="0" indent="0">
              <a:buNone/>
            </a:pPr>
            <a:r>
              <a:rPr lang="en-US" sz="1700" b="1" dirty="0">
                <a:solidFill>
                  <a:srgbClr val="FFFFFF"/>
                </a:solidFill>
                <a:latin typeface="Arial" pitchFamily="34" charset="0"/>
                <a:ea typeface="Arial" pitchFamily="34" charset="-122"/>
                <a:cs typeface="Arial" pitchFamily="34" charset="-120"/>
              </a:rPr>
              <a:t>Lower mortality risk</a:t>
            </a:r>
            <a:endParaRPr lang="en-US" sz="1700" dirty="0"/>
          </a:p>
        </p:txBody>
      </p:sp>
      <p:sp>
        <p:nvSpPr>
          <p:cNvPr id="9" name="Shape 7"/>
          <p:cNvSpPr/>
          <p:nvPr/>
        </p:nvSpPr>
        <p:spPr>
          <a:xfrm>
            <a:off x="7452360" y="2834640"/>
            <a:ext cx="4114800" cy="0"/>
          </a:xfrm>
          <a:prstGeom prst="line">
            <a:avLst/>
          </a:prstGeom>
          <a:noFill/>
          <a:ln w="12700">
            <a:solidFill>
              <a:srgbClr val="B08D57"/>
            </a:solidFill>
            <a:prstDash val="solid"/>
          </a:ln>
        </p:spPr>
        <p:txBody>
          <a:bodyPr/>
          <a:lstStyle/>
          <a:p>
            <a:endParaRPr lang="en-GB"/>
          </a:p>
        </p:txBody>
      </p:sp>
      <p:sp>
        <p:nvSpPr>
          <p:cNvPr id="10" name="Text 8"/>
          <p:cNvSpPr/>
          <p:nvPr/>
        </p:nvSpPr>
        <p:spPr>
          <a:xfrm>
            <a:off x="7452360" y="3017520"/>
            <a:ext cx="4206240" cy="365760"/>
          </a:xfrm>
          <a:prstGeom prst="rect">
            <a:avLst/>
          </a:prstGeom>
          <a:noFill/>
          <a:ln/>
        </p:spPr>
        <p:txBody>
          <a:bodyPr wrap="square" lIns="0" tIns="0" rIns="0" bIns="0" rtlCol="0" anchor="ctr"/>
          <a:lstStyle/>
          <a:p>
            <a:pPr marL="0" indent="0">
              <a:buNone/>
            </a:pPr>
            <a:r>
              <a:rPr lang="en-US" sz="1200" dirty="0">
                <a:solidFill>
                  <a:srgbClr val="B08D57"/>
                </a:solidFill>
                <a:latin typeface="Arial" pitchFamily="34" charset="0"/>
                <a:ea typeface="Arial" pitchFamily="34" charset="-122"/>
                <a:cs typeface="Arial" pitchFamily="34" charset="-120"/>
              </a:rPr>
              <a:t>Away from specialist centre</a:t>
            </a:r>
            <a:endParaRPr lang="en-US" sz="1200" dirty="0"/>
          </a:p>
        </p:txBody>
      </p:sp>
      <p:sp>
        <p:nvSpPr>
          <p:cNvPr id="11" name="Text 9"/>
          <p:cNvSpPr/>
          <p:nvPr/>
        </p:nvSpPr>
        <p:spPr>
          <a:xfrm>
            <a:off x="7452360" y="3383280"/>
            <a:ext cx="4206240" cy="457200"/>
          </a:xfrm>
          <a:prstGeom prst="rect">
            <a:avLst/>
          </a:prstGeom>
          <a:noFill/>
          <a:ln/>
        </p:spPr>
        <p:txBody>
          <a:bodyPr wrap="square" lIns="0" tIns="0" rIns="0" bIns="0" rtlCol="0" anchor="ctr"/>
          <a:lstStyle/>
          <a:p>
            <a:pPr marL="0" indent="0">
              <a:buNone/>
            </a:pPr>
            <a:r>
              <a:rPr lang="en-US" sz="1700" b="1" dirty="0">
                <a:solidFill>
                  <a:srgbClr val="FFFFFF"/>
                </a:solidFill>
                <a:latin typeface="Arial" pitchFamily="34" charset="0"/>
                <a:ea typeface="Arial" pitchFamily="34" charset="-122"/>
                <a:cs typeface="Arial" pitchFamily="34" charset="-120"/>
              </a:rPr>
              <a:t>Significantly higher mortality</a:t>
            </a:r>
            <a:endParaRPr lang="en-US" sz="1700" dirty="0"/>
          </a:p>
        </p:txBody>
      </p:sp>
      <p:sp>
        <p:nvSpPr>
          <p:cNvPr id="12" name="Text 10"/>
          <p:cNvSpPr/>
          <p:nvPr/>
        </p:nvSpPr>
        <p:spPr>
          <a:xfrm>
            <a:off x="7452360" y="3977640"/>
            <a:ext cx="4206240" cy="502920"/>
          </a:xfrm>
          <a:prstGeom prst="rect">
            <a:avLst/>
          </a:prstGeom>
          <a:noFill/>
          <a:ln/>
        </p:spPr>
        <p:txBody>
          <a:bodyPr wrap="square" lIns="0" tIns="0" rIns="0" bIns="0" rtlCol="0" anchor="ctr"/>
          <a:lstStyle/>
          <a:p>
            <a:pPr marL="0" indent="0">
              <a:buNone/>
            </a:pPr>
            <a:r>
              <a:rPr lang="en-US" sz="1200" i="1" dirty="0">
                <a:solidFill>
                  <a:srgbClr val="E6E6E6"/>
                </a:solidFill>
                <a:latin typeface="Arial" pitchFamily="34" charset="0"/>
                <a:ea typeface="Arial" pitchFamily="34" charset="-122"/>
                <a:cs typeface="Arial" pitchFamily="34" charset="-120"/>
              </a:rPr>
              <a:t>Same national policy — very different local outcomes.</a:t>
            </a:r>
            <a:endParaRPr lang="en-US" sz="1200" dirty="0"/>
          </a:p>
        </p:txBody>
      </p:sp>
      <p:sp>
        <p:nvSpPr>
          <p:cNvPr id="13" name="Shape 11"/>
          <p:cNvSpPr/>
          <p:nvPr/>
        </p:nvSpPr>
        <p:spPr>
          <a:xfrm>
            <a:off x="548640" y="4892040"/>
            <a:ext cx="3703320" cy="146304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4" name="Shape 12"/>
          <p:cNvSpPr/>
          <p:nvPr/>
        </p:nvSpPr>
        <p:spPr>
          <a:xfrm>
            <a:off x="731520" y="5074920"/>
            <a:ext cx="457200" cy="457200"/>
          </a:xfrm>
          <a:prstGeom prst="ellipse">
            <a:avLst/>
          </a:prstGeom>
          <a:solidFill>
            <a:srgbClr val="7A1F2B"/>
          </a:solidFill>
          <a:ln w="12700">
            <a:solidFill>
              <a:srgbClr val="7A1F2B"/>
            </a:solidFill>
            <a:prstDash val="solid"/>
          </a:ln>
        </p:spPr>
        <p:txBody>
          <a:bodyPr/>
          <a:lstStyle/>
          <a:p>
            <a:endParaRPr lang="en-GB"/>
          </a:p>
        </p:txBody>
      </p:sp>
      <p:sp>
        <p:nvSpPr>
          <p:cNvPr id="15" name="Text 13"/>
          <p:cNvSpPr/>
          <p:nvPr/>
        </p:nvSpPr>
        <p:spPr>
          <a:xfrm>
            <a:off x="731520" y="5074920"/>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1</a:t>
            </a:r>
            <a:endParaRPr lang="en-US" sz="1600" dirty="0"/>
          </a:p>
        </p:txBody>
      </p:sp>
      <p:sp>
        <p:nvSpPr>
          <p:cNvPr id="16" name="Text 14"/>
          <p:cNvSpPr/>
          <p:nvPr/>
        </p:nvSpPr>
        <p:spPr>
          <a:xfrm>
            <a:off x="1325880" y="5074920"/>
            <a:ext cx="2788920" cy="365760"/>
          </a:xfrm>
          <a:prstGeom prst="rect">
            <a:avLst/>
          </a:prstGeom>
          <a:noFill/>
          <a:ln/>
        </p:spPr>
        <p:txBody>
          <a:bodyPr wrap="square" lIns="0" tIns="0" rIns="0" bIns="0" rtlCol="0" anchor="ctr"/>
          <a:lstStyle/>
          <a:p>
            <a:pPr marL="0" indent="0">
              <a:buNone/>
            </a:pPr>
            <a:r>
              <a:rPr lang="en-US" sz="1300" b="1" dirty="0">
                <a:solidFill>
                  <a:srgbClr val="7A1F2B"/>
                </a:solidFill>
                <a:latin typeface="Arial" pitchFamily="34" charset="0"/>
                <a:ea typeface="Arial" pitchFamily="34" charset="-122"/>
                <a:cs typeface="Arial" pitchFamily="34" charset="-120"/>
              </a:rPr>
              <a:t>Postcode Lottery</a:t>
            </a:r>
            <a:endParaRPr lang="en-US" sz="1300" dirty="0"/>
          </a:p>
        </p:txBody>
      </p:sp>
      <p:sp>
        <p:nvSpPr>
          <p:cNvPr id="17" name="Text 15"/>
          <p:cNvSpPr/>
          <p:nvPr/>
        </p:nvSpPr>
        <p:spPr>
          <a:xfrm>
            <a:off x="1325880" y="5440680"/>
            <a:ext cx="2788920" cy="82296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Geography set access to safe neonatal care.</a:t>
            </a:r>
            <a:endParaRPr lang="en-US" sz="1100" dirty="0"/>
          </a:p>
        </p:txBody>
      </p:sp>
      <p:sp>
        <p:nvSpPr>
          <p:cNvPr id="18" name="Shape 16"/>
          <p:cNvSpPr/>
          <p:nvPr/>
        </p:nvSpPr>
        <p:spPr>
          <a:xfrm>
            <a:off x="4389120" y="4892040"/>
            <a:ext cx="3703320" cy="146304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9" name="Shape 17"/>
          <p:cNvSpPr/>
          <p:nvPr/>
        </p:nvSpPr>
        <p:spPr>
          <a:xfrm>
            <a:off x="4572000" y="5074920"/>
            <a:ext cx="457200" cy="457200"/>
          </a:xfrm>
          <a:prstGeom prst="ellipse">
            <a:avLst/>
          </a:prstGeom>
          <a:solidFill>
            <a:srgbClr val="7A1F2B"/>
          </a:solidFill>
          <a:ln w="12700">
            <a:solidFill>
              <a:srgbClr val="7A1F2B"/>
            </a:solidFill>
            <a:prstDash val="solid"/>
          </a:ln>
        </p:spPr>
        <p:txBody>
          <a:bodyPr/>
          <a:lstStyle/>
          <a:p>
            <a:endParaRPr lang="en-GB"/>
          </a:p>
        </p:txBody>
      </p:sp>
      <p:sp>
        <p:nvSpPr>
          <p:cNvPr id="20" name="Text 18"/>
          <p:cNvSpPr/>
          <p:nvPr/>
        </p:nvSpPr>
        <p:spPr>
          <a:xfrm>
            <a:off x="4572000" y="5074920"/>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2</a:t>
            </a:r>
            <a:endParaRPr lang="en-US" sz="1600" dirty="0"/>
          </a:p>
        </p:txBody>
      </p:sp>
      <p:sp>
        <p:nvSpPr>
          <p:cNvPr id="21" name="Text 19"/>
          <p:cNvSpPr/>
          <p:nvPr/>
        </p:nvSpPr>
        <p:spPr>
          <a:xfrm>
            <a:off x="5166360" y="5074920"/>
            <a:ext cx="2788920" cy="365760"/>
          </a:xfrm>
          <a:prstGeom prst="rect">
            <a:avLst/>
          </a:prstGeom>
          <a:noFill/>
          <a:ln/>
        </p:spPr>
        <p:txBody>
          <a:bodyPr wrap="square" lIns="0" tIns="0" rIns="0" bIns="0" rtlCol="0" anchor="ctr"/>
          <a:lstStyle/>
          <a:p>
            <a:pPr marL="0" indent="0">
              <a:buNone/>
            </a:pPr>
            <a:r>
              <a:rPr lang="en-US" sz="1300" b="1" dirty="0">
                <a:solidFill>
                  <a:srgbClr val="7A1F2B"/>
                </a:solidFill>
                <a:latin typeface="Arial" pitchFamily="34" charset="0"/>
                <a:ea typeface="Arial" pitchFamily="34" charset="-122"/>
                <a:cs typeface="Arial" pitchFamily="34" charset="-120"/>
              </a:rPr>
              <a:t>Transport Deficit</a:t>
            </a:r>
            <a:endParaRPr lang="en-US" sz="1300" dirty="0"/>
          </a:p>
        </p:txBody>
      </p:sp>
      <p:sp>
        <p:nvSpPr>
          <p:cNvPr id="22" name="Text 20"/>
          <p:cNvSpPr/>
          <p:nvPr/>
        </p:nvSpPr>
        <p:spPr>
          <a:xfrm>
            <a:off x="5166360" y="5440680"/>
            <a:ext cx="2788920" cy="82296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Absent specialist teams stranded high-risk babies.</a:t>
            </a:r>
            <a:endParaRPr lang="en-US" sz="1100" dirty="0"/>
          </a:p>
        </p:txBody>
      </p:sp>
      <p:sp>
        <p:nvSpPr>
          <p:cNvPr id="23" name="Shape 21"/>
          <p:cNvSpPr/>
          <p:nvPr/>
        </p:nvSpPr>
        <p:spPr>
          <a:xfrm>
            <a:off x="8229600" y="4892040"/>
            <a:ext cx="3703320" cy="1463040"/>
          </a:xfrm>
          <a:prstGeom prst="roundRect">
            <a:avLst>
              <a:gd name="adj" fmla="val 5000"/>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24" name="Shape 22"/>
          <p:cNvSpPr/>
          <p:nvPr/>
        </p:nvSpPr>
        <p:spPr>
          <a:xfrm>
            <a:off x="8412480" y="5074920"/>
            <a:ext cx="457200" cy="457200"/>
          </a:xfrm>
          <a:prstGeom prst="ellipse">
            <a:avLst/>
          </a:prstGeom>
          <a:solidFill>
            <a:srgbClr val="7A1F2B"/>
          </a:solidFill>
          <a:ln w="12700">
            <a:solidFill>
              <a:srgbClr val="7A1F2B"/>
            </a:solidFill>
            <a:prstDash val="solid"/>
          </a:ln>
        </p:spPr>
        <p:txBody>
          <a:bodyPr/>
          <a:lstStyle/>
          <a:p>
            <a:endParaRPr lang="en-GB"/>
          </a:p>
        </p:txBody>
      </p:sp>
      <p:sp>
        <p:nvSpPr>
          <p:cNvPr id="25" name="Text 23"/>
          <p:cNvSpPr/>
          <p:nvPr/>
        </p:nvSpPr>
        <p:spPr>
          <a:xfrm>
            <a:off x="8412480" y="5074920"/>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Arial" pitchFamily="34" charset="0"/>
                <a:ea typeface="Arial" pitchFamily="34" charset="-122"/>
                <a:cs typeface="Arial" pitchFamily="34" charset="-120"/>
              </a:rPr>
              <a:t>3</a:t>
            </a:r>
            <a:endParaRPr lang="en-US" sz="1600" dirty="0"/>
          </a:p>
        </p:txBody>
      </p:sp>
      <p:sp>
        <p:nvSpPr>
          <p:cNvPr id="26" name="Text 24"/>
          <p:cNvSpPr/>
          <p:nvPr/>
        </p:nvSpPr>
        <p:spPr>
          <a:xfrm>
            <a:off x="9006840" y="5074920"/>
            <a:ext cx="2788920" cy="365760"/>
          </a:xfrm>
          <a:prstGeom prst="rect">
            <a:avLst/>
          </a:prstGeom>
          <a:noFill/>
          <a:ln/>
        </p:spPr>
        <p:txBody>
          <a:bodyPr wrap="square" lIns="0" tIns="0" rIns="0" bIns="0" rtlCol="0" anchor="ctr"/>
          <a:lstStyle/>
          <a:p>
            <a:pPr marL="0" indent="0">
              <a:buNone/>
            </a:pPr>
            <a:r>
              <a:rPr lang="en-US" sz="1300" b="1" dirty="0">
                <a:solidFill>
                  <a:srgbClr val="7A1F2B"/>
                </a:solidFill>
                <a:latin typeface="Arial" pitchFamily="34" charset="0"/>
                <a:ea typeface="Arial" pitchFamily="34" charset="-122"/>
                <a:cs typeface="Arial" pitchFamily="34" charset="-120"/>
              </a:rPr>
              <a:t>Structural Neglect</a:t>
            </a:r>
            <a:endParaRPr lang="en-US" sz="1300" dirty="0"/>
          </a:p>
        </p:txBody>
      </p:sp>
      <p:sp>
        <p:nvSpPr>
          <p:cNvPr id="27" name="Text 25"/>
          <p:cNvSpPr/>
          <p:nvPr/>
        </p:nvSpPr>
        <p:spPr>
          <a:xfrm>
            <a:off x="9006840" y="5440680"/>
            <a:ext cx="2788920" cy="82296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Vulnerable patients bore the cost of under-investment.</a:t>
            </a:r>
            <a:endParaRPr lang="en-US"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08 · Roadmap   ·   14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Roadmap for Component 2</a:t>
            </a:r>
            <a:endParaRPr lang="en-US" sz="3000" dirty="0"/>
          </a:p>
        </p:txBody>
      </p:sp>
      <p:sp>
        <p:nvSpPr>
          <p:cNvPr id="5" name="Text 3"/>
          <p:cNvSpPr/>
          <p:nvPr/>
        </p:nvSpPr>
        <p:spPr>
          <a:xfrm>
            <a:off x="548640" y="1463040"/>
            <a:ext cx="11155680" cy="2011680"/>
          </a:xfrm>
          <a:prstGeom prst="rect">
            <a:avLst/>
          </a:prstGeom>
          <a:noFill/>
          <a:ln/>
        </p:spPr>
        <p:txBody>
          <a:bodyPr wrap="square" lIns="0" tIns="0" rIns="0" bIns="0" rtlCol="0" anchor="t"/>
          <a:lstStyle/>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Introduction to the case with full context.</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Methodology grounded in Donabedian and Swiss Cheese models.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Root cause investigation of latent and active failures.</a:t>
            </a:r>
            <a:endParaRPr lang="en-US" sz="1800" dirty="0"/>
          </a:p>
          <a:p>
            <a:pPr marL="342900" indent="-342900">
              <a:spcAft>
                <a:spcPts val="1000"/>
              </a:spcAft>
              <a:buSzPct val="100000"/>
              <a:buChar char="■"/>
            </a:pPr>
            <a:r>
              <a:rPr lang="en-US" sz="1800" dirty="0">
                <a:solidFill>
                  <a:srgbClr val="1A1A1A"/>
                </a:solidFill>
                <a:latin typeface="Arial" pitchFamily="34" charset="0"/>
                <a:ea typeface="Arial" pitchFamily="34" charset="-122"/>
                <a:cs typeface="Arial" pitchFamily="34" charset="-120"/>
              </a:rPr>
              <a:t>Policy assessment on centralisation and governance, plus strategic recommendations.</a:t>
            </a:r>
            <a:endParaRPr lang="en-US" sz="1800" dirty="0"/>
          </a:p>
        </p:txBody>
      </p:sp>
      <p:sp>
        <p:nvSpPr>
          <p:cNvPr id="6" name="Shape 4"/>
          <p:cNvSpPr/>
          <p:nvPr/>
        </p:nvSpPr>
        <p:spPr>
          <a:xfrm>
            <a:off x="448056" y="3749040"/>
            <a:ext cx="2148840" cy="2286000"/>
          </a:xfrm>
          <a:prstGeom prst="roundRect">
            <a:avLst>
              <a:gd name="adj" fmla="val 3404"/>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7" name="Text 5"/>
          <p:cNvSpPr/>
          <p:nvPr/>
        </p:nvSpPr>
        <p:spPr>
          <a:xfrm>
            <a:off x="585216" y="3886200"/>
            <a:ext cx="1874520" cy="457200"/>
          </a:xfrm>
          <a:prstGeom prst="rect">
            <a:avLst/>
          </a:prstGeom>
          <a:noFill/>
          <a:ln/>
        </p:spPr>
        <p:txBody>
          <a:bodyPr wrap="square" lIns="0" tIns="0" rIns="0" bIns="0" rtlCol="0" anchor="ctr"/>
          <a:lstStyle/>
          <a:p>
            <a:pPr marL="0" indent="0">
              <a:buNone/>
            </a:pPr>
            <a:r>
              <a:rPr lang="en-US" sz="2200" b="1" dirty="0">
                <a:solidFill>
                  <a:srgbClr val="7A1F2B"/>
                </a:solidFill>
                <a:latin typeface="Arial" pitchFamily="34" charset="0"/>
                <a:ea typeface="Arial" pitchFamily="34" charset="-122"/>
                <a:cs typeface="Arial" pitchFamily="34" charset="-120"/>
              </a:rPr>
              <a:t>01</a:t>
            </a:r>
            <a:endParaRPr lang="en-US" sz="2200" dirty="0"/>
          </a:p>
        </p:txBody>
      </p:sp>
      <p:sp>
        <p:nvSpPr>
          <p:cNvPr id="8" name="Shape 6"/>
          <p:cNvSpPr/>
          <p:nvPr/>
        </p:nvSpPr>
        <p:spPr>
          <a:xfrm>
            <a:off x="630936" y="4434840"/>
            <a:ext cx="731520" cy="0"/>
          </a:xfrm>
          <a:prstGeom prst="line">
            <a:avLst/>
          </a:prstGeom>
          <a:noFill/>
          <a:ln w="25400">
            <a:solidFill>
              <a:srgbClr val="B08D57"/>
            </a:solidFill>
            <a:prstDash val="solid"/>
          </a:ln>
        </p:spPr>
        <p:txBody>
          <a:bodyPr/>
          <a:lstStyle/>
          <a:p>
            <a:endParaRPr lang="en-GB"/>
          </a:p>
        </p:txBody>
      </p:sp>
      <p:sp>
        <p:nvSpPr>
          <p:cNvPr id="9" name="Text 7"/>
          <p:cNvSpPr/>
          <p:nvPr/>
        </p:nvSpPr>
        <p:spPr>
          <a:xfrm>
            <a:off x="585216" y="4526280"/>
            <a:ext cx="1874520" cy="548640"/>
          </a:xfrm>
          <a:prstGeom prst="rect">
            <a:avLst/>
          </a:prstGeom>
          <a:noFill/>
          <a:ln/>
        </p:spPr>
        <p:txBody>
          <a:bodyPr wrap="square" lIns="0" tIns="0" rIns="0" bIns="0" rtlCol="0" anchor="ctr"/>
          <a:lstStyle/>
          <a:p>
            <a:pPr marL="0" indent="0">
              <a:buNone/>
            </a:pPr>
            <a:r>
              <a:rPr lang="en-US" sz="1300" b="1" dirty="0">
                <a:solidFill>
                  <a:srgbClr val="1B2A41"/>
                </a:solidFill>
                <a:latin typeface="Arial" pitchFamily="34" charset="0"/>
                <a:ea typeface="Arial" pitchFamily="34" charset="-122"/>
                <a:cs typeface="Arial" pitchFamily="34" charset="-120"/>
              </a:rPr>
              <a:t>Case Introduction</a:t>
            </a:r>
            <a:endParaRPr lang="en-US" sz="1300" dirty="0"/>
          </a:p>
        </p:txBody>
      </p:sp>
      <p:sp>
        <p:nvSpPr>
          <p:cNvPr id="10" name="Text 8"/>
          <p:cNvSpPr/>
          <p:nvPr/>
        </p:nvSpPr>
        <p:spPr>
          <a:xfrm>
            <a:off x="585216" y="5074920"/>
            <a:ext cx="1874520" cy="86868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Context and framing.</a:t>
            </a:r>
            <a:endParaRPr lang="en-US" sz="1100" dirty="0"/>
          </a:p>
        </p:txBody>
      </p:sp>
      <p:sp>
        <p:nvSpPr>
          <p:cNvPr id="11" name="Shape 9"/>
          <p:cNvSpPr/>
          <p:nvPr/>
        </p:nvSpPr>
        <p:spPr>
          <a:xfrm>
            <a:off x="2734056" y="3749040"/>
            <a:ext cx="2148840" cy="2286000"/>
          </a:xfrm>
          <a:prstGeom prst="roundRect">
            <a:avLst>
              <a:gd name="adj" fmla="val 3404"/>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2" name="Text 10"/>
          <p:cNvSpPr/>
          <p:nvPr/>
        </p:nvSpPr>
        <p:spPr>
          <a:xfrm>
            <a:off x="2871216" y="3886200"/>
            <a:ext cx="1874520" cy="457200"/>
          </a:xfrm>
          <a:prstGeom prst="rect">
            <a:avLst/>
          </a:prstGeom>
          <a:noFill/>
          <a:ln/>
        </p:spPr>
        <p:txBody>
          <a:bodyPr wrap="square" lIns="0" tIns="0" rIns="0" bIns="0" rtlCol="0" anchor="ctr"/>
          <a:lstStyle/>
          <a:p>
            <a:pPr marL="0" indent="0">
              <a:buNone/>
            </a:pPr>
            <a:r>
              <a:rPr lang="en-US" sz="2200" b="1" dirty="0">
                <a:solidFill>
                  <a:srgbClr val="7A1F2B"/>
                </a:solidFill>
                <a:latin typeface="Arial" pitchFamily="34" charset="0"/>
                <a:ea typeface="Arial" pitchFamily="34" charset="-122"/>
                <a:cs typeface="Arial" pitchFamily="34" charset="-120"/>
              </a:rPr>
              <a:t>02</a:t>
            </a:r>
            <a:endParaRPr lang="en-US" sz="2200" dirty="0"/>
          </a:p>
        </p:txBody>
      </p:sp>
      <p:sp>
        <p:nvSpPr>
          <p:cNvPr id="13" name="Shape 11"/>
          <p:cNvSpPr/>
          <p:nvPr/>
        </p:nvSpPr>
        <p:spPr>
          <a:xfrm>
            <a:off x="2916936" y="4434840"/>
            <a:ext cx="731520" cy="0"/>
          </a:xfrm>
          <a:prstGeom prst="line">
            <a:avLst/>
          </a:prstGeom>
          <a:noFill/>
          <a:ln w="25400">
            <a:solidFill>
              <a:srgbClr val="B08D57"/>
            </a:solidFill>
            <a:prstDash val="solid"/>
          </a:ln>
        </p:spPr>
        <p:txBody>
          <a:bodyPr/>
          <a:lstStyle/>
          <a:p>
            <a:endParaRPr lang="en-GB"/>
          </a:p>
        </p:txBody>
      </p:sp>
      <p:sp>
        <p:nvSpPr>
          <p:cNvPr id="14" name="Text 12"/>
          <p:cNvSpPr/>
          <p:nvPr/>
        </p:nvSpPr>
        <p:spPr>
          <a:xfrm>
            <a:off x="2871216" y="4526280"/>
            <a:ext cx="1874520" cy="548640"/>
          </a:xfrm>
          <a:prstGeom prst="rect">
            <a:avLst/>
          </a:prstGeom>
          <a:noFill/>
          <a:ln/>
        </p:spPr>
        <p:txBody>
          <a:bodyPr wrap="square" lIns="0" tIns="0" rIns="0" bIns="0" rtlCol="0" anchor="ctr"/>
          <a:lstStyle/>
          <a:p>
            <a:pPr marL="0" indent="0">
              <a:buNone/>
            </a:pPr>
            <a:r>
              <a:rPr lang="en-US" sz="1300" b="1" dirty="0">
                <a:solidFill>
                  <a:srgbClr val="1B2A41"/>
                </a:solidFill>
                <a:latin typeface="Arial" pitchFamily="34" charset="0"/>
                <a:ea typeface="Arial" pitchFamily="34" charset="-122"/>
                <a:cs typeface="Arial" pitchFamily="34" charset="-120"/>
              </a:rPr>
              <a:t>Methodology</a:t>
            </a:r>
            <a:endParaRPr lang="en-US" sz="1300" dirty="0"/>
          </a:p>
        </p:txBody>
      </p:sp>
      <p:sp>
        <p:nvSpPr>
          <p:cNvPr id="15" name="Text 13"/>
          <p:cNvSpPr/>
          <p:nvPr/>
        </p:nvSpPr>
        <p:spPr>
          <a:xfrm>
            <a:off x="2871216" y="5074920"/>
            <a:ext cx="1874520" cy="86868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Donabedian + Swiss Cheese.</a:t>
            </a:r>
            <a:endParaRPr lang="en-US" sz="1100" dirty="0"/>
          </a:p>
        </p:txBody>
      </p:sp>
      <p:sp>
        <p:nvSpPr>
          <p:cNvPr id="16" name="Shape 14"/>
          <p:cNvSpPr/>
          <p:nvPr/>
        </p:nvSpPr>
        <p:spPr>
          <a:xfrm>
            <a:off x="5020056" y="3749040"/>
            <a:ext cx="2148840" cy="2286000"/>
          </a:xfrm>
          <a:prstGeom prst="roundRect">
            <a:avLst>
              <a:gd name="adj" fmla="val 3404"/>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17" name="Text 15"/>
          <p:cNvSpPr/>
          <p:nvPr/>
        </p:nvSpPr>
        <p:spPr>
          <a:xfrm>
            <a:off x="5157216" y="3886200"/>
            <a:ext cx="1874520" cy="457200"/>
          </a:xfrm>
          <a:prstGeom prst="rect">
            <a:avLst/>
          </a:prstGeom>
          <a:noFill/>
          <a:ln/>
        </p:spPr>
        <p:txBody>
          <a:bodyPr wrap="square" lIns="0" tIns="0" rIns="0" bIns="0" rtlCol="0" anchor="ctr"/>
          <a:lstStyle/>
          <a:p>
            <a:pPr marL="0" indent="0">
              <a:buNone/>
            </a:pPr>
            <a:r>
              <a:rPr lang="en-US" sz="2200" b="1" dirty="0">
                <a:solidFill>
                  <a:srgbClr val="7A1F2B"/>
                </a:solidFill>
                <a:latin typeface="Arial" pitchFamily="34" charset="0"/>
                <a:ea typeface="Arial" pitchFamily="34" charset="-122"/>
                <a:cs typeface="Arial" pitchFamily="34" charset="-120"/>
              </a:rPr>
              <a:t>03</a:t>
            </a:r>
            <a:endParaRPr lang="en-US" sz="2200" dirty="0"/>
          </a:p>
        </p:txBody>
      </p:sp>
      <p:sp>
        <p:nvSpPr>
          <p:cNvPr id="18" name="Shape 16"/>
          <p:cNvSpPr/>
          <p:nvPr/>
        </p:nvSpPr>
        <p:spPr>
          <a:xfrm>
            <a:off x="5202936" y="4434840"/>
            <a:ext cx="731520" cy="0"/>
          </a:xfrm>
          <a:prstGeom prst="line">
            <a:avLst/>
          </a:prstGeom>
          <a:noFill/>
          <a:ln w="25400">
            <a:solidFill>
              <a:srgbClr val="B08D57"/>
            </a:solidFill>
            <a:prstDash val="solid"/>
          </a:ln>
        </p:spPr>
        <p:txBody>
          <a:bodyPr/>
          <a:lstStyle/>
          <a:p>
            <a:endParaRPr lang="en-GB"/>
          </a:p>
        </p:txBody>
      </p:sp>
      <p:sp>
        <p:nvSpPr>
          <p:cNvPr id="19" name="Text 17"/>
          <p:cNvSpPr/>
          <p:nvPr/>
        </p:nvSpPr>
        <p:spPr>
          <a:xfrm>
            <a:off x="5157216" y="4526280"/>
            <a:ext cx="1874520" cy="548640"/>
          </a:xfrm>
          <a:prstGeom prst="rect">
            <a:avLst/>
          </a:prstGeom>
          <a:noFill/>
          <a:ln/>
        </p:spPr>
        <p:txBody>
          <a:bodyPr wrap="square" lIns="0" tIns="0" rIns="0" bIns="0" rtlCol="0" anchor="ctr"/>
          <a:lstStyle/>
          <a:p>
            <a:pPr marL="0" indent="0">
              <a:buNone/>
            </a:pPr>
            <a:r>
              <a:rPr lang="en-US" sz="1300" b="1" dirty="0">
                <a:solidFill>
                  <a:srgbClr val="1B2A41"/>
                </a:solidFill>
                <a:latin typeface="Arial" pitchFamily="34" charset="0"/>
                <a:ea typeface="Arial" pitchFamily="34" charset="-122"/>
                <a:cs typeface="Arial" pitchFamily="34" charset="-120"/>
              </a:rPr>
              <a:t>Root Cause</a:t>
            </a:r>
            <a:endParaRPr lang="en-US" sz="1300" dirty="0"/>
          </a:p>
        </p:txBody>
      </p:sp>
      <p:sp>
        <p:nvSpPr>
          <p:cNvPr id="20" name="Text 18"/>
          <p:cNvSpPr/>
          <p:nvPr/>
        </p:nvSpPr>
        <p:spPr>
          <a:xfrm>
            <a:off x="5157216" y="5074920"/>
            <a:ext cx="1874520" cy="86868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Latent and active failures.</a:t>
            </a:r>
            <a:endParaRPr lang="en-US" sz="1100" dirty="0"/>
          </a:p>
        </p:txBody>
      </p:sp>
      <p:sp>
        <p:nvSpPr>
          <p:cNvPr id="21" name="Shape 19"/>
          <p:cNvSpPr/>
          <p:nvPr/>
        </p:nvSpPr>
        <p:spPr>
          <a:xfrm>
            <a:off x="7306056" y="3749040"/>
            <a:ext cx="2148840" cy="2286000"/>
          </a:xfrm>
          <a:prstGeom prst="roundRect">
            <a:avLst>
              <a:gd name="adj" fmla="val 3404"/>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22" name="Text 20"/>
          <p:cNvSpPr/>
          <p:nvPr/>
        </p:nvSpPr>
        <p:spPr>
          <a:xfrm>
            <a:off x="7443216" y="3886200"/>
            <a:ext cx="1874520" cy="457200"/>
          </a:xfrm>
          <a:prstGeom prst="rect">
            <a:avLst/>
          </a:prstGeom>
          <a:noFill/>
          <a:ln/>
        </p:spPr>
        <p:txBody>
          <a:bodyPr wrap="square" lIns="0" tIns="0" rIns="0" bIns="0" rtlCol="0" anchor="ctr"/>
          <a:lstStyle/>
          <a:p>
            <a:pPr marL="0" indent="0">
              <a:buNone/>
            </a:pPr>
            <a:r>
              <a:rPr lang="en-US" sz="2200" b="1" dirty="0">
                <a:solidFill>
                  <a:srgbClr val="7A1F2B"/>
                </a:solidFill>
                <a:latin typeface="Arial" pitchFamily="34" charset="0"/>
                <a:ea typeface="Arial" pitchFamily="34" charset="-122"/>
                <a:cs typeface="Arial" pitchFamily="34" charset="-120"/>
              </a:rPr>
              <a:t>04</a:t>
            </a:r>
            <a:endParaRPr lang="en-US" sz="2200" dirty="0"/>
          </a:p>
        </p:txBody>
      </p:sp>
      <p:sp>
        <p:nvSpPr>
          <p:cNvPr id="23" name="Shape 21"/>
          <p:cNvSpPr/>
          <p:nvPr/>
        </p:nvSpPr>
        <p:spPr>
          <a:xfrm>
            <a:off x="7488936" y="4434840"/>
            <a:ext cx="731520" cy="0"/>
          </a:xfrm>
          <a:prstGeom prst="line">
            <a:avLst/>
          </a:prstGeom>
          <a:noFill/>
          <a:ln w="25400">
            <a:solidFill>
              <a:srgbClr val="B08D57"/>
            </a:solidFill>
            <a:prstDash val="solid"/>
          </a:ln>
        </p:spPr>
        <p:txBody>
          <a:bodyPr/>
          <a:lstStyle/>
          <a:p>
            <a:endParaRPr lang="en-GB"/>
          </a:p>
        </p:txBody>
      </p:sp>
      <p:sp>
        <p:nvSpPr>
          <p:cNvPr id="24" name="Text 22"/>
          <p:cNvSpPr/>
          <p:nvPr/>
        </p:nvSpPr>
        <p:spPr>
          <a:xfrm>
            <a:off x="7443216" y="4526280"/>
            <a:ext cx="1874520" cy="548640"/>
          </a:xfrm>
          <a:prstGeom prst="rect">
            <a:avLst/>
          </a:prstGeom>
          <a:noFill/>
          <a:ln/>
        </p:spPr>
        <p:txBody>
          <a:bodyPr wrap="square" lIns="0" tIns="0" rIns="0" bIns="0" rtlCol="0" anchor="ctr"/>
          <a:lstStyle/>
          <a:p>
            <a:pPr marL="0" indent="0">
              <a:buNone/>
            </a:pPr>
            <a:r>
              <a:rPr lang="en-US" sz="1300" b="1" dirty="0">
                <a:solidFill>
                  <a:srgbClr val="1B2A41"/>
                </a:solidFill>
                <a:latin typeface="Arial" pitchFamily="34" charset="0"/>
                <a:ea typeface="Arial" pitchFamily="34" charset="-122"/>
                <a:cs typeface="Arial" pitchFamily="34" charset="-120"/>
              </a:rPr>
              <a:t>Policy Assessment</a:t>
            </a:r>
            <a:endParaRPr lang="en-US" sz="1300" dirty="0"/>
          </a:p>
        </p:txBody>
      </p:sp>
      <p:sp>
        <p:nvSpPr>
          <p:cNvPr id="25" name="Text 23"/>
          <p:cNvSpPr/>
          <p:nvPr/>
        </p:nvSpPr>
        <p:spPr>
          <a:xfrm>
            <a:off x="7443216" y="5074920"/>
            <a:ext cx="1874520" cy="86868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Centralisation and governance.</a:t>
            </a:r>
            <a:endParaRPr lang="en-US" sz="1100" dirty="0"/>
          </a:p>
        </p:txBody>
      </p:sp>
      <p:sp>
        <p:nvSpPr>
          <p:cNvPr id="26" name="Shape 24"/>
          <p:cNvSpPr/>
          <p:nvPr/>
        </p:nvSpPr>
        <p:spPr>
          <a:xfrm>
            <a:off x="9592056" y="3749040"/>
            <a:ext cx="2148840" cy="2286000"/>
          </a:xfrm>
          <a:prstGeom prst="roundRect">
            <a:avLst>
              <a:gd name="adj" fmla="val 3404"/>
            </a:avLst>
          </a:prstGeom>
          <a:solidFill>
            <a:srgbClr val="FFFFFF"/>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27" name="Text 25"/>
          <p:cNvSpPr/>
          <p:nvPr/>
        </p:nvSpPr>
        <p:spPr>
          <a:xfrm>
            <a:off x="9729216" y="3886200"/>
            <a:ext cx="1874520" cy="457200"/>
          </a:xfrm>
          <a:prstGeom prst="rect">
            <a:avLst/>
          </a:prstGeom>
          <a:noFill/>
          <a:ln/>
        </p:spPr>
        <p:txBody>
          <a:bodyPr wrap="square" lIns="0" tIns="0" rIns="0" bIns="0" rtlCol="0" anchor="ctr"/>
          <a:lstStyle/>
          <a:p>
            <a:pPr marL="0" indent="0">
              <a:buNone/>
            </a:pPr>
            <a:r>
              <a:rPr lang="en-US" sz="2200" b="1" dirty="0">
                <a:solidFill>
                  <a:srgbClr val="7A1F2B"/>
                </a:solidFill>
                <a:latin typeface="Arial" pitchFamily="34" charset="0"/>
                <a:ea typeface="Arial" pitchFamily="34" charset="-122"/>
                <a:cs typeface="Arial" pitchFamily="34" charset="-120"/>
              </a:rPr>
              <a:t>05</a:t>
            </a:r>
            <a:endParaRPr lang="en-US" sz="2200" dirty="0"/>
          </a:p>
        </p:txBody>
      </p:sp>
      <p:sp>
        <p:nvSpPr>
          <p:cNvPr id="28" name="Shape 26"/>
          <p:cNvSpPr/>
          <p:nvPr/>
        </p:nvSpPr>
        <p:spPr>
          <a:xfrm>
            <a:off x="9774936" y="4434840"/>
            <a:ext cx="731520" cy="0"/>
          </a:xfrm>
          <a:prstGeom prst="line">
            <a:avLst/>
          </a:prstGeom>
          <a:noFill/>
          <a:ln w="25400">
            <a:solidFill>
              <a:srgbClr val="B08D57"/>
            </a:solidFill>
            <a:prstDash val="solid"/>
          </a:ln>
        </p:spPr>
        <p:txBody>
          <a:bodyPr/>
          <a:lstStyle/>
          <a:p>
            <a:endParaRPr lang="en-GB"/>
          </a:p>
        </p:txBody>
      </p:sp>
      <p:sp>
        <p:nvSpPr>
          <p:cNvPr id="29" name="Text 27"/>
          <p:cNvSpPr/>
          <p:nvPr/>
        </p:nvSpPr>
        <p:spPr>
          <a:xfrm>
            <a:off x="9729216" y="4526280"/>
            <a:ext cx="1874520" cy="548640"/>
          </a:xfrm>
          <a:prstGeom prst="rect">
            <a:avLst/>
          </a:prstGeom>
          <a:noFill/>
          <a:ln/>
        </p:spPr>
        <p:txBody>
          <a:bodyPr wrap="square" lIns="0" tIns="0" rIns="0" bIns="0" rtlCol="0" anchor="ctr"/>
          <a:lstStyle/>
          <a:p>
            <a:pPr marL="0" indent="0">
              <a:buNone/>
            </a:pPr>
            <a:r>
              <a:rPr lang="en-US" sz="1300" b="1" dirty="0">
                <a:solidFill>
                  <a:srgbClr val="1B2A41"/>
                </a:solidFill>
                <a:latin typeface="Arial" pitchFamily="34" charset="0"/>
                <a:ea typeface="Arial" pitchFamily="34" charset="-122"/>
                <a:cs typeface="Arial" pitchFamily="34" charset="-120"/>
              </a:rPr>
              <a:t>Recommendations</a:t>
            </a:r>
            <a:endParaRPr lang="en-US" sz="1300" dirty="0"/>
          </a:p>
        </p:txBody>
      </p:sp>
      <p:sp>
        <p:nvSpPr>
          <p:cNvPr id="30" name="Text 28"/>
          <p:cNvSpPr/>
          <p:nvPr/>
        </p:nvSpPr>
        <p:spPr>
          <a:xfrm>
            <a:off x="9729216" y="5074920"/>
            <a:ext cx="1874520" cy="868680"/>
          </a:xfrm>
          <a:prstGeom prst="rect">
            <a:avLst/>
          </a:prstGeom>
          <a:noFill/>
          <a:ln/>
        </p:spPr>
        <p:txBody>
          <a:bodyPr wrap="square" lIns="0" tIns="0" rIns="0" bIns="0" rtlCol="0" anchor="ctr"/>
          <a:lstStyle/>
          <a:p>
            <a:pPr marL="0" indent="0">
              <a:buNone/>
            </a:pPr>
            <a:r>
              <a:rPr lang="en-US" sz="1100" dirty="0">
                <a:solidFill>
                  <a:srgbClr val="1A1A1A"/>
                </a:solidFill>
                <a:latin typeface="Arial" pitchFamily="34" charset="0"/>
                <a:ea typeface="Arial" pitchFamily="34" charset="-122"/>
                <a:cs typeface="Arial" pitchFamily="34" charset="-120"/>
              </a:rPr>
              <a:t>Strategic improvements.</a:t>
            </a:r>
            <a:endParaRPr lang="en-US" sz="1100" dirty="0"/>
          </a:p>
        </p:txBody>
      </p:sp>
      <p:sp>
        <p:nvSpPr>
          <p:cNvPr id="31" name="Shape 29"/>
          <p:cNvSpPr/>
          <p:nvPr/>
        </p:nvSpPr>
        <p:spPr>
          <a:xfrm>
            <a:off x="548640" y="6263640"/>
            <a:ext cx="11155680" cy="502920"/>
          </a:xfrm>
          <a:prstGeom prst="roundRect">
            <a:avLst>
              <a:gd name="adj" fmla="val 14545"/>
            </a:avLst>
          </a:prstGeom>
          <a:solidFill>
            <a:srgbClr val="1B2A41"/>
          </a:solidFill>
          <a:ln w="6350">
            <a:solidFill>
              <a:srgbClr val="D9CFC1"/>
            </a:solidFill>
            <a:prstDash val="solid"/>
          </a:ln>
          <a:effectLst>
            <a:outerShdw blurRad="101600" dist="25400" dir="5400000" algn="bl" rotWithShape="0">
              <a:srgbClr val="000000">
                <a:alpha val="8000"/>
              </a:srgbClr>
            </a:outerShdw>
          </a:effectLst>
        </p:spPr>
        <p:txBody>
          <a:bodyPr/>
          <a:lstStyle/>
          <a:p>
            <a:endParaRPr lang="en-GB"/>
          </a:p>
        </p:txBody>
      </p:sp>
      <p:sp>
        <p:nvSpPr>
          <p:cNvPr id="32" name="Text 30"/>
          <p:cNvSpPr/>
          <p:nvPr/>
        </p:nvSpPr>
        <p:spPr>
          <a:xfrm>
            <a:off x="731520" y="6263640"/>
            <a:ext cx="10789920" cy="502920"/>
          </a:xfrm>
          <a:prstGeom prst="rect">
            <a:avLst/>
          </a:prstGeom>
          <a:noFill/>
          <a:ln/>
        </p:spPr>
        <p:txBody>
          <a:bodyPr wrap="square" lIns="0" tIns="0" rIns="0" bIns="0" rtlCol="0" anchor="ctr"/>
          <a:lstStyle/>
          <a:p>
            <a:pPr marL="0" indent="0">
              <a:buNone/>
            </a:pPr>
            <a:r>
              <a:rPr lang="en-US" sz="1200" i="1" dirty="0">
                <a:solidFill>
                  <a:srgbClr val="FFFFFF"/>
                </a:solidFill>
                <a:latin typeface="Arial" pitchFamily="34" charset="0"/>
                <a:ea typeface="Arial" pitchFamily="34" charset="-122"/>
                <a:cs typeface="Arial" pitchFamily="34" charset="-120"/>
              </a:rPr>
              <a:t>The written report will translate this analysis into a defensible, action-oriented strategy.</a:t>
            </a: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1B2A41"/>
        </a:solidFill>
        <a:effectLst/>
      </p:bgPr>
    </p:bg>
    <p:spTree>
      <p:nvGrpSpPr>
        <p:cNvPr id="1" name=""/>
        <p:cNvGrpSpPr/>
        <p:nvPr/>
      </p:nvGrpSpPr>
      <p:grpSpPr>
        <a:xfrm>
          <a:off x="0" y="0"/>
          <a:ext cx="0" cy="0"/>
          <a:chOff x="0" y="0"/>
          <a:chExt cx="0" cy="0"/>
        </a:xfrm>
      </p:grpSpPr>
      <p:sp>
        <p:nvSpPr>
          <p:cNvPr id="2" name="Text 0"/>
          <p:cNvSpPr/>
          <p:nvPr/>
        </p:nvSpPr>
        <p:spPr>
          <a:xfrm>
            <a:off x="548640" y="274320"/>
            <a:ext cx="4572000" cy="274320"/>
          </a:xfrm>
          <a:prstGeom prst="rect">
            <a:avLst/>
          </a:prstGeom>
          <a:noFill/>
          <a:ln/>
        </p:spPr>
        <p:txBody>
          <a:bodyPr wrap="square" lIns="0" tIns="0" rIns="0" bIns="0" rtlCol="0" anchor="ctr"/>
          <a:lstStyle/>
          <a:p>
            <a:pPr marL="0" indent="0">
              <a:buNone/>
            </a:pPr>
            <a:r>
              <a:rPr lang="en-US" sz="1100" kern="0" spc="300" dirty="0">
                <a:solidFill>
                  <a:srgbClr val="B08D57"/>
                </a:solidFill>
                <a:latin typeface="Arial" pitchFamily="34" charset="0"/>
                <a:ea typeface="Arial" pitchFamily="34" charset="-122"/>
                <a:cs typeface="Arial" pitchFamily="34" charset="-120"/>
              </a:rPr>
              <a:t>LCHS7006</a:t>
            </a:r>
            <a:endParaRPr lang="en-US" sz="1100" dirty="0"/>
          </a:p>
        </p:txBody>
      </p:sp>
      <p:sp>
        <p:nvSpPr>
          <p:cNvPr id="3" name="Text 1"/>
          <p:cNvSpPr/>
          <p:nvPr/>
        </p:nvSpPr>
        <p:spPr>
          <a:xfrm>
            <a:off x="8074152" y="274320"/>
            <a:ext cx="3657600" cy="274320"/>
          </a:xfrm>
          <a:prstGeom prst="rect">
            <a:avLst/>
          </a:prstGeom>
          <a:noFill/>
          <a:ln/>
        </p:spPr>
        <p:txBody>
          <a:bodyPr wrap="square" lIns="0" tIns="0" rIns="0" bIns="0" rtlCol="0" anchor="ctr"/>
          <a:lstStyle/>
          <a:p>
            <a:pPr marL="0" indent="0" algn="r">
              <a:buNone/>
            </a:pPr>
            <a:r>
              <a:rPr lang="en-US" sz="1100" dirty="0">
                <a:solidFill>
                  <a:srgbClr val="CFCFCF"/>
                </a:solidFill>
                <a:latin typeface="Arial" pitchFamily="34" charset="0"/>
                <a:ea typeface="Arial" pitchFamily="34" charset="-122"/>
                <a:cs typeface="Arial" pitchFamily="34" charset="-120"/>
              </a:rPr>
              <a:t>Conclusion   ·   15 / 16</a:t>
            </a:r>
            <a:endParaRPr lang="en-US" sz="1100" dirty="0"/>
          </a:p>
        </p:txBody>
      </p:sp>
      <p:sp>
        <p:nvSpPr>
          <p:cNvPr id="4" name="Text 2"/>
          <p:cNvSpPr/>
          <p:nvPr/>
        </p:nvSpPr>
        <p:spPr>
          <a:xfrm>
            <a:off x="548640" y="777240"/>
            <a:ext cx="10972800" cy="777240"/>
          </a:xfrm>
          <a:prstGeom prst="rect">
            <a:avLst/>
          </a:prstGeom>
          <a:noFill/>
          <a:ln/>
        </p:spPr>
        <p:txBody>
          <a:bodyPr wrap="square" lIns="0" tIns="0" rIns="0" bIns="0" rtlCol="0" anchor="ctr"/>
          <a:lstStyle/>
          <a:p>
            <a:pPr marL="0" indent="0">
              <a:buNone/>
            </a:pPr>
            <a:r>
              <a:rPr lang="en-US" sz="3600" b="1" dirty="0">
                <a:solidFill>
                  <a:srgbClr val="FFFFFF"/>
                </a:solidFill>
                <a:latin typeface="Arial" pitchFamily="34" charset="0"/>
                <a:ea typeface="Arial" pitchFamily="34" charset="-122"/>
                <a:cs typeface="Arial" pitchFamily="34" charset="-120"/>
              </a:rPr>
              <a:t>Conclusion</a:t>
            </a:r>
            <a:endParaRPr lang="en-US" sz="3600" dirty="0"/>
          </a:p>
        </p:txBody>
      </p:sp>
      <p:sp>
        <p:nvSpPr>
          <p:cNvPr id="5" name="Shape 3"/>
          <p:cNvSpPr/>
          <p:nvPr/>
        </p:nvSpPr>
        <p:spPr>
          <a:xfrm>
            <a:off x="548640" y="1691640"/>
            <a:ext cx="1371600" cy="0"/>
          </a:xfrm>
          <a:prstGeom prst="line">
            <a:avLst/>
          </a:prstGeom>
          <a:noFill/>
          <a:ln w="38100">
            <a:solidFill>
              <a:srgbClr val="7A1F2B"/>
            </a:solidFill>
            <a:prstDash val="solid"/>
          </a:ln>
        </p:spPr>
        <p:txBody>
          <a:bodyPr/>
          <a:lstStyle/>
          <a:p>
            <a:endParaRPr lang="en-GB"/>
          </a:p>
        </p:txBody>
      </p:sp>
      <p:sp>
        <p:nvSpPr>
          <p:cNvPr id="6" name="Text 4"/>
          <p:cNvSpPr/>
          <p:nvPr/>
        </p:nvSpPr>
        <p:spPr>
          <a:xfrm>
            <a:off x="548640" y="1965960"/>
            <a:ext cx="7498080" cy="2377440"/>
          </a:xfrm>
          <a:prstGeom prst="rect">
            <a:avLst/>
          </a:prstGeom>
          <a:noFill/>
          <a:ln/>
        </p:spPr>
        <p:txBody>
          <a:bodyPr wrap="square" lIns="0" tIns="0" rIns="0" bIns="0" rtlCol="0" anchor="t"/>
          <a:lstStyle/>
          <a:p>
            <a:pPr marL="342900" indent="-342900">
              <a:spcAft>
                <a:spcPts val="1000"/>
              </a:spcAft>
              <a:buSzPct val="100000"/>
              <a:buChar char="■"/>
            </a:pPr>
            <a:r>
              <a:rPr lang="en-US" sz="1600" dirty="0">
                <a:solidFill>
                  <a:srgbClr val="FFFFFF"/>
                </a:solidFill>
                <a:latin typeface="Arial" pitchFamily="34" charset="0"/>
                <a:ea typeface="Arial" pitchFamily="34" charset="-122"/>
                <a:cs typeface="Arial" pitchFamily="34" charset="-120"/>
              </a:rPr>
              <a:t>Quality assurance must be proactive and led by leadership.</a:t>
            </a:r>
            <a:endParaRPr lang="en-US" sz="1600" dirty="0"/>
          </a:p>
          <a:p>
            <a:pPr marL="342900" indent="-342900">
              <a:spcAft>
                <a:spcPts val="1000"/>
              </a:spcAft>
              <a:buSzPct val="100000"/>
              <a:buChar char="■"/>
            </a:pPr>
            <a:r>
              <a:rPr lang="en-US" sz="1600" dirty="0">
                <a:solidFill>
                  <a:srgbClr val="FFFFFF"/>
                </a:solidFill>
                <a:latin typeface="Arial" pitchFamily="34" charset="0"/>
                <a:ea typeface="Arial" pitchFamily="34" charset="-122"/>
                <a:cs typeface="Arial" pitchFamily="34" charset="-120"/>
              </a:rPr>
              <a:t>Align national policy with local capacity to end postcode lotteries.</a:t>
            </a:r>
            <a:endParaRPr lang="en-US" sz="1600" dirty="0"/>
          </a:p>
          <a:p>
            <a:pPr marL="342900" indent="-342900">
              <a:spcAft>
                <a:spcPts val="1000"/>
              </a:spcAft>
              <a:buSzPct val="100000"/>
              <a:buChar char="■"/>
            </a:pPr>
            <a:r>
              <a:rPr lang="en-US" sz="1600" dirty="0">
                <a:solidFill>
                  <a:srgbClr val="FFFFFF"/>
                </a:solidFill>
                <a:latin typeface="Arial" pitchFamily="34" charset="0"/>
                <a:ea typeface="Arial" pitchFamily="34" charset="-122"/>
                <a:cs typeface="Arial" pitchFamily="34" charset="-120"/>
              </a:rPr>
              <a:t>Respect clinical judgement and protect those who raise concerns (Dyer, 2023).</a:t>
            </a:r>
            <a:endParaRPr lang="en-US" sz="1600" dirty="0"/>
          </a:p>
          <a:p>
            <a:pPr marL="342900" indent="-342900">
              <a:spcAft>
                <a:spcPts val="1000"/>
              </a:spcAft>
              <a:buSzPct val="100000"/>
              <a:buChar char="■"/>
            </a:pPr>
            <a:r>
              <a:rPr lang="en-US" sz="1600" dirty="0">
                <a:solidFill>
                  <a:srgbClr val="FFFFFF"/>
                </a:solidFill>
                <a:latin typeface="Arial" pitchFamily="34" charset="0"/>
                <a:ea typeface="Arial" pitchFamily="34" charset="-122"/>
                <a:cs typeface="Arial" pitchFamily="34" charset="-120"/>
              </a:rPr>
              <a:t>Systemic reform is the only route to preventing repeat harm (Dobson, 2023).</a:t>
            </a:r>
            <a:endParaRPr lang="en-US" sz="1600" dirty="0"/>
          </a:p>
        </p:txBody>
      </p:sp>
      <p:sp>
        <p:nvSpPr>
          <p:cNvPr id="7" name="Shape 5"/>
          <p:cNvSpPr/>
          <p:nvPr/>
        </p:nvSpPr>
        <p:spPr>
          <a:xfrm>
            <a:off x="548640" y="4572000"/>
            <a:ext cx="2377440" cy="1828800"/>
          </a:xfrm>
          <a:prstGeom prst="roundRect">
            <a:avLst>
              <a:gd name="adj" fmla="val 4000"/>
            </a:avLst>
          </a:prstGeom>
          <a:solidFill>
            <a:srgbClr val="24344E"/>
          </a:solidFill>
          <a:ln w="12700">
            <a:solidFill>
              <a:srgbClr val="B08D57"/>
            </a:solidFill>
            <a:prstDash val="solid"/>
          </a:ln>
        </p:spPr>
        <p:txBody>
          <a:bodyPr/>
          <a:lstStyle/>
          <a:p>
            <a:endParaRPr lang="en-GB"/>
          </a:p>
        </p:txBody>
      </p:sp>
      <p:sp>
        <p:nvSpPr>
          <p:cNvPr id="8" name="Text 6"/>
          <p:cNvSpPr/>
          <p:nvPr/>
        </p:nvSpPr>
        <p:spPr>
          <a:xfrm>
            <a:off x="731520" y="4709160"/>
            <a:ext cx="2011680" cy="365760"/>
          </a:xfrm>
          <a:prstGeom prst="rect">
            <a:avLst/>
          </a:prstGeom>
          <a:noFill/>
          <a:ln/>
        </p:spPr>
        <p:txBody>
          <a:bodyPr wrap="square" lIns="0" tIns="0" rIns="0" bIns="0" rtlCol="0" anchor="ctr"/>
          <a:lstStyle/>
          <a:p>
            <a:pPr marL="0" indent="0">
              <a:buNone/>
            </a:pPr>
            <a:r>
              <a:rPr lang="en-US" sz="1300" b="1" dirty="0">
                <a:solidFill>
                  <a:srgbClr val="B08D57"/>
                </a:solidFill>
                <a:latin typeface="Arial" pitchFamily="34" charset="0"/>
                <a:ea typeface="Arial" pitchFamily="34" charset="-122"/>
                <a:cs typeface="Arial" pitchFamily="34" charset="-120"/>
              </a:rPr>
              <a:t>01</a:t>
            </a:r>
            <a:endParaRPr lang="en-US" sz="1300" dirty="0"/>
          </a:p>
        </p:txBody>
      </p:sp>
      <p:sp>
        <p:nvSpPr>
          <p:cNvPr id="9" name="Text 7"/>
          <p:cNvSpPr/>
          <p:nvPr/>
        </p:nvSpPr>
        <p:spPr>
          <a:xfrm>
            <a:off x="731520" y="5074920"/>
            <a:ext cx="2011680" cy="457200"/>
          </a:xfrm>
          <a:prstGeom prst="rect">
            <a:avLst/>
          </a:prstGeom>
          <a:noFill/>
          <a:ln/>
        </p:spPr>
        <p:txBody>
          <a:bodyPr wrap="square" lIns="0" tIns="0" rIns="0" bIns="0" rtlCol="0" anchor="ctr"/>
          <a:lstStyle/>
          <a:p>
            <a:pPr marL="0" indent="0">
              <a:buNone/>
            </a:pPr>
            <a:r>
              <a:rPr lang="en-US" sz="1500" b="1" dirty="0">
                <a:solidFill>
                  <a:srgbClr val="FFFFFF"/>
                </a:solidFill>
                <a:latin typeface="Arial" pitchFamily="34" charset="0"/>
                <a:ea typeface="Arial" pitchFamily="34" charset="-122"/>
                <a:cs typeface="Arial" pitchFamily="34" charset="-120"/>
              </a:rPr>
              <a:t>Systemic view</a:t>
            </a:r>
            <a:endParaRPr lang="en-US" sz="1500" dirty="0"/>
          </a:p>
        </p:txBody>
      </p:sp>
      <p:sp>
        <p:nvSpPr>
          <p:cNvPr id="10" name="Text 8"/>
          <p:cNvSpPr/>
          <p:nvPr/>
        </p:nvSpPr>
        <p:spPr>
          <a:xfrm>
            <a:off x="731520" y="5532120"/>
            <a:ext cx="2011680" cy="822960"/>
          </a:xfrm>
          <a:prstGeom prst="rect">
            <a:avLst/>
          </a:prstGeom>
          <a:noFill/>
          <a:ln/>
        </p:spPr>
        <p:txBody>
          <a:bodyPr wrap="square" lIns="0" tIns="0" rIns="0" bIns="0" rtlCol="0" anchor="ctr"/>
          <a:lstStyle/>
          <a:p>
            <a:pPr marL="0" indent="0">
              <a:buNone/>
            </a:pPr>
            <a:r>
              <a:rPr lang="en-US" sz="1200" dirty="0">
                <a:solidFill>
                  <a:srgbClr val="D9CFC1"/>
                </a:solidFill>
                <a:latin typeface="Arial" pitchFamily="34" charset="0"/>
                <a:ea typeface="Arial" pitchFamily="34" charset="-122"/>
                <a:cs typeface="Arial" pitchFamily="34" charset="-120"/>
              </a:rPr>
              <a:t>Beyond individual acts to organisational conditions.</a:t>
            </a:r>
            <a:endParaRPr lang="en-US" sz="1200" dirty="0"/>
          </a:p>
        </p:txBody>
      </p:sp>
      <p:sp>
        <p:nvSpPr>
          <p:cNvPr id="11" name="Shape 9"/>
          <p:cNvSpPr/>
          <p:nvPr/>
        </p:nvSpPr>
        <p:spPr>
          <a:xfrm>
            <a:off x="3108960" y="4572000"/>
            <a:ext cx="2377440" cy="1828800"/>
          </a:xfrm>
          <a:prstGeom prst="roundRect">
            <a:avLst>
              <a:gd name="adj" fmla="val 4000"/>
            </a:avLst>
          </a:prstGeom>
          <a:solidFill>
            <a:srgbClr val="24344E"/>
          </a:solidFill>
          <a:ln w="12700">
            <a:solidFill>
              <a:srgbClr val="B08D57"/>
            </a:solidFill>
            <a:prstDash val="solid"/>
          </a:ln>
        </p:spPr>
        <p:txBody>
          <a:bodyPr/>
          <a:lstStyle/>
          <a:p>
            <a:endParaRPr lang="en-GB"/>
          </a:p>
        </p:txBody>
      </p:sp>
      <p:sp>
        <p:nvSpPr>
          <p:cNvPr id="12" name="Text 10"/>
          <p:cNvSpPr/>
          <p:nvPr/>
        </p:nvSpPr>
        <p:spPr>
          <a:xfrm>
            <a:off x="3291840" y="4709160"/>
            <a:ext cx="2011680" cy="365760"/>
          </a:xfrm>
          <a:prstGeom prst="rect">
            <a:avLst/>
          </a:prstGeom>
          <a:noFill/>
          <a:ln/>
        </p:spPr>
        <p:txBody>
          <a:bodyPr wrap="square" lIns="0" tIns="0" rIns="0" bIns="0" rtlCol="0" anchor="ctr"/>
          <a:lstStyle/>
          <a:p>
            <a:pPr marL="0" indent="0">
              <a:buNone/>
            </a:pPr>
            <a:r>
              <a:rPr lang="en-US" sz="1300" b="1" dirty="0">
                <a:solidFill>
                  <a:srgbClr val="B08D57"/>
                </a:solidFill>
                <a:latin typeface="Arial" pitchFamily="34" charset="0"/>
                <a:ea typeface="Arial" pitchFamily="34" charset="-122"/>
                <a:cs typeface="Arial" pitchFamily="34" charset="-120"/>
              </a:rPr>
              <a:t>02</a:t>
            </a:r>
            <a:endParaRPr lang="en-US" sz="1300" dirty="0"/>
          </a:p>
        </p:txBody>
      </p:sp>
      <p:sp>
        <p:nvSpPr>
          <p:cNvPr id="13" name="Text 11"/>
          <p:cNvSpPr/>
          <p:nvPr/>
        </p:nvSpPr>
        <p:spPr>
          <a:xfrm>
            <a:off x="3291840" y="5074920"/>
            <a:ext cx="2011680" cy="457200"/>
          </a:xfrm>
          <a:prstGeom prst="rect">
            <a:avLst/>
          </a:prstGeom>
          <a:noFill/>
          <a:ln/>
        </p:spPr>
        <p:txBody>
          <a:bodyPr wrap="square" lIns="0" tIns="0" rIns="0" bIns="0" rtlCol="0" anchor="ctr"/>
          <a:lstStyle/>
          <a:p>
            <a:pPr marL="0" indent="0">
              <a:buNone/>
            </a:pPr>
            <a:r>
              <a:rPr lang="en-US" sz="1500" b="1" dirty="0">
                <a:solidFill>
                  <a:srgbClr val="FFFFFF"/>
                </a:solidFill>
                <a:latin typeface="Arial" pitchFamily="34" charset="0"/>
                <a:ea typeface="Arial" pitchFamily="34" charset="-122"/>
                <a:cs typeface="Arial" pitchFamily="34" charset="-120"/>
              </a:rPr>
              <a:t>Cultural change</a:t>
            </a:r>
            <a:endParaRPr lang="en-US" sz="1500" dirty="0"/>
          </a:p>
        </p:txBody>
      </p:sp>
      <p:sp>
        <p:nvSpPr>
          <p:cNvPr id="14" name="Text 12"/>
          <p:cNvSpPr/>
          <p:nvPr/>
        </p:nvSpPr>
        <p:spPr>
          <a:xfrm>
            <a:off x="3291840" y="5532120"/>
            <a:ext cx="2011680" cy="822960"/>
          </a:xfrm>
          <a:prstGeom prst="rect">
            <a:avLst/>
          </a:prstGeom>
          <a:noFill/>
          <a:ln/>
        </p:spPr>
        <p:txBody>
          <a:bodyPr wrap="square" lIns="0" tIns="0" rIns="0" bIns="0" rtlCol="0" anchor="ctr"/>
          <a:lstStyle/>
          <a:p>
            <a:pPr marL="0" indent="0">
              <a:buNone/>
            </a:pPr>
            <a:r>
              <a:rPr lang="en-US" sz="1200" dirty="0">
                <a:solidFill>
                  <a:srgbClr val="D9CFC1"/>
                </a:solidFill>
                <a:latin typeface="Arial" pitchFamily="34" charset="0"/>
                <a:ea typeface="Arial" pitchFamily="34" charset="-122"/>
                <a:cs typeface="Arial" pitchFamily="34" charset="-120"/>
              </a:rPr>
              <a:t>Protect and act on whistleblowing.</a:t>
            </a:r>
            <a:endParaRPr lang="en-US" sz="1200" dirty="0"/>
          </a:p>
        </p:txBody>
      </p:sp>
      <p:sp>
        <p:nvSpPr>
          <p:cNvPr id="15" name="Shape 13"/>
          <p:cNvSpPr/>
          <p:nvPr/>
        </p:nvSpPr>
        <p:spPr>
          <a:xfrm>
            <a:off x="5669280" y="4572000"/>
            <a:ext cx="2377440" cy="1828800"/>
          </a:xfrm>
          <a:prstGeom prst="roundRect">
            <a:avLst>
              <a:gd name="adj" fmla="val 4000"/>
            </a:avLst>
          </a:prstGeom>
          <a:solidFill>
            <a:srgbClr val="24344E"/>
          </a:solidFill>
          <a:ln w="12700">
            <a:solidFill>
              <a:srgbClr val="B08D57"/>
            </a:solidFill>
            <a:prstDash val="solid"/>
          </a:ln>
        </p:spPr>
        <p:txBody>
          <a:bodyPr/>
          <a:lstStyle/>
          <a:p>
            <a:endParaRPr lang="en-GB"/>
          </a:p>
        </p:txBody>
      </p:sp>
      <p:sp>
        <p:nvSpPr>
          <p:cNvPr id="16" name="Text 14"/>
          <p:cNvSpPr/>
          <p:nvPr/>
        </p:nvSpPr>
        <p:spPr>
          <a:xfrm>
            <a:off x="5852160" y="4709160"/>
            <a:ext cx="2011680" cy="365760"/>
          </a:xfrm>
          <a:prstGeom prst="rect">
            <a:avLst/>
          </a:prstGeom>
          <a:noFill/>
          <a:ln/>
        </p:spPr>
        <p:txBody>
          <a:bodyPr wrap="square" lIns="0" tIns="0" rIns="0" bIns="0" rtlCol="0" anchor="ctr"/>
          <a:lstStyle/>
          <a:p>
            <a:pPr marL="0" indent="0">
              <a:buNone/>
            </a:pPr>
            <a:r>
              <a:rPr lang="en-US" sz="1300" b="1" dirty="0">
                <a:solidFill>
                  <a:srgbClr val="B08D57"/>
                </a:solidFill>
                <a:latin typeface="Arial" pitchFamily="34" charset="0"/>
                <a:ea typeface="Arial" pitchFamily="34" charset="-122"/>
                <a:cs typeface="Arial" pitchFamily="34" charset="-120"/>
              </a:rPr>
              <a:t>03</a:t>
            </a:r>
            <a:endParaRPr lang="en-US" sz="1300" dirty="0"/>
          </a:p>
        </p:txBody>
      </p:sp>
      <p:sp>
        <p:nvSpPr>
          <p:cNvPr id="17" name="Text 15"/>
          <p:cNvSpPr/>
          <p:nvPr/>
        </p:nvSpPr>
        <p:spPr>
          <a:xfrm>
            <a:off x="5852160" y="5074920"/>
            <a:ext cx="2011680" cy="457200"/>
          </a:xfrm>
          <a:prstGeom prst="rect">
            <a:avLst/>
          </a:prstGeom>
          <a:noFill/>
          <a:ln/>
        </p:spPr>
        <p:txBody>
          <a:bodyPr wrap="square" lIns="0" tIns="0" rIns="0" bIns="0" rtlCol="0" anchor="ctr"/>
          <a:lstStyle/>
          <a:p>
            <a:pPr marL="0" indent="0">
              <a:buNone/>
            </a:pPr>
            <a:r>
              <a:rPr lang="en-US" sz="1500" b="1" dirty="0">
                <a:solidFill>
                  <a:srgbClr val="FFFFFF"/>
                </a:solidFill>
                <a:latin typeface="Arial" pitchFamily="34" charset="0"/>
                <a:ea typeface="Arial" pitchFamily="34" charset="-122"/>
                <a:cs typeface="Arial" pitchFamily="34" charset="-120"/>
              </a:rPr>
              <a:t>Aligned policy</a:t>
            </a:r>
            <a:endParaRPr lang="en-US" sz="1500" dirty="0"/>
          </a:p>
        </p:txBody>
      </p:sp>
      <p:sp>
        <p:nvSpPr>
          <p:cNvPr id="18" name="Text 16"/>
          <p:cNvSpPr/>
          <p:nvPr/>
        </p:nvSpPr>
        <p:spPr>
          <a:xfrm>
            <a:off x="5852160" y="5532120"/>
            <a:ext cx="2011680" cy="822960"/>
          </a:xfrm>
          <a:prstGeom prst="rect">
            <a:avLst/>
          </a:prstGeom>
          <a:noFill/>
          <a:ln/>
        </p:spPr>
        <p:txBody>
          <a:bodyPr wrap="square" lIns="0" tIns="0" rIns="0" bIns="0" rtlCol="0" anchor="ctr"/>
          <a:lstStyle/>
          <a:p>
            <a:pPr marL="0" indent="0">
              <a:buNone/>
            </a:pPr>
            <a:r>
              <a:rPr lang="en-US" sz="1200" dirty="0">
                <a:solidFill>
                  <a:srgbClr val="D9CFC1"/>
                </a:solidFill>
                <a:latin typeface="Arial" pitchFamily="34" charset="0"/>
                <a:ea typeface="Arial" pitchFamily="34" charset="-122"/>
                <a:cs typeface="Arial" pitchFamily="34" charset="-120"/>
              </a:rPr>
              <a:t>National ambition matched to local capacity.</a:t>
            </a:r>
            <a:endParaRPr lang="en-US" sz="1200" dirty="0"/>
          </a:p>
        </p:txBody>
      </p:sp>
      <p:sp>
        <p:nvSpPr>
          <p:cNvPr id="19" name="Shape 17"/>
          <p:cNvSpPr/>
          <p:nvPr/>
        </p:nvSpPr>
        <p:spPr>
          <a:xfrm>
            <a:off x="8412480" y="1965960"/>
            <a:ext cx="3291840" cy="2331720"/>
          </a:xfrm>
          <a:prstGeom prst="rect">
            <a:avLst/>
          </a:prstGeom>
          <a:solidFill>
            <a:srgbClr val="0F1A2B"/>
          </a:solidFill>
          <a:ln w="12700">
            <a:solidFill>
              <a:srgbClr val="B08D57"/>
            </a:solidFill>
            <a:prstDash val="solid"/>
          </a:ln>
        </p:spPr>
        <p:txBody>
          <a:bodyPr/>
          <a:lstStyle/>
          <a:p>
            <a:endParaRPr lang="en-GB"/>
          </a:p>
        </p:txBody>
      </p:sp>
      <p:pic>
        <p:nvPicPr>
          <p:cNvPr id="20" name="Image 0" descr="/mnt/user-data/uploads/1783509277865_image.png"/>
          <p:cNvPicPr>
            <a:picLocks noChangeAspect="1"/>
          </p:cNvPicPr>
          <p:nvPr/>
        </p:nvPicPr>
        <p:blipFill>
          <a:blip r:embed="rId3"/>
          <a:srcRect/>
          <a:stretch/>
        </p:blipFill>
        <p:spPr>
          <a:xfrm>
            <a:off x="8595360" y="2286000"/>
            <a:ext cx="2926080" cy="1691640"/>
          </a:xfrm>
          <a:prstGeom prst="rect">
            <a:avLst/>
          </a:prstGeom>
        </p:spPr>
      </p:pic>
      <p:sp>
        <p:nvSpPr>
          <p:cNvPr id="21" name="Text 18"/>
          <p:cNvSpPr/>
          <p:nvPr/>
        </p:nvSpPr>
        <p:spPr>
          <a:xfrm>
            <a:off x="8412480" y="4343400"/>
            <a:ext cx="3291840" cy="292608"/>
          </a:xfrm>
          <a:prstGeom prst="rect">
            <a:avLst/>
          </a:prstGeom>
          <a:noFill/>
          <a:ln/>
        </p:spPr>
        <p:txBody>
          <a:bodyPr wrap="square" lIns="0" tIns="0" rIns="0" bIns="0" rtlCol="0" anchor="ctr"/>
          <a:lstStyle/>
          <a:p>
            <a:pPr marL="0" indent="0" algn="ctr">
              <a:buNone/>
            </a:pPr>
            <a:r>
              <a:rPr lang="en-US" sz="1100" i="1" dirty="0">
                <a:solidFill>
                  <a:srgbClr val="5C5C5C"/>
                </a:solidFill>
                <a:latin typeface="Arial" pitchFamily="34" charset="0"/>
                <a:ea typeface="Arial" pitchFamily="34" charset="-122"/>
                <a:cs typeface="Arial" pitchFamily="34" charset="-120"/>
              </a:rPr>
              <a:t>Fig: NHS trust accountability at the centre of reform (Dyer, 2023)</a:t>
            </a:r>
            <a:endParaRPr lang="en-US"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5EFE6"/>
        </a:solidFill>
        <a:effectLst/>
      </p:bgPr>
    </p:bg>
    <p:spTree>
      <p:nvGrpSpPr>
        <p:cNvPr id="1" name=""/>
        <p:cNvGrpSpPr/>
        <p:nvPr/>
      </p:nvGrpSpPr>
      <p:grpSpPr>
        <a:xfrm>
          <a:off x="0" y="0"/>
          <a:ext cx="0" cy="0"/>
          <a:chOff x="0" y="0"/>
          <a:chExt cx="0" cy="0"/>
        </a:xfrm>
      </p:grpSpPr>
      <p:sp>
        <p:nvSpPr>
          <p:cNvPr id="2" name="Text 0"/>
          <p:cNvSpPr/>
          <p:nvPr/>
        </p:nvSpPr>
        <p:spPr>
          <a:xfrm>
            <a:off x="457200" y="228600"/>
            <a:ext cx="7315200" cy="274320"/>
          </a:xfrm>
          <a:prstGeom prst="rect">
            <a:avLst/>
          </a:prstGeom>
          <a:noFill/>
          <a:ln/>
        </p:spPr>
        <p:txBody>
          <a:bodyPr wrap="square" lIns="0" tIns="0" rIns="0" bIns="0" rtlCol="0" anchor="ctr"/>
          <a:lstStyle/>
          <a:p>
            <a:pPr marL="0" indent="0">
              <a:buNone/>
            </a:pPr>
            <a:r>
              <a:rPr lang="en-US" sz="1000" dirty="0">
                <a:solidFill>
                  <a:srgbClr val="5C5C5C"/>
                </a:solidFill>
                <a:latin typeface="Arial" pitchFamily="34" charset="0"/>
                <a:ea typeface="Arial" pitchFamily="34" charset="-122"/>
                <a:cs typeface="Arial" pitchFamily="34" charset="-120"/>
              </a:rPr>
              <a:t>LCHS7006  |  Countess of Chester Hospital</a:t>
            </a:r>
            <a:endParaRPr lang="en-US" sz="1000" dirty="0"/>
          </a:p>
        </p:txBody>
      </p:sp>
      <p:sp>
        <p:nvSpPr>
          <p:cNvPr id="3" name="Text 1"/>
          <p:cNvSpPr/>
          <p:nvPr/>
        </p:nvSpPr>
        <p:spPr>
          <a:xfrm>
            <a:off x="8074152" y="228600"/>
            <a:ext cx="3657600" cy="274320"/>
          </a:xfrm>
          <a:prstGeom prst="rect">
            <a:avLst/>
          </a:prstGeom>
          <a:noFill/>
          <a:ln/>
        </p:spPr>
        <p:txBody>
          <a:bodyPr wrap="square" lIns="0" tIns="0" rIns="0" bIns="0" rtlCol="0" anchor="ctr"/>
          <a:lstStyle/>
          <a:p>
            <a:pPr marL="0" indent="0" algn="r">
              <a:buNone/>
            </a:pPr>
            <a:r>
              <a:rPr lang="en-US" sz="1000" dirty="0">
                <a:solidFill>
                  <a:srgbClr val="5C5C5C"/>
                </a:solidFill>
                <a:latin typeface="Arial" pitchFamily="34" charset="0"/>
                <a:ea typeface="Arial" pitchFamily="34" charset="-122"/>
                <a:cs typeface="Arial" pitchFamily="34" charset="-120"/>
              </a:rPr>
              <a:t>References   ·   16 / 16</a:t>
            </a:r>
            <a:endParaRPr lang="en-US" sz="1000" dirty="0"/>
          </a:p>
        </p:txBody>
      </p:sp>
      <p:sp>
        <p:nvSpPr>
          <p:cNvPr id="4" name="Text 2"/>
          <p:cNvSpPr/>
          <p:nvPr/>
        </p:nvSpPr>
        <p:spPr>
          <a:xfrm>
            <a:off x="457200" y="594360"/>
            <a:ext cx="11274552" cy="594360"/>
          </a:xfrm>
          <a:prstGeom prst="rect">
            <a:avLst/>
          </a:prstGeom>
          <a:noFill/>
          <a:ln/>
        </p:spPr>
        <p:txBody>
          <a:bodyPr wrap="square" lIns="0" tIns="0" rIns="0" bIns="0" rtlCol="0" anchor="ctr"/>
          <a:lstStyle/>
          <a:p>
            <a:pPr marL="0" indent="0">
              <a:buNone/>
            </a:pPr>
            <a:r>
              <a:rPr lang="en-US" sz="3000" b="1" dirty="0">
                <a:solidFill>
                  <a:srgbClr val="1B2A41"/>
                </a:solidFill>
                <a:latin typeface="Arial" pitchFamily="34" charset="0"/>
                <a:ea typeface="Arial" pitchFamily="34" charset="-122"/>
                <a:cs typeface="Arial" pitchFamily="34" charset="-120"/>
              </a:rPr>
              <a:t>References</a:t>
            </a:r>
            <a:endParaRPr lang="en-US" sz="3000" dirty="0"/>
          </a:p>
        </p:txBody>
      </p:sp>
      <p:sp>
        <p:nvSpPr>
          <p:cNvPr id="5" name="Text 3"/>
          <p:cNvSpPr/>
          <p:nvPr/>
        </p:nvSpPr>
        <p:spPr>
          <a:xfrm>
            <a:off x="548640" y="1417320"/>
            <a:ext cx="11155680" cy="5212080"/>
          </a:xfrm>
          <a:prstGeom prst="rect">
            <a:avLst/>
          </a:prstGeom>
          <a:noFill/>
          <a:ln/>
        </p:spPr>
        <p:txBody>
          <a:bodyPr wrap="square" lIns="0" tIns="0" rIns="0" bIns="0" rtlCol="0" anchor="t"/>
          <a:lstStyle/>
          <a:p>
            <a:pPr marL="0" indent="0">
              <a:spcAft>
                <a:spcPts val="600"/>
              </a:spcAft>
              <a:buNone/>
            </a:pPr>
            <a:r>
              <a:rPr lang="en-US" sz="1200" dirty="0">
                <a:solidFill>
                  <a:srgbClr val="1A1A1A"/>
                </a:solidFill>
                <a:latin typeface="Arial" pitchFamily="34" charset="0"/>
                <a:ea typeface="Arial" pitchFamily="34" charset="-122"/>
                <a:cs typeface="Arial" pitchFamily="34" charset="-120"/>
              </a:rPr>
              <a:t>Bowie, K. (2025) 'Lucy Letby hospital is slammed over emergency care failings', BMJ, 390, p. r1703. https://doi.org/10.1136/bmj.r1703</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Dobson, J. (2023) 'We owe the families affected by Letby meaningful organisational change', BMJ, 382, p. p1986. https://doi.org/10.1136/bmj.p1986</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Dyer, C. (2023) 'Letby's killing spree raises questions over NHS governance', BMJ, 382, p. p1931. https://doi.org/10.1136/bmj.p1931</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Harrison, J. (2025) 'The challenges of healthcare regulation using the Letby case as an example', British Journal of Nursing, 34(12), pp. 645–649. https://doi.org/10.12968/bjon.2024.0283</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Jesudason, E. (2023) 'Reducing the Risk of NHS Disasters', Journal of Medical Ethics, 50(7). https://doi.org/10.1136/jme-2023-109534</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Kirkup, B. and Titcombe, J. (2023) 'Patient safety: Listen to whistleblowers', BMJ, 382, p. p1972. https://doi.org/10.1136/bmj.p1972</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Lawrence, F. and Conn, D. (2024) A superbug, doctor shortages and a neonatal unit 'out of its depth': Failures at Lucy Letby hospital revealed, The Guardian.</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Leary, A. (2023) 'Lessons not learned', BMJ, 382, pp. p1943-p1943. https://doi.org/10.1136/bmj.p1943</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The Lancet (2023) 'The Lucy Letby case: Lessons for health systems', The Lancet, 402(10404), pp. 747–747. https://doi.org/10.1016/s0140-6736(23)01839-1</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Whiteing, P. (2023) 'Lucy Letby Inquiry Could Be a Missed Opportunity If It Does Not Look at the Wider Issue', Journal of Patient Safety and Risk Management, 29(1). https://doi.org/10.1177/25160435231212956</a:t>
            </a:r>
            <a:endParaRPr lang="en-US" sz="1200" dirty="0"/>
          </a:p>
          <a:p>
            <a:pPr marL="0" indent="0">
              <a:spcAft>
                <a:spcPts val="600"/>
              </a:spcAft>
              <a:buNone/>
            </a:pPr>
            <a:r>
              <a:rPr lang="en-US" sz="1200" dirty="0">
                <a:solidFill>
                  <a:srgbClr val="1A1A1A"/>
                </a:solidFill>
                <a:latin typeface="Arial" pitchFamily="34" charset="0"/>
                <a:ea typeface="Arial" pitchFamily="34" charset="-122"/>
                <a:cs typeface="Arial" pitchFamily="34" charset="-120"/>
              </a:rPr>
              <a:t>Yorker, B. and Barker, P. (2026) 'Serial Murder in Healthcare: A Distinct Subtype', The Psychology of Serial Murder, pp. 115–152. https://doi.org/10.1007/978-3-032-22228-2_7</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TotalTime>
  <Words>3936</Words>
  <Application>Microsoft Office PowerPoint</Application>
  <PresentationFormat>Widescreen</PresentationFormat>
  <Paragraphs>337</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Pias Azmir</dc:creator>
  <cp:lastModifiedBy>pias azmir</cp:lastModifiedBy>
  <cp:revision>2</cp:revision>
  <dcterms:created xsi:type="dcterms:W3CDTF">2026-07-08T11:30:32Z</dcterms:created>
  <dcterms:modified xsi:type="dcterms:W3CDTF">2026-07-15T22:04:21Z</dcterms:modified>
</cp:coreProperties>
</file>