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58" r:id="rId4"/>
    <p:sldId id="278" r:id="rId5"/>
    <p:sldId id="259" r:id="rId6"/>
    <p:sldId id="287" r:id="rId7"/>
    <p:sldId id="286" r:id="rId8"/>
    <p:sldId id="280" r:id="rId9"/>
    <p:sldId id="279" r:id="rId10"/>
    <p:sldId id="282" r:id="rId11"/>
    <p:sldId id="283" r:id="rId12"/>
    <p:sldId id="284" r:id="rId13"/>
    <p:sldId id="285" r:id="rId14"/>
    <p:sldId id="275" r:id="rId15"/>
    <p:sldId id="277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Molly Jack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104" d="100"/>
          <a:sy n="104" d="100"/>
        </p:scale>
        <p:origin x="169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412776"/>
            <a:ext cx="8604448" cy="122413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Project Execution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Recap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1"/>
          </a:xfrm>
        </p:spPr>
        <p:txBody>
          <a:bodyPr/>
          <a:lstStyle/>
          <a:p>
            <a:r>
              <a:rPr lang="en-GB" sz="2800" dirty="0"/>
              <a:t>Last week we looked at </a:t>
            </a:r>
            <a:r>
              <a:rPr lang="en-US" sz="2800" dirty="0"/>
              <a:t>project initiation and planning; </a:t>
            </a:r>
          </a:p>
          <a:p>
            <a:r>
              <a:rPr lang="en-US" sz="2800" dirty="0"/>
              <a:t>We discussed the relevance of planning;</a:t>
            </a:r>
          </a:p>
          <a:p>
            <a:r>
              <a:rPr lang="en-US" sz="2800" dirty="0"/>
              <a:t>We </a:t>
            </a:r>
            <a:r>
              <a:rPr lang="en-GB" sz="2800" dirty="0"/>
              <a:t>concluded that a robust project management plan can lead to </a:t>
            </a:r>
          </a:p>
          <a:p>
            <a:pPr lvl="1"/>
            <a:r>
              <a:rPr lang="en-GB" sz="2400" dirty="0"/>
              <a:t>project success, </a:t>
            </a:r>
          </a:p>
          <a:p>
            <a:pPr lvl="1"/>
            <a:r>
              <a:rPr lang="en-GB" sz="2400" dirty="0"/>
              <a:t>likewise, poor planning can lead to failure.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15A13-CD83-45EF-97EB-31291D0C5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562074"/>
          </a:xfrm>
        </p:spPr>
        <p:txBody>
          <a:bodyPr wrap="square" anchor="ctr">
            <a:normAutofit fontScale="90000"/>
          </a:bodyPr>
          <a:lstStyle/>
          <a:p>
            <a:r>
              <a:rPr lang="en-GB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863F7-F172-4B8E-8533-B06E463895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0913" y="980729"/>
            <a:ext cx="4709120" cy="4133056"/>
          </a:xfrm>
        </p:spPr>
        <p:txBody>
          <a:bodyPr wrap="square" anchor="t">
            <a:normAutofit fontScale="92500" lnSpcReduction="10000"/>
          </a:bodyPr>
          <a:lstStyle/>
          <a:p>
            <a:r>
              <a:rPr lang="en-GB" dirty="0"/>
              <a:t>The execution phase of a project can be complex but if the Project Execution Plan (PEP) is holistic, then executing the plan becomes very easy and less stressful.</a:t>
            </a:r>
          </a:p>
          <a:p>
            <a:endParaRPr lang="en-GB" dirty="0"/>
          </a:p>
          <a:p>
            <a:r>
              <a:rPr lang="en-GB" dirty="0"/>
              <a:t>The execution phase adopts the Plan, Do, Check, Act model.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F35D63F-F1FF-4270-8176-84ACD4B81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5867" y="1124745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D2CC2-609B-426F-B9FD-BB860BFD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23/11/2021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B42C7-8A8F-41BC-B124-C43F003541E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216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CBD60-0C2F-47E2-BCC7-EDC4CCC12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772" y="86123"/>
            <a:ext cx="8229600" cy="706090"/>
          </a:xfrm>
        </p:spPr>
        <p:txBody>
          <a:bodyPr/>
          <a:lstStyle/>
          <a:p>
            <a:r>
              <a:rPr lang="en-GB" sz="3200" b="1" dirty="0"/>
              <a:t>Project Life </a:t>
            </a:r>
            <a:r>
              <a:rPr lang="en-GB" sz="3200" b="1" dirty="0" err="1"/>
              <a:t>Cycle_Phase</a:t>
            </a:r>
            <a:r>
              <a:rPr lang="en-GB" sz="3200" b="1" dirty="0"/>
              <a:t> 3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33DE2-0C6B-44CB-BF85-CD03D9D40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80B39A-4577-4D8D-9765-83272FA3A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370A75CD-5688-4495-8449-5F67F8D7707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24744"/>
            <a:ext cx="8784976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403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43AD0-CC72-450F-A154-A84FD0658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200" b="1" dirty="0"/>
              <a:t>Project Executing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6672F-D2DF-4E72-A741-BD7B798EA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1208759"/>
            <a:ext cx="8856984" cy="4452489"/>
          </a:xfrm>
        </p:spPr>
        <p:txBody>
          <a:bodyPr/>
          <a:lstStyle/>
          <a:p>
            <a:r>
              <a:rPr lang="en-GB" sz="2800" dirty="0"/>
              <a:t>This phase of the project is often like an endless road; this is where the project is actually delivered according to the set goals and objectives.</a:t>
            </a:r>
          </a:p>
          <a:p>
            <a:r>
              <a:rPr lang="en-GB" sz="2800" dirty="0"/>
              <a:t>It is where the project manager gets on top of their game to deliver the project.</a:t>
            </a:r>
          </a:p>
          <a:p>
            <a:r>
              <a:rPr lang="en-GB" sz="2800" dirty="0"/>
              <a:t>It is where all the project resources are deployed, therefore, there is full engagement with all stakeholders to ensure that the project is moving towards success. 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9C069-3E49-4DEE-9D81-F3C5CDE85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3276AA-EE50-478B-8D5B-C95C13ADA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382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31183A06-663F-4422-B85D-702F0E414F9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DD67A47D-554C-4F4A-B22F-2DF3C35A0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7A75AFAF-5A2E-4FB8-BC22-21617EDF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60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93D50-B5BD-46B2-BC44-54268C27F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816" y="136525"/>
            <a:ext cx="8229600" cy="700187"/>
          </a:xfrm>
        </p:spPr>
        <p:txBody>
          <a:bodyPr/>
          <a:lstStyle/>
          <a:p>
            <a:r>
              <a:rPr lang="en-GB" sz="3200" b="1" dirty="0"/>
              <a:t>Direct and Manage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265CB-6035-449D-BAD8-8E20750E4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5" y="764704"/>
            <a:ext cx="8856984" cy="4968552"/>
          </a:xfrm>
        </p:spPr>
        <p:txBody>
          <a:bodyPr/>
          <a:lstStyle/>
          <a:p>
            <a:r>
              <a:rPr lang="en-GB" sz="2800" dirty="0"/>
              <a:t>It is a physical and effort-based process that requires a lot of procedures to ensure that the project tasks are implemented as planned and deliverables are produced.</a:t>
            </a:r>
          </a:p>
          <a:p>
            <a:r>
              <a:rPr lang="en-GB" sz="2800" dirty="0"/>
              <a:t>It is where the project team members complete the assigned tasks.</a:t>
            </a:r>
          </a:p>
          <a:p>
            <a:r>
              <a:rPr lang="en-GB" sz="2800" dirty="0"/>
              <a:t>Project manager ensures that the delegated responsibilities are understood and delivered appropriately.</a:t>
            </a:r>
          </a:p>
          <a:p>
            <a:r>
              <a:rPr lang="en-GB" sz="2800" dirty="0"/>
              <a:t>Project management resolves problems that may arise during the implementation.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38607-43FA-480C-9990-F0AE01F0B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724D37-1365-4B7F-96C6-BDEE68550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784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8F8AB-0ED7-4D92-B2B2-F69FA3C46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2700"/>
            <a:ext cx="8229600" cy="679996"/>
          </a:xfrm>
        </p:spPr>
        <p:txBody>
          <a:bodyPr/>
          <a:lstStyle/>
          <a:p>
            <a:r>
              <a:rPr lang="en-GB" sz="3200" b="1" dirty="0"/>
              <a:t>Performing Quality Assurance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B6AB1-699A-48C7-A8E4-92BD94174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28" y="548680"/>
            <a:ext cx="9131672" cy="5184576"/>
          </a:xfrm>
        </p:spPr>
        <p:txBody>
          <a:bodyPr/>
          <a:lstStyle/>
          <a:p>
            <a:r>
              <a:rPr lang="en-GB" sz="2400" dirty="0"/>
              <a:t>The project goals and objectives are like a promise made to stakeholders; therefore, the project/assurance manager must ensure that those promises are fulfilled.</a:t>
            </a:r>
          </a:p>
          <a:p>
            <a:endParaRPr lang="en-GB" sz="2400" dirty="0"/>
          </a:p>
          <a:p>
            <a:r>
              <a:rPr lang="en-GB" sz="2400" dirty="0"/>
              <a:t>The project manager must ensure that the scope of the project is within the defined parameters and that processes and standards are followed accordingly.</a:t>
            </a:r>
          </a:p>
          <a:p>
            <a:endParaRPr lang="en-GB" sz="2400" dirty="0"/>
          </a:p>
          <a:p>
            <a:r>
              <a:rPr lang="en-GB" sz="2400" dirty="0"/>
              <a:t>Ensure that process improvements are communicated and approved and everyone is doing the right things the first time.</a:t>
            </a:r>
          </a:p>
          <a:p>
            <a:endParaRPr lang="en-GB" sz="2400" dirty="0"/>
          </a:p>
          <a:p>
            <a:r>
              <a:rPr lang="en-GB" sz="2400" dirty="0"/>
              <a:t>The Project Manager must inform the stakeholders of any anticipated discrepancies.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F26700-1FF2-467E-AA1A-F3DCBFDDE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4AF76E-9B2F-4168-95EB-B6E01EDEE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6080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CE3F4-1C8A-4C49-BA03-F7FB1B88F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7756"/>
            <a:ext cx="8229600" cy="850106"/>
          </a:xfrm>
        </p:spPr>
        <p:txBody>
          <a:bodyPr/>
          <a:lstStyle/>
          <a:p>
            <a:r>
              <a:rPr lang="en-GB" sz="3200" b="1" dirty="0"/>
              <a:t>Acquiring and Develop Project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21E11-51D4-43B3-AA1F-92C283DB6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268760"/>
            <a:ext cx="8363272" cy="4248472"/>
          </a:xfrm>
        </p:spPr>
        <p:txBody>
          <a:bodyPr/>
          <a:lstStyle/>
          <a:p>
            <a:r>
              <a:rPr lang="en-GB" sz="2800" dirty="0"/>
              <a:t>This involves getting the right set of skills onboard the project.</a:t>
            </a:r>
          </a:p>
          <a:p>
            <a:r>
              <a:rPr lang="en-GB" sz="2800" dirty="0"/>
              <a:t>Coordinate the sequence of how the resources are required on site. </a:t>
            </a:r>
          </a:p>
          <a:p>
            <a:r>
              <a:rPr lang="en-GB" sz="2800" dirty="0"/>
              <a:t>Ensure that everyone involve in the project understands the expected outcome.</a:t>
            </a:r>
          </a:p>
          <a:p>
            <a:r>
              <a:rPr lang="en-GB" sz="2800" dirty="0"/>
              <a:t>Ensure training needs are met; conflicts resolution, team motivation, and team support plans are in place.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5B1115-8B05-4DB3-BCBD-EB87B497A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7A25AB-FC3F-44F0-959C-FD8A8ED6C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744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60CF2-3639-43BA-8A0F-A8E68D923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Manage Project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1677F-C4F2-4686-8842-BCA84BD53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sz="2800" dirty="0"/>
              <a:t>Tracking the performance of the project; what are the actual efforts expected to execute the project.</a:t>
            </a:r>
          </a:p>
          <a:p>
            <a:endParaRPr lang="en-GB" sz="2800" dirty="0"/>
          </a:p>
          <a:p>
            <a:r>
              <a:rPr lang="en-GB" sz="2800" dirty="0"/>
              <a:t>Provide feedback to the team and ensure that everyone is focused on the deliverables.</a:t>
            </a:r>
          </a:p>
          <a:p>
            <a:endParaRPr lang="en-GB" sz="2800" dirty="0"/>
          </a:p>
          <a:p>
            <a:r>
              <a:rPr lang="en-GB" sz="2800" dirty="0"/>
              <a:t>Make sure the team has the right tools and equipment required to execute the project.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DB053-7FFB-4EBE-BD3F-0CF2B4DE95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D29069-6DD8-469D-A513-E1E7B5AF3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625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5BDAE-4D45-4C50-AEFB-67C2ADD1B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196" y="157560"/>
            <a:ext cx="8229600" cy="823168"/>
          </a:xfrm>
        </p:spPr>
        <p:txBody>
          <a:bodyPr/>
          <a:lstStyle/>
          <a:p>
            <a:r>
              <a:rPr lang="en-GB" sz="3200" b="1" dirty="0"/>
              <a:t>Distribute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5F9DF-58F8-45BA-BB60-FFE9A4FCA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87872"/>
            <a:ext cx="8856984" cy="4392488"/>
          </a:xfrm>
        </p:spPr>
        <p:txBody>
          <a:bodyPr/>
          <a:lstStyle/>
          <a:p>
            <a:r>
              <a:rPr lang="en-GB" sz="2800" dirty="0"/>
              <a:t>As emphasised, communication is the ultimate to successfully deliver a project.</a:t>
            </a:r>
          </a:p>
          <a:p>
            <a:r>
              <a:rPr lang="en-GB" sz="2800" dirty="0"/>
              <a:t>Report the status of the project honestly, do not hide any information as this may be detrimental to the project.</a:t>
            </a:r>
          </a:p>
          <a:p>
            <a:r>
              <a:rPr lang="en-GB" sz="2800" dirty="0"/>
              <a:t>Report the weekly and monthly status reports as required.</a:t>
            </a:r>
          </a:p>
          <a:p>
            <a:r>
              <a:rPr lang="en-GB" sz="2800" dirty="0"/>
              <a:t>Report milestones to stakeholders and ensure that they align with the project plan.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A9DDD1-8538-4E65-9005-3FE4E365B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0C1EA2-AB65-4B4C-961F-775EB805E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3547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94B2F-957C-4FF7-A3E1-E74A530AD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344" y="126860"/>
            <a:ext cx="8229600" cy="634082"/>
          </a:xfrm>
        </p:spPr>
        <p:txBody>
          <a:bodyPr/>
          <a:lstStyle/>
          <a:p>
            <a:r>
              <a:rPr lang="en-GB" sz="3200" b="1" dirty="0"/>
              <a:t>Manage Stakeholders Expectations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30A83-5C0E-41DC-8B04-9A73679CD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648" y="908720"/>
            <a:ext cx="8579296" cy="4608512"/>
          </a:xfrm>
        </p:spPr>
        <p:txBody>
          <a:bodyPr/>
          <a:lstStyle/>
          <a:p>
            <a:r>
              <a:rPr lang="en-GB" sz="2400" dirty="0"/>
              <a:t>Be clear and definite in communicating details to project stakeholders and sponsors.</a:t>
            </a:r>
          </a:p>
          <a:p>
            <a:endParaRPr lang="en-GB" sz="2400" dirty="0"/>
          </a:p>
          <a:p>
            <a:r>
              <a:rPr lang="en-GB" sz="2400" dirty="0"/>
              <a:t>Do not make them ask questions; reach out to them first and be objective about the information issued.</a:t>
            </a:r>
          </a:p>
          <a:p>
            <a:endParaRPr lang="en-GB" sz="2400" dirty="0"/>
          </a:p>
          <a:p>
            <a:r>
              <a:rPr lang="en-GB" sz="2400" dirty="0"/>
              <a:t>Ensure that any promises made are met or communicated if it is unlikely to be met.</a:t>
            </a:r>
          </a:p>
          <a:p>
            <a:endParaRPr lang="en-GB" sz="2400" dirty="0"/>
          </a:p>
          <a:p>
            <a:r>
              <a:rPr lang="en-GB" sz="2400" dirty="0"/>
              <a:t>Keep stakeholders informed about any risks or new issues as they arise.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5F0FF-2297-4C6D-992F-5C372467C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FB35B3-ADA7-4FAB-AD01-2856C1C57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498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3CB95-12C4-44D8-B7D3-2CBD5F826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3267"/>
            <a:ext cx="8229600" cy="778098"/>
          </a:xfrm>
        </p:spPr>
        <p:txBody>
          <a:bodyPr/>
          <a:lstStyle/>
          <a:p>
            <a:r>
              <a:rPr lang="en-GB" sz="3200" b="1" dirty="0"/>
              <a:t>Conduct Procurements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747DB-55CB-4335-96E5-A6586EC49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841365"/>
            <a:ext cx="8641655" cy="4387836"/>
          </a:xfrm>
        </p:spPr>
        <p:txBody>
          <a:bodyPr/>
          <a:lstStyle/>
          <a:p>
            <a:r>
              <a:rPr lang="en-GB" sz="2400" dirty="0"/>
              <a:t>Review and manage purchase process and define then procurement route: direct to vendor or Request for Formal Proposal process (RFP).</a:t>
            </a:r>
          </a:p>
          <a:p>
            <a:endParaRPr lang="en-GB" sz="2400" dirty="0"/>
          </a:p>
          <a:p>
            <a:r>
              <a:rPr lang="en-GB" sz="2400" dirty="0"/>
              <a:t>Evaluate responses and select solutions.</a:t>
            </a:r>
          </a:p>
          <a:p>
            <a:endParaRPr lang="en-GB" sz="2400" dirty="0"/>
          </a:p>
          <a:p>
            <a:r>
              <a:rPr lang="en-GB" sz="2400" dirty="0"/>
              <a:t>Define and agree on the logistical plan and any after-service agreements.</a:t>
            </a:r>
          </a:p>
          <a:p>
            <a:endParaRPr lang="en-GB" sz="2400" dirty="0"/>
          </a:p>
          <a:p>
            <a:r>
              <a:rPr lang="en-GB" sz="2400" dirty="0"/>
              <a:t>Select a successful bidder and agree on a procurement contract.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E068C-F67E-45B3-9DB1-DEA93ED7A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3F9635-91D1-4851-8B60-0F47AECFF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277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9"/>
            <a:ext cx="8641655" cy="3019474"/>
          </a:xfrm>
        </p:spPr>
        <p:txBody>
          <a:bodyPr/>
          <a:lstStyle/>
          <a:p>
            <a:r>
              <a:rPr lang="en-GB" sz="2800" dirty="0"/>
              <a:t>Project execution is concerned with actively implementing the project plan to deliver the expected outcome; </a:t>
            </a:r>
          </a:p>
          <a:p>
            <a:endParaRPr lang="en-GB" sz="2800" dirty="0"/>
          </a:p>
          <a:p>
            <a:r>
              <a:rPr lang="en-GB" sz="2800" dirty="0"/>
              <a:t>The phase involves delegation of tasks to project team and active coordination, directing, monitoring, negotiation, and management of project resources, risks, and stakeholders.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856984" cy="204482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Larson, E. and Gray, C. (2018) Project Management: </a:t>
            </a:r>
            <a:r>
              <a:rPr lang="en-GB" sz="2800" i="1" dirty="0"/>
              <a:t>The Managerial Process 7</a:t>
            </a:r>
            <a:r>
              <a:rPr lang="en-GB" sz="2800" i="1" baseline="30000" dirty="0"/>
              <a:t>th</a:t>
            </a:r>
            <a:r>
              <a:rPr lang="en-GB" sz="2800" i="1" dirty="0"/>
              <a:t> Edition, </a:t>
            </a:r>
            <a:r>
              <a:rPr lang="en-GB" sz="2800" dirty="0"/>
              <a:t>McGraw Hill.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5907</TotalTime>
  <Words>732</Words>
  <Application>Microsoft Office PowerPoint</Application>
  <PresentationFormat>On-screen Show (4:3)</PresentationFormat>
  <Paragraphs>98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Verdana</vt:lpstr>
      <vt:lpstr>20140311PresentationUWTSDTemplate</vt:lpstr>
      <vt:lpstr>Project Execution </vt:lpstr>
      <vt:lpstr>Recap </vt:lpstr>
      <vt:lpstr>Introduction</vt:lpstr>
      <vt:lpstr>Project Life Cycle_Phase 3</vt:lpstr>
      <vt:lpstr>Project Executing</vt:lpstr>
      <vt:lpstr>PowerPoint Presentation</vt:lpstr>
      <vt:lpstr>Direct and Manage Project</vt:lpstr>
      <vt:lpstr>Performing Quality Assurance</vt:lpstr>
      <vt:lpstr>Acquiring and Develop Project Team</vt:lpstr>
      <vt:lpstr>Manage Project Team</vt:lpstr>
      <vt:lpstr>Distribute Information</vt:lpstr>
      <vt:lpstr>Manage Stakeholders Expectations </vt:lpstr>
      <vt:lpstr>Conduct Procurements </vt:lpstr>
      <vt:lpstr>Conclusion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John-Paul Okeke</cp:lastModifiedBy>
  <cp:revision>222</cp:revision>
  <cp:lastPrinted>2018-07-09T15:27:01Z</cp:lastPrinted>
  <dcterms:created xsi:type="dcterms:W3CDTF">2002-10-07T19:43:58Z</dcterms:created>
  <dcterms:modified xsi:type="dcterms:W3CDTF">2021-11-23T12:27:16Z</dcterms:modified>
</cp:coreProperties>
</file>