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70" r:id="rId5"/>
    <p:sldId id="272" r:id="rId6"/>
    <p:sldId id="338" r:id="rId7"/>
    <p:sldId id="336" r:id="rId8"/>
    <p:sldId id="273" r:id="rId9"/>
    <p:sldId id="261" r:id="rId10"/>
    <p:sldId id="337" r:id="rId11"/>
    <p:sldId id="275" r:id="rId12"/>
    <p:sldId id="265" r:id="rId13"/>
    <p:sldId id="263" r:id="rId14"/>
    <p:sldId id="339" r:id="rId15"/>
    <p:sldId id="266" r:id="rId16"/>
    <p:sldId id="268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EDBAE75-C719-41B3-9443-4BB7E40F4B7D}" v="2" dt="2025-10-12T21:23:23.58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5" d="100"/>
          <a:sy n="55" d="100"/>
        </p:scale>
        <p:origin x="1072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2CD33-534C-B817-D6C5-0035DDDB31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81D51A-4E90-9539-7287-792F65D1C5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A172D7-415E-C638-1838-F2A1AC04C6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A0DE3B-D840-F080-F672-744EA3F574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9FEC32-32CD-96CD-93CA-273D656FBE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0891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C52202-8840-F6D6-2785-3F30D78F22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B48098-0A2D-72B6-ADE8-C0FCF70274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E93227-FA89-B654-E5FC-8E175E4045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4D39A5-53D4-5681-33D1-78B1644DB9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8E27D9-8FEF-BC06-E435-9DEEF9E6B1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72254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28449-99AD-2300-6505-783E03633A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E51451-1DEE-DF1C-8932-8F2BA1F91E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08B37D-6C44-EF54-B306-C18DE0870F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72D176-2F12-D02D-F7A0-1A8626BB52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9E1CDD-F42B-8422-443E-F7C800585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4379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AFBA7-AF06-E5B3-BF76-2760DE224D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00EEF7-9A11-3976-9B44-CA52AF6B90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ABD27F-ACA4-4D1D-C776-035CAA02E2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AF4B07-9540-C834-B538-8A628C7989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EE38A2-08DF-B536-6ACE-177E004C6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D9E6CA-C68B-C2A5-C2EF-2F834F7A6A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1550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6C0245-8529-3A07-E236-4301D70D35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8F0759-B2B2-A189-56B5-4E86F42C67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F546AA-1BA5-345F-CBDC-1F2CDCDA97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55D8868-B877-BD03-9E47-AEC5875CD6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BE001C7-8CC9-A9BA-9BAD-E0F2E2057B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FD2FCF4-1870-31F3-A7CB-BABCD35EA5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A68DFE7-BE7E-128F-BC4A-652B0F8409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DBDA6D2-5734-0117-144F-7645286042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179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E606A7-DE5D-7F8B-3A5A-B7390AC790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9C8AA5-3CB3-CE98-87BB-3D47A7F752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76C4BDF-07E7-7A36-027B-B338D64502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A62B33-DF0E-C306-7E2A-2555BF443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65113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7264652-B357-F5F7-E3C5-55028B1F9C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F261BA1-DD65-BB7B-0C88-A024485666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11B36F-6601-9FA9-CF36-AB29D94D20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900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2CEAE-C2F8-6AA4-42E6-F08C4639AF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B0F1B6-05B1-4A88-54DF-E080D1DE2D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4AD992-EB52-40BF-2FD4-B04362B5FB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926B5C-4B32-D0B8-503E-5A194EAA6E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E924C2-3B1D-698E-7038-BAA78B4E32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DFF7B8-4D26-7920-9807-DEC9F63384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9297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FA124D-2201-1EE1-0586-A5939171EE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CEEF2C4-CD67-37F6-645F-1961879F5E3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F7EF4F-EA08-0BE8-1EDA-624FAF843F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565BBF-790E-D721-D0E2-B3834AFB5B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A79ED5-67A9-A334-3E72-4C0985DA96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EF749F-BFAD-83F7-CBB2-E912B4BB99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5483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BC0747-B7B5-0657-E01F-28B12EA3D3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C3D568-DAAB-2826-154D-2A1A047910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F086BE-AF14-1D75-A87D-166FB43CD5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7ADDDB-E825-8775-5BD0-BC7BF49518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D825C0-F4DD-19AD-22B0-6395439AD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82542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75B8BC6-0D8B-6111-5DBB-CD7D258B323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5B0DC8-9869-45C2-DD0C-190A22D88D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4EAE24-E95A-5C8F-C2E7-DFE924CE68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CC1E0F-D7D9-43FC-EE38-33FD5FE479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415D0-1A8E-3919-AE24-D9251016D6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8441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70303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CA8AA1-F3E8-1AA4-E86C-5A43C95AD0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F9691C-5AEE-0645-EE96-9745546BC8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75B7BB-AC3F-94F6-9255-7853032C007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5998CB-538F-45AF-896C-2191D41163B7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17672-A8DE-B52E-4E84-BDD229D5EB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990AA7-A2CB-E7F6-4E14-7133357783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3649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emerald.com/ijoa/article/doi/10.1108/IJOA-12-2024-5114/1259372/Strategic-management-of-barriers-in-the-adoption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275301B-F9FE-639C-99FA-5A78A9B0F8AC}"/>
              </a:ext>
            </a:extLst>
          </p:cNvPr>
          <p:cNvSpPr txBox="1"/>
          <p:nvPr/>
        </p:nvSpPr>
        <p:spPr>
          <a:xfrm>
            <a:off x="708804" y="862642"/>
            <a:ext cx="10774392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Student Name:	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Muhammad Naveed Aftab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Student ID:		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2438988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Lecturer’s Name:	</a:t>
            </a:r>
            <a:r>
              <a:rPr lang="en-GB" sz="3200" b="0" i="0" dirty="0">
                <a:solidFill>
                  <a:srgbClr val="1D2125"/>
                </a:solidFill>
                <a:effectLst/>
                <a:latin typeface="-apple-system"/>
              </a:rPr>
              <a:t>Rebecca Stewart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Module Code: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LCLM 4004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Module Name: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Problem Solving and Decision-Making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Component 1: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Green Haven Florists</a:t>
            </a:r>
          </a:p>
        </p:txBody>
      </p:sp>
    </p:spTree>
    <p:extLst>
      <p:ext uri="{BB962C8B-B14F-4D97-AF65-F5344CB8AC3E}">
        <p14:creationId xmlns:p14="http://schemas.microsoft.com/office/powerpoint/2010/main" val="7020596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50C2D0-4F0F-32FA-368C-29CAACE578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>
            <a:normAutofit/>
          </a:bodyPr>
          <a:lstStyle/>
          <a:p>
            <a:r>
              <a:rPr lang="en-GB" sz="4100" b="1" u="sng">
                <a:latin typeface="Arial" panose="020B0604020202020204" pitchFamily="34" charset="0"/>
                <a:cs typeface="Arial" panose="020B0604020202020204" pitchFamily="34" charset="0"/>
              </a:rPr>
              <a:t>An overview of Green Havan Florists :</a:t>
            </a:r>
            <a:endParaRPr lang="en-GB" sz="4100" u="sng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92113E-450D-CB08-601E-E45AB99509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33296"/>
            <a:ext cx="5782519" cy="424112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000" dirty="0"/>
              <a:t>Green Haven Florist was started in 2016 by Liam and Priya Patel in Norwich, UK. They are known for custom flower designs, using eco-friendly packaging, and being active in the local community.</a:t>
            </a:r>
            <a:br>
              <a:rPr lang="en-GB" sz="2000" dirty="0"/>
            </a:br>
            <a:r>
              <a:rPr lang="en-GB" sz="2000" dirty="0"/>
              <a:t>Lately, the business has had some problems. Sales in the shop have dropped by 30% in the last year, and there is now more competition from other flower shops.</a:t>
            </a:r>
          </a:p>
          <a:p>
            <a:pPr marL="0" indent="0">
              <a:buNone/>
            </a:pPr>
            <a:r>
              <a:rPr lang="en-GB" sz="2000" b="1" dirty="0">
                <a:latin typeface="Arial"/>
                <a:cs typeface="Arial"/>
              </a:rPr>
              <a:t> PROBLEMS:</a:t>
            </a:r>
            <a:r>
              <a:rPr lang="en-GB" sz="2000" dirty="0">
                <a:latin typeface="Arial"/>
                <a:cs typeface="Arial"/>
              </a:rPr>
              <a:t> 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/>
              <a:t>Fewer people are coming into the shop.</a:t>
            </a:r>
            <a:br>
              <a:rPr lang="en-GB" sz="2000" dirty="0"/>
            </a:br>
            <a:r>
              <a:rPr lang="en-GB" sz="2000" dirty="0"/>
              <a:t>There is more competition from online flower stores. Running the business has become more expensive.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995AFDA-0C5B-016E-45C3-6006679B03C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053"/>
          <a:stretch>
            <a:fillRect/>
          </a:stretch>
        </p:blipFill>
        <p:spPr>
          <a:xfrm>
            <a:off x="6835119" y="862836"/>
            <a:ext cx="4859655" cy="5589245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0276084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2100A01-01B7-59A7-43B6-1E131481593A}"/>
              </a:ext>
            </a:extLst>
          </p:cNvPr>
          <p:cNvSpPr txBox="1"/>
          <p:nvPr/>
        </p:nvSpPr>
        <p:spPr>
          <a:xfrm>
            <a:off x="511277" y="334297"/>
            <a:ext cx="10993958" cy="5447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800" b="1" u="sng" dirty="0"/>
              <a:t>5W2H MODEL:</a:t>
            </a:r>
            <a:r>
              <a:rPr lang="en-GB" sz="2800" b="1" dirty="0"/>
              <a:t> </a:t>
            </a:r>
          </a:p>
          <a:p>
            <a:endParaRPr lang="en-US" sz="2400" dirty="0">
              <a:ea typeface="Calibri"/>
              <a:cs typeface="Calibri"/>
            </a:endParaRPr>
          </a:p>
          <a:p>
            <a:r>
              <a:rPr lang="en-GB" sz="2400" dirty="0"/>
              <a:t>                  </a:t>
            </a:r>
            <a:r>
              <a:rPr lang="en-GB" sz="2800" dirty="0"/>
              <a:t>It’s a simple but useful way to understand and explain a problem, project, or process.</a:t>
            </a:r>
            <a:br>
              <a:rPr lang="en-GB" sz="2800" dirty="0"/>
            </a:br>
            <a:r>
              <a:rPr lang="en-GB" sz="2800" dirty="0"/>
              <a:t>We can use it to break down Green Haven Florist’s problems into easier parts.</a:t>
            </a:r>
          </a:p>
          <a:p>
            <a:endParaRPr lang="en-GB" sz="2800" dirty="0">
              <a:ea typeface="Calibri"/>
              <a:cs typeface="Calibri"/>
            </a:endParaRPr>
          </a:p>
          <a:p>
            <a:endParaRPr lang="en-GB" sz="2400" dirty="0">
              <a:ea typeface="Calibri"/>
              <a:cs typeface="Calibri"/>
            </a:endParaRPr>
          </a:p>
          <a:p>
            <a:r>
              <a:rPr lang="en-GB" sz="2800" b="1" u="sng" dirty="0">
                <a:ea typeface="Calibri" panose="020F0502020204030204"/>
                <a:cs typeface="Calibri" panose="020F0502020204030204"/>
              </a:rPr>
              <a:t>GOAL USING 5W2H MODEL: </a:t>
            </a:r>
          </a:p>
          <a:p>
            <a:r>
              <a:rPr lang="en-GB" sz="2400" b="1" dirty="0">
                <a:ea typeface="Calibri" panose="020F0502020204030204"/>
                <a:cs typeface="Calibri" panose="020F0502020204030204"/>
              </a:rPr>
              <a:t>          </a:t>
            </a:r>
          </a:p>
          <a:p>
            <a:r>
              <a:rPr lang="en-GB" sz="2400" b="1" dirty="0">
                <a:ea typeface="Calibri" panose="020F0502020204030204"/>
                <a:cs typeface="Calibri" panose="020F0502020204030204"/>
              </a:rPr>
              <a:t>                  </a:t>
            </a:r>
            <a:r>
              <a:rPr lang="en-GB" sz="2800" dirty="0"/>
              <a:t>To make a plan that solves these problems and helps Green Haven Florist grow and succeed in today’s fast-changing market.</a:t>
            </a:r>
            <a:endParaRPr lang="en-GB" sz="2800" dirty="0">
              <a:ea typeface="Calibri" panose="020F0502020204030204"/>
              <a:cs typeface="Calibri" panose="020F0502020204030204"/>
            </a:endParaRPr>
          </a:p>
          <a:p>
            <a:endParaRPr lang="en-GB" sz="2400" dirty="0">
              <a:ea typeface="Calibri" panose="020F0502020204030204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42250870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91700C-58CD-EBB6-FE17-E01673FE0F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114F40AF-1DC8-A37F-53F7-202B11A20FAE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4234" y="2102688"/>
            <a:ext cx="12192000" cy="6858000"/>
          </a:xfrm>
        </p:spPr>
        <p:txBody>
          <a:bodyPr/>
          <a:lstStyle/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A2EE408F-2C4B-7EA4-C94A-EC225621176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17167321"/>
              </p:ext>
            </p:extLst>
          </p:nvPr>
        </p:nvGraphicFramePr>
        <p:xfrm>
          <a:off x="2105470" y="668980"/>
          <a:ext cx="9422296" cy="6119445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271986">
                  <a:extLst>
                    <a:ext uri="{9D8B030D-6E8A-4147-A177-3AD203B41FA5}">
                      <a16:colId xmlns:a16="http://schemas.microsoft.com/office/drawing/2014/main" val="516700139"/>
                    </a:ext>
                  </a:extLst>
                </a:gridCol>
                <a:gridCol w="1417348">
                  <a:extLst>
                    <a:ext uri="{9D8B030D-6E8A-4147-A177-3AD203B41FA5}">
                      <a16:colId xmlns:a16="http://schemas.microsoft.com/office/drawing/2014/main" val="1482979515"/>
                    </a:ext>
                  </a:extLst>
                </a:gridCol>
                <a:gridCol w="1301164">
                  <a:extLst>
                    <a:ext uri="{9D8B030D-6E8A-4147-A177-3AD203B41FA5}">
                      <a16:colId xmlns:a16="http://schemas.microsoft.com/office/drawing/2014/main" val="1537974666"/>
                    </a:ext>
                  </a:extLst>
                </a:gridCol>
                <a:gridCol w="1388170">
                  <a:extLst>
                    <a:ext uri="{9D8B030D-6E8A-4147-A177-3AD203B41FA5}">
                      <a16:colId xmlns:a16="http://schemas.microsoft.com/office/drawing/2014/main" val="2616223528"/>
                    </a:ext>
                  </a:extLst>
                </a:gridCol>
                <a:gridCol w="1344668">
                  <a:extLst>
                    <a:ext uri="{9D8B030D-6E8A-4147-A177-3AD203B41FA5}">
                      <a16:colId xmlns:a16="http://schemas.microsoft.com/office/drawing/2014/main" val="3425015451"/>
                    </a:ext>
                  </a:extLst>
                </a:gridCol>
                <a:gridCol w="1344668">
                  <a:extLst>
                    <a:ext uri="{9D8B030D-6E8A-4147-A177-3AD203B41FA5}">
                      <a16:colId xmlns:a16="http://schemas.microsoft.com/office/drawing/2014/main" val="1430925739"/>
                    </a:ext>
                  </a:extLst>
                </a:gridCol>
                <a:gridCol w="1354292">
                  <a:extLst>
                    <a:ext uri="{9D8B030D-6E8A-4147-A177-3AD203B41FA5}">
                      <a16:colId xmlns:a16="http://schemas.microsoft.com/office/drawing/2014/main" val="283900714"/>
                    </a:ext>
                  </a:extLst>
                </a:gridCol>
              </a:tblGrid>
              <a:tr h="427158">
                <a:tc gridSpan="7">
                  <a:txBody>
                    <a:bodyPr/>
                    <a:lstStyle/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Identify the Root Problem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70C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80339614"/>
                  </a:ext>
                </a:extLst>
              </a:tr>
              <a:tr h="768884">
                <a:tc>
                  <a:txBody>
                    <a:bodyPr/>
                    <a:lstStyle/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What?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Where? 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When?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Who?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Why?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How?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How much?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80788629"/>
                  </a:ext>
                </a:extLst>
              </a:tr>
              <a:tr h="1236884">
                <a:tc>
                  <a:txBody>
                    <a:bodyPr/>
                    <a:lstStyle/>
                    <a:p>
                      <a:r>
                        <a:rPr lang="en-GB" sz="1600"/>
                        <a:t>What effect is it having?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Where is the problem occurring?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When was the problem first noticed?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Who is impacted by the problem?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Why is the problem happening?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How serious is the problem?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How much money is being lost?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46650194"/>
                  </a:ext>
                </a:extLst>
              </a:tr>
              <a:tr h="1468801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/>
                        <a:t>30% decline in store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/>
                        <a:t>Green Haven Florists  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/>
                        <a:t>In the past 12 months 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/>
                        <a:t>Liam, Priya , business,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600"/>
                        <a:t>Increased competition, online shopping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/>
                        <a:t>Loss in customers, loss revenue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/>
                        <a:t>30% decline in stores is  a financial hit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86584623"/>
                  </a:ext>
                </a:extLst>
              </a:tr>
              <a:tr h="1236884"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600"/>
                        <a:t>Struggles with profitability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60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160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/>
                        <a:t>Team members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/>
                        <a:t>Rise in operational costs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/>
                        <a:t>Higher cost for sustainable products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/>
                        <a:t>Loss in customers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39326847"/>
                  </a:ext>
                </a:extLst>
              </a:tr>
              <a:tr h="768884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/>
                        <a:t>Loss of foot traffic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60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160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600"/>
                        <a:t>customers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600"/>
                        <a:t>changing customer behaviour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/>
                        <a:t>Ineffective online platform, 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600"/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4116045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BF06D522-2E79-CDE6-025D-40436EF041A1}"/>
              </a:ext>
            </a:extLst>
          </p:cNvPr>
          <p:cNvSpPr txBox="1"/>
          <p:nvPr/>
        </p:nvSpPr>
        <p:spPr>
          <a:xfrm>
            <a:off x="206251" y="69575"/>
            <a:ext cx="10995149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u="sng">
                <a:latin typeface="Arial" panose="020B0604020202020204" pitchFamily="34" charset="0"/>
                <a:cs typeface="Arial" panose="020B0604020202020204" pitchFamily="34" charset="0"/>
              </a:rPr>
              <a:t>Nature and scope of the business Application of 5W2H model </a:t>
            </a:r>
          </a:p>
          <a:p>
            <a:endParaRPr lang="en-GB" sz="3200" b="1" u="sng"/>
          </a:p>
        </p:txBody>
      </p:sp>
    </p:spTree>
    <p:extLst>
      <p:ext uri="{BB962C8B-B14F-4D97-AF65-F5344CB8AC3E}">
        <p14:creationId xmlns:p14="http://schemas.microsoft.com/office/powerpoint/2010/main" val="24969617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DF348C-F75E-75E9-74BA-22A65FB9E0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44356"/>
            <a:ext cx="7576595" cy="1028860"/>
          </a:xfrm>
        </p:spPr>
        <p:txBody>
          <a:bodyPr>
            <a:norm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PESTEL ANALYSIS: (External Factors)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1B820E-B9B3-5CF2-E1AE-F54AA3FA00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60118"/>
            <a:ext cx="10515600" cy="5288081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/>
              <a:t>PESTEL Analysis</a:t>
            </a:r>
            <a:br>
              <a:rPr lang="en-GB" dirty="0"/>
            </a:br>
            <a:r>
              <a:rPr lang="en-GB" dirty="0"/>
              <a:t>This tool helps find problems or challenges that come from outside the business.</a:t>
            </a:r>
            <a:br>
              <a:rPr lang="en-GB" dirty="0"/>
            </a:br>
            <a:r>
              <a:rPr lang="en-GB" dirty="0"/>
              <a:t>It shows outside things that can affect how the business works.</a:t>
            </a:r>
            <a:br>
              <a:rPr lang="en-GB" dirty="0"/>
            </a:br>
            <a:r>
              <a:rPr lang="en-GB" dirty="0"/>
              <a:t>It helps managers make better decisions.</a:t>
            </a:r>
          </a:p>
          <a:p>
            <a:pPr marL="0" indent="0">
              <a:buNone/>
            </a:pPr>
            <a:r>
              <a:rPr lang="en-GB" b="1" dirty="0"/>
              <a:t>Benefits:</a:t>
            </a:r>
            <a:endParaRPr lang="en-GB" dirty="0"/>
          </a:p>
          <a:p>
            <a:r>
              <a:rPr lang="en-GB" dirty="0"/>
              <a:t>Helps understand the bigger picture</a:t>
            </a:r>
          </a:p>
          <a:p>
            <a:r>
              <a:rPr lang="en-GB" dirty="0"/>
              <a:t>Shows future risks</a:t>
            </a:r>
          </a:p>
          <a:p>
            <a:r>
              <a:rPr lang="en-GB" dirty="0"/>
              <a:t>Helps find new chances to grow</a:t>
            </a:r>
          </a:p>
          <a:p>
            <a:pPr marL="0" indent="0">
              <a:buNone/>
            </a:pPr>
            <a:r>
              <a:rPr lang="en-GB" b="1" dirty="0"/>
              <a:t>Downsides:</a:t>
            </a:r>
            <a:endParaRPr lang="en-GB" dirty="0"/>
          </a:p>
          <a:p>
            <a:r>
              <a:rPr lang="en-GB" dirty="0"/>
              <a:t>Sometimes looks at things that aren’t very important</a:t>
            </a:r>
          </a:p>
          <a:p>
            <a:r>
              <a:rPr lang="en-GB" dirty="0"/>
              <a:t>Some things are hard to fit into one group</a:t>
            </a:r>
          </a:p>
          <a:p>
            <a:r>
              <a:rPr lang="en-GB" dirty="0"/>
              <a:t>It can be hard to make clear decisions just from this</a:t>
            </a:r>
          </a:p>
          <a:p>
            <a:pPr lvl="1">
              <a:lnSpc>
                <a:spcPct val="100000"/>
              </a:lnSpc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00000"/>
              </a:lnSpc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>
              <a:lnSpc>
                <a:spcPct val="100000"/>
              </a:lnSpc>
              <a:buNone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616103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" y="0"/>
            <a:ext cx="9024730" cy="1003852"/>
          </a:xfrm>
        </p:spPr>
        <p:txBody>
          <a:bodyPr>
            <a:normAutofit fontScale="90000"/>
          </a:bodyPr>
          <a:lstStyle/>
          <a:p>
            <a:br>
              <a:rPr lang="en-GB" b="1" u="sng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 u="sng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u="sng">
                <a:latin typeface="Arial" panose="020B0604020202020204" pitchFamily="34" charset="0"/>
                <a:cs typeface="Arial" panose="020B0604020202020204" pitchFamily="34" charset="0"/>
              </a:rPr>
              <a:t>PESTEL ANALYSIS for Green Haven Florists:</a:t>
            </a:r>
            <a:br>
              <a:rPr lang="en-GB" b="1" u="sng"/>
            </a:br>
            <a:b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2921" y="871056"/>
            <a:ext cx="9782355" cy="4102976"/>
          </a:xfrm>
        </p:spPr>
        <p:txBody>
          <a:bodyPr>
            <a:normAutofit fontScale="55000" lnSpcReduction="20000"/>
          </a:bodyPr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j</a:t>
            </a:r>
          </a:p>
          <a:p>
            <a:pPr marL="0" indent="0">
              <a:buNone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h</a:t>
            </a: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08D2D3F-BBD3-F859-AF29-5BEF174F16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03904782"/>
              </p:ext>
            </p:extLst>
          </p:nvPr>
        </p:nvGraphicFramePr>
        <p:xfrm>
          <a:off x="292921" y="871056"/>
          <a:ext cx="9782355" cy="54745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94830">
                  <a:extLst>
                    <a:ext uri="{9D8B030D-6E8A-4147-A177-3AD203B41FA5}">
                      <a16:colId xmlns:a16="http://schemas.microsoft.com/office/drawing/2014/main" val="1284065850"/>
                    </a:ext>
                  </a:extLst>
                </a:gridCol>
                <a:gridCol w="1674466">
                  <a:extLst>
                    <a:ext uri="{9D8B030D-6E8A-4147-A177-3AD203B41FA5}">
                      <a16:colId xmlns:a16="http://schemas.microsoft.com/office/drawing/2014/main" val="1858564028"/>
                    </a:ext>
                  </a:extLst>
                </a:gridCol>
                <a:gridCol w="1661081">
                  <a:extLst>
                    <a:ext uri="{9D8B030D-6E8A-4147-A177-3AD203B41FA5}">
                      <a16:colId xmlns:a16="http://schemas.microsoft.com/office/drawing/2014/main" val="1949424782"/>
                    </a:ext>
                  </a:extLst>
                </a:gridCol>
                <a:gridCol w="1663784">
                  <a:extLst>
                    <a:ext uri="{9D8B030D-6E8A-4147-A177-3AD203B41FA5}">
                      <a16:colId xmlns:a16="http://schemas.microsoft.com/office/drawing/2014/main" val="446382655"/>
                    </a:ext>
                  </a:extLst>
                </a:gridCol>
                <a:gridCol w="1376648">
                  <a:extLst>
                    <a:ext uri="{9D8B030D-6E8A-4147-A177-3AD203B41FA5}">
                      <a16:colId xmlns:a16="http://schemas.microsoft.com/office/drawing/2014/main" val="3644160467"/>
                    </a:ext>
                  </a:extLst>
                </a:gridCol>
                <a:gridCol w="1811546">
                  <a:extLst>
                    <a:ext uri="{9D8B030D-6E8A-4147-A177-3AD203B41FA5}">
                      <a16:colId xmlns:a16="http://schemas.microsoft.com/office/drawing/2014/main" val="66830876"/>
                    </a:ext>
                  </a:extLst>
                </a:gridCol>
              </a:tblGrid>
              <a:tr h="1237855"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Political  Factors</a:t>
                      </a: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Economic Factors</a:t>
                      </a:r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Social Factors</a:t>
                      </a:r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000">
                          <a:solidFill>
                            <a:schemeClr val="tx1"/>
                          </a:solidFill>
                        </a:rPr>
                        <a:t>Technological </a:t>
                      </a:r>
                    </a:p>
                    <a:p>
                      <a:pPr algn="ctr"/>
                      <a:r>
                        <a:rPr lang="en-GB" sz="2000">
                          <a:solidFill>
                            <a:schemeClr val="tx1"/>
                          </a:solidFill>
                        </a:rPr>
                        <a:t>Factors</a:t>
                      </a:r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Legal Factors</a:t>
                      </a:r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000">
                          <a:solidFill>
                            <a:schemeClr val="tx1"/>
                          </a:solidFill>
                        </a:rPr>
                        <a:t>Environmental Factors</a:t>
                      </a:r>
                    </a:p>
                  </a:txBody>
                  <a:tcPr>
                    <a:pattFill prst="pct40">
                      <a:fgClr>
                        <a:schemeClr val="accent1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2083540418"/>
                  </a:ext>
                </a:extLst>
              </a:tr>
              <a:tr h="1742169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sz="1400" b="1"/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800" b="1"/>
                        <a:t>Change in flowers import regulation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800" b="1"/>
                        <a:t>Local govt initiative for small businesses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sz="1800" b="1"/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sz="1400" b="1"/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sz="1600" b="1"/>
                    </a:p>
                    <a:p>
                      <a:pPr marL="285750" lvl="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600" b="1"/>
                        <a:t>Reduced profit margins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600" b="1"/>
                        <a:t>Rising cost of flower supplies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600" b="1"/>
                        <a:t>Reduced consumer spending</a:t>
                      </a:r>
                    </a:p>
                    <a:p>
                      <a:endParaRPr lang="en-GB" sz="1600" b="1"/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sz="1600" b="1"/>
                    </a:p>
                    <a:p>
                      <a:pPr marL="285750" lvl="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600" b="1"/>
                        <a:t>Changing consumer behaviour, online shopping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600" b="1"/>
                        <a:t>Growing interest in eco- friendly business</a:t>
                      </a:r>
                    </a:p>
                    <a:p>
                      <a:endParaRPr lang="en-GB" sz="1600" b="1"/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endParaRPr lang="en-GB" sz="1600" b="1"/>
                    </a:p>
                    <a:p>
                      <a:pPr marL="285750" lvl="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600" b="1"/>
                        <a:t>Shop’s outdated website</a:t>
                      </a:r>
                      <a:endParaRPr lang="en-GB"/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600" b="1"/>
                        <a:t>Falling behind in digital marketing trends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600" b="1"/>
                        <a:t>Social media platforms for marketing and consumer engagement</a:t>
                      </a:r>
                    </a:p>
                    <a:p>
                      <a:endParaRPr lang="en-GB" sz="1600" b="1"/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sz="1600" b="1"/>
                    </a:p>
                    <a:p>
                      <a:pPr marL="285750" lvl="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600" b="1"/>
                        <a:t>Health and safety regulations for flower handling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600" b="1"/>
                        <a:t>Need for training and equipment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600" b="1"/>
                        <a:t>Secure customer data handling</a:t>
                      </a:r>
                    </a:p>
                    <a:p>
                      <a:endParaRPr lang="en-GB" sz="1600" b="1"/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sz="1600" b="1"/>
                    </a:p>
                    <a:p>
                      <a:pPr marL="285750" lvl="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600" b="1"/>
                        <a:t>Climate change impacting flower supply and quality of green haven florists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600" b="1"/>
                        <a:t>Increased focus on environmental sustainability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endParaRPr lang="en-GB" sz="1600" b="1"/>
                    </a:p>
                    <a:p>
                      <a:endParaRPr lang="en-GB" sz="1600" b="1"/>
                    </a:p>
                  </a:txBody>
                  <a:tcPr>
                    <a:pattFill prst="pct40">
                      <a:fgClr>
                        <a:srgbClr val="0070C0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6548912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646050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19E5FA-F1CF-36CD-E382-64C73BB8A9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A380E8-2AC0-F0B7-9432-FB8903B92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18476"/>
            <a:ext cx="5257800" cy="1325563"/>
          </a:xfrm>
        </p:spPr>
        <p:txBody>
          <a:bodyPr>
            <a:normAutofit/>
          </a:bodyPr>
          <a:lstStyle/>
          <a:p>
            <a:r>
              <a:rPr lang="en-GB" sz="3200" b="1" u="sng">
                <a:latin typeface="Arial" panose="020B0604020202020204" pitchFamily="34" charset="0"/>
                <a:cs typeface="Arial" panose="020B0604020202020204" pitchFamily="34" charset="0"/>
              </a:rPr>
              <a:t>Cause-and-Effect model 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4D8426-20C5-630E-80E5-EAB06B11CC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44038"/>
            <a:ext cx="10515600" cy="4956153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b="1" dirty="0"/>
              <a:t>Purpose:</a:t>
            </a:r>
            <a:endParaRPr lang="en-GB" dirty="0"/>
          </a:p>
          <a:p>
            <a:r>
              <a:rPr lang="en-GB" dirty="0"/>
              <a:t>Helps find, sort, and show the reasons for a problem</a:t>
            </a:r>
          </a:p>
          <a:p>
            <a:r>
              <a:rPr lang="en-GB" dirty="0"/>
              <a:t>Gives a clear picture of the causes the team finds</a:t>
            </a:r>
          </a:p>
          <a:p>
            <a:r>
              <a:rPr lang="en-GB" dirty="0"/>
              <a:t>Helps people think in creative and deep ways</a:t>
            </a:r>
          </a:p>
          <a:p>
            <a:r>
              <a:rPr lang="en-GB" dirty="0"/>
              <a:t>Makes it easier for the team and others to talk about the problem</a:t>
            </a:r>
          </a:p>
          <a:p>
            <a:pPr marL="0" indent="0">
              <a:buNone/>
            </a:pPr>
            <a:r>
              <a:rPr lang="en-GB" b="1" dirty="0"/>
              <a:t>Benefits:</a:t>
            </a:r>
            <a:endParaRPr lang="en-GB" dirty="0"/>
          </a:p>
          <a:p>
            <a:r>
              <a:rPr lang="en-GB" dirty="0"/>
              <a:t>Gets team members to share their ideas</a:t>
            </a:r>
          </a:p>
          <a:p>
            <a:r>
              <a:rPr lang="en-GB" dirty="0"/>
              <a:t>Makes hard problems easier to understand</a:t>
            </a:r>
          </a:p>
          <a:p>
            <a:r>
              <a:rPr lang="en-GB" dirty="0"/>
              <a:t>Puts causes into clear groups</a:t>
            </a:r>
          </a:p>
          <a:p>
            <a:pPr marL="0" indent="0">
              <a:buNone/>
            </a:pPr>
            <a:r>
              <a:rPr lang="en-GB" b="1" dirty="0"/>
              <a:t>Criticisms:</a:t>
            </a:r>
            <a:endParaRPr lang="en-GB" dirty="0"/>
          </a:p>
          <a:p>
            <a:r>
              <a:rPr lang="en-GB" dirty="0"/>
              <a:t>The team might lose focus</a:t>
            </a:r>
          </a:p>
          <a:p>
            <a:r>
              <a:rPr lang="en-GB" dirty="0"/>
              <a:t>It takes skill to make a good diagram</a:t>
            </a:r>
          </a:p>
          <a:p>
            <a:r>
              <a:rPr lang="en-GB" dirty="0"/>
              <a:t>It doesn’t show which causes are the biggest</a:t>
            </a:r>
          </a:p>
          <a:p>
            <a:pPr lvl="1">
              <a:lnSpc>
                <a:spcPct val="100000"/>
              </a:lnSpc>
            </a:pPr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>
              <a:lnSpc>
                <a:spcPct val="100000"/>
              </a:lnSpc>
              <a:buNone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90791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What is a Fishbone Diagram? A Guide to Problem-Solving – HKMLC Smart Board">
            <a:extLst>
              <a:ext uri="{FF2B5EF4-FFF2-40B4-BE49-F238E27FC236}">
                <a16:creationId xmlns:a16="http://schemas.microsoft.com/office/drawing/2014/main" id="{1798DD34-A1DE-B2C0-3EA4-13491D3F844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86" r="1899"/>
          <a:stretch>
            <a:fillRect/>
          </a:stretch>
        </p:blipFill>
        <p:spPr bwMode="auto">
          <a:xfrm>
            <a:off x="1879673" y="1931467"/>
            <a:ext cx="9241209" cy="3472044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505395B-EB6B-5ED1-186D-E017DA15A205}"/>
              </a:ext>
            </a:extLst>
          </p:cNvPr>
          <p:cNvSpPr txBox="1"/>
          <p:nvPr/>
        </p:nvSpPr>
        <p:spPr>
          <a:xfrm>
            <a:off x="418074" y="129613"/>
            <a:ext cx="9241210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u="sng">
                <a:latin typeface="Arial" panose="020B0604020202020204" pitchFamily="34" charset="0"/>
                <a:cs typeface="Arial" panose="020B0604020202020204" pitchFamily="34" charset="0"/>
              </a:rPr>
              <a:t>Cause-and Effect diagram for the Green Havan Florists:</a:t>
            </a:r>
            <a:endParaRPr lang="en-GB" sz="320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EDA89-879B-764D-A426-0B02CD15F321}"/>
              </a:ext>
            </a:extLst>
          </p:cNvPr>
          <p:cNvSpPr/>
          <p:nvPr/>
        </p:nvSpPr>
        <p:spPr>
          <a:xfrm>
            <a:off x="1617782" y="1593642"/>
            <a:ext cx="6957391" cy="3934247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7B02AC71-CB05-91C6-FA8C-419D15553DCA}"/>
              </a:ext>
            </a:extLst>
          </p:cNvPr>
          <p:cNvCxnSpPr>
            <a:cxnSpLocks/>
          </p:cNvCxnSpPr>
          <p:nvPr/>
        </p:nvCxnSpPr>
        <p:spPr>
          <a:xfrm flipH="1">
            <a:off x="1628220" y="3669487"/>
            <a:ext cx="6818246" cy="2209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E13349AE-FBE0-14D9-B572-CA7D4BC641A1}"/>
              </a:ext>
            </a:extLst>
          </p:cNvPr>
          <p:cNvCxnSpPr>
            <a:cxnSpLocks/>
          </p:cNvCxnSpPr>
          <p:nvPr/>
        </p:nvCxnSpPr>
        <p:spPr>
          <a:xfrm flipH="1">
            <a:off x="6147070" y="3679695"/>
            <a:ext cx="1386791" cy="15692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63997636-27A7-3C9D-7BFC-BDA6348EF342}"/>
              </a:ext>
            </a:extLst>
          </p:cNvPr>
          <p:cNvCxnSpPr>
            <a:cxnSpLocks/>
          </p:cNvCxnSpPr>
          <p:nvPr/>
        </p:nvCxnSpPr>
        <p:spPr>
          <a:xfrm flipH="1" flipV="1">
            <a:off x="4380786" y="1895915"/>
            <a:ext cx="1331740" cy="174583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DAFABA42-9F24-011A-F1F7-FFE04285FA36}"/>
              </a:ext>
            </a:extLst>
          </p:cNvPr>
          <p:cNvCxnSpPr>
            <a:cxnSpLocks/>
          </p:cNvCxnSpPr>
          <p:nvPr/>
        </p:nvCxnSpPr>
        <p:spPr>
          <a:xfrm flipH="1">
            <a:off x="2269440" y="3667489"/>
            <a:ext cx="1548162" cy="15650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D3DED2D4-2C9F-4546-2FD3-DB2DBBBD96F7}"/>
              </a:ext>
            </a:extLst>
          </p:cNvPr>
          <p:cNvCxnSpPr>
            <a:cxnSpLocks/>
          </p:cNvCxnSpPr>
          <p:nvPr/>
        </p:nvCxnSpPr>
        <p:spPr>
          <a:xfrm flipH="1" flipV="1">
            <a:off x="2453448" y="1886730"/>
            <a:ext cx="1382412" cy="17537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Box 31">
            <a:extLst>
              <a:ext uri="{FF2B5EF4-FFF2-40B4-BE49-F238E27FC236}">
                <a16:creationId xmlns:a16="http://schemas.microsoft.com/office/drawing/2014/main" id="{C7BEE335-4FF8-95F5-D57F-F6469FAB0ED8}"/>
              </a:ext>
            </a:extLst>
          </p:cNvPr>
          <p:cNvSpPr txBox="1"/>
          <p:nvPr/>
        </p:nvSpPr>
        <p:spPr>
          <a:xfrm>
            <a:off x="5506278" y="1586633"/>
            <a:ext cx="10303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/>
              <a:t>PEOPLE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A95C0D24-4E88-96F3-1F53-BE133CA5D1A5}"/>
              </a:ext>
            </a:extLst>
          </p:cNvPr>
          <p:cNvSpPr txBox="1"/>
          <p:nvPr/>
        </p:nvSpPr>
        <p:spPr>
          <a:xfrm>
            <a:off x="6526695" y="2518490"/>
            <a:ext cx="129099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/>
              <a:t>Sales skills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7CDC6865-5963-3C5A-C83E-7E666FA88FBD}"/>
              </a:ext>
            </a:extLst>
          </p:cNvPr>
          <p:cNvSpPr txBox="1"/>
          <p:nvPr/>
        </p:nvSpPr>
        <p:spPr>
          <a:xfrm>
            <a:off x="6081091" y="2082111"/>
            <a:ext cx="153062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/>
              <a:t>poor management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E6EF978C-70CE-82BA-A9EF-043607DC8278}"/>
              </a:ext>
            </a:extLst>
          </p:cNvPr>
          <p:cNvSpPr txBox="1"/>
          <p:nvPr/>
        </p:nvSpPr>
        <p:spPr>
          <a:xfrm>
            <a:off x="6734306" y="3040303"/>
            <a:ext cx="129099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/>
              <a:t>Low morale</a:t>
            </a:r>
          </a:p>
        </p:txBody>
      </p:sp>
      <p:cxnSp>
        <p:nvCxnSpPr>
          <p:cNvPr id="50" name="Straight Connector 49">
            <a:extLst>
              <a:ext uri="{FF2B5EF4-FFF2-40B4-BE49-F238E27FC236}">
                <a16:creationId xmlns:a16="http://schemas.microsoft.com/office/drawing/2014/main" id="{59591697-CF72-B810-A851-66C87A0B0567}"/>
              </a:ext>
            </a:extLst>
          </p:cNvPr>
          <p:cNvCxnSpPr>
            <a:cxnSpLocks/>
          </p:cNvCxnSpPr>
          <p:nvPr/>
        </p:nvCxnSpPr>
        <p:spPr>
          <a:xfrm flipH="1" flipV="1">
            <a:off x="6003235" y="1895086"/>
            <a:ext cx="1530626" cy="18067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4" name="TextBox 53">
            <a:extLst>
              <a:ext uri="{FF2B5EF4-FFF2-40B4-BE49-F238E27FC236}">
                <a16:creationId xmlns:a16="http://schemas.microsoft.com/office/drawing/2014/main" id="{59211443-EE35-106A-EA16-D448E940CB1C}"/>
              </a:ext>
            </a:extLst>
          </p:cNvPr>
          <p:cNvSpPr txBox="1"/>
          <p:nvPr/>
        </p:nvSpPr>
        <p:spPr>
          <a:xfrm>
            <a:off x="3998590" y="1635394"/>
            <a:ext cx="1271644" cy="369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/>
              <a:t>Materials</a:t>
            </a:r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41A4BE78-52DF-0A25-B894-86629EFCE668}"/>
              </a:ext>
            </a:extLst>
          </p:cNvPr>
          <p:cNvSpPr txBox="1"/>
          <p:nvPr/>
        </p:nvSpPr>
        <p:spPr>
          <a:xfrm>
            <a:off x="4363279" y="1928736"/>
            <a:ext cx="15306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/>
              <a:t>Poor quality flower</a:t>
            </a:r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9B1BEB92-BA74-DC78-D327-11D7F08EAE8E}"/>
              </a:ext>
            </a:extLst>
          </p:cNvPr>
          <p:cNvSpPr txBox="1"/>
          <p:nvPr/>
        </p:nvSpPr>
        <p:spPr>
          <a:xfrm>
            <a:off x="4465413" y="2551115"/>
            <a:ext cx="181280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/>
              <a:t>Supply chain issues</a:t>
            </a:r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E831D1D0-FC3D-EFB9-B778-F96FBC0632CC}"/>
              </a:ext>
            </a:extLst>
          </p:cNvPr>
          <p:cNvSpPr txBox="1"/>
          <p:nvPr/>
        </p:nvSpPr>
        <p:spPr>
          <a:xfrm>
            <a:off x="4814398" y="3042354"/>
            <a:ext cx="181001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/>
              <a:t>Rising cost</a:t>
            </a: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524D921F-BB1E-0BCD-98A4-F51F253093AD}"/>
              </a:ext>
            </a:extLst>
          </p:cNvPr>
          <p:cNvSpPr txBox="1"/>
          <p:nvPr/>
        </p:nvSpPr>
        <p:spPr>
          <a:xfrm>
            <a:off x="1868557" y="1628441"/>
            <a:ext cx="15908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/>
              <a:t>Environment</a:t>
            </a: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5BF5E0DC-0C79-C3BC-5B79-AC4270215A2A}"/>
              </a:ext>
            </a:extLst>
          </p:cNvPr>
          <p:cNvSpPr txBox="1"/>
          <p:nvPr/>
        </p:nvSpPr>
        <p:spPr>
          <a:xfrm>
            <a:off x="2027583" y="1997773"/>
            <a:ext cx="192322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/>
              <a:t>Economic pressure</a:t>
            </a:r>
          </a:p>
        </p:txBody>
      </p:sp>
      <p:sp>
        <p:nvSpPr>
          <p:cNvPr id="62" name="TextBox 61">
            <a:extLst>
              <a:ext uri="{FF2B5EF4-FFF2-40B4-BE49-F238E27FC236}">
                <a16:creationId xmlns:a16="http://schemas.microsoft.com/office/drawing/2014/main" id="{DEE003BA-B1EF-CCFA-8978-C9209DF4F1F4}"/>
              </a:ext>
            </a:extLst>
          </p:cNvPr>
          <p:cNvSpPr txBox="1"/>
          <p:nvPr/>
        </p:nvSpPr>
        <p:spPr>
          <a:xfrm>
            <a:off x="2246243" y="2551115"/>
            <a:ext cx="197069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/>
              <a:t>Consumer behaviour</a:t>
            </a:r>
          </a:p>
        </p:txBody>
      </p:sp>
      <p:sp>
        <p:nvSpPr>
          <p:cNvPr id="63" name="TextBox 62">
            <a:extLst>
              <a:ext uri="{FF2B5EF4-FFF2-40B4-BE49-F238E27FC236}">
                <a16:creationId xmlns:a16="http://schemas.microsoft.com/office/drawing/2014/main" id="{56B609D8-2518-28CC-5D72-7470A92D686C}"/>
              </a:ext>
            </a:extLst>
          </p:cNvPr>
          <p:cNvSpPr txBox="1"/>
          <p:nvPr/>
        </p:nvSpPr>
        <p:spPr>
          <a:xfrm>
            <a:off x="2484783" y="3159187"/>
            <a:ext cx="217167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/>
              <a:t>Increased competition</a:t>
            </a:r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A52A606C-25E0-62C3-4046-B8A1252DC754}"/>
              </a:ext>
            </a:extLst>
          </p:cNvPr>
          <p:cNvSpPr txBox="1"/>
          <p:nvPr/>
        </p:nvSpPr>
        <p:spPr>
          <a:xfrm>
            <a:off x="5277660" y="5166648"/>
            <a:ext cx="15256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/>
              <a:t>Technology</a:t>
            </a:r>
          </a:p>
        </p:txBody>
      </p:sp>
      <p:sp>
        <p:nvSpPr>
          <p:cNvPr id="68" name="TextBox 67">
            <a:extLst>
              <a:ext uri="{FF2B5EF4-FFF2-40B4-BE49-F238E27FC236}">
                <a16:creationId xmlns:a16="http://schemas.microsoft.com/office/drawing/2014/main" id="{DA11EEBF-A11A-B523-95B6-D092BA2C65D9}"/>
              </a:ext>
            </a:extLst>
          </p:cNvPr>
          <p:cNvSpPr txBox="1"/>
          <p:nvPr/>
        </p:nvSpPr>
        <p:spPr>
          <a:xfrm>
            <a:off x="6303634" y="3984924"/>
            <a:ext cx="180669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/>
              <a:t>Digital marketing</a:t>
            </a:r>
          </a:p>
        </p:txBody>
      </p:sp>
      <p:sp>
        <p:nvSpPr>
          <p:cNvPr id="69" name="TextBox 68">
            <a:extLst>
              <a:ext uri="{FF2B5EF4-FFF2-40B4-BE49-F238E27FC236}">
                <a16:creationId xmlns:a16="http://schemas.microsoft.com/office/drawing/2014/main" id="{3AF756F7-E70D-B7C2-18BF-42A22C271BF7}"/>
              </a:ext>
            </a:extLst>
          </p:cNvPr>
          <p:cNvSpPr txBox="1"/>
          <p:nvPr/>
        </p:nvSpPr>
        <p:spPr>
          <a:xfrm>
            <a:off x="5938782" y="4374012"/>
            <a:ext cx="224401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/>
              <a:t>Outdated website</a:t>
            </a:r>
          </a:p>
        </p:txBody>
      </p:sp>
      <p:sp>
        <p:nvSpPr>
          <p:cNvPr id="70" name="TextBox 69">
            <a:extLst>
              <a:ext uri="{FF2B5EF4-FFF2-40B4-BE49-F238E27FC236}">
                <a16:creationId xmlns:a16="http://schemas.microsoft.com/office/drawing/2014/main" id="{34B41C86-732A-D042-1242-99F9A4349772}"/>
              </a:ext>
            </a:extLst>
          </p:cNvPr>
          <p:cNvSpPr txBox="1"/>
          <p:nvPr/>
        </p:nvSpPr>
        <p:spPr>
          <a:xfrm>
            <a:off x="5337295" y="4697921"/>
            <a:ext cx="2574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Insufficient data analysis</a:t>
            </a:r>
          </a:p>
        </p:txBody>
      </p:sp>
      <p:sp>
        <p:nvSpPr>
          <p:cNvPr id="72" name="TextBox 71">
            <a:extLst>
              <a:ext uri="{FF2B5EF4-FFF2-40B4-BE49-F238E27FC236}">
                <a16:creationId xmlns:a16="http://schemas.microsoft.com/office/drawing/2014/main" id="{E97B55C5-E623-4FA2-9AC6-26B41DF72812}"/>
              </a:ext>
            </a:extLst>
          </p:cNvPr>
          <p:cNvSpPr txBox="1"/>
          <p:nvPr/>
        </p:nvSpPr>
        <p:spPr>
          <a:xfrm>
            <a:off x="1751637" y="5087436"/>
            <a:ext cx="1597422" cy="369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/>
              <a:t>Process</a:t>
            </a:r>
          </a:p>
        </p:txBody>
      </p:sp>
      <p:sp>
        <p:nvSpPr>
          <p:cNvPr id="73" name="TextBox 72">
            <a:extLst>
              <a:ext uri="{FF2B5EF4-FFF2-40B4-BE49-F238E27FC236}">
                <a16:creationId xmlns:a16="http://schemas.microsoft.com/office/drawing/2014/main" id="{1F7437AB-96E7-E59C-DDBC-DDB25B78754A}"/>
              </a:ext>
            </a:extLst>
          </p:cNvPr>
          <p:cNvSpPr txBox="1"/>
          <p:nvPr/>
        </p:nvSpPr>
        <p:spPr>
          <a:xfrm>
            <a:off x="2003222" y="4738257"/>
            <a:ext cx="26787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/>
              <a:t>Limited online presence</a:t>
            </a:r>
          </a:p>
        </p:txBody>
      </p:sp>
      <p:sp>
        <p:nvSpPr>
          <p:cNvPr id="74" name="TextBox 73">
            <a:extLst>
              <a:ext uri="{FF2B5EF4-FFF2-40B4-BE49-F238E27FC236}">
                <a16:creationId xmlns:a16="http://schemas.microsoft.com/office/drawing/2014/main" id="{EF99F459-8722-78BE-B473-6EED82A413C6}"/>
              </a:ext>
            </a:extLst>
          </p:cNvPr>
          <p:cNvSpPr txBox="1"/>
          <p:nvPr/>
        </p:nvSpPr>
        <p:spPr>
          <a:xfrm>
            <a:off x="1960773" y="4090561"/>
            <a:ext cx="252094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/>
              <a:t>Insufficient supply chain</a:t>
            </a:r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69964BA8-14F4-C7F9-6DDE-2CEE77D7CFEE}"/>
              </a:ext>
            </a:extLst>
          </p:cNvPr>
          <p:cNvSpPr/>
          <p:nvPr/>
        </p:nvSpPr>
        <p:spPr>
          <a:xfrm>
            <a:off x="8889001" y="3413620"/>
            <a:ext cx="1540566" cy="55592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30%decline in sales</a:t>
            </a:r>
          </a:p>
        </p:txBody>
      </p:sp>
      <p:sp>
        <p:nvSpPr>
          <p:cNvPr id="79" name="Arrow: Chevron 78">
            <a:extLst>
              <a:ext uri="{FF2B5EF4-FFF2-40B4-BE49-F238E27FC236}">
                <a16:creationId xmlns:a16="http://schemas.microsoft.com/office/drawing/2014/main" id="{E20DBD28-3E7A-DA93-6CFF-EB3271438B47}"/>
              </a:ext>
            </a:extLst>
          </p:cNvPr>
          <p:cNvSpPr/>
          <p:nvPr/>
        </p:nvSpPr>
        <p:spPr>
          <a:xfrm>
            <a:off x="-6380" y="3220269"/>
            <a:ext cx="1624377" cy="876217"/>
          </a:xfrm>
          <a:prstGeom prst="chevron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07301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563533"/>
            <a:ext cx="5781261" cy="930275"/>
          </a:xfrm>
        </p:spPr>
        <p:txBody>
          <a:bodyPr>
            <a:noAutofit/>
          </a:bodyPr>
          <a:lstStyle/>
          <a:p>
            <a:r>
              <a:rPr lang="en-GB" sz="3200" b="1" u="sng">
                <a:latin typeface="Arial" panose="020B0604020202020204" pitchFamily="34" charset="0"/>
                <a:cs typeface="Arial" panose="020B0604020202020204" pitchFamily="34" charset="0"/>
              </a:rPr>
              <a:t>Summary of Key Findings: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98983"/>
            <a:ext cx="9369287" cy="4495484"/>
          </a:xfrm>
        </p:spPr>
        <p:txBody>
          <a:bodyPr/>
          <a:lstStyle/>
          <a:p>
            <a:pPr marL="0" indent="0">
              <a:buNone/>
            </a:pPr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/>
              <a:t>Not many people come to the shop because the area is less busy and big online flower shops are strong competitors</a:t>
            </a:r>
          </a:p>
          <a:p>
            <a:r>
              <a:rPr lang="en-GB" sz="2000" dirty="0"/>
              <a:t>Flowers and other supplies cost more now, so it’s more expensive to run the shop</a:t>
            </a:r>
          </a:p>
          <a:p>
            <a:r>
              <a:rPr lang="en-GB" sz="2000" dirty="0"/>
              <a:t>The website is hard to use and doesn’t offer delivery</a:t>
            </a:r>
          </a:p>
          <a:p>
            <a:r>
              <a:rPr lang="en-GB" sz="2000" dirty="0"/>
              <a:t>New flower shops have lower prices and are better at using social media</a:t>
            </a:r>
          </a:p>
          <a:p>
            <a:r>
              <a:rPr lang="en-GB" sz="2000" dirty="0"/>
              <a:t>Green Haven Florist is behind in online marketing and selling</a:t>
            </a:r>
          </a:p>
          <a:p>
            <a:pPr marL="0" indent="0">
              <a:buNone/>
            </a:pP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372578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9607" y="173710"/>
            <a:ext cx="4481052" cy="796925"/>
          </a:xfrm>
        </p:spPr>
        <p:txBody>
          <a:bodyPr>
            <a:normAutofit/>
          </a:bodyPr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Reference List: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970636"/>
            <a:ext cx="10412083" cy="5887364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endParaRPr lang="en-GB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en-GB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</a:t>
            </a:r>
          </a:p>
          <a:p>
            <a:pPr marL="0" indent="0" algn="just">
              <a:buNone/>
            </a:pPr>
            <a:endParaRPr lang="en-GB" sz="160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8751C37-895F-2862-D783-01BAB8B0D87F}"/>
              </a:ext>
            </a:extLst>
          </p:cNvPr>
          <p:cNvSpPr txBox="1"/>
          <p:nvPr/>
        </p:nvSpPr>
        <p:spPr>
          <a:xfrm>
            <a:off x="1283461" y="1034610"/>
            <a:ext cx="8986053" cy="29546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000" b="1"/>
              <a:t>1</a:t>
            </a:r>
            <a:r>
              <a:rPr lang="en-GB" sz="2000"/>
              <a:t>. </a:t>
            </a:r>
            <a:r>
              <a:rPr lang="en-GB" sz="2000" err="1"/>
              <a:t>Dhamak</a:t>
            </a:r>
            <a:r>
              <a:rPr lang="en-GB" sz="2000"/>
              <a:t>, P., Aital, P. and </a:t>
            </a:r>
            <a:r>
              <a:rPr lang="en-GB" sz="2000" err="1"/>
              <a:t>Daftardar</a:t>
            </a:r>
            <a:r>
              <a:rPr lang="en-GB" sz="2000"/>
              <a:t>, A. (2025) ‘Strategic management of barriers in the adoption of Construction 4.0: TOPSIS and 5W2H approach for sustainable development goal integration’, </a:t>
            </a:r>
            <a:r>
              <a:rPr lang="en-GB" sz="2000" i="1"/>
              <a:t>International Journal of Organizational Analysis</a:t>
            </a:r>
            <a:r>
              <a:rPr lang="en-GB" sz="2000"/>
              <a:t>. </a:t>
            </a:r>
            <a:r>
              <a:rPr lang="en-GB" sz="2000" err="1"/>
              <a:t>doi</a:t>
            </a:r>
            <a:r>
              <a:rPr lang="en-GB" sz="2000"/>
              <a:t>: 10.1108/IJOA-12-2024-5114</a:t>
            </a:r>
          </a:p>
          <a:p>
            <a:pPr marL="457200" lvl="1" indent="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2000">
                <a:hlinkClick r:id="rId2"/>
              </a:rPr>
              <a:t>https://www.emerald.com/ijoa/article/doi/10.1108/IJOA-12-2024-5114/1259372/Strategic-management-of-barriers-in-the-adoption</a:t>
            </a:r>
            <a:endParaRPr lang="en-GB" sz="2000"/>
          </a:p>
          <a:p>
            <a:pPr marL="457200" lvl="1" indent="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endParaRPr lang="en-GB" sz="1600"/>
          </a:p>
          <a:p>
            <a:pPr marL="0" indent="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endParaRPr lang="en-GB" sz="200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1C579D7-CE59-9FD9-BF67-5F4DC52C96E4}"/>
              </a:ext>
            </a:extLst>
          </p:cNvPr>
          <p:cNvSpPr txBox="1"/>
          <p:nvPr/>
        </p:nvSpPr>
        <p:spPr>
          <a:xfrm>
            <a:off x="1152729" y="3263092"/>
            <a:ext cx="898605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/>
              <a:t>2</a:t>
            </a:r>
            <a:r>
              <a:rPr lang="en-GB" b="1"/>
              <a:t>. </a:t>
            </a:r>
            <a:r>
              <a:rPr lang="en-GB" sz="2000"/>
              <a:t>(Whittington et al., 2020, pp.36–49)</a:t>
            </a:r>
          </a:p>
          <a:p>
            <a:r>
              <a:rPr lang="en-GB" sz="2000"/>
              <a:t>Whittington, R., </a:t>
            </a:r>
            <a:r>
              <a:rPr lang="en-GB" sz="2000" err="1"/>
              <a:t>Regnér</a:t>
            </a:r>
            <a:r>
              <a:rPr lang="en-GB" sz="2000"/>
              <a:t>, P., Angwin, D., Johnson, G., Scholes, K., Evans, J. and Kerridge, C. (2021) </a:t>
            </a:r>
            <a:r>
              <a:rPr lang="en-GB" sz="2000" i="1"/>
              <a:t>Exploring strategy: Text and cases</a:t>
            </a:r>
            <a:r>
              <a:rPr lang="en-GB" sz="2000"/>
              <a:t>. Harlow: Pearson, pp.36–49.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ACA6119-8793-4774-4B91-01CC4E0CF539}"/>
              </a:ext>
            </a:extLst>
          </p:cNvPr>
          <p:cNvSpPr txBox="1"/>
          <p:nvPr/>
        </p:nvSpPr>
        <p:spPr>
          <a:xfrm>
            <a:off x="1062059" y="4527341"/>
            <a:ext cx="105156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/>
              <a:t>3</a:t>
            </a:r>
            <a:r>
              <a:rPr lang="en-GB"/>
              <a:t>. Ishikawa, K. (2012) Introduction to Quality Control. Dordrecht: Springer Netherlands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659E7F5-CCF1-DBB4-ABDA-E23B75ECF617}"/>
              </a:ext>
            </a:extLst>
          </p:cNvPr>
          <p:cNvSpPr txBox="1"/>
          <p:nvPr/>
        </p:nvSpPr>
        <p:spPr>
          <a:xfrm>
            <a:off x="1062059" y="5294417"/>
            <a:ext cx="932895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/>
              <a:t>4. </a:t>
            </a:r>
            <a:r>
              <a:rPr lang="en-GB" err="1"/>
              <a:t>Nagyova</a:t>
            </a:r>
            <a:r>
              <a:rPr lang="en-GB"/>
              <a:t>, A., Palko, M. and </a:t>
            </a:r>
            <a:r>
              <a:rPr lang="en-GB" err="1"/>
              <a:t>Pacaiova</a:t>
            </a:r>
            <a:r>
              <a:rPr lang="en-GB"/>
              <a:t>, H. (2015) ‘Analysis and identification of nonconforming products by 5W2H method’, in Proceedings of 9th International Quality Conference, </a:t>
            </a:r>
            <a:r>
              <a:rPr lang="en-GB" err="1"/>
              <a:t>Center</a:t>
            </a:r>
            <a:r>
              <a:rPr lang="en-GB"/>
              <a:t> for Quality, pp. 33-42. Available at: https://www.cqm.rs/2015/cd1/pdf/papers/focus_1/006.pdf</a:t>
            </a:r>
          </a:p>
        </p:txBody>
      </p:sp>
    </p:spTree>
    <p:extLst>
      <p:ext uri="{BB962C8B-B14F-4D97-AF65-F5344CB8AC3E}">
        <p14:creationId xmlns:p14="http://schemas.microsoft.com/office/powerpoint/2010/main" val="24513240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42B8B-980C-AF72-4D73-FACE4C885F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1890" y="478606"/>
            <a:ext cx="10515600" cy="2018788"/>
          </a:xfrm>
        </p:spPr>
        <p:txBody>
          <a:bodyPr/>
          <a:lstStyle/>
          <a:p>
            <a:pPr marL="0" indent="0">
              <a:buNone/>
            </a:pPr>
            <a:r>
              <a:rPr lang="en-GB" sz="2000"/>
              <a:t>5</a:t>
            </a:r>
            <a:r>
              <a:rPr lang="en-GB"/>
              <a:t>. </a:t>
            </a:r>
            <a:r>
              <a:rPr lang="en-GB" sz="2000"/>
              <a:t>Kotler, P., &amp; Keller, K.L. (2016). Marketing Management. Pearson Education.</a:t>
            </a:r>
          </a:p>
          <a:p>
            <a:endParaRPr lang="en-GB" sz="2000"/>
          </a:p>
          <a:p>
            <a:pPr marL="0" indent="0">
              <a:buNone/>
            </a:pPr>
            <a:r>
              <a:rPr lang="en-GB" sz="2400"/>
              <a:t>6</a:t>
            </a:r>
            <a:r>
              <a:rPr lang="en-GB" sz="2000"/>
              <a:t>. Laudon, K. C., &amp; Traver, C.G. (2020). E-Commerce 2020: Business, Technology, Society. Pearson.</a:t>
            </a:r>
          </a:p>
        </p:txBody>
      </p:sp>
    </p:spTree>
    <p:extLst>
      <p:ext uri="{BB962C8B-B14F-4D97-AF65-F5344CB8AC3E}">
        <p14:creationId xmlns:p14="http://schemas.microsoft.com/office/powerpoint/2010/main" val="31807584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b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24023"/>
            <a:ext cx="10515600" cy="1570007"/>
          </a:xfrm>
        </p:spPr>
        <p:txBody>
          <a:bodyPr/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4800" b="1">
                <a:latin typeface="Arial" panose="020B0604020202020204" pitchFamily="34" charset="0"/>
                <a:cs typeface="Arial" panose="020B0604020202020204" pitchFamily="34" charset="0"/>
              </a:rPr>
              <a:t>Thank you for listening</a:t>
            </a:r>
          </a:p>
        </p:txBody>
      </p:sp>
    </p:spTree>
    <p:extLst>
      <p:ext uri="{BB962C8B-B14F-4D97-AF65-F5344CB8AC3E}">
        <p14:creationId xmlns:p14="http://schemas.microsoft.com/office/powerpoint/2010/main" val="32583018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0EBE6B-1F90-48B4-CACC-172FF691D6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6873B1-82D2-71A9-F5A9-13A8B7E33D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9121" y="1495426"/>
            <a:ext cx="10584679" cy="4681537"/>
          </a:xfrm>
        </p:spPr>
        <p:txBody>
          <a:bodyPr/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4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Questions &amp; Answers on Collaboration ...">
            <a:extLst>
              <a:ext uri="{FF2B5EF4-FFF2-40B4-BE49-F238E27FC236}">
                <a16:creationId xmlns:a16="http://schemas.microsoft.com/office/drawing/2014/main" id="{BC1C6B8B-3E57-B212-0064-3A197FA354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5871" y="2087592"/>
            <a:ext cx="6551427" cy="2737628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63347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f799553d-1ac0-48da-9ae3-fe400ced9c3b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A43605AFCE4AD44AFD2866DE116F034" ma:contentTypeVersion="5" ma:contentTypeDescription="Create a new document." ma:contentTypeScope="" ma:versionID="5f4760a4b33df910ada66fc0874fb048">
  <xsd:schema xmlns:xsd="http://www.w3.org/2001/XMLSchema" xmlns:xs="http://www.w3.org/2001/XMLSchema" xmlns:p="http://schemas.microsoft.com/office/2006/metadata/properties" xmlns:ns3="f799553d-1ac0-48da-9ae3-fe400ced9c3b" targetNamespace="http://schemas.microsoft.com/office/2006/metadata/properties" ma:root="true" ma:fieldsID="3a5237ab5d1f31da935b3e5b31269261" ns3:_="">
    <xsd:import namespace="f799553d-1ac0-48da-9ae3-fe400ced9c3b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799553d-1ac0-48da-9ae3-fe400ced9c3b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5CCAF22-9EA3-4C2F-9092-C861B73393C1}">
  <ds:schemaRefs>
    <ds:schemaRef ds:uri="http://purl.org/dc/dcmitype/"/>
    <ds:schemaRef ds:uri="http://schemas.microsoft.com/office/2006/documentManagement/types"/>
    <ds:schemaRef ds:uri="http://purl.org/dc/elements/1.1/"/>
    <ds:schemaRef ds:uri="http://purl.org/dc/terms/"/>
    <ds:schemaRef ds:uri="http://schemas.microsoft.com/office/infopath/2007/PartnerControls"/>
    <ds:schemaRef ds:uri="http://schemas.openxmlformats.org/package/2006/metadata/core-properties"/>
    <ds:schemaRef ds:uri="f799553d-1ac0-48da-9ae3-fe400ced9c3b"/>
    <ds:schemaRef ds:uri="http://schemas.microsoft.com/office/2006/metadata/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A7A9B301-5F2D-4EFE-969F-254C13339DE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D14BED0-CA76-4584-BFC3-56213F0DD78B}">
  <ds:schemaRefs>
    <ds:schemaRef ds:uri="f799553d-1ac0-48da-9ae3-fe400ced9c3b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25</TotalTime>
  <Words>1050</Words>
  <Application>Microsoft Office PowerPoint</Application>
  <PresentationFormat>Widescreen</PresentationFormat>
  <Paragraphs>171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-apple-system</vt:lpstr>
      <vt:lpstr>Arial</vt:lpstr>
      <vt:lpstr>Calibri</vt:lpstr>
      <vt:lpstr>Calibri Light</vt:lpstr>
      <vt:lpstr>Wingdings</vt:lpstr>
      <vt:lpstr>Office Theme</vt:lpstr>
      <vt:lpstr>PowerPoint Presentation</vt:lpstr>
      <vt:lpstr>An overview of Green Havan Florists :</vt:lpstr>
      <vt:lpstr>PowerPoint Presentation</vt:lpstr>
      <vt:lpstr>PowerPoint Presentation</vt:lpstr>
      <vt:lpstr>PESTEL ANALYSIS: (External Factors)</vt:lpstr>
      <vt:lpstr>  PESTEL ANALYSIS for Green Haven Florists:  </vt:lpstr>
      <vt:lpstr>Cause-and-Effect model :</vt:lpstr>
      <vt:lpstr>PowerPoint Presentation</vt:lpstr>
      <vt:lpstr>Summary of Key Findings:</vt:lpstr>
      <vt:lpstr>Reference List:</vt:lpstr>
      <vt:lpstr>PowerPoint Presentation</vt:lpstr>
      <vt:lpstr>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 -XXXXX Student Number - XXXX</dc:title>
  <dc:creator>Olu Adegbite;Muhammad Naveed</dc:creator>
  <cp:lastModifiedBy>Muhammad Waheed Nadeem (2434525)</cp:lastModifiedBy>
  <cp:revision>3</cp:revision>
  <dcterms:created xsi:type="dcterms:W3CDTF">2024-01-29T11:42:05Z</dcterms:created>
  <dcterms:modified xsi:type="dcterms:W3CDTF">2025-10-12T21:23:25Z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0x010100CA43605AFCE4AD44AFD2866DE116F034</vt:lpwstr>
  </property>
</Properties>
</file>