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5"/>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BB51A9-5C2B-47C1-8A54-BA17BA286C74}" v="1231" dt="2020-05-07T16:17:34.977"/>
    <p1510:client id="{6C97A607-C3E3-3EAD-9FDE-523BE0D6237E}" v="35" dt="2020-05-07T15:52:20.836"/>
    <p1510:client id="{784FD7FC-CD1E-A948-0836-8FCD5D6DFE12}" v="748" dt="2020-05-07T15:08:44.159"/>
    <p1510:client id="{8376145D-E61B-A9EA-DB18-3137865785DC}" v="27" dt="2020-05-07T16:04:10.743"/>
    <p1510:client id="{D80C9D07-9689-7249-8272-ED55D303C19E}" v="1011" dt="2020-05-07T22:53:21.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60"/>
    <p:restoredTop sz="94767"/>
  </p:normalViewPr>
  <p:slideViewPr>
    <p:cSldViewPr snapToGrid="0" snapToObjects="1">
      <p:cViewPr varScale="1">
        <p:scale>
          <a:sx n="145" d="100"/>
          <a:sy n="145" d="100"/>
        </p:scale>
        <p:origin x="208"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B1EFB9-A23B-A04E-BBE7-ED126AB362F9}" type="datetimeFigureOut">
              <a:rPr lang="en-US" smtClean="0"/>
              <a:t>5/7/20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2963D2-ED17-0049-83A4-0A54BD8753C3}" type="slidenum">
              <a:rPr lang="en-US" smtClean="0"/>
              <a:t>‹#›</a:t>
            </a:fld>
            <a:endParaRPr lang="en-US"/>
          </a:p>
        </p:txBody>
      </p:sp>
    </p:spTree>
    <p:extLst>
      <p:ext uri="{BB962C8B-B14F-4D97-AF65-F5344CB8AC3E}">
        <p14:creationId xmlns:p14="http://schemas.microsoft.com/office/powerpoint/2010/main" val="2364536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2963D2-ED17-0049-83A4-0A54BD8753C3}" type="slidenum">
              <a:rPr lang="en-US" smtClean="0"/>
              <a:t>13</a:t>
            </a:fld>
            <a:endParaRPr lang="en-US"/>
          </a:p>
        </p:txBody>
      </p:sp>
    </p:spTree>
    <p:extLst>
      <p:ext uri="{BB962C8B-B14F-4D97-AF65-F5344CB8AC3E}">
        <p14:creationId xmlns:p14="http://schemas.microsoft.com/office/powerpoint/2010/main" val="507256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a:t>5/7/20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3767350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a:t>5/7/20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3850714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a:t>5/7/20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3283115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a:t>5/7/20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4172462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a:t>5/7/20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3712957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a:t>5/7/20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3985483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a:t>5/7/20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2978803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a:t>5/7/20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714344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a:t>5/7/20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1172551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a:t>5/7/20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566159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a:t>5/7/20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1389820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a:t>5/7/20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07214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a:t>5/7/20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2201974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a:t>5/7/20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33339444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a:t>5/7/20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24445735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a:t>5/7/20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16445429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a:t>5/7/20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dirty="0"/>
          </a:p>
        </p:txBody>
      </p:sp>
    </p:spTree>
    <p:extLst>
      <p:ext uri="{BB962C8B-B14F-4D97-AF65-F5344CB8AC3E}">
        <p14:creationId xmlns:p14="http://schemas.microsoft.com/office/powerpoint/2010/main" val="2826544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a:t>5/7/20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a:t>‹#›</a:t>
            </a:fld>
            <a:endParaRPr lang="en-US" dirty="0"/>
          </a:p>
        </p:txBody>
      </p:sp>
    </p:spTree>
    <p:extLst>
      <p:ext uri="{BB962C8B-B14F-4D97-AF65-F5344CB8AC3E}">
        <p14:creationId xmlns:p14="http://schemas.microsoft.com/office/powerpoint/2010/main" val="309611924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apple.com/uk/accessibility/" TargetMode="External"/><Relationship Id="rId13" Type="http://schemas.openxmlformats.org/officeDocument/2006/relationships/hyperlink" Target="https://www.vox.com/2014/11/17/18076360/apple" TargetMode="External"/><Relationship Id="rId3" Type="http://schemas.openxmlformats.org/officeDocument/2006/relationships/hyperlink" Target="https://www.apple.com/uk/macos/what-is/" TargetMode="External"/><Relationship Id="rId7" Type="http://schemas.openxmlformats.org/officeDocument/2006/relationships/hyperlink" Target="https://www.apple.com/uk/business/products-platform/" TargetMode="External"/><Relationship Id="rId12" Type="http://schemas.openxmlformats.org/officeDocument/2006/relationships/hyperlink" Target="https://en.wikipedia.org/wiki/Apple_Inc" TargetMode="External"/><Relationship Id="rId2" Type="http://schemas.openxmlformats.org/officeDocument/2006/relationships/hyperlink" Target="https://thetechhacker.com/2015/01/08/advantages-disadvantages-apple-ios/" TargetMode="External"/><Relationship Id="rId1" Type="http://schemas.openxmlformats.org/officeDocument/2006/relationships/slideLayout" Target="../slideLayouts/slideLayout2.xml"/><Relationship Id="rId6" Type="http://schemas.openxmlformats.org/officeDocument/2006/relationships/hyperlink" Target="https://en.wikipedia.org/wiki/Macintosh_128K" TargetMode="External"/><Relationship Id="rId11" Type="http://schemas.openxmlformats.org/officeDocument/2006/relationships/hyperlink" Target="https://en.wikipedia.org/wiki/Technology_company" TargetMode="External"/><Relationship Id="rId5" Type="http://schemas.openxmlformats.org/officeDocument/2006/relationships/hyperlink" Target="https://history-computer.com/ModernComputer/Personal/Macintosh.html" TargetMode="External"/><Relationship Id="rId10" Type="http://schemas.openxmlformats.org/officeDocument/2006/relationships/hyperlink" Target="https://en.wikipedia.org/wiki/Multinational_corporation" TargetMode="External"/><Relationship Id="rId4" Type="http://schemas.openxmlformats.org/officeDocument/2006/relationships/hyperlink" Target="https://en.wikipedia.org/wiki/MacOS" TargetMode="External"/><Relationship Id="rId9" Type="http://schemas.openxmlformats.org/officeDocument/2006/relationships/hyperlink" Target="https://www.apple.com/uk/newsroom/2019/06/apple-unveils-groundbreaking-new-technologies-for-app-development/" TargetMode="External"/><Relationship Id="rId14" Type="http://schemas.openxmlformats.org/officeDocument/2006/relationships/hyperlink" Target="https://www.macworld.co.uk/feature/apple/history-of-apple-steve-jobs-mac-3606104/"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142000"/>
                <a:satMod val="200000"/>
                <a:lumMod val="118000"/>
              </a:schemeClr>
            </a:gs>
            <a:gs pos="100000">
              <a:schemeClr val="bg2">
                <a:shade val="94000"/>
                <a:hueMod val="22000"/>
                <a:satMod val="220000"/>
                <a:lumMod val="62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7174A-BF3C-2745-9368-D8A3A868AE05}"/>
              </a:ext>
            </a:extLst>
          </p:cNvPr>
          <p:cNvSpPr>
            <a:spLocks noGrp="1"/>
          </p:cNvSpPr>
          <p:nvPr>
            <p:ph type="ctrTitle"/>
          </p:nvPr>
        </p:nvSpPr>
        <p:spPr>
          <a:xfrm>
            <a:off x="4944753" y="628617"/>
            <a:ext cx="6559859" cy="3028983"/>
          </a:xfrm>
        </p:spPr>
        <p:txBody>
          <a:bodyPr>
            <a:normAutofit/>
          </a:bodyPr>
          <a:lstStyle/>
          <a:p>
            <a:r>
              <a:rPr lang="en-US" b="1" i="1" dirty="0">
                <a:latin typeface="Calibri"/>
                <a:cs typeface="Calibri Light"/>
              </a:rPr>
              <a:t>Digital Skills Research</a:t>
            </a:r>
          </a:p>
        </p:txBody>
      </p:sp>
      <p:sp>
        <p:nvSpPr>
          <p:cNvPr id="3" name="Subtitle 2">
            <a:extLst>
              <a:ext uri="{FF2B5EF4-FFF2-40B4-BE49-F238E27FC236}">
                <a16:creationId xmlns:a16="http://schemas.microsoft.com/office/drawing/2014/main" id="{4D408461-B9F8-9B48-AF24-4925FB310CDE}"/>
              </a:ext>
            </a:extLst>
          </p:cNvPr>
          <p:cNvSpPr>
            <a:spLocks noGrp="1"/>
          </p:cNvSpPr>
          <p:nvPr>
            <p:ph type="subTitle" idx="1"/>
          </p:nvPr>
        </p:nvSpPr>
        <p:spPr>
          <a:xfrm>
            <a:off x="4945624" y="3843868"/>
            <a:ext cx="5414401" cy="1564744"/>
          </a:xfrm>
        </p:spPr>
        <p:txBody>
          <a:bodyPr vert="horz" lIns="91440" tIns="45720" rIns="91440" bIns="45720" rtlCol="0">
            <a:normAutofit/>
          </a:bodyPr>
          <a:lstStyle/>
          <a:p>
            <a:r>
              <a:rPr lang="en-US" b="1" i="1" dirty="0">
                <a:latin typeface="Calibri"/>
                <a:cs typeface="Calibri"/>
              </a:rPr>
              <a:t>Created &amp; Presented by Alexander George-Ufot,  Eric Da Silva &amp; Osvaldo Da Silva Francisco</a:t>
            </a:r>
          </a:p>
        </p:txBody>
      </p:sp>
      <p:pic>
        <p:nvPicPr>
          <p:cNvPr id="19" name="Graphic 6" descr="Head with Gears">
            <a:extLst>
              <a:ext uri="{FF2B5EF4-FFF2-40B4-BE49-F238E27FC236}">
                <a16:creationId xmlns:a16="http://schemas.microsoft.com/office/drawing/2014/main" id="{32523237-079F-4186-85DB-9A527174332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4712" y="1911445"/>
            <a:ext cx="2709870" cy="2709870"/>
          </a:xfrm>
          <a:prstGeom prst="rect">
            <a:avLst/>
          </a:prstGeom>
        </p:spPr>
      </p:pic>
    </p:spTree>
    <p:extLst>
      <p:ext uri="{BB962C8B-B14F-4D97-AF65-F5344CB8AC3E}">
        <p14:creationId xmlns:p14="http://schemas.microsoft.com/office/powerpoint/2010/main" val="40268878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0D72D-46B1-4BED-A57B-C7B2FB477095}"/>
              </a:ext>
            </a:extLst>
          </p:cNvPr>
          <p:cNvSpPr>
            <a:spLocks noGrp="1"/>
          </p:cNvSpPr>
          <p:nvPr>
            <p:ph type="ctrTitle"/>
          </p:nvPr>
        </p:nvSpPr>
        <p:spPr>
          <a:xfrm>
            <a:off x="867408" y="1605952"/>
            <a:ext cx="9070073" cy="4407882"/>
          </a:xfrm>
        </p:spPr>
        <p:txBody>
          <a:bodyPr vert="horz" lIns="91440" tIns="45720" rIns="91440" bIns="45720" rtlCol="0" anchor="b">
            <a:noAutofit/>
          </a:bodyPr>
          <a:lstStyle/>
          <a:p>
            <a:r>
              <a:rPr lang="en-GB" sz="2000" dirty="0">
                <a:ea typeface="+mj-lt"/>
                <a:cs typeface="+mj-lt"/>
              </a:rPr>
              <a:t>Apple is a company that has developed high technological equipment's witch have forced his competitors to also step ahead to the new era of technologies. </a:t>
            </a:r>
            <a:endParaRPr lang="en-GB" sz="2000" dirty="0"/>
          </a:p>
          <a:p>
            <a:r>
              <a:rPr lang="en-GB" sz="2000" dirty="0">
                <a:ea typeface="+mj-lt"/>
                <a:cs typeface="+mj-lt"/>
              </a:rPr>
              <a:t>Apple uses innovative technologies software's like macOS witch is one of the Apple Systems that evolved the whole world of software's.</a:t>
            </a:r>
            <a:endParaRPr lang="en-GB" sz="2000" dirty="0"/>
          </a:p>
          <a:p>
            <a:br>
              <a:rPr lang="en-GB" sz="2000" dirty="0">
                <a:ea typeface="+mj-lt"/>
                <a:cs typeface="+mj-lt"/>
              </a:rPr>
            </a:br>
            <a:r>
              <a:rPr lang="en-GB" sz="2000" dirty="0">
                <a:ea typeface="+mj-lt"/>
                <a:cs typeface="+mj-lt"/>
              </a:rPr>
              <a:t>Apple has advantages and disadvantages on its products. For example your products Generate less heat when compared to Android and it has an excellent level of security, but from another perspective devices are too expensive to buy for most of the people and sometimes it can be a quite restrict software by not allowing the use of all applications on his devices.</a:t>
            </a:r>
            <a:endParaRPr lang="en-GB" sz="2000" dirty="0"/>
          </a:p>
        </p:txBody>
      </p:sp>
      <p:sp>
        <p:nvSpPr>
          <p:cNvPr id="3" name="Subtitle 2">
            <a:extLst>
              <a:ext uri="{FF2B5EF4-FFF2-40B4-BE49-F238E27FC236}">
                <a16:creationId xmlns:a16="http://schemas.microsoft.com/office/drawing/2014/main" id="{27D51DFF-A9C1-406F-B0A5-723DD3BEA1F2}"/>
              </a:ext>
            </a:extLst>
          </p:cNvPr>
          <p:cNvSpPr>
            <a:spLocks noGrp="1"/>
          </p:cNvSpPr>
          <p:nvPr>
            <p:ph type="subTitle" idx="1"/>
          </p:nvPr>
        </p:nvSpPr>
        <p:spPr>
          <a:xfrm>
            <a:off x="795521" y="852361"/>
            <a:ext cx="8825658" cy="861420"/>
          </a:xfrm>
        </p:spPr>
        <p:txBody>
          <a:bodyPr/>
          <a:lstStyle/>
          <a:p>
            <a:r>
              <a:rPr lang="en-GB" dirty="0"/>
              <a:t>Abstract</a:t>
            </a:r>
          </a:p>
        </p:txBody>
      </p:sp>
    </p:spTree>
    <p:extLst>
      <p:ext uri="{BB962C8B-B14F-4D97-AF65-F5344CB8AC3E}">
        <p14:creationId xmlns:p14="http://schemas.microsoft.com/office/powerpoint/2010/main" val="525635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A74D-6353-4680-849E-8A969DB53D65}"/>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0BB7AD58-14EC-4212-8EDD-D15EF8B23DE8}"/>
              </a:ext>
            </a:extLst>
          </p:cNvPr>
          <p:cNvSpPr>
            <a:spLocks noGrp="1"/>
          </p:cNvSpPr>
          <p:nvPr>
            <p:ph idx="1"/>
          </p:nvPr>
        </p:nvSpPr>
        <p:spPr>
          <a:xfrm>
            <a:off x="646111" y="1431482"/>
            <a:ext cx="8946541" cy="4195481"/>
          </a:xfrm>
        </p:spPr>
        <p:txBody>
          <a:bodyPr vert="horz" lIns="91440" tIns="45720" rIns="91440" bIns="45720" rtlCol="0" anchor="t">
            <a:normAutofit/>
          </a:bodyPr>
          <a:lstStyle/>
          <a:p>
            <a:r>
              <a:rPr lang="en-GB" i="1" dirty="0">
                <a:latin typeface="Calibri"/>
                <a:ea typeface="+mn-lt"/>
                <a:cs typeface="Calibri"/>
              </a:rPr>
              <a:t>Apple Inc. is an American multinational technology company headquartered in Cupertino, California, that designs, develops, and sells consumer electronics, computer software, and online services. It is considered one of the Big Four technology companies, alongside Amazon, Google, and Microsoft.</a:t>
            </a:r>
          </a:p>
          <a:p>
            <a:r>
              <a:rPr lang="en-GB" i="1" dirty="0">
                <a:latin typeface="Calibri"/>
                <a:ea typeface="+mn-lt"/>
                <a:cs typeface="Calibri"/>
              </a:rPr>
              <a:t>Apple was founded by Steve Wozniak, Steve Jobs on April 1, 1976. This man has changed and developed the world of technology. The evolution of products is unimaginable, and he believed that the world of technology could be more evolved, surprising his costumers and competitors at every new launch. </a:t>
            </a:r>
          </a:p>
          <a:p>
            <a:r>
              <a:rPr lang="en-GB" i="1" dirty="0">
                <a:latin typeface="Calibri"/>
                <a:ea typeface="+mn-lt"/>
                <a:cs typeface="Calibri"/>
              </a:rPr>
              <a:t>In this work, I will focus mainly on the evolution of products and what they represent for the “technological art industry".</a:t>
            </a:r>
            <a:endParaRPr lang="en-GB" i="1" dirty="0">
              <a:latin typeface="Calibri"/>
              <a:cs typeface="Calibri"/>
            </a:endParaRPr>
          </a:p>
        </p:txBody>
      </p:sp>
    </p:spTree>
    <p:extLst>
      <p:ext uri="{BB962C8B-B14F-4D97-AF65-F5344CB8AC3E}">
        <p14:creationId xmlns:p14="http://schemas.microsoft.com/office/powerpoint/2010/main" val="1002131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2245-0B30-42F8-A4A9-B460CC5BBF09}"/>
              </a:ext>
            </a:extLst>
          </p:cNvPr>
          <p:cNvSpPr>
            <a:spLocks noGrp="1"/>
          </p:cNvSpPr>
          <p:nvPr>
            <p:ph type="ctrTitle"/>
          </p:nvPr>
        </p:nvSpPr>
        <p:spPr>
          <a:xfrm>
            <a:off x="277812" y="1284110"/>
            <a:ext cx="8001000" cy="2971801"/>
          </a:xfrm>
        </p:spPr>
        <p:txBody>
          <a:bodyPr vert="horz" lIns="91440" tIns="45720" rIns="91440" bIns="45720" rtlCol="0" anchor="b">
            <a:noAutofit/>
          </a:bodyPr>
          <a:lstStyle/>
          <a:p>
            <a:pPr marL="171450" indent="-171450">
              <a:buFont typeface="Arial"/>
              <a:buChar char="•"/>
            </a:pPr>
            <a:r>
              <a:rPr lang="en-GB" sz="1300" i="1" dirty="0">
                <a:latin typeface="Calibri"/>
                <a:ea typeface="+mj-lt"/>
                <a:cs typeface="+mj-lt"/>
              </a:rPr>
              <a:t>Apple is one of the largest electronic companies in the world. It is an American multinational company that aims to design and commercialize consumer electronic products, software. most popular hardware. And its operating system is macOS, these devices are specialized in computing and new technologies.</a:t>
            </a:r>
            <a:endParaRPr lang="en-US" sz="1300" i="1" dirty="0">
              <a:latin typeface="Calibri"/>
              <a:cs typeface="Calibri"/>
            </a:endParaRPr>
          </a:p>
          <a:p>
            <a:pPr marL="171450" indent="-171450">
              <a:buFont typeface="Arial"/>
              <a:buChar char="•"/>
            </a:pPr>
            <a:r>
              <a:rPr lang="en-GB" sz="1300" i="1" dirty="0">
                <a:latin typeface="Calibri"/>
                <a:ea typeface="+mj-lt"/>
                <a:cs typeface="+mj-lt"/>
              </a:rPr>
              <a:t>Apple was founded on April 1, 1976, with Steve Jobs, Steve Wozniak and Ronald Wayne as its founders. They founded Apple computers Inc. I, created by Wozniak in his spare time. Steve Jobs and Steve Wozniak decided to try to sell the project to HP and Atari, but both denied, saying personal computers would have no future in the market.</a:t>
            </a:r>
            <a:endParaRPr lang="en-GB" sz="1300" i="1" dirty="0">
              <a:latin typeface="Calibri"/>
              <a:cs typeface="Calibri"/>
            </a:endParaRPr>
          </a:p>
          <a:p>
            <a:pPr marL="171450" indent="-171450">
              <a:buFont typeface="Arial"/>
              <a:buChar char="•"/>
            </a:pPr>
            <a:r>
              <a:rPr lang="en-GB" sz="1300" i="1" dirty="0">
                <a:latin typeface="Calibri"/>
                <a:ea typeface="+mj-lt"/>
                <a:cs typeface="+mj-lt"/>
              </a:rPr>
              <a:t>So they decided to produce their computers with their own resources and financial means and sell on their own. A risky decision but what they didn't know was that they were starting a business that would become the most valuable company on the planet. During its journey, Apple was expanded and created several products, of course, that in this journey Apple also had very high and low income in a trade because of its products. Which earned them the loss of millions.</a:t>
            </a:r>
            <a:endParaRPr lang="en-GB" sz="1300" i="1" dirty="0">
              <a:latin typeface="Calibri"/>
              <a:cs typeface="Calibri"/>
            </a:endParaRPr>
          </a:p>
          <a:p>
            <a:pPr marL="171450" indent="-171450">
              <a:buFont typeface="Arial"/>
              <a:buChar char="•"/>
            </a:pPr>
            <a:r>
              <a:rPr lang="en-GB" sz="1300" i="1" dirty="0">
                <a:latin typeface="Calibri"/>
                <a:ea typeface="+mj-lt"/>
                <a:cs typeface="+mj-lt"/>
              </a:rPr>
              <a:t>  Apple I was the first Computer product launching on the market but this one was unsuccessful or generated profits. However, this one had a very primitive design. but this project would soon revolutionize the personal computer industry. Apple II was a computer model manufactured by Apple Inc. in the late 1970s. It was the second model designed by Apple and it was a huge success in the market</a:t>
            </a:r>
            <a:endParaRPr lang="en-GB" sz="1300" i="1" dirty="0">
              <a:latin typeface="Calibri"/>
              <a:cs typeface="Calibri"/>
            </a:endParaRPr>
          </a:p>
        </p:txBody>
      </p:sp>
      <p:sp>
        <p:nvSpPr>
          <p:cNvPr id="3" name="Subtitle 2">
            <a:extLst>
              <a:ext uri="{FF2B5EF4-FFF2-40B4-BE49-F238E27FC236}">
                <a16:creationId xmlns:a16="http://schemas.microsoft.com/office/drawing/2014/main" id="{54F83E4D-44E1-4469-B086-444D3DCD3182}"/>
              </a:ext>
            </a:extLst>
          </p:cNvPr>
          <p:cNvSpPr>
            <a:spLocks noGrp="1"/>
          </p:cNvSpPr>
          <p:nvPr>
            <p:ph type="subTitle" idx="1"/>
          </p:nvPr>
        </p:nvSpPr>
        <p:spPr>
          <a:xfrm>
            <a:off x="334256" y="4255911"/>
            <a:ext cx="6400800" cy="1947333"/>
          </a:xfrm>
        </p:spPr>
        <p:txBody>
          <a:bodyPr>
            <a:normAutofit/>
          </a:bodyPr>
          <a:lstStyle/>
          <a:p>
            <a:r>
              <a:rPr lang="en-GB" sz="4000" i="1" dirty="0">
                <a:latin typeface="Calibri" panose="020F0502020204030204" pitchFamily="34" charset="0"/>
                <a:cs typeface="Calibri" panose="020F0502020204030204" pitchFamily="34" charset="0"/>
              </a:rPr>
              <a:t>About Apple </a:t>
            </a:r>
          </a:p>
        </p:txBody>
      </p:sp>
      <p:pic>
        <p:nvPicPr>
          <p:cNvPr id="5" name="Picture 5" descr="A house on the side of a road&#10;&#10;Description generated with very high confidence">
            <a:extLst>
              <a:ext uri="{FF2B5EF4-FFF2-40B4-BE49-F238E27FC236}">
                <a16:creationId xmlns:a16="http://schemas.microsoft.com/office/drawing/2014/main" id="{ACD24D55-C7B4-4CA5-9651-EEBDED0088D8}"/>
              </a:ext>
            </a:extLst>
          </p:cNvPr>
          <p:cNvPicPr>
            <a:picLocks noChangeAspect="1"/>
          </p:cNvPicPr>
          <p:nvPr/>
        </p:nvPicPr>
        <p:blipFill>
          <a:blip r:embed="rId2"/>
          <a:stretch>
            <a:fillRect/>
          </a:stretch>
        </p:blipFill>
        <p:spPr>
          <a:xfrm>
            <a:off x="8735683" y="1278964"/>
            <a:ext cx="3375803" cy="2977356"/>
          </a:xfrm>
          <a:prstGeom prst="rect">
            <a:avLst/>
          </a:prstGeom>
        </p:spPr>
      </p:pic>
    </p:spTree>
    <p:extLst>
      <p:ext uri="{BB962C8B-B14F-4D97-AF65-F5344CB8AC3E}">
        <p14:creationId xmlns:p14="http://schemas.microsoft.com/office/powerpoint/2010/main" val="1560073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599C9-B544-4639-95E6-51A0AE847D49}"/>
              </a:ext>
            </a:extLst>
          </p:cNvPr>
          <p:cNvSpPr>
            <a:spLocks noGrp="1"/>
          </p:cNvSpPr>
          <p:nvPr>
            <p:ph type="ctrTitle"/>
          </p:nvPr>
        </p:nvSpPr>
        <p:spPr>
          <a:xfrm>
            <a:off x="124589" y="2728431"/>
            <a:ext cx="10552289" cy="3389489"/>
          </a:xfrm>
        </p:spPr>
        <p:txBody>
          <a:bodyPr>
            <a:normAutofit fontScale="90000"/>
          </a:bodyPr>
          <a:lstStyle/>
          <a:p>
            <a:r>
              <a:rPr lang="en-GB" sz="1300" i="1" dirty="0">
                <a:latin typeface="Calibri" panose="020F0502020204030204" pitchFamily="34" charset="0"/>
                <a:ea typeface="+mj-lt"/>
                <a:cs typeface="Calibri" panose="020F0502020204030204" pitchFamily="34" charset="0"/>
              </a:rPr>
              <a:t>Apple I was the first Computer product launching on the market but this one was unsuccessful or generated profits. However, this one had a very primitive design. but this project would soon revolutionize the personal computer industry. Apple II was a computer model manufactured by Apple Inc. in the late 1970s. It was the second model designed by Apple and it was a huge success in the market.</a:t>
            </a:r>
            <a:endParaRPr lang="en-US" sz="1300" i="1" dirty="0">
              <a:latin typeface="Calibri" panose="020F0502020204030204" pitchFamily="34" charset="0"/>
              <a:cs typeface="Calibri" panose="020F0502020204030204" pitchFamily="34" charset="0"/>
            </a:endParaRPr>
          </a:p>
          <a:p>
            <a:endParaRPr lang="en-GB" sz="1300" i="1" dirty="0">
              <a:latin typeface="Calibri" panose="020F0502020204030204" pitchFamily="34" charset="0"/>
              <a:cs typeface="Calibri" panose="020F0502020204030204" pitchFamily="34" charset="0"/>
            </a:endParaRPr>
          </a:p>
          <a:p>
            <a:r>
              <a:rPr lang="en-GB" sz="1300" b="1" i="1" dirty="0">
                <a:latin typeface="Calibri" panose="020F0502020204030204" pitchFamily="34" charset="0"/>
                <a:ea typeface="+mj-lt"/>
                <a:cs typeface="Calibri" panose="020F0502020204030204" pitchFamily="34" charset="0"/>
              </a:rPr>
              <a:t>Macintosh –</a:t>
            </a:r>
            <a:r>
              <a:rPr lang="en-GB" sz="1300" i="1" dirty="0">
                <a:latin typeface="Calibri" panose="020F0502020204030204" pitchFamily="34" charset="0"/>
                <a:ea typeface="+mj-lt"/>
                <a:cs typeface="Calibri" panose="020F0502020204030204" pitchFamily="34" charset="0"/>
              </a:rPr>
              <a:t> the first Macintosh was introducing on January 24, 1984. When the Macintosh it also featured the mouse. First graphical interface with icons and a desktop.</a:t>
            </a:r>
            <a:endParaRPr lang="en-GB" sz="1300" i="1" dirty="0">
              <a:latin typeface="Calibri" panose="020F0502020204030204" pitchFamily="34" charset="0"/>
              <a:cs typeface="Calibri" panose="020F0502020204030204" pitchFamily="34" charset="0"/>
            </a:endParaRPr>
          </a:p>
          <a:p>
            <a:endParaRPr lang="en-GB" sz="1300" i="1" dirty="0">
              <a:latin typeface="Calibri" panose="020F0502020204030204" pitchFamily="34" charset="0"/>
              <a:cs typeface="Calibri" panose="020F0502020204030204" pitchFamily="34" charset="0"/>
            </a:endParaRPr>
          </a:p>
          <a:p>
            <a:r>
              <a:rPr lang="en-GB" sz="1300" b="1" i="1" dirty="0">
                <a:latin typeface="Calibri" panose="020F0502020204030204" pitchFamily="34" charset="0"/>
                <a:ea typeface="+mj-lt"/>
                <a:cs typeface="Calibri" panose="020F0502020204030204" pitchFamily="34" charset="0"/>
              </a:rPr>
              <a:t>iMac -</a:t>
            </a:r>
            <a:r>
              <a:rPr lang="en-GB" sz="1300" i="1" dirty="0">
                <a:latin typeface="Calibri" panose="020F0502020204030204" pitchFamily="34" charset="0"/>
                <a:ea typeface="+mj-lt"/>
                <a:cs typeface="Calibri" panose="020F0502020204030204" pitchFamily="34" charset="0"/>
              </a:rPr>
              <a:t> It was launched on August 15, 1998. It had a bold and new design, using coloured and translucent plastic in its housing.</a:t>
            </a:r>
            <a:endParaRPr lang="en-GB" sz="1300" i="1" dirty="0">
              <a:latin typeface="Calibri" panose="020F0502020204030204" pitchFamily="34" charset="0"/>
              <a:cs typeface="Calibri" panose="020F0502020204030204" pitchFamily="34" charset="0"/>
            </a:endParaRPr>
          </a:p>
          <a:p>
            <a:r>
              <a:rPr lang="en-GB" sz="1300" i="1" dirty="0">
                <a:latin typeface="Calibri" panose="020F0502020204030204" pitchFamily="34" charset="0"/>
                <a:ea typeface="+mj-lt"/>
                <a:cs typeface="Calibri" panose="020F0502020204030204" pitchFamily="34" charset="0"/>
              </a:rPr>
              <a:t>The design of apple had a huge significance and a change in the national and international market since the first generation of the iPad the design has changed a lot. And this change originated a revolution and this revolution started when the creation of the iPad 2 took place.</a:t>
            </a:r>
            <a:endParaRPr lang="en-GB" sz="1300" i="1" dirty="0">
              <a:latin typeface="Calibri" panose="020F0502020204030204" pitchFamily="34" charset="0"/>
              <a:cs typeface="Calibri" panose="020F0502020204030204" pitchFamily="34" charset="0"/>
            </a:endParaRPr>
          </a:p>
          <a:p>
            <a:r>
              <a:rPr lang="en-GB" sz="1300" i="1" dirty="0">
                <a:latin typeface="Calibri" panose="020F0502020204030204" pitchFamily="34" charset="0"/>
                <a:ea typeface="+mj-lt"/>
                <a:cs typeface="Calibri" panose="020F0502020204030204" pitchFamily="34" charset="0"/>
              </a:rPr>
              <a:t>The iPad was developed and marketed by Apple, which works with the iOS mobile operating system. The first iPad was launched on April 3, 2010; the latest iPad models.</a:t>
            </a:r>
            <a:endParaRPr lang="en-GB" sz="1300" i="1" dirty="0">
              <a:latin typeface="Calibri" panose="020F0502020204030204" pitchFamily="34" charset="0"/>
              <a:cs typeface="Calibri" panose="020F0502020204030204" pitchFamily="34" charset="0"/>
            </a:endParaRPr>
          </a:p>
          <a:p>
            <a:endParaRPr lang="en-GB" sz="1300" i="1" dirty="0">
              <a:latin typeface="Calibri" panose="020F0502020204030204" pitchFamily="34" charset="0"/>
              <a:cs typeface="Calibri" panose="020F0502020204030204" pitchFamily="34" charset="0"/>
            </a:endParaRPr>
          </a:p>
          <a:p>
            <a:endParaRPr lang="en-GB" sz="1300" i="1" dirty="0">
              <a:latin typeface="Calibri" panose="020F0502020204030204" pitchFamily="34" charset="0"/>
              <a:cs typeface="Calibri" panose="020F0502020204030204" pitchFamily="34" charset="0"/>
            </a:endParaRPr>
          </a:p>
          <a:p>
            <a:endParaRPr lang="en-GB" sz="1300" i="1" dirty="0">
              <a:latin typeface="Calibri" panose="020F0502020204030204" pitchFamily="34" charset="0"/>
              <a:cs typeface="Calibri" panose="020F0502020204030204" pitchFamily="34" charset="0"/>
            </a:endParaRPr>
          </a:p>
          <a:p>
            <a:r>
              <a:rPr lang="en-GB" sz="1300" i="1" dirty="0">
                <a:latin typeface="Calibri" panose="020F0502020204030204" pitchFamily="34" charset="0"/>
                <a:ea typeface="+mj-lt"/>
                <a:cs typeface="Calibri" panose="020F0502020204030204" pitchFamily="34" charset="0"/>
              </a:rPr>
              <a:t>During the period of 4 decades, the company represented by the Apple symbol has surprised us with its varied launches of innovative products and services, such as the Apple I, Macintosh, iMac and MacBook computers, the Mac OS X operating system, iTunes and one of the first portable audio players. since then apple has been developing and launching new models and several types of products like. iPod, MacBook. MacBook Air. iPhone. iPhone 3G and 3G s. iPad. iPhone 4 and 4s. iPad 2, 3 and 4 and "Air, New iMac, New iPod`s, iPhone 5, iPad Mini, iPad Mini Retina, iOS 7, iPhone 5c, iPhone 5s</a:t>
            </a:r>
            <a:endParaRPr lang="en-GB" sz="1300" i="1" dirty="0">
              <a:latin typeface="Calibri" panose="020F0502020204030204" pitchFamily="34" charset="0"/>
              <a:cs typeface="Calibri" panose="020F0502020204030204" pitchFamily="34" charset="0"/>
            </a:endParaRPr>
          </a:p>
          <a:p>
            <a:r>
              <a:rPr lang="en-GB" sz="1300" i="1" dirty="0">
                <a:latin typeface="Calibri" panose="020F0502020204030204" pitchFamily="34" charset="0"/>
                <a:ea typeface="+mj-lt"/>
                <a:cs typeface="Calibri" panose="020F0502020204030204" pitchFamily="34" charset="0"/>
              </a:rPr>
              <a:t>Since then Apple has been evolving in several aspects, in the Operating System. manufacturing other electronic devices from then on, such as the iPhone, iPad, iPod, Apple TV, apple watch and other devices.</a:t>
            </a:r>
            <a:endParaRPr lang="en-GB" sz="1300" i="1" dirty="0">
              <a:latin typeface="Calibri" panose="020F0502020204030204" pitchFamily="34" charset="0"/>
              <a:cs typeface="Calibri" panose="020F0502020204030204" pitchFamily="34" charset="0"/>
            </a:endParaRPr>
          </a:p>
          <a:p>
            <a:endParaRPr lang="en-GB" sz="1300" i="1" dirty="0">
              <a:latin typeface="Calibri" panose="020F0502020204030204" pitchFamily="34" charset="0"/>
              <a:cs typeface="Calibri" panose="020F0502020204030204" pitchFamily="34" charset="0"/>
            </a:endParaRPr>
          </a:p>
          <a:p>
            <a:r>
              <a:rPr lang="en-GB" sz="1300" b="1" i="1" dirty="0">
                <a:latin typeface="Calibri" panose="020F0502020204030204" pitchFamily="34" charset="0"/>
                <a:ea typeface="+mj-lt"/>
                <a:cs typeface="Calibri" panose="020F0502020204030204" pitchFamily="34" charset="0"/>
              </a:rPr>
              <a:t>MacOS</a:t>
            </a:r>
            <a:r>
              <a:rPr lang="en-GB" sz="1300" i="1" dirty="0">
                <a:latin typeface="Calibri" panose="020F0502020204030204" pitchFamily="34" charset="0"/>
                <a:ea typeface="+mj-lt"/>
                <a:cs typeface="Calibri" panose="020F0502020204030204" pitchFamily="34" charset="0"/>
              </a:rPr>
              <a:t> is a proprietary operating system based on the XNU Unix kernel, developed, manufactured and sold by Apple Inc.</a:t>
            </a:r>
            <a:endParaRPr lang="en-GB" sz="1300" i="1" dirty="0">
              <a:latin typeface="Calibri" panose="020F0502020204030204" pitchFamily="34" charset="0"/>
              <a:cs typeface="Calibri" panose="020F0502020204030204" pitchFamily="34" charset="0"/>
            </a:endParaRPr>
          </a:p>
          <a:p>
            <a:r>
              <a:rPr lang="en-GB" sz="1300" i="1" dirty="0">
                <a:latin typeface="Calibri" panose="020F0502020204030204" pitchFamily="34" charset="0"/>
                <a:ea typeface="+mj-lt"/>
                <a:cs typeface="Calibri" panose="020F0502020204030204" pitchFamily="34" charset="0"/>
              </a:rPr>
              <a:t>And they are used exclusively for Apple Mac computers and combine the experience gained with the traditional GUI developed for previous versions of Mac OS with a stable and proven core. The latest version of OS X is UNIX certified. Until version 10.8 (Mountain Lion) it was called Mac OS X, and between this version and version 10.11 (El Capitan), it was called OS X.</a:t>
            </a:r>
            <a:endParaRPr lang="en-GB" sz="1300" i="1" dirty="0">
              <a:latin typeface="Calibri" panose="020F0502020204030204" pitchFamily="34" charset="0"/>
              <a:cs typeface="Calibri" panose="020F0502020204030204" pitchFamily="34" charset="0"/>
            </a:endParaRPr>
          </a:p>
          <a:p>
            <a:r>
              <a:rPr lang="en-GB" sz="1300" i="1" dirty="0">
                <a:latin typeface="Calibri" panose="020F0502020204030204" pitchFamily="34" charset="0"/>
                <a:ea typeface="+mj-lt"/>
                <a:cs typeface="Calibri" panose="020F0502020204030204" pitchFamily="34" charset="0"/>
              </a:rPr>
              <a:t>this Mac system is special and unique. Apple is the only company that uses the MAC OS System and it does not run on other computers. Not another company uses this System</a:t>
            </a:r>
            <a:endParaRPr lang="en-GB" i="1" dirty="0"/>
          </a:p>
        </p:txBody>
      </p:sp>
    </p:spTree>
    <p:extLst>
      <p:ext uri="{BB962C8B-B14F-4D97-AF65-F5344CB8AC3E}">
        <p14:creationId xmlns:p14="http://schemas.microsoft.com/office/powerpoint/2010/main" val="3179594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0E2E7-8E08-48A2-AD55-A61968C4A798}"/>
              </a:ext>
            </a:extLst>
          </p:cNvPr>
          <p:cNvSpPr>
            <a:spLocks noGrp="1"/>
          </p:cNvSpPr>
          <p:nvPr>
            <p:ph type="ctrTitle"/>
          </p:nvPr>
        </p:nvSpPr>
        <p:spPr>
          <a:xfrm>
            <a:off x="231677" y="2415466"/>
            <a:ext cx="8825658" cy="3329581"/>
          </a:xfrm>
        </p:spPr>
        <p:txBody>
          <a:bodyPr/>
          <a:lstStyle/>
          <a:p>
            <a:r>
              <a:rPr lang="en-GB" sz="1200" b="1" i="1" dirty="0">
                <a:latin typeface="Calibri" panose="020F0502020204030204" pitchFamily="34" charset="0"/>
                <a:ea typeface="+mj-lt"/>
                <a:cs typeface="Calibri" panose="020F0502020204030204" pitchFamily="34" charset="0"/>
              </a:rPr>
              <a:t>Mac App Store Preview</a:t>
            </a:r>
            <a:endParaRPr lang="en-US"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you can use Microsoft Office on any type of technology and connect with most cameras and printers, log onto PC networks and even run Windows's on macOS, you can transfer all information from your old PC to your new Mac. The Windows-to-Mac migration feature, integrated with macOS, automatically transfers your documents, music, contacts, calendars and email accounts from Outlook and Windows Live Mail, and puts them all in the appropriate folders and applications on your new Mac. That simple.</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And if you buy your Mac at an Apple Store, the Custom Setup service helps you get started on the right foot.</a:t>
            </a:r>
            <a:endParaRPr lang="en-GB" sz="1200" i="1" dirty="0">
              <a:latin typeface="Calibri" panose="020F0502020204030204" pitchFamily="34" charset="0"/>
              <a:cs typeface="Calibri" panose="020F0502020204030204" pitchFamily="34" charset="0"/>
            </a:endParaRPr>
          </a:p>
          <a:p>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Apple is an advanced and creative company. did she create her version of Microsoft Office made just for the Mac? Word, Excel and PowerPoint work just as well on the Mac as on the PC. </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macOS is also compatible with many of the latest versions of Microsoft Exchange Server. So you can use all the apps you love on the Mac and access your email, contacts and work calendar simultaneously.</a:t>
            </a:r>
            <a:endParaRPr lang="en-GB" sz="1200" i="1" dirty="0">
              <a:latin typeface="Calibri" panose="020F0502020204030204" pitchFamily="34" charset="0"/>
              <a:cs typeface="Calibri" panose="020F0502020204030204" pitchFamily="34" charset="0"/>
            </a:endParaRPr>
          </a:p>
          <a:p>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Each Mac comes with Pages, Numbers and Keynote, Apple's powerful productivity apps. You create amazing documents, spreadsheets and presentations. It has a facility to collaborate with one or more people using these apps.</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For example, if it is a group work, they can all work on the same document at the same time, no matter if they are on the other side of the city or the world. These documents are very easy to access and open, edit and save Microsoft Word, Excel and PowerPoint files with Pages, Numbers and Keynote, no matter if you are going to work with someone who has a Mac or PC.</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We can also use and access the iCloud Drive, which stores all your presentations, spreadsheets, PDFs, images and various other types of files safely and can be accessed from any device, including the iPhone, iPad, iPod touch, Mac or PC.</a:t>
            </a:r>
            <a:endParaRPr lang="en-GB" sz="1200" i="1" dirty="0">
              <a:latin typeface="Calibri" panose="020F0502020204030204" pitchFamily="34" charset="0"/>
              <a:cs typeface="Calibri" panose="020F0502020204030204" pitchFamily="34" charset="0"/>
            </a:endParaRPr>
          </a:p>
          <a:p>
            <a:endParaRPr lang="en-GB" sz="1200" i="1" dirty="0">
              <a:latin typeface="Calibri" panose="020F0502020204030204" pitchFamily="34" charset="0"/>
              <a:cs typeface="Calibri" panose="020F0502020204030204" pitchFamily="34" charset="0"/>
            </a:endParaRPr>
          </a:p>
          <a:p>
            <a:r>
              <a:rPr lang="en-GB" sz="1200" b="1" i="1" dirty="0">
                <a:latin typeface="Calibri" panose="020F0502020204030204" pitchFamily="34" charset="0"/>
                <a:ea typeface="+mj-lt"/>
                <a:cs typeface="Calibri" panose="020F0502020204030204" pitchFamily="34" charset="0"/>
              </a:rPr>
              <a:t>Works with macOS</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Microsoft Office for Mac and Word, Excel and PowerPoint documents created on a Mac or PC</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Windows, using Boot Camp or third-party software</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Access to Microsoft Exchange Server in Mail, Contacts and Calendar</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Virtually all email providers and services</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Popular file extensions, such as PDF, JPG, ZIP, MP3, PSD and more</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Digital cameras, printers, hard drives, mice and keyboards with USB connections</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Wi-Fi hotspots and Windows networks</a:t>
            </a:r>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ea typeface="+mj-lt"/>
                <a:cs typeface="Calibri" panose="020F0502020204030204" pitchFamily="34" charset="0"/>
              </a:rPr>
              <a:t>Text messaging with Skype, Facebook, WeChat, LINE and more</a:t>
            </a:r>
            <a:endParaRPr lang="en-GB" sz="1200" i="1"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4D2D51C4-4100-48A7-BEB3-D8954F7C9B06}"/>
              </a:ext>
            </a:extLst>
          </p:cNvPr>
          <p:cNvSpPr>
            <a:spLocks noGrp="1"/>
          </p:cNvSpPr>
          <p:nvPr>
            <p:ph type="subTitle" idx="1"/>
          </p:nvPr>
        </p:nvSpPr>
        <p:spPr>
          <a:xfrm>
            <a:off x="355965" y="5824945"/>
            <a:ext cx="8825658" cy="861420"/>
          </a:xfrm>
        </p:spPr>
        <p:txBody>
          <a:bodyPr/>
          <a:lstStyle/>
          <a:p>
            <a:r>
              <a:rPr lang="en-GB" i="1" dirty="0"/>
              <a:t>Insights to the App store</a:t>
            </a:r>
          </a:p>
        </p:txBody>
      </p:sp>
      <p:pic>
        <p:nvPicPr>
          <p:cNvPr id="4" name="Picture 4" descr="A screenshot of a computer&#10;&#10;Description generated with high confidence">
            <a:extLst>
              <a:ext uri="{FF2B5EF4-FFF2-40B4-BE49-F238E27FC236}">
                <a16:creationId xmlns:a16="http://schemas.microsoft.com/office/drawing/2014/main" id="{3B2F51BB-4CFF-4F2A-B5A4-A2F426698060}"/>
              </a:ext>
            </a:extLst>
          </p:cNvPr>
          <p:cNvPicPr>
            <a:picLocks noChangeAspect="1"/>
          </p:cNvPicPr>
          <p:nvPr/>
        </p:nvPicPr>
        <p:blipFill>
          <a:blip r:embed="rId2"/>
          <a:stretch>
            <a:fillRect/>
          </a:stretch>
        </p:blipFill>
        <p:spPr>
          <a:xfrm>
            <a:off x="7628627" y="3808203"/>
            <a:ext cx="4468482" cy="3051593"/>
          </a:xfrm>
          <a:prstGeom prst="rect">
            <a:avLst/>
          </a:prstGeom>
        </p:spPr>
      </p:pic>
    </p:spTree>
    <p:extLst>
      <p:ext uri="{BB962C8B-B14F-4D97-AF65-F5344CB8AC3E}">
        <p14:creationId xmlns:p14="http://schemas.microsoft.com/office/powerpoint/2010/main" val="3250998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62454-FC04-C749-B824-490911EB3328}"/>
              </a:ext>
            </a:extLst>
          </p:cNvPr>
          <p:cNvSpPr>
            <a:spLocks noGrp="1"/>
          </p:cNvSpPr>
          <p:nvPr>
            <p:ph type="title"/>
          </p:nvPr>
        </p:nvSpPr>
        <p:spPr>
          <a:xfrm>
            <a:off x="717132" y="109007"/>
            <a:ext cx="9404723" cy="1400530"/>
          </a:xfrm>
        </p:spPr>
        <p:txBody>
          <a:bodyPr/>
          <a:lstStyle/>
          <a:p>
            <a:pPr algn="ctr"/>
            <a:r>
              <a:rPr lang="en-US" sz="3200" i="1" dirty="0">
                <a:latin typeface="Calibri" panose="020F0502020204030204" pitchFamily="34" charset="0"/>
                <a:cs typeface="Calibri" panose="020F0502020204030204" pitchFamily="34" charset="0"/>
              </a:rPr>
              <a:t>Advantages of IOS?</a:t>
            </a:r>
          </a:p>
        </p:txBody>
      </p:sp>
      <p:sp>
        <p:nvSpPr>
          <p:cNvPr id="3" name="Content Placeholder 2">
            <a:extLst>
              <a:ext uri="{FF2B5EF4-FFF2-40B4-BE49-F238E27FC236}">
                <a16:creationId xmlns:a16="http://schemas.microsoft.com/office/drawing/2014/main" id="{E6340457-2823-7742-AFEB-93372BBC2EEB}"/>
              </a:ext>
            </a:extLst>
          </p:cNvPr>
          <p:cNvSpPr>
            <a:spLocks noGrp="1"/>
          </p:cNvSpPr>
          <p:nvPr>
            <p:ph idx="1"/>
          </p:nvPr>
        </p:nvSpPr>
        <p:spPr>
          <a:xfrm>
            <a:off x="305302" y="969071"/>
            <a:ext cx="8946541" cy="4195481"/>
          </a:xfrm>
        </p:spPr>
        <p:txBody>
          <a:bodyPr>
            <a:normAutofit fontScale="25000" lnSpcReduction="20000"/>
          </a:bodyPr>
          <a:lstStyle/>
          <a:p>
            <a:pPr lvl="0"/>
            <a:r>
              <a:rPr lang="en-GB" sz="4800" i="1" dirty="0"/>
              <a:t>The performance is incredible.</a:t>
            </a:r>
          </a:p>
          <a:p>
            <a:pPr lvl="0"/>
            <a:r>
              <a:rPr lang="en-GB" sz="4800" i="1" dirty="0"/>
              <a:t>The appearance is super elegant and has become a style quotient.</a:t>
            </a:r>
          </a:p>
          <a:p>
            <a:pPr lvl="0"/>
            <a:r>
              <a:rPr lang="en-GB" sz="4800" i="1" dirty="0"/>
              <a:t>Generates less heat when compared to Android.</a:t>
            </a:r>
          </a:p>
          <a:p>
            <a:pPr lvl="0"/>
            <a:r>
              <a:rPr lang="en-GB" sz="4800" i="1" dirty="0"/>
              <a:t>Better gaming experience.</a:t>
            </a:r>
          </a:p>
          <a:p>
            <a:pPr lvl="0"/>
            <a:r>
              <a:rPr lang="en-GB" sz="4800" i="1" dirty="0"/>
              <a:t>Many applications.</a:t>
            </a:r>
          </a:p>
          <a:p>
            <a:pPr lvl="0"/>
            <a:r>
              <a:rPr lang="en-GB" sz="4800" i="1" dirty="0"/>
              <a:t>Excellent security.</a:t>
            </a:r>
          </a:p>
          <a:p>
            <a:pPr lvl="0"/>
            <a:r>
              <a:rPr lang="en-GB" sz="4800" i="1" dirty="0"/>
              <a:t>Multitasking.</a:t>
            </a:r>
          </a:p>
          <a:p>
            <a:pPr lvl="0"/>
            <a:r>
              <a:rPr lang="en-GB" sz="4800" i="1" dirty="0"/>
              <a:t>Jailbreaking for personalization.</a:t>
            </a:r>
          </a:p>
          <a:p>
            <a:pPr lvl="0"/>
            <a:r>
              <a:rPr lang="en-GB" sz="4800" i="1" dirty="0"/>
              <a:t>Wearables are being launched.</a:t>
            </a:r>
          </a:p>
          <a:p>
            <a:pPr lvl="0"/>
            <a:r>
              <a:rPr lang="en-GB" sz="4800" i="1" dirty="0"/>
              <a:t>The feeling is incredible.</a:t>
            </a:r>
          </a:p>
          <a:p>
            <a:pPr lvl="0"/>
            <a:r>
              <a:rPr lang="en-GB" sz="4800" i="1" dirty="0"/>
              <a:t>Great for media entertainment.</a:t>
            </a:r>
          </a:p>
          <a:p>
            <a:pPr lvl="0"/>
            <a:r>
              <a:rPr lang="en-GB" sz="4800" i="1" dirty="0"/>
              <a:t>Multilingual support.</a:t>
            </a:r>
          </a:p>
          <a:p>
            <a:pPr lvl="0"/>
            <a:r>
              <a:rPr lang="en-GB" sz="4800" i="1" dirty="0"/>
              <a:t>Apple Pay support.</a:t>
            </a:r>
          </a:p>
          <a:p>
            <a:pPr lvl="0"/>
            <a:r>
              <a:rPr lang="en-GB" sz="4800" i="1" dirty="0"/>
              <a:t>Quick settings in the notification bar.</a:t>
            </a:r>
          </a:p>
          <a:p>
            <a:pPr lvl="0"/>
            <a:r>
              <a:rPr lang="en-GB" sz="4800" i="1" dirty="0"/>
              <a:t>As light as pity.</a:t>
            </a:r>
          </a:p>
          <a:p>
            <a:pPr lvl="0"/>
            <a:r>
              <a:rPr lang="en-GB" sz="4800" i="1" dirty="0"/>
              <a:t>Fits in hands</a:t>
            </a:r>
          </a:p>
          <a:p>
            <a:pPr lvl="0"/>
            <a:r>
              <a:rPr lang="en-GB" sz="4800" i="1" dirty="0"/>
              <a:t>Sapphire glass that is hard.</a:t>
            </a:r>
          </a:p>
          <a:p>
            <a:pPr lvl="0"/>
            <a:r>
              <a:rPr lang="en-GB" sz="4800" i="1" dirty="0"/>
              <a:t>Fingerprint scanning offers robust security.</a:t>
            </a:r>
          </a:p>
          <a:p>
            <a:pPr lvl="0"/>
            <a:r>
              <a:rPr lang="en-GB" sz="4800" i="1" dirty="0"/>
              <a:t>Excellent security of facial recognition.</a:t>
            </a:r>
          </a:p>
          <a:p>
            <a:pPr lvl="0"/>
            <a:r>
              <a:rPr lang="en-GB" sz="4800" i="1" dirty="0"/>
              <a:t>Excellent camera quality, although the megapixels are smaller, and the portrait mode is incredible.</a:t>
            </a:r>
          </a:p>
          <a:p>
            <a:endParaRPr lang="en-US" dirty="0"/>
          </a:p>
        </p:txBody>
      </p:sp>
    </p:spTree>
    <p:extLst>
      <p:ext uri="{BB962C8B-B14F-4D97-AF65-F5344CB8AC3E}">
        <p14:creationId xmlns:p14="http://schemas.microsoft.com/office/powerpoint/2010/main" val="3200606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A5EBB-B5CD-4343-A2C4-A3C028B6C521}"/>
              </a:ext>
            </a:extLst>
          </p:cNvPr>
          <p:cNvSpPr>
            <a:spLocks noGrp="1"/>
          </p:cNvSpPr>
          <p:nvPr>
            <p:ph type="title"/>
          </p:nvPr>
        </p:nvSpPr>
        <p:spPr/>
        <p:txBody>
          <a:bodyPr/>
          <a:lstStyle/>
          <a:p>
            <a:r>
              <a:rPr lang="en-US" i="1" dirty="0">
                <a:latin typeface="Calibri" panose="020F0502020204030204" pitchFamily="34" charset="0"/>
                <a:cs typeface="Calibri" panose="020F0502020204030204" pitchFamily="34" charset="0"/>
              </a:rPr>
              <a:t>Hardware &amp; software</a:t>
            </a:r>
          </a:p>
        </p:txBody>
      </p:sp>
      <p:sp>
        <p:nvSpPr>
          <p:cNvPr id="3" name="Content Placeholder 2">
            <a:extLst>
              <a:ext uri="{FF2B5EF4-FFF2-40B4-BE49-F238E27FC236}">
                <a16:creationId xmlns:a16="http://schemas.microsoft.com/office/drawing/2014/main" id="{BCC2F125-0F37-5D4C-AA47-8C10CEB4659E}"/>
              </a:ext>
            </a:extLst>
          </p:cNvPr>
          <p:cNvSpPr>
            <a:spLocks noGrp="1"/>
          </p:cNvSpPr>
          <p:nvPr>
            <p:ph idx="1"/>
          </p:nvPr>
        </p:nvSpPr>
        <p:spPr/>
        <p:txBody>
          <a:bodyPr>
            <a:normAutofit/>
          </a:bodyPr>
          <a:lstStyle/>
          <a:p>
            <a:r>
              <a:rPr lang="en-US" i="1" dirty="0">
                <a:latin typeface="Calibri" panose="020F0502020204030204" pitchFamily="34" charset="0"/>
                <a:cs typeface="Calibri" panose="020F0502020204030204" pitchFamily="34" charset="0"/>
              </a:rPr>
              <a:t>The iPhone has an excellent software and hardware integration. Apple is one of the few companies out in the world that design hardware and software for their devices.</a:t>
            </a:r>
          </a:p>
          <a:p>
            <a:r>
              <a:rPr lang="en-US" i="1" dirty="0">
                <a:latin typeface="Calibri" panose="020F0502020204030204" pitchFamily="34" charset="0"/>
                <a:cs typeface="Calibri" panose="020F0502020204030204" pitchFamily="34" charset="0"/>
              </a:rPr>
              <a:t>Camera:</a:t>
            </a:r>
            <a:r>
              <a:rPr lang="en-GB" i="1" dirty="0">
                <a:latin typeface="Calibri" panose="020F0502020204030204" pitchFamily="34" charset="0"/>
                <a:cs typeface="Calibri" panose="020F0502020204030204" pitchFamily="34" charset="0"/>
              </a:rPr>
              <a:t>The iPhone offers the best photo experience on a mobile phone. And the camera just keeps getting better. Portrait mode blurs the background, highlighting who is in the foreground. You can even apply amazing studio effects using Portrait Lighting. The latest iPhone models record videos with the highest quality on a smartphone and come with Night mode, which takes beautiful photos in low light.</a:t>
            </a:r>
          </a:p>
          <a:p>
            <a:r>
              <a:rPr lang="en-GB" i="1" dirty="0">
                <a:latin typeface="Calibri" panose="020F0502020204030204" pitchFamily="34" charset="0"/>
                <a:cs typeface="Calibri" panose="020F0502020204030204" pitchFamily="34" charset="0"/>
              </a:rPr>
              <a:t>Speed on the iPhone is quite good as well especially for the new devices, everything will always function corrodingly </a:t>
            </a:r>
          </a:p>
          <a:p>
            <a:pPr marL="0" indent="0">
              <a:buNone/>
            </a:pPr>
            <a:endParaRPr lang="en-GB" dirty="0"/>
          </a:p>
        </p:txBody>
      </p:sp>
    </p:spTree>
    <p:extLst>
      <p:ext uri="{BB962C8B-B14F-4D97-AF65-F5344CB8AC3E}">
        <p14:creationId xmlns:p14="http://schemas.microsoft.com/office/powerpoint/2010/main" val="842263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8E7550-789E-1D43-9FAA-F43431961C4C}"/>
              </a:ext>
            </a:extLst>
          </p:cNvPr>
          <p:cNvSpPr>
            <a:spLocks noGrp="1"/>
          </p:cNvSpPr>
          <p:nvPr>
            <p:ph type="title"/>
          </p:nvPr>
        </p:nvSpPr>
        <p:spPr>
          <a:xfrm>
            <a:off x="643855" y="1447799"/>
            <a:ext cx="3108626" cy="1444752"/>
          </a:xfrm>
        </p:spPr>
        <p:txBody>
          <a:bodyPr anchor="b">
            <a:normAutofit/>
          </a:bodyPr>
          <a:lstStyle/>
          <a:p>
            <a:r>
              <a:rPr lang="en-US" sz="3000" dirty="0">
                <a:solidFill>
                  <a:srgbClr val="EBEBEB"/>
                </a:solidFill>
              </a:rPr>
              <a:t>Disadvantages of IOS</a:t>
            </a:r>
          </a:p>
        </p:txBody>
      </p:sp>
      <p:sp>
        <p:nvSpPr>
          <p:cNvPr id="7"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8" name="Freeform: Shape 12">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0" name="Rectangle 14">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63E2D58-0A68-E549-845D-C7F95622AA78}"/>
              </a:ext>
            </a:extLst>
          </p:cNvPr>
          <p:cNvSpPr>
            <a:spLocks noGrp="1"/>
          </p:cNvSpPr>
          <p:nvPr>
            <p:ph idx="1"/>
          </p:nvPr>
        </p:nvSpPr>
        <p:spPr>
          <a:xfrm>
            <a:off x="643855" y="3072385"/>
            <a:ext cx="3108057" cy="2947415"/>
          </a:xfrm>
        </p:spPr>
        <p:txBody>
          <a:bodyPr>
            <a:normAutofit/>
          </a:bodyPr>
          <a:lstStyle/>
          <a:p>
            <a:pPr lvl="0">
              <a:lnSpc>
                <a:spcPct val="90000"/>
              </a:lnSpc>
            </a:pPr>
            <a:r>
              <a:rPr lang="en-GB" sz="900" dirty="0">
                <a:solidFill>
                  <a:srgbClr val="FFFFFF"/>
                </a:solidFill>
              </a:rPr>
              <a:t>Not flexible only supports iOS devices.</a:t>
            </a:r>
          </a:p>
          <a:p>
            <a:pPr lvl="0">
              <a:lnSpc>
                <a:spcPct val="90000"/>
              </a:lnSpc>
            </a:pPr>
            <a:r>
              <a:rPr lang="en-GB" sz="900" dirty="0">
                <a:solidFill>
                  <a:srgbClr val="FFFFFF"/>
                </a:solidFill>
              </a:rPr>
              <a:t>IOS is not open source.</a:t>
            </a:r>
          </a:p>
          <a:p>
            <a:pPr lvl="0">
              <a:lnSpc>
                <a:spcPct val="90000"/>
              </a:lnSpc>
            </a:pPr>
            <a:r>
              <a:rPr lang="en-GB" sz="900" dirty="0">
                <a:solidFill>
                  <a:srgbClr val="FFFFFF"/>
                </a:solidFill>
              </a:rPr>
              <a:t>The main disadvantages of using iOS are expensive apps and no support for widgets.</a:t>
            </a:r>
          </a:p>
          <a:p>
            <a:pPr lvl="0">
              <a:lnSpc>
                <a:spcPct val="90000"/>
              </a:lnSpc>
            </a:pPr>
            <a:r>
              <a:rPr lang="en-GB" sz="900" dirty="0">
                <a:solidFill>
                  <a:srgbClr val="FFFFFF"/>
                </a:solidFill>
              </a:rPr>
              <a:t>You cannot change the ringtone, but there are many alternatives for doing so.</a:t>
            </a:r>
          </a:p>
          <a:p>
            <a:pPr lvl="0">
              <a:lnSpc>
                <a:spcPct val="90000"/>
              </a:lnSpc>
            </a:pPr>
            <a:r>
              <a:rPr lang="en-GB" sz="900" dirty="0">
                <a:solidFill>
                  <a:srgbClr val="FFFFFF"/>
                </a:solidFill>
              </a:rPr>
              <a:t>Apple has restricted connectivity to iTunes, luckily, we have the best alternatives to iTunes.</a:t>
            </a:r>
          </a:p>
          <a:p>
            <a:pPr lvl="0">
              <a:lnSpc>
                <a:spcPct val="90000"/>
              </a:lnSpc>
            </a:pPr>
            <a:r>
              <a:rPr lang="en-GB" sz="900" dirty="0">
                <a:solidFill>
                  <a:srgbClr val="FFFFFF"/>
                </a:solidFill>
              </a:rPr>
              <a:t>The devices are very expensive.</a:t>
            </a:r>
          </a:p>
          <a:p>
            <a:pPr lvl="0">
              <a:lnSpc>
                <a:spcPct val="90000"/>
              </a:lnSpc>
            </a:pPr>
            <a:r>
              <a:rPr lang="en-GB" sz="900" dirty="0">
                <a:solidFill>
                  <a:srgbClr val="FFFFFF"/>
                </a:solidFill>
              </a:rPr>
              <a:t>The applications are very large when compared to other mobile platforms.</a:t>
            </a:r>
          </a:p>
          <a:p>
            <a:pPr lvl="0">
              <a:lnSpc>
                <a:spcPct val="90000"/>
              </a:lnSpc>
            </a:pPr>
            <a:r>
              <a:rPr lang="en-GB" sz="900" dirty="0">
                <a:solidFill>
                  <a:srgbClr val="FFFFFF"/>
                </a:solidFill>
              </a:rPr>
              <a:t>Very addictive, since if you used I Devices, you can't go back to another one.</a:t>
            </a:r>
          </a:p>
          <a:p>
            <a:pPr lvl="0">
              <a:lnSpc>
                <a:spcPct val="90000"/>
              </a:lnSpc>
            </a:pPr>
            <a:r>
              <a:rPr lang="en-GB" sz="900" dirty="0">
                <a:solidFill>
                  <a:srgbClr val="FFFFFF"/>
                </a:solidFill>
              </a:rPr>
              <a:t>Battery performance is very poor on 4G.</a:t>
            </a:r>
          </a:p>
          <a:p>
            <a:pPr>
              <a:lnSpc>
                <a:spcPct val="90000"/>
              </a:lnSpc>
            </a:pPr>
            <a:endParaRPr lang="en-US" sz="900" dirty="0">
              <a:solidFill>
                <a:srgbClr val="FFFFFF"/>
              </a:solidFill>
            </a:endParaRPr>
          </a:p>
        </p:txBody>
      </p:sp>
      <p:pic>
        <p:nvPicPr>
          <p:cNvPr id="4" name="Picture 4" descr="A picture containing photo, black, screen, sitting&#10;&#10;Description generated with very high confidence">
            <a:extLst>
              <a:ext uri="{FF2B5EF4-FFF2-40B4-BE49-F238E27FC236}">
                <a16:creationId xmlns:a16="http://schemas.microsoft.com/office/drawing/2014/main" id="{26800E7E-B260-4BF0-A8EB-1455A06961B9}"/>
              </a:ext>
            </a:extLst>
          </p:cNvPr>
          <p:cNvPicPr>
            <a:picLocks noChangeAspect="1"/>
          </p:cNvPicPr>
          <p:nvPr/>
        </p:nvPicPr>
        <p:blipFill>
          <a:blip r:embed="rId2"/>
          <a:stretch>
            <a:fillRect/>
          </a:stretch>
        </p:blipFill>
        <p:spPr>
          <a:xfrm>
            <a:off x="5048451" y="1882483"/>
            <a:ext cx="6495847" cy="3702632"/>
          </a:xfrm>
          <a:prstGeom prst="rect">
            <a:avLst/>
          </a:prstGeom>
          <a:effectLst/>
        </p:spPr>
      </p:pic>
    </p:spTree>
    <p:extLst>
      <p:ext uri="{BB962C8B-B14F-4D97-AF65-F5344CB8AC3E}">
        <p14:creationId xmlns:p14="http://schemas.microsoft.com/office/powerpoint/2010/main" val="25912518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3BC07-D3B2-504F-AD57-4255B516D9C5}"/>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3D8FC5B8-6282-6647-8883-A567E897AEFB}"/>
              </a:ext>
            </a:extLst>
          </p:cNvPr>
          <p:cNvSpPr>
            <a:spLocks noGrp="1"/>
          </p:cNvSpPr>
          <p:nvPr>
            <p:ph idx="1"/>
          </p:nvPr>
        </p:nvSpPr>
        <p:spPr/>
        <p:txBody>
          <a:bodyPr>
            <a:normAutofit/>
          </a:bodyPr>
          <a:lstStyle/>
          <a:p>
            <a:r>
              <a:rPr lang="en-US" i="1" dirty="0">
                <a:latin typeface="Calibri" panose="020F0502020204030204" pitchFamily="34" charset="0"/>
                <a:cs typeface="Calibri" panose="020F0502020204030204" pitchFamily="34" charset="0"/>
              </a:rPr>
              <a:t>Non-Expandable memory- </a:t>
            </a:r>
            <a:r>
              <a:rPr lang="en-GB" i="1" dirty="0">
                <a:latin typeface="Calibri" panose="020F0502020204030204" pitchFamily="34" charset="0"/>
                <a:cs typeface="Calibri" panose="020F0502020204030204" pitchFamily="34" charset="0"/>
              </a:rPr>
              <a:t>The iPhone's memory is not expandable. If you buy an Android, in most cases you can increase the ROM using a microSD card, which does not happen on smartphones designed by Apple. internal memory cannot be changed, so this will always be all it will have. If you want more, you’ll have to buy a new gadget.</a:t>
            </a:r>
          </a:p>
          <a:p>
            <a:r>
              <a:rPr lang="en-GB" b="1" i="1" dirty="0">
                <a:latin typeface="Calibri" panose="020F0502020204030204" pitchFamily="34" charset="0"/>
                <a:cs typeface="Calibri" panose="020F0502020204030204" pitchFamily="34" charset="0"/>
              </a:rPr>
              <a:t>Apple has unveiled revolutionary new technologies for app development- </a:t>
            </a:r>
            <a:r>
              <a:rPr lang="en-GB" i="1" dirty="0">
                <a:latin typeface="Calibri" panose="020F0502020204030204" pitchFamily="34" charset="0"/>
                <a:cs typeface="Calibri" panose="020F0502020204030204" pitchFamily="34" charset="0"/>
              </a:rPr>
              <a:t>With the revolutionary structure of Swift, ARK it 3 are the new tools of XCode, app development is easier and faster than ever innovative which makes it much easier and faster for developers to create powerful apps. With Swift, a revolutionary development platform, they find it easier than ever to create powerful user interfaces. ARK it 3, Reality Kit and Reality Composer are advanced tools designed to make it even easier for developers to create real experiences.</a:t>
            </a:r>
          </a:p>
          <a:p>
            <a:endParaRPr lang="en-GB" dirty="0"/>
          </a:p>
        </p:txBody>
      </p:sp>
    </p:spTree>
    <p:extLst>
      <p:ext uri="{BB962C8B-B14F-4D97-AF65-F5344CB8AC3E}">
        <p14:creationId xmlns:p14="http://schemas.microsoft.com/office/powerpoint/2010/main" val="1314374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8C46D-9409-AB49-8DE4-DAF3A64AAF12}"/>
              </a:ext>
            </a:extLst>
          </p:cNvPr>
          <p:cNvSpPr>
            <a:spLocks noGrp="1"/>
          </p:cNvSpPr>
          <p:nvPr>
            <p:ph type="title"/>
          </p:nvPr>
        </p:nvSpPr>
        <p:spPr/>
        <p:txBody>
          <a:bodyPr/>
          <a:lstStyle/>
          <a:p>
            <a:pPr algn="ctr"/>
            <a:r>
              <a:rPr lang="en-US" sz="3600" i="1" dirty="0">
                <a:latin typeface="Calibri" panose="020F0502020204030204" pitchFamily="34" charset="0"/>
                <a:cs typeface="Calibri" panose="020F0502020204030204" pitchFamily="34" charset="0"/>
              </a:rPr>
              <a:t>How Apple adapted to change of technology?</a:t>
            </a:r>
          </a:p>
        </p:txBody>
      </p:sp>
      <p:sp>
        <p:nvSpPr>
          <p:cNvPr id="3" name="Content Placeholder 2">
            <a:extLst>
              <a:ext uri="{FF2B5EF4-FFF2-40B4-BE49-F238E27FC236}">
                <a16:creationId xmlns:a16="http://schemas.microsoft.com/office/drawing/2014/main" id="{22B6A243-E498-A44B-956E-92A660BD6141}"/>
              </a:ext>
            </a:extLst>
          </p:cNvPr>
          <p:cNvSpPr>
            <a:spLocks noGrp="1"/>
          </p:cNvSpPr>
          <p:nvPr>
            <p:ph idx="1"/>
          </p:nvPr>
        </p:nvSpPr>
        <p:spPr/>
        <p:txBody>
          <a:bodyPr>
            <a:normAutofit fontScale="92500" lnSpcReduction="10000"/>
          </a:bodyPr>
          <a:lstStyle/>
          <a:p>
            <a:pPr algn="ctr"/>
            <a:r>
              <a:rPr lang="en-US" sz="1600" dirty="0">
                <a:latin typeface="Calibri" panose="020F0502020204030204" pitchFamily="34" charset="0"/>
                <a:cs typeface="Calibri" panose="020F0502020204030204" pitchFamily="34" charset="0"/>
              </a:rPr>
              <a:t>Apple is a technology that adapts</a:t>
            </a:r>
          </a:p>
          <a:p>
            <a:r>
              <a:rPr lang="en-GB" sz="1600" i="1" dirty="0">
                <a:latin typeface="Calibri" panose="020F0502020204030204" pitchFamily="34" charset="0"/>
                <a:cs typeface="Calibri" panose="020F0502020204030204" pitchFamily="34" charset="0"/>
              </a:rPr>
              <a:t>Apple software is powerful and intuitive and safe, reliable, easy to implement and compatible with any work environment. Everything works in an integrated way and were designed with mobility in mind, allowing you to always have the information you need most at the right time.</a:t>
            </a:r>
          </a:p>
          <a:p>
            <a:r>
              <a:rPr lang="en-GB" sz="1600" i="1" dirty="0">
                <a:latin typeface="Calibri" panose="020F0502020204030204" pitchFamily="34" charset="0"/>
                <a:cs typeface="Calibri" panose="020F0502020204030204" pitchFamily="34" charset="0"/>
              </a:rPr>
              <a:t>And the iPhone, iPad and Mac are compatible with the productivity and collaboration systems most used by companies today, including Microsoft Office. These tools are for companies to enjoy. They help professionals to find creative solutions to problems, to be productive and to collaborate and work as a team more effectively wherever they are. Our advanced equipment and versatile platforms offer a unique environment for developing apps tailored to your business. Besides, in the App Store, you will find hundreds of thousands of apps for businesses.</a:t>
            </a:r>
          </a:p>
          <a:p>
            <a:r>
              <a:rPr lang="en-GB" sz="1600" i="1" dirty="0">
                <a:latin typeface="Calibri" panose="020F0502020204030204" pitchFamily="34" charset="0"/>
                <a:cs typeface="Calibri" panose="020F0502020204030204" pitchFamily="34" charset="0"/>
              </a:rPr>
              <a:t> </a:t>
            </a:r>
          </a:p>
          <a:p>
            <a:r>
              <a:rPr lang="en-GB" sz="1600" i="1" dirty="0">
                <a:latin typeface="Calibri" panose="020F0502020204030204" pitchFamily="34" charset="0"/>
                <a:cs typeface="Calibri" panose="020F0502020204030204" pitchFamily="34" charset="0"/>
              </a:rPr>
              <a:t>all Apple devices include many of the apps and integrated features that we already know and instinctively know how to use. Besides, they work together to increase their productivity. You can start working on a project on the iPad or iPhone and complete it on the Mac. With Airplay and Apple TV, show presentations on an HD TV from your Mac, iPhone or iPad. And you can use Airdrop to send important documents from any Apple device to another .</a:t>
            </a:r>
            <a:endParaRPr lang="en-US" sz="16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92899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1BE13-2A0B-A540-BA24-0A621C5A147D}"/>
              </a:ext>
            </a:extLst>
          </p:cNvPr>
          <p:cNvSpPr>
            <a:spLocks noGrp="1"/>
          </p:cNvSpPr>
          <p:nvPr>
            <p:ph type="title"/>
          </p:nvPr>
        </p:nvSpPr>
        <p:spPr/>
        <p:txBody>
          <a:bodyPr/>
          <a:lstStyle/>
          <a:p>
            <a:pPr algn="ctr"/>
            <a:r>
              <a:rPr lang="en-US" i="1" dirty="0">
                <a:latin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3AF5E86B-C127-A549-AF98-B1946DF90931}"/>
              </a:ext>
            </a:extLst>
          </p:cNvPr>
          <p:cNvSpPr>
            <a:spLocks noGrp="1"/>
          </p:cNvSpPr>
          <p:nvPr>
            <p:ph idx="1"/>
          </p:nvPr>
        </p:nvSpPr>
        <p:spPr>
          <a:xfrm>
            <a:off x="989012" y="1331259"/>
            <a:ext cx="8946541" cy="4195481"/>
          </a:xfrm>
        </p:spPr>
        <p:txBody>
          <a:bodyPr>
            <a:normAutofit fontScale="25000" lnSpcReduction="20000"/>
          </a:bodyPr>
          <a:lstStyle/>
          <a:p>
            <a:r>
              <a:rPr lang="en-GB" sz="3200" b="1" i="1" dirty="0">
                <a:latin typeface="Calibri" panose="020F0502020204030204" pitchFamily="34" charset="0"/>
                <a:cs typeface="Calibri" panose="020F0502020204030204" pitchFamily="34" charset="0"/>
              </a:rPr>
              <a:t>Advantages of iOS, Disadvantages of iOS</a:t>
            </a:r>
          </a:p>
          <a:p>
            <a:r>
              <a:rPr lang="en-GB" sz="3200" b="1" i="1" u="sng" dirty="0">
                <a:latin typeface="Calibri" panose="020F0502020204030204" pitchFamily="34" charset="0"/>
                <a:cs typeface="Calibri" panose="020F0502020204030204" pitchFamily="34" charset="0"/>
                <a:hlinkClick r:id="rId2"/>
              </a:rPr>
              <a:t>https://thetechhacker.com/2015/01/08/advantages-disadvantages-apple-ios/</a:t>
            </a:r>
            <a:endParaRPr lang="en-GB" sz="3200" b="1" i="1" dirty="0">
              <a:latin typeface="Calibri" panose="020F0502020204030204" pitchFamily="34" charset="0"/>
              <a:cs typeface="Calibri" panose="020F0502020204030204" pitchFamily="34" charset="0"/>
            </a:endParaRPr>
          </a:p>
          <a:p>
            <a:r>
              <a:rPr lang="en-GB" sz="3200" b="1" i="1" dirty="0">
                <a:latin typeface="Calibri" panose="020F0502020204030204" pitchFamily="34" charset="0"/>
                <a:cs typeface="Calibri" panose="020F0502020204030204" pitchFamily="34" charset="0"/>
              </a:rPr>
              <a:t> </a:t>
            </a:r>
          </a:p>
          <a:p>
            <a:r>
              <a:rPr lang="en-GB" sz="3200" b="1" i="1" dirty="0">
                <a:latin typeface="Calibri" panose="020F0502020204030204" pitchFamily="34" charset="0"/>
                <a:cs typeface="Calibri" panose="020F0502020204030204" pitchFamily="34" charset="0"/>
              </a:rPr>
              <a:t>everything is designed to work just the way you</a:t>
            </a:r>
          </a:p>
          <a:p>
            <a:r>
              <a:rPr lang="en-GB" sz="3200" b="1" i="1" u="sng" dirty="0">
                <a:latin typeface="Calibri" panose="020F0502020204030204" pitchFamily="34" charset="0"/>
                <a:cs typeface="Calibri" panose="020F0502020204030204" pitchFamily="34" charset="0"/>
                <a:hlinkClick r:id="rId3"/>
              </a:rPr>
              <a:t>https://www.apple.com/uk/macos/what-is/</a:t>
            </a:r>
            <a:endParaRPr lang="en-GB" sz="3200" b="1" i="1" dirty="0">
              <a:latin typeface="Calibri" panose="020F0502020204030204" pitchFamily="34" charset="0"/>
              <a:cs typeface="Calibri" panose="020F0502020204030204" pitchFamily="34" charset="0"/>
            </a:endParaRPr>
          </a:p>
          <a:p>
            <a:r>
              <a:rPr lang="en-GB" sz="3200" b="1" i="1" u="sng" dirty="0">
                <a:latin typeface="Calibri" panose="020F0502020204030204" pitchFamily="34" charset="0"/>
                <a:cs typeface="Calibri" panose="020F0502020204030204" pitchFamily="34" charset="0"/>
                <a:hlinkClick r:id="rId4"/>
              </a:rPr>
              <a:t>https://en.wikipedia.org/wiki/MacOS</a:t>
            </a:r>
            <a:endParaRPr lang="en-GB" sz="3200" b="1" i="1" dirty="0">
              <a:latin typeface="Calibri" panose="020F0502020204030204" pitchFamily="34" charset="0"/>
              <a:cs typeface="Calibri" panose="020F0502020204030204" pitchFamily="34" charset="0"/>
            </a:endParaRPr>
          </a:p>
          <a:p>
            <a:r>
              <a:rPr lang="en-GB" sz="3200" b="1" i="1" dirty="0">
                <a:latin typeface="Calibri" panose="020F0502020204030204" pitchFamily="34" charset="0"/>
                <a:cs typeface="Calibri" panose="020F0502020204030204" pitchFamily="34" charset="0"/>
              </a:rPr>
              <a:t> </a:t>
            </a:r>
          </a:p>
          <a:p>
            <a:r>
              <a:rPr lang="en-GB" sz="3200" b="1" i="1" dirty="0">
                <a:latin typeface="Calibri" panose="020F0502020204030204" pitchFamily="34" charset="0"/>
                <a:cs typeface="Calibri" panose="020F0502020204030204" pitchFamily="34" charset="0"/>
              </a:rPr>
              <a:t>The first Macintosh was introduced on January 24, 198</a:t>
            </a:r>
          </a:p>
          <a:p>
            <a:r>
              <a:rPr lang="en-GB" sz="3200" b="1" i="1" u="sng" dirty="0">
                <a:latin typeface="Calibri" panose="020F0502020204030204" pitchFamily="34" charset="0"/>
                <a:cs typeface="Calibri" panose="020F0502020204030204" pitchFamily="34" charset="0"/>
                <a:hlinkClick r:id="rId5"/>
              </a:rPr>
              <a:t>https://history-computer.com/ModernComputer/Personal/Macintosh.html</a:t>
            </a:r>
            <a:endParaRPr lang="en-GB" sz="3200" b="1" i="1" dirty="0">
              <a:latin typeface="Calibri" panose="020F0502020204030204" pitchFamily="34" charset="0"/>
              <a:cs typeface="Calibri" panose="020F0502020204030204" pitchFamily="34" charset="0"/>
            </a:endParaRPr>
          </a:p>
          <a:p>
            <a:r>
              <a:rPr lang="en-GB" sz="3200" b="1" i="1" u="sng" dirty="0">
                <a:latin typeface="Calibri" panose="020F0502020204030204" pitchFamily="34" charset="0"/>
                <a:cs typeface="Calibri" panose="020F0502020204030204" pitchFamily="34" charset="0"/>
                <a:hlinkClick r:id="rId6"/>
              </a:rPr>
              <a:t>https://en.wikipedia.org/wiki/Macintosh_128K</a:t>
            </a:r>
            <a:endParaRPr lang="en-GB" sz="3200" b="1" i="1" dirty="0">
              <a:latin typeface="Calibri" panose="020F0502020204030204" pitchFamily="34" charset="0"/>
              <a:cs typeface="Calibri" panose="020F0502020204030204" pitchFamily="34" charset="0"/>
            </a:endParaRPr>
          </a:p>
          <a:p>
            <a:r>
              <a:rPr lang="en-GB" sz="3200" b="1" i="1" u="sng" dirty="0">
                <a:latin typeface="Calibri" panose="020F0502020204030204" pitchFamily="34" charset="0"/>
                <a:cs typeface="Calibri" panose="020F0502020204030204" pitchFamily="34" charset="0"/>
              </a:rPr>
              <a:t> </a:t>
            </a:r>
            <a:endParaRPr lang="en-GB" sz="3200" b="1" i="1" dirty="0">
              <a:latin typeface="Calibri" panose="020F0502020204030204" pitchFamily="34" charset="0"/>
              <a:cs typeface="Calibri" panose="020F0502020204030204" pitchFamily="34" charset="0"/>
            </a:endParaRPr>
          </a:p>
          <a:p>
            <a:r>
              <a:rPr lang="en-GB" sz="3200" b="1" i="1" dirty="0">
                <a:latin typeface="Calibri" panose="020F0502020204030204" pitchFamily="34" charset="0"/>
                <a:cs typeface="Calibri" panose="020F0502020204030204" pitchFamily="34" charset="0"/>
              </a:rPr>
              <a:t>Apple software is powerful and intuitive. Our products are secure, reliable.</a:t>
            </a:r>
          </a:p>
          <a:p>
            <a:r>
              <a:rPr lang="en-GB" sz="3200" b="1" i="1" u="sng" dirty="0">
                <a:latin typeface="Calibri" panose="020F0502020204030204" pitchFamily="34" charset="0"/>
                <a:cs typeface="Calibri" panose="020F0502020204030204" pitchFamily="34" charset="0"/>
                <a:hlinkClick r:id="rId7"/>
              </a:rPr>
              <a:t>https://www.apple.com/uk/business/products-platform/</a:t>
            </a:r>
            <a:endParaRPr lang="en-GB" sz="3200" b="1" i="1" dirty="0">
              <a:latin typeface="Calibri" panose="020F0502020204030204" pitchFamily="34" charset="0"/>
              <a:cs typeface="Calibri" panose="020F0502020204030204" pitchFamily="34" charset="0"/>
            </a:endParaRPr>
          </a:p>
          <a:p>
            <a:r>
              <a:rPr lang="en-GB" sz="3200" b="1" i="1" u="sng" dirty="0">
                <a:latin typeface="Calibri" panose="020F0502020204030204" pitchFamily="34" charset="0"/>
                <a:cs typeface="Calibri" panose="020F0502020204030204" pitchFamily="34" charset="0"/>
                <a:hlinkClick r:id="rId8"/>
              </a:rPr>
              <a:t>https://www.apple.com/uk/accessibility/</a:t>
            </a:r>
            <a:endParaRPr lang="en-GB" sz="3200" b="1" i="1" dirty="0">
              <a:latin typeface="Calibri" panose="020F0502020204030204" pitchFamily="34" charset="0"/>
              <a:cs typeface="Calibri" panose="020F0502020204030204" pitchFamily="34" charset="0"/>
            </a:endParaRPr>
          </a:p>
          <a:p>
            <a:r>
              <a:rPr lang="en-GB" sz="3200" b="1" i="1" dirty="0">
                <a:latin typeface="Calibri" panose="020F0502020204030204" pitchFamily="34" charset="0"/>
                <a:cs typeface="Calibri" panose="020F0502020204030204" pitchFamily="34" charset="0"/>
              </a:rPr>
              <a:t> </a:t>
            </a:r>
          </a:p>
          <a:p>
            <a:r>
              <a:rPr lang="en-GB" sz="3200" b="1" i="1" dirty="0">
                <a:latin typeface="Calibri" panose="020F0502020204030204" pitchFamily="34" charset="0"/>
                <a:cs typeface="Calibri" panose="020F0502020204030204" pitchFamily="34" charset="0"/>
              </a:rPr>
              <a:t>Breakthrough Swift Framework, ARK it 3 and New XCode Tools Make</a:t>
            </a:r>
          </a:p>
          <a:p>
            <a:r>
              <a:rPr lang="en-GB" sz="3200" b="1" i="1" u="sng" dirty="0">
                <a:latin typeface="Calibri" panose="020F0502020204030204" pitchFamily="34" charset="0"/>
                <a:cs typeface="Calibri" panose="020F0502020204030204" pitchFamily="34" charset="0"/>
                <a:hlinkClick r:id="rId9"/>
              </a:rPr>
              <a:t>https://www.apple.com/uk/newsroom/2019/06/apple-unveils-groundbreaking-new-technologies-for-app-development/</a:t>
            </a:r>
            <a:endParaRPr lang="en-GB" sz="3200" b="1" i="1" dirty="0">
              <a:latin typeface="Calibri" panose="020F0502020204030204" pitchFamily="34" charset="0"/>
              <a:cs typeface="Calibri" panose="020F0502020204030204" pitchFamily="34" charset="0"/>
            </a:endParaRPr>
          </a:p>
          <a:p>
            <a:r>
              <a:rPr lang="en-GB" sz="3200" b="1" i="1" dirty="0">
                <a:latin typeface="Calibri" panose="020F0502020204030204" pitchFamily="34" charset="0"/>
                <a:cs typeface="Calibri" panose="020F0502020204030204" pitchFamily="34" charset="0"/>
              </a:rPr>
              <a:t> </a:t>
            </a:r>
          </a:p>
          <a:p>
            <a:r>
              <a:rPr lang="en-GB" sz="3200" b="1" i="1" dirty="0">
                <a:latin typeface="Calibri" panose="020F0502020204030204" pitchFamily="34" charset="0"/>
                <a:cs typeface="Calibri" panose="020F0502020204030204" pitchFamily="34" charset="0"/>
              </a:rPr>
              <a:t>is an American </a:t>
            </a:r>
            <a:r>
              <a:rPr lang="en-GB" sz="3200" b="1" i="1" dirty="0">
                <a:latin typeface="Calibri" panose="020F0502020204030204" pitchFamily="34" charset="0"/>
                <a:cs typeface="Calibri" panose="020F0502020204030204" pitchFamily="34" charset="0"/>
                <a:hlinkClick r:id="rId10" tooltip="Multinational corporation"/>
              </a:rPr>
              <a:t>multinational</a:t>
            </a:r>
            <a:r>
              <a:rPr lang="en-GB" sz="3200" b="1" i="1" dirty="0">
                <a:latin typeface="Calibri" panose="020F0502020204030204" pitchFamily="34" charset="0"/>
                <a:cs typeface="Calibri" panose="020F0502020204030204" pitchFamily="34" charset="0"/>
              </a:rPr>
              <a:t> </a:t>
            </a:r>
            <a:r>
              <a:rPr lang="en-GB" sz="3200" b="1" i="1" dirty="0">
                <a:latin typeface="Calibri" panose="020F0502020204030204" pitchFamily="34" charset="0"/>
                <a:cs typeface="Calibri" panose="020F0502020204030204" pitchFamily="34" charset="0"/>
                <a:hlinkClick r:id="rId11" tooltip="Technology company"/>
              </a:rPr>
              <a:t>technology company</a:t>
            </a:r>
            <a:endParaRPr lang="en-GB" sz="3200" b="1" i="1" dirty="0">
              <a:latin typeface="Calibri" panose="020F0502020204030204" pitchFamily="34" charset="0"/>
              <a:cs typeface="Calibri" panose="020F0502020204030204" pitchFamily="34" charset="0"/>
            </a:endParaRPr>
          </a:p>
          <a:p>
            <a:r>
              <a:rPr lang="en-GB" sz="3200" b="1" i="1" u="sng" dirty="0">
                <a:latin typeface="Calibri" panose="020F0502020204030204" pitchFamily="34" charset="0"/>
                <a:cs typeface="Calibri" panose="020F0502020204030204" pitchFamily="34" charset="0"/>
                <a:hlinkClick r:id="rId12"/>
              </a:rPr>
              <a:t>https://en.wikipedia.org/wiki/Apple_Inc</a:t>
            </a:r>
            <a:r>
              <a:rPr lang="en-GB" sz="3200" b="1" i="1" dirty="0">
                <a:latin typeface="Calibri" panose="020F0502020204030204" pitchFamily="34" charset="0"/>
                <a:cs typeface="Calibri" panose="020F0502020204030204" pitchFamily="34" charset="0"/>
              </a:rPr>
              <a:t>.</a:t>
            </a:r>
          </a:p>
          <a:p>
            <a:r>
              <a:rPr lang="en-GB" sz="3200" b="1" i="1" dirty="0">
                <a:latin typeface="Calibri" panose="020F0502020204030204" pitchFamily="34" charset="0"/>
                <a:cs typeface="Calibri" panose="020F0502020204030204" pitchFamily="34" charset="0"/>
              </a:rPr>
              <a:t>The company was founded in 1976 by two young hackers, Steve Jobs and Steve Wozniak.</a:t>
            </a:r>
          </a:p>
          <a:p>
            <a:r>
              <a:rPr lang="en-GB" sz="3200" b="1" i="1" u="sng" dirty="0">
                <a:latin typeface="Calibri" panose="020F0502020204030204" pitchFamily="34" charset="0"/>
                <a:cs typeface="Calibri" panose="020F0502020204030204" pitchFamily="34" charset="0"/>
                <a:hlinkClick r:id="rId13"/>
              </a:rPr>
              <a:t>https://www.vox.com/2014/11/17/18076360/apple</a:t>
            </a:r>
            <a:endParaRPr lang="en-GB" sz="3200" b="1" i="1" dirty="0">
              <a:latin typeface="Calibri" panose="020F0502020204030204" pitchFamily="34" charset="0"/>
              <a:cs typeface="Calibri" panose="020F0502020204030204" pitchFamily="34" charset="0"/>
            </a:endParaRPr>
          </a:p>
          <a:p>
            <a:r>
              <a:rPr lang="en-GB" sz="3200" b="1" i="1" dirty="0">
                <a:latin typeface="Calibri" panose="020F0502020204030204" pitchFamily="34" charset="0"/>
                <a:cs typeface="Calibri" panose="020F0502020204030204" pitchFamily="34" charset="0"/>
              </a:rPr>
              <a:t>On 1 April 1976 Apple was founded</a:t>
            </a:r>
          </a:p>
          <a:p>
            <a:r>
              <a:rPr lang="en-GB" sz="3200" b="1" i="1" dirty="0">
                <a:latin typeface="Calibri" panose="020F0502020204030204" pitchFamily="34" charset="0"/>
                <a:cs typeface="Calibri" panose="020F0502020204030204" pitchFamily="34" charset="0"/>
              </a:rPr>
              <a:t> </a:t>
            </a:r>
            <a:r>
              <a:rPr lang="en-GB" sz="3200" b="1" i="1" u="sng" dirty="0">
                <a:latin typeface="Calibri" panose="020F0502020204030204" pitchFamily="34" charset="0"/>
                <a:cs typeface="Calibri" panose="020F0502020204030204" pitchFamily="34" charset="0"/>
                <a:hlinkClick r:id="rId14"/>
              </a:rPr>
              <a:t>https://www.macworld.co.uk/feature/apple/history-of-apple-steve-jobs-mac-3606104/</a:t>
            </a:r>
            <a:endParaRPr lang="en-GB" sz="3200" b="1" i="1" dirty="0">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2196742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912D977-9D5A-429E-9E05-CA0E6C461722}"/>
              </a:ext>
            </a:extLst>
          </p:cNvPr>
          <p:cNvSpPr>
            <a:spLocks noGrp="1"/>
          </p:cNvSpPr>
          <p:nvPr>
            <p:ph type="title"/>
          </p:nvPr>
        </p:nvSpPr>
        <p:spPr/>
        <p:txBody>
          <a:bodyPr/>
          <a:lstStyle/>
          <a:p>
            <a:pPr algn="ctr"/>
            <a:r>
              <a:rPr lang="pt-PT" b="1" i="1" dirty="0">
                <a:latin typeface="Calibri" panose="020F0502020204030204" pitchFamily="34" charset="0"/>
                <a:cs typeface="Calibri" panose="020F0502020204030204" pitchFamily="34" charset="0"/>
              </a:rPr>
              <a:t>Conclusion</a:t>
            </a:r>
          </a:p>
        </p:txBody>
      </p:sp>
      <p:sp>
        <p:nvSpPr>
          <p:cNvPr id="4" name="Content Placeholder 3">
            <a:extLst>
              <a:ext uri="{FF2B5EF4-FFF2-40B4-BE49-F238E27FC236}">
                <a16:creationId xmlns:a16="http://schemas.microsoft.com/office/drawing/2014/main" id="{A921F994-B480-CB46-AE2A-1EDC54760872}"/>
              </a:ext>
            </a:extLst>
          </p:cNvPr>
          <p:cNvSpPr>
            <a:spLocks noGrp="1"/>
          </p:cNvSpPr>
          <p:nvPr>
            <p:ph idx="1"/>
          </p:nvPr>
        </p:nvSpPr>
        <p:spPr/>
        <p:txBody>
          <a:bodyPr>
            <a:normAutofit fontScale="55000" lnSpcReduction="20000"/>
          </a:bodyPr>
          <a:lstStyle/>
          <a:p>
            <a:r>
              <a:rPr lang="en-GB" dirty="0"/>
              <a:t>Apple and a company that has a long history of development. And with long-term growth, the main conclusion we can draw about Apple is that it is a successful company and that it has reached vast technological knowledge and innovative development. In which it came to change the world through its products. The effects on consumers are a phenomenon and only the future knows what products Apple will bring to the market. So it tries to adapt to the market.​</a:t>
            </a:r>
          </a:p>
          <a:p>
            <a:r>
              <a:rPr lang="en-GB" dirty="0"/>
              <a:t> However, it is difficult for the company to maintain its leading position in the computer industry, so it must adopt the right and valued strategies and make full use of them. Therefore,​</a:t>
            </a:r>
          </a:p>
          <a:p>
            <a:r>
              <a:rPr lang="en-GB" dirty="0"/>
              <a:t>Apple is generally the first company to launch a new product line before anyone else. This is very risky, but it seems to be working to Apple's advantage. This shows that taking risks can sometimes cause or harm you, and Apple has great potential and much to improve. Currently, Apple is demonstrating negative aspects of transnational companies,​</a:t>
            </a:r>
          </a:p>
          <a:p>
            <a:r>
              <a:rPr lang="en-GB" dirty="0"/>
              <a:t>[23:25, 07/05/2020] Osvaldo: contributing to the international debt crisis through the exploitation of workers.​</a:t>
            </a:r>
          </a:p>
          <a:p>
            <a:r>
              <a:rPr lang="en-GB" dirty="0"/>
              <a:t>They created products that people never imagined they needed, but once introduced to them, they became addicted. Apple is independent in the technology world, and the successful strategies they employ will likely keep the company on an upward trend, consolidating its leadership and market share.​</a:t>
            </a:r>
          </a:p>
          <a:p>
            <a:r>
              <a:rPr lang="en-GB" dirty="0"/>
              <a:t>With the development of the Internet and the evolution of desktop computers to mobile internet devices, smartphones have become attached to people. Specifically, the iPhone is a powerful object because it corrected Apple into a networked product. The combination of the Internet with the Mac and the music on the iPod on a mobile communication device (the iPhone) has created a product that connects with other Apple products, software and applications. Therefore, Apple created a product for people that improves with consumption. As people​</a:t>
            </a:r>
          </a:p>
          <a:p>
            <a:r>
              <a:rPr lang="en-GB" dirty="0"/>
              <a:t>[23:25, 07/05/2020] Osvaldo: buy more Apple products, the products become more "valuable", making the Apple network a spectacle.</a:t>
            </a:r>
            <a:endParaRPr lang="en-US" dirty="0"/>
          </a:p>
        </p:txBody>
      </p:sp>
    </p:spTree>
    <p:extLst>
      <p:ext uri="{BB962C8B-B14F-4D97-AF65-F5344CB8AC3E}">
        <p14:creationId xmlns:p14="http://schemas.microsoft.com/office/powerpoint/2010/main" val="35452171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466</TotalTime>
  <Words>2909</Words>
  <Application>Microsoft Macintosh PowerPoint</Application>
  <PresentationFormat>Widescreen</PresentationFormat>
  <Paragraphs>129</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Ion</vt:lpstr>
      <vt:lpstr>Digital Skills Research</vt:lpstr>
      <vt:lpstr>Apple is a company that has developed high technological equipment's witch have forced his competitors to also step ahead to the new era of technologies.  Apple uses innovative technologies software's like macOS witch is one of the Apple Systems that evolved the whole world of software's.  Apple has advantages and disadvantages on its products. For example your products Generate less heat when compared to Android and it has an excellent level of security, but from another perspective devices are too expensive to buy for most of the people and sometimes it can be a quite restrict software by not allowing the use of all applications on his devices.</vt:lpstr>
      <vt:lpstr>Introduction</vt:lpstr>
      <vt:lpstr>Apple is one of the largest electronic companies in the world. It is an American multinational company that aims to design and commercialize consumer electronic products, software. most popular hardware. And its operating system is macOS, these devices are specialized in computing and new technologies. Apple was founded on April 1, 1976, with Steve Jobs, Steve Wozniak and Ronald Wayne as its founders. They founded Apple computers Inc. I, created by Wozniak in his spare time. Steve Jobs and Steve Wozniak decided to try to sell the project to HP and Atari, but both denied, saying personal computers would have no future in the market. So they decided to produce their computers with their own resources and financial means and sell on their own. A risky decision but what they didn't know was that they were starting a business that would become the most valuable company on the planet. During its journey, Apple was expanded and created several products, of course, that in this journey Apple also had very high and low income in a trade because of its products. Which earned them the loss of millions.   Apple I was the first Computer product launching on the market but this one was unsuccessful or generated profits. However, this one had a very primitive design. but this project would soon revolutionize the personal computer industry. Apple II was a computer model manufactured by Apple Inc. in the late 1970s. It was the second model designed by Apple and it was a huge success in the market</vt:lpstr>
      <vt:lpstr>Apple I was the first Computer product launching on the market but this one was unsuccessful or generated profits. However, this one had a very primitive design. but this project would soon revolutionize the personal computer industry. Apple II was a computer model manufactured by Apple Inc. in the late 1970s. It was the second model designed by Apple and it was a huge success in the market.  Macintosh – the first Macintosh was introducing on January 24, 1984. When the Macintosh it also featured the mouse. First graphical interface with icons and a desktop.  iMac - It was launched on August 15, 1998. It had a bold and new design, using coloured and translucent plastic in its housing. The design of apple had a huge significance and a change in the national and international market since the first generation of the iPad the design has changed a lot. And this change originated a revolution and this revolution started when the creation of the iPad 2 took place. The iPad was developed and marketed by Apple, which works with the iOS mobile operating system. The first iPad was launched on April 3, 2010; the latest iPad models.    During the period of 4 decades, the company represented by the Apple symbol has surprised us with its varied launches of innovative products and services, such as the Apple I, Macintosh, iMac and MacBook computers, the Mac OS X operating system, iTunes and one of the first portable audio players. since then apple has been developing and launching new models and several types of products like. iPod, MacBook. MacBook Air. iPhone. iPhone 3G and 3G s. iPad. iPhone 4 and 4s. iPad 2, 3 and 4 and "Air, New iMac, New iPod`s, iPhone 5, iPad Mini, iPad Mini Retina, iOS 7, iPhone 5c, iPhone 5s Since then Apple has been evolving in several aspects, in the Operating System. manufacturing other electronic devices from then on, such as the iPhone, iPad, iPod, Apple TV, apple watch and other devices.  MacOS is a proprietary operating system based on the XNU Unix kernel, developed, manufactured and sold by Apple Inc. And they are used exclusively for Apple Mac computers and combine the experience gained with the traditional GUI developed for previous versions of Mac OS with a stable and proven core. The latest version of OS X is UNIX certified. Until version 10.8 (Mountain Lion) it was called Mac OS X, and between this version and version 10.11 (El Capitan), it was called OS X. this Mac system is special and unique. Apple is the only company that uses the MAC OS System and it does not run on other computers. Not another company uses this System</vt:lpstr>
      <vt:lpstr>Mac App Store Preview you can use Microsoft Office on any type of technology and connect with most cameras and printers, log onto PC networks and even run Windows's on macOS, you can transfer all information from your old PC to your new Mac. The Windows-to-Mac migration feature, integrated with macOS, automatically transfers your documents, music, contacts, calendars and email accounts from Outlook and Windows Live Mail, and puts them all in the appropriate folders and applications on your new Mac. That simple. And if you buy your Mac at an Apple Store, the Custom Setup service helps you get started on the right foot.  Apple is an advanced and creative company. did she create her version of Microsoft Office made just for the Mac? Word, Excel and PowerPoint work just as well on the Mac as on the PC.  macOS is also compatible with many of the latest versions of Microsoft Exchange Server. So you can use all the apps you love on the Mac and access your email, contacts and work calendar simultaneously.  Each Mac comes with Pages, Numbers and Keynote, Apple's powerful productivity apps. You create amazing documents, spreadsheets and presentations. It has a facility to collaborate with one or more people using these apps. For example, if it is a group work, they can all work on the same document at the same time, no matter if they are on the other side of the city or the world. These documents are very easy to access and open, edit and save Microsoft Word, Excel and PowerPoint files with Pages, Numbers and Keynote, no matter if you are going to work with someone who has a Mac or PC. We can also use and access the iCloud Drive, which stores all your presentations, spreadsheets, PDFs, images and various other types of files safely and can be accessed from any device, including the iPhone, iPad, iPod touch, Mac or PC.  Works with macOS Microsoft Office for Mac and Word, Excel and PowerPoint documents created on a Mac or PC Windows, using Boot Camp or third-party software Access to Microsoft Exchange Server in Mail, Contacts and Calendar Virtually all email providers and services Popular file extensions, such as PDF, JPG, ZIP, MP3, PSD and more Digital cameras, printers, hard drives, mice and keyboards with USB connections Wi-Fi hotspots and Windows networks Text messaging with Skype, Facebook, WeChat, LINE and more</vt:lpstr>
      <vt:lpstr>Advantages of IOS?</vt:lpstr>
      <vt:lpstr>Hardware &amp; software</vt:lpstr>
      <vt:lpstr>Disadvantages of IOS</vt:lpstr>
      <vt:lpstr>PowerPoint Presentation</vt:lpstr>
      <vt:lpstr>How Apple adapted to change of technology?</vt:lpstr>
      <vt:lpstr>References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George-ufot (1917001)</dc:creator>
  <cp:lastModifiedBy>Alexander George-ufot (1917001)</cp:lastModifiedBy>
  <cp:revision>2</cp:revision>
  <dcterms:created xsi:type="dcterms:W3CDTF">2020-05-07T14:22:27Z</dcterms:created>
  <dcterms:modified xsi:type="dcterms:W3CDTF">2020-05-07T22:53:54Z</dcterms:modified>
</cp:coreProperties>
</file>