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9" r:id="rId4"/>
    <p:sldId id="260" r:id="rId5"/>
    <p:sldId id="262" r:id="rId6"/>
    <p:sldId id="263" r:id="rId7"/>
    <p:sldId id="264" r:id="rId8"/>
    <p:sldId id="261" r:id="rId9"/>
    <p:sldId id="265" r:id="rId10"/>
    <p:sldId id="266" r:id="rId11"/>
    <p:sldId id="25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varScale="1">
        <p:scale>
          <a:sx n="45" d="100"/>
          <a:sy n="45" d="100"/>
        </p:scale>
        <p:origin x="53" y="6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7436FF-ED6D-4864-A8DB-F4B1BDEDD070}" type="datetimeFigureOut">
              <a:rPr lang="en-GB" smtClean="0"/>
              <a:t>22/07/2024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FED4DB-35C4-4D20-8EF8-AF5F1DEA3A00}" type="slidenum">
              <a:rPr lang="en-GB" smtClean="0"/>
              <a:t>‹#›</a:t>
            </a:fld>
            <a:endParaRPr lang="en-GB"/>
          </a:p>
        </p:txBody>
      </p:sp>
    </p:spTree>
    <p:extLst>
      <p:ext uri="{BB962C8B-B14F-4D97-AF65-F5344CB8AC3E}">
        <p14:creationId xmlns:p14="http://schemas.microsoft.com/office/powerpoint/2010/main" val="18137399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FED4DB-35C4-4D20-8EF8-AF5F1DEA3A00}" type="slidenum">
              <a:rPr lang="en-GB" smtClean="0"/>
              <a:t>3</a:t>
            </a:fld>
            <a:endParaRPr lang="en-GB"/>
          </a:p>
        </p:txBody>
      </p:sp>
    </p:spTree>
    <p:extLst>
      <p:ext uri="{BB962C8B-B14F-4D97-AF65-F5344CB8AC3E}">
        <p14:creationId xmlns:p14="http://schemas.microsoft.com/office/powerpoint/2010/main" val="7154234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7/22/2024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dreamstime.com/reporter-interviews-police-officer-incident-talks-to-prince-george-s-county-md-image141911830"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atexnos.gr/%CE%B4%CE%BF%CE%BB%CE%BF%CF%86%CE%BF%CE%BD%CE%AF%CE%B1-%CF%84%CE%B7%CF%82-%CF%83%CE%AC%CF%81%CE%B1-%CE%AD%CE%B2%CE%B5%CF%81%CE%B1%CF%81%CE%BD%CF%84-%CE%B7-%CE%BA%CE%B1%CF%84%CE%B1%CF%80%CE%AF/"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geograph.org.uk/photo/6500285"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blog.britishnewspaperarchive.co.uk/2016/04/19/the-illustrated-police-news-th0e-worst-newspaper-in-englan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5" name="Group 24">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789708" y="666351"/>
            <a:ext cx="10558405" cy="3044335"/>
          </a:xfrm>
        </p:spPr>
        <p:txBody>
          <a:bodyPr anchor="b">
            <a:normAutofit/>
          </a:bodyPr>
          <a:lstStyle/>
          <a:p>
            <a:r>
              <a:rPr lang="en-US" sz="4800">
                <a:solidFill>
                  <a:schemeClr val="bg1"/>
                </a:solidFill>
              </a:rPr>
              <a:t>Critically discuss the relationship between the media and the UK police </a:t>
            </a:r>
          </a:p>
        </p:txBody>
      </p:sp>
      <p:sp>
        <p:nvSpPr>
          <p:cNvPr id="3" name="Subtitle 2"/>
          <p:cNvSpPr>
            <a:spLocks noGrp="1"/>
          </p:cNvSpPr>
          <p:nvPr>
            <p:ph type="subTitle" idx="1"/>
          </p:nvPr>
        </p:nvSpPr>
        <p:spPr>
          <a:xfrm>
            <a:off x="789708" y="3866064"/>
            <a:ext cx="10558405" cy="2234485"/>
          </a:xfrm>
        </p:spPr>
        <p:txBody>
          <a:bodyPr anchor="t">
            <a:normAutofit/>
          </a:bodyPr>
          <a:lstStyle/>
          <a:p>
            <a:r>
              <a:rPr lang="en-US">
                <a:solidFill>
                  <a:schemeClr val="bg1"/>
                </a:solidFill>
              </a:rPr>
              <a:t>By Harvey Richards</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EBF13D5-64BB-423E-9E4C-F3911447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EBC7BED-6AA7-4C43-BEE8-A3CB5F8C1E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1C89947A-0D9D-4559-A1F6-5F6CD1970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E0255540-1F77-4262-B834-1ED14250F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BA19DEE5-2EE5-445A-B461-7D2879B052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FCA5807F-F210-4970-A34F-3573405B48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E9A8BB80-30A6-41EC-BE13-1B088DC3E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836EC1D-E63D-AD82-E832-5F79781BA435}"/>
              </a:ext>
            </a:extLst>
          </p:cNvPr>
          <p:cNvSpPr>
            <a:spLocks noGrp="1"/>
          </p:cNvSpPr>
          <p:nvPr>
            <p:ph type="title"/>
          </p:nvPr>
        </p:nvSpPr>
        <p:spPr>
          <a:xfrm>
            <a:off x="1014984" y="908263"/>
            <a:ext cx="10158984" cy="2274996"/>
          </a:xfrm>
        </p:spPr>
        <p:txBody>
          <a:bodyPr anchor="b">
            <a:normAutofit/>
          </a:bodyPr>
          <a:lstStyle/>
          <a:p>
            <a:r>
              <a:rPr lang="en-GB" sz="4800">
                <a:solidFill>
                  <a:schemeClr val="bg1"/>
                </a:solidFill>
              </a:rPr>
              <a:t>What will be covered within this presentation </a:t>
            </a:r>
          </a:p>
        </p:txBody>
      </p:sp>
      <p:sp>
        <p:nvSpPr>
          <p:cNvPr id="3" name="Content Placeholder 2">
            <a:extLst>
              <a:ext uri="{FF2B5EF4-FFF2-40B4-BE49-F238E27FC236}">
                <a16:creationId xmlns:a16="http://schemas.microsoft.com/office/drawing/2014/main" id="{1ADC64E5-C50A-77E6-1514-D2A118F41F8A}"/>
              </a:ext>
            </a:extLst>
          </p:cNvPr>
          <p:cNvSpPr>
            <a:spLocks noGrp="1"/>
          </p:cNvSpPr>
          <p:nvPr>
            <p:ph idx="1"/>
          </p:nvPr>
        </p:nvSpPr>
        <p:spPr>
          <a:xfrm>
            <a:off x="1014984" y="3452971"/>
            <a:ext cx="10158984" cy="2596896"/>
          </a:xfrm>
        </p:spPr>
        <p:txBody>
          <a:bodyPr anchor="t">
            <a:normAutofit/>
          </a:bodyPr>
          <a:lstStyle/>
          <a:p>
            <a:pPr marL="0" indent="0">
              <a:buNone/>
            </a:pPr>
            <a:endParaRPr lang="en-GB" sz="1800" dirty="0">
              <a:solidFill>
                <a:schemeClr val="bg1"/>
              </a:solidFill>
            </a:endParaRPr>
          </a:p>
          <a:p>
            <a:r>
              <a:rPr lang="en-GB" sz="1800" dirty="0">
                <a:solidFill>
                  <a:schemeClr val="bg1"/>
                </a:solidFill>
              </a:rPr>
              <a:t>Policing history </a:t>
            </a:r>
          </a:p>
          <a:p>
            <a:r>
              <a:rPr lang="en-GB" sz="1800" dirty="0">
                <a:solidFill>
                  <a:schemeClr val="bg1"/>
                </a:solidFill>
              </a:rPr>
              <a:t>Accountability and ethical considerations</a:t>
            </a:r>
          </a:p>
          <a:p>
            <a:r>
              <a:rPr lang="en-GB" sz="1800" dirty="0">
                <a:solidFill>
                  <a:schemeClr val="bg1"/>
                </a:solidFill>
              </a:rPr>
              <a:t>Maintaining public confidence</a:t>
            </a:r>
          </a:p>
          <a:p>
            <a:r>
              <a:rPr lang="en-GB" sz="1800" dirty="0">
                <a:solidFill>
                  <a:schemeClr val="bg1"/>
                </a:solidFill>
              </a:rPr>
              <a:t>Police use of force</a:t>
            </a:r>
          </a:p>
          <a:p>
            <a:r>
              <a:rPr lang="en-GB" sz="1800" dirty="0">
                <a:solidFill>
                  <a:schemeClr val="bg1"/>
                </a:solidFill>
              </a:rPr>
              <a:t>Aiding investigations</a:t>
            </a:r>
          </a:p>
          <a:p>
            <a:endParaRPr lang="en-GB" sz="1800" dirty="0">
              <a:solidFill>
                <a:schemeClr val="bg1"/>
              </a:solidFill>
            </a:endParaRPr>
          </a:p>
          <a:p>
            <a:pPr marL="0" indent="0">
              <a:buNone/>
            </a:pPr>
            <a:endParaRPr lang="en-GB" sz="1800" dirty="0">
              <a:solidFill>
                <a:schemeClr val="bg1"/>
              </a:solidFill>
            </a:endParaRPr>
          </a:p>
        </p:txBody>
      </p:sp>
    </p:spTree>
    <p:extLst>
      <p:ext uri="{BB962C8B-B14F-4D97-AF65-F5344CB8AC3E}">
        <p14:creationId xmlns:p14="http://schemas.microsoft.com/office/powerpoint/2010/main" val="27983871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0"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61" name="Group 1060">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062"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63"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064" name="Group 1063">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065"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66"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028" name="Picture 4" descr="The British Newspaper Archive Blog Illustrated Police News | The British  Newspaper Archive Blog">
            <a:extLst>
              <a:ext uri="{FF2B5EF4-FFF2-40B4-BE49-F238E27FC236}">
                <a16:creationId xmlns:a16="http://schemas.microsoft.com/office/drawing/2014/main" id="{7E235BD8-B320-8E34-E58A-9881B0630F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4013"/>
          <a:stretch/>
        </p:blipFill>
        <p:spPr bwMode="auto">
          <a:xfrm>
            <a:off x="7198450" y="819015"/>
            <a:ext cx="3529087" cy="5196653"/>
          </a:xfrm>
          <a:prstGeom prst="rect">
            <a:avLst/>
          </a:prstGeom>
          <a:noFill/>
          <a:extLst>
            <a:ext uri="{909E8E84-426E-40DD-AFC4-6F175D3DCCD1}">
              <a14:hiddenFill xmlns:a14="http://schemas.microsoft.com/office/drawing/2010/main">
                <a:solidFill>
                  <a:srgbClr val="FFFFFF"/>
                </a:solidFill>
              </a14:hiddenFill>
            </a:ext>
          </a:extLst>
        </p:spPr>
      </p:pic>
      <p:grpSp>
        <p:nvGrpSpPr>
          <p:cNvPr id="1067" name="Group 1066">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068" name="Freeform: Shape 106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69" name="Freeform: Shape 106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70" name="Freeform: Shape 106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71" name="Freeform: Shape 107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72" name="Freeform: Shape 107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73" name="Freeform: Shape 107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74" name="Freeform: Shape 107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14DF47D-74B1-A760-733F-C2A7E1C4F3B2}"/>
              </a:ext>
            </a:extLst>
          </p:cNvPr>
          <p:cNvSpPr>
            <a:spLocks noGrp="1"/>
          </p:cNvSpPr>
          <p:nvPr>
            <p:ph type="title"/>
          </p:nvPr>
        </p:nvSpPr>
        <p:spPr>
          <a:xfrm>
            <a:off x="1014985" y="819015"/>
            <a:ext cx="5501548" cy="2353362"/>
          </a:xfrm>
        </p:spPr>
        <p:txBody>
          <a:bodyPr anchor="b">
            <a:normAutofit/>
          </a:bodyPr>
          <a:lstStyle/>
          <a:p>
            <a:r>
              <a:rPr lang="en-GB" sz="4800">
                <a:solidFill>
                  <a:schemeClr val="bg1"/>
                </a:solidFill>
              </a:rPr>
              <a:t>The history of policing and the media </a:t>
            </a:r>
          </a:p>
        </p:txBody>
      </p:sp>
      <p:sp>
        <p:nvSpPr>
          <p:cNvPr id="3" name="Content Placeholder 2">
            <a:extLst>
              <a:ext uri="{FF2B5EF4-FFF2-40B4-BE49-F238E27FC236}">
                <a16:creationId xmlns:a16="http://schemas.microsoft.com/office/drawing/2014/main" id="{B5EFCA89-E519-40D0-E2CD-2FCC3E204BF3}"/>
              </a:ext>
            </a:extLst>
          </p:cNvPr>
          <p:cNvSpPr>
            <a:spLocks noGrp="1"/>
          </p:cNvSpPr>
          <p:nvPr>
            <p:ph idx="1"/>
          </p:nvPr>
        </p:nvSpPr>
        <p:spPr>
          <a:xfrm>
            <a:off x="1014985" y="3442089"/>
            <a:ext cx="5501548" cy="2573579"/>
          </a:xfrm>
        </p:spPr>
        <p:txBody>
          <a:bodyPr anchor="t">
            <a:normAutofit/>
          </a:bodyPr>
          <a:lstStyle/>
          <a:p>
            <a:r>
              <a:rPr lang="en-GB" sz="1500">
                <a:solidFill>
                  <a:schemeClr val="bg1"/>
                </a:solidFill>
              </a:rPr>
              <a:t>The relationship between the media and the police has been co-existent since policing as we know it began to take shape</a:t>
            </a:r>
          </a:p>
          <a:p>
            <a:r>
              <a:rPr lang="en-GB" sz="1500">
                <a:solidFill>
                  <a:schemeClr val="bg1"/>
                </a:solidFill>
              </a:rPr>
              <a:t>This is a newspaper article from the British newspaper archive,2016 </a:t>
            </a:r>
          </a:p>
          <a:p>
            <a:r>
              <a:rPr lang="en-GB" sz="1500">
                <a:solidFill>
                  <a:schemeClr val="bg1"/>
                </a:solidFill>
              </a:rPr>
              <a:t>The media have always been an outlet for the mass publics’ morbid obsessions by reporting on real criminal cases</a:t>
            </a:r>
          </a:p>
          <a:p>
            <a:endParaRPr lang="en-GB" sz="1500">
              <a:solidFill>
                <a:schemeClr val="bg1"/>
              </a:solidFill>
            </a:endParaRPr>
          </a:p>
          <a:p>
            <a:pPr marL="0" indent="0">
              <a:buNone/>
            </a:pPr>
            <a:r>
              <a:rPr lang="en-GB" sz="1500">
                <a:solidFill>
                  <a:schemeClr val="bg1"/>
                </a:solidFill>
              </a:rPr>
              <a:t> </a:t>
            </a:r>
          </a:p>
        </p:txBody>
      </p:sp>
    </p:spTree>
    <p:extLst>
      <p:ext uri="{BB962C8B-B14F-4D97-AF65-F5344CB8AC3E}">
        <p14:creationId xmlns:p14="http://schemas.microsoft.com/office/powerpoint/2010/main" val="39528285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1" name="Group 50">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52"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55" name="Group 54">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56"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A police officer interviewing a person&#10;&#10;Description automatically generated">
            <a:extLst>
              <a:ext uri="{FF2B5EF4-FFF2-40B4-BE49-F238E27FC236}">
                <a16:creationId xmlns:a16="http://schemas.microsoft.com/office/drawing/2014/main" id="{81DD7D73-1779-124E-6292-68B45B7B5CE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0612" r="10491" b="-2"/>
          <a:stretch/>
        </p:blipFill>
        <p:spPr>
          <a:xfrm>
            <a:off x="7198441" y="819015"/>
            <a:ext cx="3529106" cy="5196653"/>
          </a:xfrm>
          <a:prstGeom prst="rect">
            <a:avLst/>
          </a:prstGeom>
        </p:spPr>
      </p:pic>
      <p:grpSp>
        <p:nvGrpSpPr>
          <p:cNvPr id="59" name="Group 5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60" name="Freeform: Shape 5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1" name="Freeform: Shape 6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2" name="Freeform: Shape 6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3" name="Freeform: Shape 6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4" name="Freeform: Shape 6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5" name="Freeform: Shape 6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6" name="Freeform: Shape 6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0EE69E0-AC8C-8133-43C9-3688402308C1}"/>
              </a:ext>
            </a:extLst>
          </p:cNvPr>
          <p:cNvSpPr>
            <a:spLocks noGrp="1"/>
          </p:cNvSpPr>
          <p:nvPr>
            <p:ph type="title"/>
          </p:nvPr>
        </p:nvSpPr>
        <p:spPr>
          <a:xfrm>
            <a:off x="1014985" y="819015"/>
            <a:ext cx="5501548" cy="2353362"/>
          </a:xfrm>
        </p:spPr>
        <p:txBody>
          <a:bodyPr anchor="b">
            <a:normAutofit/>
          </a:bodyPr>
          <a:lstStyle/>
          <a:p>
            <a:r>
              <a:rPr lang="en-GB" sz="4800">
                <a:solidFill>
                  <a:schemeClr val="bg1"/>
                </a:solidFill>
              </a:rPr>
              <a:t>Maintaining the confidence of the public  </a:t>
            </a:r>
          </a:p>
        </p:txBody>
      </p:sp>
      <p:sp>
        <p:nvSpPr>
          <p:cNvPr id="3" name="Content Placeholder 2">
            <a:extLst>
              <a:ext uri="{FF2B5EF4-FFF2-40B4-BE49-F238E27FC236}">
                <a16:creationId xmlns:a16="http://schemas.microsoft.com/office/drawing/2014/main" id="{43711B60-CB59-71C4-8D85-941B51726831}"/>
              </a:ext>
            </a:extLst>
          </p:cNvPr>
          <p:cNvSpPr>
            <a:spLocks noGrp="1"/>
          </p:cNvSpPr>
          <p:nvPr>
            <p:ph idx="1"/>
          </p:nvPr>
        </p:nvSpPr>
        <p:spPr>
          <a:xfrm>
            <a:off x="1014985" y="3442089"/>
            <a:ext cx="5501548" cy="2573579"/>
          </a:xfrm>
        </p:spPr>
        <p:txBody>
          <a:bodyPr anchor="t">
            <a:normAutofit/>
          </a:bodyPr>
          <a:lstStyle/>
          <a:p>
            <a:r>
              <a:rPr lang="en-GB" sz="1800">
                <a:solidFill>
                  <a:schemeClr val="bg1"/>
                </a:solidFill>
              </a:rPr>
              <a:t>The media play a crucial role in influencing how the public feel about situations especially the situations that involve the police </a:t>
            </a:r>
          </a:p>
          <a:p>
            <a:r>
              <a:rPr lang="en-GB" sz="1800">
                <a:solidFill>
                  <a:schemeClr val="bg1"/>
                </a:solidFill>
              </a:rPr>
              <a:t>The media are able to control the narrative surrounding  what happens with the police and how the public feel  by reporting situations in a positive light or a negative light </a:t>
            </a:r>
          </a:p>
          <a:p>
            <a:endParaRPr lang="en-GB" sz="1800">
              <a:solidFill>
                <a:schemeClr val="bg1"/>
              </a:solidFill>
            </a:endParaRPr>
          </a:p>
          <a:p>
            <a:endParaRPr lang="en-GB" sz="1800">
              <a:solidFill>
                <a:schemeClr val="bg1"/>
              </a:solidFill>
            </a:endParaRPr>
          </a:p>
          <a:p>
            <a:endParaRPr lang="en-GB" sz="1800">
              <a:solidFill>
                <a:schemeClr val="bg1"/>
              </a:solidFill>
            </a:endParaRPr>
          </a:p>
          <a:p>
            <a:endParaRPr lang="en-GB" sz="1800">
              <a:solidFill>
                <a:schemeClr val="bg1"/>
              </a:solidFill>
            </a:endParaRPr>
          </a:p>
        </p:txBody>
      </p:sp>
    </p:spTree>
    <p:extLst>
      <p:ext uri="{BB962C8B-B14F-4D97-AF65-F5344CB8AC3E}">
        <p14:creationId xmlns:p14="http://schemas.microsoft.com/office/powerpoint/2010/main" val="5231699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24"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7" name="Group 26">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28"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A person with a flashlight in her hand&#10;&#10;Description automatically generated">
            <a:extLst>
              <a:ext uri="{FF2B5EF4-FFF2-40B4-BE49-F238E27FC236}">
                <a16:creationId xmlns:a16="http://schemas.microsoft.com/office/drawing/2014/main" id="{D5204A8F-33C6-91CF-DB0C-AD36A8EC55A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43077" b="-1"/>
          <a:stretch/>
        </p:blipFill>
        <p:spPr>
          <a:xfrm>
            <a:off x="6677026" y="1138299"/>
            <a:ext cx="4571936" cy="4558085"/>
          </a:xfrm>
          <a:prstGeom prst="rect">
            <a:avLst/>
          </a:prstGeom>
        </p:spPr>
      </p:pic>
      <p:grpSp>
        <p:nvGrpSpPr>
          <p:cNvPr id="31" name="Group 30">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2" name="Freeform: Shape 31">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2B55EFB-DB12-C78C-37D1-AD0C01F2CF8E}"/>
              </a:ext>
            </a:extLst>
          </p:cNvPr>
          <p:cNvSpPr>
            <a:spLocks noGrp="1"/>
          </p:cNvSpPr>
          <p:nvPr>
            <p:ph type="title"/>
          </p:nvPr>
        </p:nvSpPr>
        <p:spPr>
          <a:xfrm>
            <a:off x="1014985" y="819015"/>
            <a:ext cx="5501548" cy="2353362"/>
          </a:xfrm>
        </p:spPr>
        <p:txBody>
          <a:bodyPr anchor="b">
            <a:normAutofit/>
          </a:bodyPr>
          <a:lstStyle/>
          <a:p>
            <a:r>
              <a:rPr lang="en-GB" sz="4800">
                <a:solidFill>
                  <a:schemeClr val="bg1"/>
                </a:solidFill>
              </a:rPr>
              <a:t>Accountability </a:t>
            </a:r>
          </a:p>
        </p:txBody>
      </p:sp>
      <p:sp>
        <p:nvSpPr>
          <p:cNvPr id="3" name="Content Placeholder 2">
            <a:extLst>
              <a:ext uri="{FF2B5EF4-FFF2-40B4-BE49-F238E27FC236}">
                <a16:creationId xmlns:a16="http://schemas.microsoft.com/office/drawing/2014/main" id="{5583BFAE-ED2D-C405-2103-3C124379C447}"/>
              </a:ext>
            </a:extLst>
          </p:cNvPr>
          <p:cNvSpPr>
            <a:spLocks noGrp="1"/>
          </p:cNvSpPr>
          <p:nvPr>
            <p:ph idx="1"/>
          </p:nvPr>
        </p:nvSpPr>
        <p:spPr>
          <a:xfrm>
            <a:off x="1014985" y="3442089"/>
            <a:ext cx="5501548" cy="2573579"/>
          </a:xfrm>
        </p:spPr>
        <p:txBody>
          <a:bodyPr anchor="t">
            <a:normAutofit/>
          </a:bodyPr>
          <a:lstStyle/>
          <a:p>
            <a:r>
              <a:rPr lang="en-GB" sz="1800">
                <a:solidFill>
                  <a:schemeClr val="bg1"/>
                </a:solidFill>
              </a:rPr>
              <a:t>The media play a massive role when being able to hold the police accountable for their wrongdoings </a:t>
            </a:r>
          </a:p>
          <a:p>
            <a:r>
              <a:rPr lang="en-GB" sz="1800">
                <a:solidFill>
                  <a:schemeClr val="bg1"/>
                </a:solidFill>
              </a:rPr>
              <a:t>For example, the police were held accountable during the case of Sarah Everard who disappeared on the 3</a:t>
            </a:r>
            <a:r>
              <a:rPr lang="en-GB" sz="1800" baseline="30000">
                <a:solidFill>
                  <a:schemeClr val="bg1"/>
                </a:solidFill>
              </a:rPr>
              <a:t>rd</a:t>
            </a:r>
            <a:r>
              <a:rPr lang="en-GB" sz="1800">
                <a:solidFill>
                  <a:schemeClr val="bg1"/>
                </a:solidFill>
              </a:rPr>
              <a:t> of March 2021 when a member of the police a Mr Wayne Couzens abducted, raped and murdered Sarah (Ng, Hancock, Osbourne, 2024).</a:t>
            </a:r>
          </a:p>
          <a:p>
            <a:endParaRPr lang="en-GB" sz="1800">
              <a:solidFill>
                <a:schemeClr val="bg1"/>
              </a:solidFill>
            </a:endParaRPr>
          </a:p>
          <a:p>
            <a:pPr marL="0" indent="0">
              <a:buNone/>
            </a:pPr>
            <a:endParaRPr lang="en-GB" sz="1800">
              <a:solidFill>
                <a:schemeClr val="bg1"/>
              </a:solidFill>
            </a:endParaRPr>
          </a:p>
          <a:p>
            <a:pPr marL="0" indent="0">
              <a:buNone/>
            </a:pPr>
            <a:endParaRPr lang="en-GB" sz="1800">
              <a:solidFill>
                <a:schemeClr val="bg1"/>
              </a:solidFill>
            </a:endParaRPr>
          </a:p>
        </p:txBody>
      </p:sp>
      <p:sp>
        <p:nvSpPr>
          <p:cNvPr id="6" name="TextBox 5">
            <a:extLst>
              <a:ext uri="{FF2B5EF4-FFF2-40B4-BE49-F238E27FC236}">
                <a16:creationId xmlns:a16="http://schemas.microsoft.com/office/drawing/2014/main" id="{2693BE99-8324-95A2-FB18-3808CE78AB28}"/>
              </a:ext>
            </a:extLst>
          </p:cNvPr>
          <p:cNvSpPr txBox="1"/>
          <p:nvPr/>
        </p:nvSpPr>
        <p:spPr>
          <a:xfrm>
            <a:off x="8659792" y="5496329"/>
            <a:ext cx="258917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atexnos.gr/%CE%B4%CE%BF%CE%BB%CE%BF%CF%86%CE%BF%CE%BD%CE%AF%CE%B1-%CF%84%CE%B7%CF%82-%CF%83%CE%AC%CF%81%CE%B1-%CE%AD%CE%B2%CE%B5%CF%81%CE%B1%CF%81%CE%BD%CF%84-%CE%B7-%CE%BA%CE%B1%CF%84%CE%B1%CF%80%CE%AF/">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901654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33" name="Group 1032">
            <a:extLst>
              <a:ext uri="{FF2B5EF4-FFF2-40B4-BE49-F238E27FC236}">
                <a16:creationId xmlns:a16="http://schemas.microsoft.com/office/drawing/2014/main" id="{E56E71F1-5A87-4A96-B42F-2DFA1B766B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034" name="Color Cover">
              <a:extLst>
                <a:ext uri="{FF2B5EF4-FFF2-40B4-BE49-F238E27FC236}">
                  <a16:creationId xmlns:a16="http://schemas.microsoft.com/office/drawing/2014/main" id="{CF5215DD-02E8-49F2-8F73-D509B6A02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5" name="Color Cover">
              <a:extLst>
                <a:ext uri="{FF2B5EF4-FFF2-40B4-BE49-F238E27FC236}">
                  <a16:creationId xmlns:a16="http://schemas.microsoft.com/office/drawing/2014/main" id="{8E743EB7-3A15-4D51-A603-1F3C290AA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037" name="Group 1036">
            <a:extLst>
              <a:ext uri="{FF2B5EF4-FFF2-40B4-BE49-F238E27FC236}">
                <a16:creationId xmlns:a16="http://schemas.microsoft.com/office/drawing/2014/main" id="{C733FE3C-12C4-4FA2-A795-87D2F6776A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038" name="Color">
              <a:extLst>
                <a:ext uri="{FF2B5EF4-FFF2-40B4-BE49-F238E27FC236}">
                  <a16:creationId xmlns:a16="http://schemas.microsoft.com/office/drawing/2014/main" id="{66F1E4BF-D491-4254-81A6-5119D1672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9" name="Color">
              <a:extLst>
                <a:ext uri="{FF2B5EF4-FFF2-40B4-BE49-F238E27FC236}">
                  <a16:creationId xmlns:a16="http://schemas.microsoft.com/office/drawing/2014/main" id="{98C6C0CF-E3BD-4627-9DDF-246EAF2D4C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026" name="Picture 2" descr="James Bulger killers documentary: Anger ...">
            <a:extLst>
              <a:ext uri="{FF2B5EF4-FFF2-40B4-BE49-F238E27FC236}">
                <a16:creationId xmlns:a16="http://schemas.microsoft.com/office/drawing/2014/main" id="{4CA09E82-0615-E3F7-D16E-5D0D5B827A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373" r="51030" b="-1"/>
          <a:stretch/>
        </p:blipFill>
        <p:spPr bwMode="auto">
          <a:xfrm>
            <a:off x="7082810" y="841663"/>
            <a:ext cx="4166151" cy="5185923"/>
          </a:xfrm>
          <a:prstGeom prst="rect">
            <a:avLst/>
          </a:prstGeom>
          <a:noFill/>
          <a:extLst>
            <a:ext uri="{909E8E84-426E-40DD-AFC4-6F175D3DCCD1}">
              <a14:hiddenFill xmlns:a14="http://schemas.microsoft.com/office/drawing/2010/main">
                <a:solidFill>
                  <a:srgbClr val="FFFFFF"/>
                </a:solidFill>
              </a14:hiddenFill>
            </a:ext>
          </a:extLst>
        </p:spPr>
      </p:pic>
      <p:grpSp>
        <p:nvGrpSpPr>
          <p:cNvPr id="1041" name="Group 1040">
            <a:extLst>
              <a:ext uri="{FF2B5EF4-FFF2-40B4-BE49-F238E27FC236}">
                <a16:creationId xmlns:a16="http://schemas.microsoft.com/office/drawing/2014/main" id="{0C2B5F12-8A82-4A59-9400-3164CBF47F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1042" name="Freeform: Shape 1041">
              <a:extLst>
                <a:ext uri="{FF2B5EF4-FFF2-40B4-BE49-F238E27FC236}">
                  <a16:creationId xmlns:a16="http://schemas.microsoft.com/office/drawing/2014/main" id="{574BC7CB-EC69-421D-B286-57CAFE86DC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Freeform: Shape 1042">
              <a:extLst>
                <a:ext uri="{FF2B5EF4-FFF2-40B4-BE49-F238E27FC236}">
                  <a16:creationId xmlns:a16="http://schemas.microsoft.com/office/drawing/2014/main" id="{82D86EA2-D090-4E0C-B153-3ECE913115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Freeform: Shape 1043">
              <a:extLst>
                <a:ext uri="{FF2B5EF4-FFF2-40B4-BE49-F238E27FC236}">
                  <a16:creationId xmlns:a16="http://schemas.microsoft.com/office/drawing/2014/main" id="{4AC29764-D054-4F76-9FE5-49811EDB6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5" name="Freeform: Shape 1044">
              <a:extLst>
                <a:ext uri="{FF2B5EF4-FFF2-40B4-BE49-F238E27FC236}">
                  <a16:creationId xmlns:a16="http://schemas.microsoft.com/office/drawing/2014/main" id="{4D9BB18B-7B57-4D1E-B87E-D2A7214F7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6" name="Freeform: Shape 1045">
              <a:extLst>
                <a:ext uri="{FF2B5EF4-FFF2-40B4-BE49-F238E27FC236}">
                  <a16:creationId xmlns:a16="http://schemas.microsoft.com/office/drawing/2014/main" id="{C0A98EF1-1185-4EFF-A3C0-25DEBE8CD9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7" name="Freeform: Shape 1046">
              <a:extLst>
                <a:ext uri="{FF2B5EF4-FFF2-40B4-BE49-F238E27FC236}">
                  <a16:creationId xmlns:a16="http://schemas.microsoft.com/office/drawing/2014/main" id="{ACDA8723-DE3F-48D0-8822-0269EE207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 name="Freeform: Shape 1047">
              <a:extLst>
                <a:ext uri="{FF2B5EF4-FFF2-40B4-BE49-F238E27FC236}">
                  <a16:creationId xmlns:a16="http://schemas.microsoft.com/office/drawing/2014/main" id="{22B072E5-03AC-4D0A-A767-43EFB55BED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B6785C0-CCB6-2139-1424-6538D925C59D}"/>
              </a:ext>
            </a:extLst>
          </p:cNvPr>
          <p:cNvSpPr>
            <a:spLocks noGrp="1"/>
          </p:cNvSpPr>
          <p:nvPr>
            <p:ph type="title"/>
          </p:nvPr>
        </p:nvSpPr>
        <p:spPr>
          <a:xfrm>
            <a:off x="1014984" y="819015"/>
            <a:ext cx="5821537" cy="1177403"/>
          </a:xfrm>
        </p:spPr>
        <p:txBody>
          <a:bodyPr anchor="b">
            <a:normAutofit/>
          </a:bodyPr>
          <a:lstStyle/>
          <a:p>
            <a:r>
              <a:rPr lang="en-GB" sz="4800" dirty="0">
                <a:solidFill>
                  <a:schemeClr val="bg1"/>
                </a:solidFill>
              </a:rPr>
              <a:t>Ethics</a:t>
            </a:r>
          </a:p>
        </p:txBody>
      </p:sp>
      <p:sp>
        <p:nvSpPr>
          <p:cNvPr id="3" name="Content Placeholder 2">
            <a:extLst>
              <a:ext uri="{FF2B5EF4-FFF2-40B4-BE49-F238E27FC236}">
                <a16:creationId xmlns:a16="http://schemas.microsoft.com/office/drawing/2014/main" id="{3580C7D0-E380-2146-C922-1D195E4F0DC6}"/>
              </a:ext>
            </a:extLst>
          </p:cNvPr>
          <p:cNvSpPr>
            <a:spLocks noGrp="1"/>
          </p:cNvSpPr>
          <p:nvPr>
            <p:ph idx="1"/>
          </p:nvPr>
        </p:nvSpPr>
        <p:spPr>
          <a:xfrm>
            <a:off x="1014984" y="1996418"/>
            <a:ext cx="5821537" cy="4042567"/>
          </a:xfrm>
        </p:spPr>
        <p:txBody>
          <a:bodyPr anchor="t">
            <a:normAutofit/>
          </a:bodyPr>
          <a:lstStyle/>
          <a:p>
            <a:pPr marL="0" indent="0">
              <a:buNone/>
            </a:pPr>
            <a:endParaRPr lang="en-GB" sz="1800" dirty="0">
              <a:solidFill>
                <a:schemeClr val="bg1"/>
              </a:solidFill>
            </a:endParaRPr>
          </a:p>
          <a:p>
            <a:r>
              <a:rPr lang="en-GB" sz="1800" dirty="0">
                <a:solidFill>
                  <a:schemeClr val="bg1"/>
                </a:solidFill>
              </a:rPr>
              <a:t>In many cases the press can have too much influence such as in the case of James Bulger’s killers who were tried in an adult court at age 10 in the public eye</a:t>
            </a:r>
          </a:p>
          <a:p>
            <a:r>
              <a:rPr lang="en-GB" sz="1800" dirty="0">
                <a:solidFill>
                  <a:schemeClr val="bg1"/>
                </a:solidFill>
              </a:rPr>
              <a:t>the European court of human rights had later ruled that the boys had not received a fair trial in 1999 only 6 years after the original trial (Tran,1999).</a:t>
            </a:r>
          </a:p>
          <a:p>
            <a:pPr marL="0" indent="0">
              <a:buNone/>
            </a:pPr>
            <a:endParaRPr lang="en-GB" sz="1500" dirty="0">
              <a:solidFill>
                <a:schemeClr val="bg1"/>
              </a:solidFill>
            </a:endParaRPr>
          </a:p>
        </p:txBody>
      </p:sp>
    </p:spTree>
    <p:extLst>
      <p:ext uri="{BB962C8B-B14F-4D97-AF65-F5344CB8AC3E}">
        <p14:creationId xmlns:p14="http://schemas.microsoft.com/office/powerpoint/2010/main" val="35772027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3540E603-32DB-4DFF-A979-5D1B214A2A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41" name="Color">
              <a:extLst>
                <a:ext uri="{FF2B5EF4-FFF2-40B4-BE49-F238E27FC236}">
                  <a16:creationId xmlns:a16="http://schemas.microsoft.com/office/drawing/2014/main" id="{91A94770-7E2B-4D2C-9833-991802364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74E95EE7-6B52-4F5D-923D-633261E894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A mural of a person with a car on the side of a building&#10;&#10;Description automatically generated">
            <a:extLst>
              <a:ext uri="{FF2B5EF4-FFF2-40B4-BE49-F238E27FC236}">
                <a16:creationId xmlns:a16="http://schemas.microsoft.com/office/drawing/2014/main" id="{2EAAC17F-A49C-94D0-7DFB-FEC0613C448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6486" r="25485" b="-1"/>
          <a:stretch/>
        </p:blipFill>
        <p:spPr>
          <a:xfrm>
            <a:off x="6803647" y="653615"/>
            <a:ext cx="4730214" cy="5540004"/>
          </a:xfrm>
          <a:prstGeom prst="rect">
            <a:avLst/>
          </a:prstGeom>
        </p:spPr>
      </p:pic>
      <p:grpSp>
        <p:nvGrpSpPr>
          <p:cNvPr id="17" name="Group 16">
            <a:extLst>
              <a:ext uri="{FF2B5EF4-FFF2-40B4-BE49-F238E27FC236}">
                <a16:creationId xmlns:a16="http://schemas.microsoft.com/office/drawing/2014/main" id="{2DF7534E-849B-4F88-8B24-A7FF645B1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8" name="Freeform: Shape 17">
              <a:extLst>
                <a:ext uri="{FF2B5EF4-FFF2-40B4-BE49-F238E27FC236}">
                  <a16:creationId xmlns:a16="http://schemas.microsoft.com/office/drawing/2014/main" id="{3D3507E7-B417-4964-B66C-E479F111B2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73FD2637-D5EB-41C9-866A-817BA98F5D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C998B94D-1BAA-46DB-BA73-8E2C8B50C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88689749-37CB-432B-B906-316AE3448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F2EC1CCD-474D-495E-8739-12131F0D20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775F2745-BEF3-4218-9136-108728082C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E21F8CEF-8C86-43BF-95AF-BE22342860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D597077-6389-EFA5-AE65-386235AAD57A}"/>
              </a:ext>
            </a:extLst>
          </p:cNvPr>
          <p:cNvSpPr>
            <a:spLocks noGrp="1"/>
          </p:cNvSpPr>
          <p:nvPr>
            <p:ph type="title"/>
          </p:nvPr>
        </p:nvSpPr>
        <p:spPr>
          <a:xfrm>
            <a:off x="786385" y="841249"/>
            <a:ext cx="5074368" cy="3018870"/>
          </a:xfrm>
        </p:spPr>
        <p:txBody>
          <a:bodyPr anchor="b">
            <a:normAutofit/>
          </a:bodyPr>
          <a:lstStyle/>
          <a:p>
            <a:r>
              <a:rPr lang="en-GB" sz="4800">
                <a:solidFill>
                  <a:schemeClr val="bg1"/>
                </a:solidFill>
              </a:rPr>
              <a:t>Police use of force </a:t>
            </a:r>
          </a:p>
        </p:txBody>
      </p:sp>
      <p:sp>
        <p:nvSpPr>
          <p:cNvPr id="3" name="Content Placeholder 2">
            <a:extLst>
              <a:ext uri="{FF2B5EF4-FFF2-40B4-BE49-F238E27FC236}">
                <a16:creationId xmlns:a16="http://schemas.microsoft.com/office/drawing/2014/main" id="{762B2669-2268-602C-B565-22096966C134}"/>
              </a:ext>
            </a:extLst>
          </p:cNvPr>
          <p:cNvSpPr>
            <a:spLocks noGrp="1"/>
          </p:cNvSpPr>
          <p:nvPr>
            <p:ph idx="1"/>
          </p:nvPr>
        </p:nvSpPr>
        <p:spPr>
          <a:xfrm>
            <a:off x="786383" y="3952172"/>
            <a:ext cx="5074368" cy="2229172"/>
          </a:xfrm>
        </p:spPr>
        <p:txBody>
          <a:bodyPr anchor="t">
            <a:normAutofit/>
          </a:bodyPr>
          <a:lstStyle/>
          <a:p>
            <a:r>
              <a:rPr lang="en-GB" sz="1800">
                <a:solidFill>
                  <a:schemeClr val="bg1"/>
                </a:solidFill>
              </a:rPr>
              <a:t>The media also have the ability to openly scrutinise the use of force that is employed by the police </a:t>
            </a:r>
          </a:p>
          <a:p>
            <a:r>
              <a:rPr lang="en-GB" sz="1800">
                <a:solidFill>
                  <a:schemeClr val="bg1"/>
                </a:solidFill>
              </a:rPr>
              <a:t>This was made very public in the case of George Floyd in America who was killed in 2020 after a police officer had knelt on his neck which killed him </a:t>
            </a:r>
          </a:p>
          <a:p>
            <a:endParaRPr lang="en-GB" sz="1800">
              <a:solidFill>
                <a:schemeClr val="bg1"/>
              </a:solidFill>
            </a:endParaRPr>
          </a:p>
          <a:p>
            <a:pPr marL="0" indent="0">
              <a:buNone/>
            </a:pPr>
            <a:endParaRPr lang="en-GB" sz="1800">
              <a:solidFill>
                <a:schemeClr val="bg1"/>
              </a:solidFill>
            </a:endParaRPr>
          </a:p>
        </p:txBody>
      </p:sp>
      <p:sp>
        <p:nvSpPr>
          <p:cNvPr id="6" name="TextBox 5">
            <a:extLst>
              <a:ext uri="{FF2B5EF4-FFF2-40B4-BE49-F238E27FC236}">
                <a16:creationId xmlns:a16="http://schemas.microsoft.com/office/drawing/2014/main" id="{F461F4C2-810A-6439-6461-23FCF456058E}"/>
              </a:ext>
            </a:extLst>
          </p:cNvPr>
          <p:cNvSpPr txBox="1"/>
          <p:nvPr/>
        </p:nvSpPr>
        <p:spPr>
          <a:xfrm>
            <a:off x="9101785" y="5993564"/>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geograph.org.uk/photo/650028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4642531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4" name="Group 33">
            <a:extLst>
              <a:ext uri="{FF2B5EF4-FFF2-40B4-BE49-F238E27FC236}">
                <a16:creationId xmlns:a16="http://schemas.microsoft.com/office/drawing/2014/main" id="{4F0CCC29-1ADF-400B-B2E2-87AE5F0F39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35" name="Color">
              <a:extLst>
                <a:ext uri="{FF2B5EF4-FFF2-40B4-BE49-F238E27FC236}">
                  <a16:creationId xmlns:a16="http://schemas.microsoft.com/office/drawing/2014/main" id="{BD9615F1-E1A8-4B27-A6A8-4F50A77B2B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Color">
              <a:extLst>
                <a:ext uri="{FF2B5EF4-FFF2-40B4-BE49-F238E27FC236}">
                  <a16:creationId xmlns:a16="http://schemas.microsoft.com/office/drawing/2014/main" id="{BE138890-F764-4F96-86CE-30B4D87130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7" name="Graphic 6" descr="Newspaper">
            <a:extLst>
              <a:ext uri="{FF2B5EF4-FFF2-40B4-BE49-F238E27FC236}">
                <a16:creationId xmlns:a16="http://schemas.microsoft.com/office/drawing/2014/main" id="{CEF0B2E0-74D3-1E88-C339-3D3AE494C19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92172" y="598259"/>
            <a:ext cx="2814583" cy="2814583"/>
          </a:xfrm>
          <a:prstGeom prst="rect">
            <a:avLst/>
          </a:prstGeom>
        </p:spPr>
      </p:pic>
      <p:grpSp>
        <p:nvGrpSpPr>
          <p:cNvPr id="38" name="Group 3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9" name="Freeform: Shape 3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4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5" name="Freeform: Shape 4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3C3BE21-7403-2FA0-8675-F18126259C7F}"/>
              </a:ext>
            </a:extLst>
          </p:cNvPr>
          <p:cNvSpPr>
            <a:spLocks noGrp="1"/>
          </p:cNvSpPr>
          <p:nvPr>
            <p:ph type="title"/>
          </p:nvPr>
        </p:nvSpPr>
        <p:spPr>
          <a:xfrm>
            <a:off x="786385" y="841249"/>
            <a:ext cx="5074368" cy="3018870"/>
          </a:xfrm>
        </p:spPr>
        <p:txBody>
          <a:bodyPr anchor="b">
            <a:normAutofit/>
          </a:bodyPr>
          <a:lstStyle/>
          <a:p>
            <a:r>
              <a:rPr lang="en-GB" sz="4800">
                <a:solidFill>
                  <a:schemeClr val="bg1"/>
                </a:solidFill>
              </a:rPr>
              <a:t>Aiding investigations</a:t>
            </a:r>
          </a:p>
        </p:txBody>
      </p:sp>
      <p:sp>
        <p:nvSpPr>
          <p:cNvPr id="3" name="Content Placeholder 2">
            <a:extLst>
              <a:ext uri="{FF2B5EF4-FFF2-40B4-BE49-F238E27FC236}">
                <a16:creationId xmlns:a16="http://schemas.microsoft.com/office/drawing/2014/main" id="{EA9CAEB9-29E6-60D1-FE52-A8687BB2A850}"/>
              </a:ext>
            </a:extLst>
          </p:cNvPr>
          <p:cNvSpPr>
            <a:spLocks noGrp="1"/>
          </p:cNvSpPr>
          <p:nvPr>
            <p:ph idx="1"/>
          </p:nvPr>
        </p:nvSpPr>
        <p:spPr>
          <a:xfrm>
            <a:off x="786383" y="3952172"/>
            <a:ext cx="5074368" cy="2229172"/>
          </a:xfrm>
        </p:spPr>
        <p:txBody>
          <a:bodyPr anchor="t">
            <a:normAutofit/>
          </a:bodyPr>
          <a:lstStyle/>
          <a:p>
            <a:r>
              <a:rPr lang="en-GB" sz="1500">
                <a:solidFill>
                  <a:schemeClr val="bg1"/>
                </a:solidFill>
              </a:rPr>
              <a:t>The media have the ability to reach the mass public through their articles and sources of information, this puts them in a place to be of great help to the police as they are able to help spread information about a case or help with calming the public and making the facts of a case widely available</a:t>
            </a:r>
          </a:p>
          <a:p>
            <a:r>
              <a:rPr lang="en-GB" sz="1500">
                <a:solidFill>
                  <a:schemeClr val="bg1"/>
                </a:solidFill>
              </a:rPr>
              <a:t>Using their vast resources the media are also able to help the police by organizing search parties as seen in the recent Jay Slater case </a:t>
            </a:r>
          </a:p>
          <a:p>
            <a:endParaRPr lang="en-GB" sz="1500">
              <a:solidFill>
                <a:schemeClr val="bg1"/>
              </a:solidFill>
            </a:endParaRPr>
          </a:p>
          <a:p>
            <a:endParaRPr lang="en-GB" sz="1500">
              <a:solidFill>
                <a:schemeClr val="bg1"/>
              </a:solidFill>
            </a:endParaRPr>
          </a:p>
        </p:txBody>
      </p:sp>
    </p:spTree>
    <p:extLst>
      <p:ext uri="{BB962C8B-B14F-4D97-AF65-F5344CB8AC3E}">
        <p14:creationId xmlns:p14="http://schemas.microsoft.com/office/powerpoint/2010/main" val="1962794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9" name="Group 8">
            <a:extLst>
              <a:ext uri="{FF2B5EF4-FFF2-40B4-BE49-F238E27FC236}">
                <a16:creationId xmlns:a16="http://schemas.microsoft.com/office/drawing/2014/main" id="{C4C42016-34C0-4D37-91CF-4830826960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4EB45A5E-A300-4C79-A5AE-A78AB7C683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a:extLst>
                <a:ext uri="{FF2B5EF4-FFF2-40B4-BE49-F238E27FC236}">
                  <a16:creationId xmlns:a16="http://schemas.microsoft.com/office/drawing/2014/main" id="{A4B8AED9-E236-44C8-A286-D5FAC4AC8F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3" name="Group 12">
            <a:extLst>
              <a:ext uri="{FF2B5EF4-FFF2-40B4-BE49-F238E27FC236}">
                <a16:creationId xmlns:a16="http://schemas.microsoft.com/office/drawing/2014/main" id="{5A7DBA8A-AFD3-4A43-8CFF-101BE55E4E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4" name="Freeform: Shape 13">
              <a:extLst>
                <a:ext uri="{FF2B5EF4-FFF2-40B4-BE49-F238E27FC236}">
                  <a16:creationId xmlns:a16="http://schemas.microsoft.com/office/drawing/2014/main" id="{19812AD9-E6DC-4032-9634-F8BE9C8B3A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5" name="Freeform: Shape 14">
              <a:extLst>
                <a:ext uri="{FF2B5EF4-FFF2-40B4-BE49-F238E27FC236}">
                  <a16:creationId xmlns:a16="http://schemas.microsoft.com/office/drawing/2014/main" id="{D2AFB4EC-2587-41C9-94B0-4F78DFB04C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03F997D7-F70D-41BF-9C5D-E357217CA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035684B1-1016-4CA6-AA4F-40CF7D9FC7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DA0F1A9E-BA7D-4BF5-8200-1A9DB79A4A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E9E0FC27-B989-41F5-AAAA-539EA3DFF3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E6054A11-21E3-4D56-91DB-7E98A6256D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B24546A-B0FA-6FF4-076F-99BBEEE6EFB7}"/>
              </a:ext>
            </a:extLst>
          </p:cNvPr>
          <p:cNvSpPr>
            <a:spLocks noGrp="1"/>
          </p:cNvSpPr>
          <p:nvPr>
            <p:ph type="ctrTitle"/>
          </p:nvPr>
        </p:nvSpPr>
        <p:spPr>
          <a:xfrm>
            <a:off x="4277801" y="2456264"/>
            <a:ext cx="5274609" cy="2620885"/>
          </a:xfrm>
        </p:spPr>
        <p:txBody>
          <a:bodyPr anchor="t">
            <a:normAutofit/>
          </a:bodyPr>
          <a:lstStyle/>
          <a:p>
            <a:pPr algn="l"/>
            <a:r>
              <a:rPr lang="en-GB" sz="4800" dirty="0">
                <a:solidFill>
                  <a:schemeClr val="bg1"/>
                </a:solidFill>
              </a:rPr>
              <a:t>conclusion</a:t>
            </a:r>
          </a:p>
        </p:txBody>
      </p:sp>
    </p:spTree>
    <p:extLst>
      <p:ext uri="{BB962C8B-B14F-4D97-AF65-F5344CB8AC3E}">
        <p14:creationId xmlns:p14="http://schemas.microsoft.com/office/powerpoint/2010/main" val="21290727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83785C24-F202-154A-B5FD-A3E02D481314}"/>
              </a:ext>
            </a:extLst>
          </p:cNvPr>
          <p:cNvPicPr>
            <a:picLocks noChangeAspect="1"/>
          </p:cNvPicPr>
          <p:nvPr/>
        </p:nvPicPr>
        <p:blipFill>
          <a:blip r:embed="rId2"/>
          <a:srcRect r="1" b="5981"/>
          <a:stretch/>
        </p:blipFill>
        <p:spPr>
          <a:xfrm>
            <a:off x="-3447" y="-1"/>
            <a:ext cx="12195447" cy="6879745"/>
          </a:xfrm>
          <a:prstGeom prst="rect">
            <a:avLst/>
          </a:prstGeom>
        </p:spPr>
      </p:pic>
      <p:sp>
        <p:nvSpPr>
          <p:cNvPr id="9" name="Rectangle 8">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589414" y="-733991"/>
            <a:ext cx="3020876" cy="12206596"/>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6567EA8-C72D-4B9B-D23F-6B2E9F9C9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446" y="0"/>
            <a:ext cx="2843402" cy="6879745"/>
          </a:xfrm>
          <a:prstGeom prst="rect">
            <a:avLst/>
          </a:prstGeom>
          <a:gradFill flip="none" rotWithShape="1">
            <a:gsLst>
              <a:gs pos="5000">
                <a:schemeClr val="accent2"/>
              </a:gs>
              <a:gs pos="49000">
                <a:schemeClr val="accent5">
                  <a:lumMod val="60000"/>
                  <a:lumOff val="40000"/>
                  <a:alpha val="0"/>
                </a:schemeClr>
              </a:gs>
            </a:gsLst>
            <a:lin ang="9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EFBFA78-9360-1E01-5448-6D5AE0A32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38704" y="21736"/>
            <a:ext cx="3152862" cy="6858008"/>
          </a:xfrm>
          <a:prstGeom prst="rect">
            <a:avLst/>
          </a:prstGeom>
          <a:gradFill flip="none" rotWithShape="1">
            <a:gsLst>
              <a:gs pos="5000">
                <a:schemeClr val="accent5">
                  <a:alpha val="48000"/>
                </a:schemeClr>
              </a:gs>
              <a:gs pos="42000">
                <a:schemeClr val="accent5">
                  <a:alpha val="0"/>
                </a:schemeClr>
              </a:gs>
            </a:gsLst>
            <a:lin ang="1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740453C-744F-DB3A-47EC-15EACE1DC1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447" y="5288433"/>
            <a:ext cx="12199706" cy="1591311"/>
          </a:xfrm>
          <a:prstGeom prst="rect">
            <a:avLst/>
          </a:prstGeom>
          <a:gradFill flip="none" rotWithShape="1">
            <a:gsLst>
              <a:gs pos="0">
                <a:schemeClr val="accent2"/>
              </a:gs>
              <a:gs pos="49000">
                <a:schemeClr val="accent2">
                  <a:alpha val="0"/>
                </a:schemeClr>
              </a:gs>
            </a:gsLst>
            <a:lin ang="588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B6924B03-77BD-EAE3-2854-43363FF8E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84596" y="2224929"/>
            <a:ext cx="3866773" cy="5442859"/>
          </a:xfrm>
          <a:prstGeom prst="rect">
            <a:avLst/>
          </a:prstGeom>
          <a:gradFill flip="none" rotWithShape="1">
            <a:gsLst>
              <a:gs pos="0">
                <a:schemeClr val="accent5"/>
              </a:gs>
              <a:gs pos="54000">
                <a:schemeClr val="accent5">
                  <a:lumMod val="60000"/>
                  <a:lumOff val="40000"/>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910533-6AA0-D782-FF0B-EEEF0A0CC9FB}"/>
              </a:ext>
            </a:extLst>
          </p:cNvPr>
          <p:cNvSpPr>
            <a:spLocks noGrp="1"/>
          </p:cNvSpPr>
          <p:nvPr>
            <p:ph type="title"/>
          </p:nvPr>
        </p:nvSpPr>
        <p:spPr>
          <a:xfrm>
            <a:off x="859028" y="4121944"/>
            <a:ext cx="7927785" cy="1620665"/>
          </a:xfrm>
        </p:spPr>
        <p:txBody>
          <a:bodyPr vert="horz" lIns="91440" tIns="45720" rIns="91440" bIns="45720" rtlCol="0" anchor="b">
            <a:normAutofit/>
          </a:bodyPr>
          <a:lstStyle/>
          <a:p>
            <a:r>
              <a:rPr lang="en-US" sz="4000">
                <a:solidFill>
                  <a:srgbClr val="FFFFFF"/>
                </a:solidFill>
              </a:rPr>
              <a:t>Questions?</a:t>
            </a:r>
          </a:p>
        </p:txBody>
      </p:sp>
    </p:spTree>
    <p:extLst>
      <p:ext uri="{BB962C8B-B14F-4D97-AF65-F5344CB8AC3E}">
        <p14:creationId xmlns:p14="http://schemas.microsoft.com/office/powerpoint/2010/main" val="6214224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FA241-DBC3-02AE-5017-8A13F9FF365F}"/>
              </a:ext>
            </a:extLst>
          </p:cNvPr>
          <p:cNvSpPr>
            <a:spLocks noGrp="1"/>
          </p:cNvSpPr>
          <p:nvPr>
            <p:ph type="title"/>
          </p:nvPr>
        </p:nvSpPr>
        <p:spPr/>
        <p:txBody>
          <a:bodyPr/>
          <a:lstStyle/>
          <a:p>
            <a:r>
              <a:rPr lang="en-GB"/>
              <a:t>References</a:t>
            </a:r>
            <a:endParaRPr lang="en-GB" dirty="0"/>
          </a:p>
        </p:txBody>
      </p:sp>
      <p:sp>
        <p:nvSpPr>
          <p:cNvPr id="3" name="Content Placeholder 2">
            <a:extLst>
              <a:ext uri="{FF2B5EF4-FFF2-40B4-BE49-F238E27FC236}">
                <a16:creationId xmlns:a16="http://schemas.microsoft.com/office/drawing/2014/main" id="{B12060D4-A330-06C6-921F-39E7DFAE50EA}"/>
              </a:ext>
            </a:extLst>
          </p:cNvPr>
          <p:cNvSpPr>
            <a:spLocks noGrp="1"/>
          </p:cNvSpPr>
          <p:nvPr>
            <p:ph idx="1"/>
          </p:nvPr>
        </p:nvSpPr>
        <p:spPr/>
        <p:txBody>
          <a:bodyPr/>
          <a:lstStyle/>
          <a:p>
            <a:r>
              <a:rPr lang="en-GB" sz="1800" b="0" i="0" u="none" strike="noStrike" dirty="0">
                <a:solidFill>
                  <a:srgbClr val="24393F"/>
                </a:solidFill>
                <a:effectLst/>
                <a:highlight>
                  <a:srgbClr val="F5F5F5"/>
                </a:highlight>
                <a:latin typeface="Arial" panose="020B0604020202020204" pitchFamily="34" charset="0"/>
              </a:rPr>
              <a:t>The British newspaper archive, (2016) </a:t>
            </a:r>
            <a:r>
              <a:rPr lang="en-GB" sz="1800" b="0" i="1" u="none" strike="noStrike" dirty="0">
                <a:solidFill>
                  <a:srgbClr val="24393F"/>
                </a:solidFill>
                <a:effectLst/>
                <a:highlight>
                  <a:srgbClr val="F5F5F5"/>
                </a:highlight>
                <a:latin typeface="Arial" panose="020B0604020202020204" pitchFamily="34" charset="0"/>
              </a:rPr>
              <a:t>The illustrated police news: ‘The worst newspaper in England’ </a:t>
            </a:r>
            <a:r>
              <a:rPr lang="en-GB" sz="1800" b="0" i="0" u="none" strike="noStrike" dirty="0">
                <a:solidFill>
                  <a:srgbClr val="24393F"/>
                </a:solidFill>
                <a:effectLst/>
                <a:highlight>
                  <a:srgbClr val="F5F5F5"/>
                </a:highlight>
                <a:latin typeface="Arial" panose="020B0604020202020204" pitchFamily="34" charset="0"/>
              </a:rPr>
              <a:t>[online] available </a:t>
            </a:r>
            <a:r>
              <a:rPr lang="en-GB" sz="1800" b="0" i="0" u="none" strike="noStrike" dirty="0" err="1">
                <a:solidFill>
                  <a:srgbClr val="24393F"/>
                </a:solidFill>
                <a:effectLst/>
                <a:highlight>
                  <a:srgbClr val="F5F5F5"/>
                </a:highlight>
                <a:latin typeface="Arial" panose="020B0604020202020204" pitchFamily="34" charset="0"/>
              </a:rPr>
              <a:t>at:</a:t>
            </a:r>
            <a:r>
              <a:rPr lang="en-GB" sz="1800" b="0" i="0" u="sng" strike="noStrike" dirty="0" err="1">
                <a:solidFill>
                  <a:srgbClr val="848651"/>
                </a:solidFill>
                <a:effectLst/>
                <a:highlight>
                  <a:srgbClr val="F5F5F5"/>
                </a:highlight>
                <a:latin typeface="Aptos" panose="020B0004020202020204" pitchFamily="34" charset="0"/>
                <a:hlinkClick r:id="rId2"/>
              </a:rPr>
              <a:t>https</a:t>
            </a:r>
            <a:r>
              <a:rPr lang="en-GB" sz="1800" b="0" i="0" u="sng" strike="noStrike" dirty="0">
                <a:solidFill>
                  <a:srgbClr val="848651"/>
                </a:solidFill>
                <a:effectLst/>
                <a:highlight>
                  <a:srgbClr val="F5F5F5"/>
                </a:highlight>
                <a:latin typeface="Aptos" panose="020B0004020202020204" pitchFamily="34" charset="0"/>
                <a:hlinkClick r:id="rId2"/>
              </a:rPr>
              <a:t>://blog.britishnewspaperarchive.co.uk/2016/04/19/the-illustrated-police-news-th0e-worst-newspaper-in-england/</a:t>
            </a:r>
            <a:r>
              <a:rPr lang="en-GB" sz="1800" b="0" i="0" u="none" strike="noStrike" dirty="0">
                <a:solidFill>
                  <a:srgbClr val="24393F"/>
                </a:solidFill>
                <a:effectLst/>
                <a:highlight>
                  <a:srgbClr val="F5F5F5"/>
                </a:highlight>
                <a:latin typeface="Aptos" panose="020B0004020202020204" pitchFamily="34" charset="0"/>
              </a:rPr>
              <a:t> </a:t>
            </a:r>
            <a:r>
              <a:rPr lang="en-GB" sz="1800" b="0" i="0" u="none" strike="noStrike" dirty="0">
                <a:solidFill>
                  <a:srgbClr val="24393F"/>
                </a:solidFill>
                <a:effectLst/>
                <a:highlight>
                  <a:srgbClr val="F5F5F5"/>
                </a:highlight>
                <a:latin typeface="Arial" panose="020B0604020202020204" pitchFamily="34" charset="0"/>
              </a:rPr>
              <a:t>date accessed-12/07/2024</a:t>
            </a:r>
          </a:p>
          <a:p>
            <a:r>
              <a:rPr lang="en-GB" sz="1800" dirty="0">
                <a:solidFill>
                  <a:srgbClr val="24393F"/>
                </a:solidFill>
                <a:highlight>
                  <a:srgbClr val="F5F5F5"/>
                </a:highlight>
                <a:latin typeface="Arial" panose="020B0604020202020204" pitchFamily="34" charset="0"/>
              </a:rPr>
              <a:t>Tran M, (1999) </a:t>
            </a:r>
            <a:r>
              <a:rPr lang="en-GB" sz="1800" i="1" dirty="0">
                <a:solidFill>
                  <a:srgbClr val="24393F"/>
                </a:solidFill>
                <a:highlight>
                  <a:srgbClr val="F5F5F5"/>
                </a:highlight>
                <a:latin typeface="Arial" panose="020B0604020202020204" pitchFamily="34" charset="0"/>
              </a:rPr>
              <a:t>James bulger killers did not get fair trial </a:t>
            </a:r>
            <a:r>
              <a:rPr lang="en-GB" sz="1800" dirty="0">
                <a:solidFill>
                  <a:srgbClr val="24393F"/>
                </a:solidFill>
                <a:highlight>
                  <a:srgbClr val="F5F5F5"/>
                </a:highlight>
                <a:latin typeface="Arial" panose="020B0604020202020204" pitchFamily="34" charset="0"/>
              </a:rPr>
              <a:t>[online] available </a:t>
            </a:r>
            <a:r>
              <a:rPr lang="en-GB" sz="1800" dirty="0" err="1">
                <a:solidFill>
                  <a:srgbClr val="24393F"/>
                </a:solidFill>
                <a:highlight>
                  <a:srgbClr val="F5F5F5"/>
                </a:highlight>
                <a:latin typeface="Arial" panose="020B0604020202020204" pitchFamily="34" charset="0"/>
              </a:rPr>
              <a:t>at:https</a:t>
            </a:r>
            <a:r>
              <a:rPr lang="en-GB" sz="1800" dirty="0">
                <a:solidFill>
                  <a:srgbClr val="24393F"/>
                </a:solidFill>
                <a:highlight>
                  <a:srgbClr val="F5F5F5"/>
                </a:highlight>
                <a:latin typeface="Arial" panose="020B0604020202020204" pitchFamily="34" charset="0"/>
              </a:rPr>
              <a:t>://www.theguardian.com/uk/1999/dec/16/bulger.marktran date accessed-12/07/2024</a:t>
            </a:r>
          </a:p>
          <a:p>
            <a:r>
              <a:rPr lang="en-GB" sz="1800" dirty="0">
                <a:solidFill>
                  <a:srgbClr val="24393F"/>
                </a:solidFill>
                <a:highlight>
                  <a:srgbClr val="F5F5F5"/>
                </a:highlight>
                <a:latin typeface="Arial" panose="020B0604020202020204" pitchFamily="34" charset="0"/>
              </a:rPr>
              <a:t>Ng K, Hancock S, Osbourne S, (2024) </a:t>
            </a:r>
            <a:r>
              <a:rPr lang="en-GB" sz="1800" i="1" dirty="0">
                <a:solidFill>
                  <a:srgbClr val="24393F"/>
                </a:solidFill>
                <a:highlight>
                  <a:srgbClr val="F5F5F5"/>
                </a:highlight>
                <a:latin typeface="Arial" panose="020B0604020202020204" pitchFamily="34" charset="0"/>
              </a:rPr>
              <a:t>What happened to Sarah Everard? Timeline of 33-year-olds’s disappearance as Wayne Couzens report published </a:t>
            </a:r>
            <a:r>
              <a:rPr lang="en-GB" sz="1800" dirty="0">
                <a:solidFill>
                  <a:srgbClr val="24393F"/>
                </a:solidFill>
                <a:highlight>
                  <a:srgbClr val="F5F5F5"/>
                </a:highlight>
                <a:latin typeface="Arial" panose="020B0604020202020204" pitchFamily="34" charset="0"/>
              </a:rPr>
              <a:t>[online] available </a:t>
            </a:r>
            <a:r>
              <a:rPr lang="en-GB" sz="1800" dirty="0" err="1">
                <a:solidFill>
                  <a:srgbClr val="24393F"/>
                </a:solidFill>
                <a:highlight>
                  <a:srgbClr val="F5F5F5"/>
                </a:highlight>
                <a:latin typeface="Arial" panose="020B0604020202020204" pitchFamily="34" charset="0"/>
              </a:rPr>
              <a:t>at:https</a:t>
            </a:r>
            <a:r>
              <a:rPr lang="en-GB" sz="1800" dirty="0">
                <a:solidFill>
                  <a:srgbClr val="24393F"/>
                </a:solidFill>
                <a:highlight>
                  <a:srgbClr val="F5F5F5"/>
                </a:highlight>
                <a:latin typeface="Arial" panose="020B0604020202020204" pitchFamily="34" charset="0"/>
              </a:rPr>
              <a:t>://www.independent.co.uk/news/uk/crime/sarah-everard-what-happened-wayne-couzens-report-b2504551.html date accessed-12/07/2024</a:t>
            </a:r>
          </a:p>
          <a:p>
            <a:endParaRPr lang="en-GB" sz="1800" dirty="0">
              <a:solidFill>
                <a:srgbClr val="24393F"/>
              </a:solidFill>
              <a:highlight>
                <a:srgbClr val="F5F5F5"/>
              </a:highlight>
              <a:latin typeface="Arial" panose="020B0604020202020204" pitchFamily="34" charset="0"/>
            </a:endParaRPr>
          </a:p>
          <a:p>
            <a:endParaRPr lang="en-GB" sz="1800" dirty="0">
              <a:solidFill>
                <a:srgbClr val="24393F"/>
              </a:solidFill>
              <a:highlight>
                <a:srgbClr val="F5F5F5"/>
              </a:highlight>
              <a:latin typeface="Arial" panose="020B0604020202020204" pitchFamily="34" charset="0"/>
            </a:endParaRPr>
          </a:p>
          <a:p>
            <a:endParaRPr lang="en-GB" dirty="0"/>
          </a:p>
        </p:txBody>
      </p:sp>
    </p:spTree>
    <p:extLst>
      <p:ext uri="{BB962C8B-B14F-4D97-AF65-F5344CB8AC3E}">
        <p14:creationId xmlns:p14="http://schemas.microsoft.com/office/powerpoint/2010/main" val="39771114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467</TotalTime>
  <Words>585</Words>
  <Application>Microsoft Office PowerPoint</Application>
  <PresentationFormat>Widescreen</PresentationFormat>
  <Paragraphs>44</Paragraphs>
  <Slides>11</Slides>
  <Notes>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Critically discuss the relationship between the media and the UK police </vt:lpstr>
      <vt:lpstr>What will be covered within this presentation </vt:lpstr>
      <vt:lpstr>The history of policing and the media </vt:lpstr>
      <vt:lpstr>Maintaining the confidence of the public  </vt:lpstr>
      <vt:lpstr>Accountability </vt:lpstr>
      <vt:lpstr>Ethics</vt:lpstr>
      <vt:lpstr>Police use of force </vt:lpstr>
      <vt:lpstr>Aiding investigations</vt:lpstr>
      <vt:lpstr>conclusion</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harvey richards</cp:lastModifiedBy>
  <cp:revision>7</cp:revision>
  <dcterms:created xsi:type="dcterms:W3CDTF">2024-07-19T11:08:16Z</dcterms:created>
  <dcterms:modified xsi:type="dcterms:W3CDTF">2024-07-22T08:03:17Z</dcterms:modified>
</cp:coreProperties>
</file>