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532" r:id="rId2"/>
    <p:sldId id="258" r:id="rId3"/>
    <p:sldId id="280" r:id="rId4"/>
    <p:sldId id="281" r:id="rId5"/>
    <p:sldId id="302" r:id="rId6"/>
    <p:sldId id="303" r:id="rId7"/>
    <p:sldId id="304" r:id="rId8"/>
    <p:sldId id="305" r:id="rId9"/>
    <p:sldId id="310" r:id="rId10"/>
    <p:sldId id="306" r:id="rId11"/>
    <p:sldId id="282" r:id="rId12"/>
    <p:sldId id="308" r:id="rId13"/>
    <p:sldId id="309" r:id="rId14"/>
    <p:sldId id="283" r:id="rId15"/>
    <p:sldId id="300" r:id="rId16"/>
    <p:sldId id="284" r:id="rId17"/>
    <p:sldId id="285" r:id="rId18"/>
    <p:sldId id="286" r:id="rId19"/>
    <p:sldId id="287" r:id="rId20"/>
    <p:sldId id="293" r:id="rId21"/>
    <p:sldId id="294" r:id="rId22"/>
    <p:sldId id="295" r:id="rId23"/>
    <p:sldId id="296" r:id="rId24"/>
    <p:sldId id="297" r:id="rId25"/>
    <p:sldId id="298" r:id="rId26"/>
    <p:sldId id="265" r:id="rId27"/>
    <p:sldId id="266" r:id="rId28"/>
    <p:sldId id="267" r:id="rId29"/>
    <p:sldId id="268" r:id="rId30"/>
    <p:sldId id="269" r:id="rId31"/>
    <p:sldId id="270" r:id="rId32"/>
    <p:sldId id="27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varScale="1">
        <p:scale>
          <a:sx n="68" d="100"/>
          <a:sy n="68"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69D9C-BE6C-47CD-8A38-830A0ADA6945}" type="datetimeFigureOut">
              <a:rPr lang="en-US" smtClean="0"/>
              <a:t>3/22/2021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4D0B5D-C253-4FDC-B098-0062DD23B50D}" type="slidenum">
              <a:rPr lang="en-US" smtClean="0"/>
              <a:t>‹#›</a:t>
            </a:fld>
            <a:endParaRPr lang="en-US"/>
          </a:p>
        </p:txBody>
      </p:sp>
    </p:spTree>
    <p:extLst>
      <p:ext uri="{BB962C8B-B14F-4D97-AF65-F5344CB8AC3E}">
        <p14:creationId xmlns:p14="http://schemas.microsoft.com/office/powerpoint/2010/main" val="272331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youtu.be/I7e_Eg7hQnI"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9F04719-3AD2-482A-B742-BCEAFBCA56B7}" type="slidenum">
              <a:rPr lang="de-DE" altLang="ko-KR" smtClean="0"/>
              <a:t>12</a:t>
            </a:fld>
            <a:endParaRPr lang="ko-KR"/>
          </a:p>
        </p:txBody>
      </p:sp>
    </p:spTree>
    <p:extLst>
      <p:ext uri="{BB962C8B-B14F-4D97-AF65-F5344CB8AC3E}">
        <p14:creationId xmlns:p14="http://schemas.microsoft.com/office/powerpoint/2010/main" val="3127659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numCol="1"/>
          <a:lstStyle/>
          <a:p>
            <a:pPr marL="0" marR="0" lvl="0" indent="0" algn="l" defTabSz="914400" rtl="0" eaLnBrk="1" fontAlgn="auto" latinLnBrk="1" hangingPunct="1">
              <a:lnSpc>
                <a:spcPct val="100000"/>
              </a:lnSpc>
              <a:spcBef>
                <a:spcPts val="0"/>
              </a:spcBef>
              <a:spcAft>
                <a:spcPts val="0"/>
              </a:spcAft>
              <a:buClrTx/>
              <a:buSzTx/>
              <a:buFontTx/>
              <a:buNone/>
              <a:tabLst/>
              <a:defRPr/>
            </a:pPr>
            <a:r>
              <a:rPr lang="en-US" altLang="ko-KR" dirty="0">
                <a:hlinkClick r:id="rId3"/>
              </a:rPr>
              <a:t>https://youtu.be/I7e_Eg7hQnI</a:t>
            </a:r>
          </a:p>
          <a:p>
            <a:endParaRPr lang="ko-KR" dirty="0"/>
          </a:p>
        </p:txBody>
      </p:sp>
      <p:sp>
        <p:nvSpPr>
          <p:cNvPr id="4" name="슬라이드 번호 개체 틀 3"/>
          <p:cNvSpPr>
            <a:spLocks noGrp="1"/>
          </p:cNvSpPr>
          <p:nvPr>
            <p:ph type="sldNum" sz="quarter" idx="10"/>
          </p:nvPr>
        </p:nvSpPr>
        <p:spPr/>
        <p:txBody>
          <a:bodyPr numCol="1"/>
          <a:lstStyle/>
          <a:p>
            <a:fld id="{39F04719-3AD2-482A-B742-BCEAFBCA56B7}" type="slidenum">
              <a:rPr lang="de-DE" altLang="ko-KR" smtClean="0"/>
              <a:t>13</a:t>
            </a:fld>
            <a:endParaRPr lang="ko-KR"/>
          </a:p>
        </p:txBody>
      </p:sp>
    </p:spTree>
    <p:extLst>
      <p:ext uri="{BB962C8B-B14F-4D97-AF65-F5344CB8AC3E}">
        <p14:creationId xmlns:p14="http://schemas.microsoft.com/office/powerpoint/2010/main" val="2914465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US" dirty="0"/>
              <a:t>To achieve resilience, a</a:t>
            </a:r>
            <a:r>
              <a:rPr lang="en-US" baseline="0" dirty="0"/>
              <a:t> company needs to know what affects the resilience of a supply chain. </a:t>
            </a:r>
            <a:r>
              <a:rPr lang="en-US" dirty="0"/>
              <a:t>We have identified</a:t>
            </a:r>
            <a:r>
              <a:rPr lang="en-US" baseline="0" dirty="0"/>
              <a:t> four measures as being keys for achieving a resilient supply chain. Namely, Visibility, Collaboration, Velocity and Efficiency. This information has been gathered by analyzing journals and DHL resilience strategies.  We were able to in turn connect them to the case of DHL. </a:t>
            </a:r>
            <a:endParaRPr lang="en-US" dirty="0"/>
          </a:p>
        </p:txBody>
      </p:sp>
      <p:sp>
        <p:nvSpPr>
          <p:cNvPr id="4" name="Slide Number Placeholder 3"/>
          <p:cNvSpPr>
            <a:spLocks noGrp="1"/>
          </p:cNvSpPr>
          <p:nvPr>
            <p:ph type="sldNum" sz="quarter" idx="10"/>
          </p:nvPr>
        </p:nvSpPr>
        <p:spPr/>
        <p:txBody>
          <a:bodyPr numCol="1"/>
          <a:lstStyle/>
          <a:p>
            <a:fld id="{39F04719-3AD2-482A-B742-BCEAFBCA56B7}" type="slidenum">
              <a:rPr lang="de-DE" altLang="ko-KR" smtClean="0"/>
              <a:t>26</a:t>
            </a:fld>
            <a:endParaRPr lang="ko-KR"/>
          </a:p>
        </p:txBody>
      </p:sp>
    </p:spTree>
    <p:extLst>
      <p:ext uri="{BB962C8B-B14F-4D97-AF65-F5344CB8AC3E}">
        <p14:creationId xmlns:p14="http://schemas.microsoft.com/office/powerpoint/2010/main" val="1195889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US" dirty="0"/>
              <a:t>The first key</a:t>
            </a:r>
            <a:r>
              <a:rPr lang="en-US" baseline="0" dirty="0"/>
              <a:t> Measure, Visibility, means that one can see from one end of the pipeline to the other. The main purpose is to improve the company performance, also by supporting the decision making process. One can distinguish internal and external visibility. External visibility includes collaborating closely with suppliers and customers (upstream, downstream). For internal visibility, a company needs to set clear lines of communication within the company. For gaining higher visibility companies need to invest in better technologies which make it expensive. They have to decide on the desired coverage and therefore the level of investment.</a:t>
            </a:r>
            <a:endParaRPr lang="en-US" dirty="0"/>
          </a:p>
        </p:txBody>
      </p:sp>
      <p:sp>
        <p:nvSpPr>
          <p:cNvPr id="4" name="Slide Number Placeholder 3"/>
          <p:cNvSpPr>
            <a:spLocks noGrp="1"/>
          </p:cNvSpPr>
          <p:nvPr>
            <p:ph type="sldNum" sz="quarter" idx="10"/>
          </p:nvPr>
        </p:nvSpPr>
        <p:spPr/>
        <p:txBody>
          <a:bodyPr numCol="1"/>
          <a:lstStyle/>
          <a:p>
            <a:fld id="{39F04719-3AD2-482A-B742-BCEAFBCA56B7}" type="slidenum">
              <a:rPr lang="de-DE" altLang="ko-KR" smtClean="0"/>
              <a:t>27</a:t>
            </a:fld>
            <a:endParaRPr lang="ko-KR"/>
          </a:p>
        </p:txBody>
      </p:sp>
    </p:spTree>
    <p:extLst>
      <p:ext uri="{BB962C8B-B14F-4D97-AF65-F5344CB8AC3E}">
        <p14:creationId xmlns:p14="http://schemas.microsoft.com/office/powerpoint/2010/main" val="134637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US" dirty="0"/>
              <a:t>Collaboration in Supply chain resilience is the relationship to suppliers and how a company works with</a:t>
            </a:r>
            <a:r>
              <a:rPr lang="en-US" baseline="0" dirty="0"/>
              <a:t> them</a:t>
            </a:r>
            <a:r>
              <a:rPr lang="en-US" dirty="0"/>
              <a:t> to achieve a common goal. </a:t>
            </a:r>
            <a:r>
              <a:rPr lang="en-GB" sz="1200" kern="1200" dirty="0">
                <a:solidFill>
                  <a:schemeClr val="tx1"/>
                </a:solidFill>
                <a:effectLst/>
                <a:latin typeface="+mn-lt"/>
                <a:ea typeface="+mn-ea"/>
                <a:cs typeface="+mn-cs"/>
              </a:rPr>
              <a:t>Collaboration can improve speed, service levels, and customer satisfaction as products can be tailored to the needs of the customer. An example of a</a:t>
            </a:r>
            <a:r>
              <a:rPr lang="en-GB" sz="1200" kern="1200" baseline="0" dirty="0">
                <a:solidFill>
                  <a:schemeClr val="tx1"/>
                </a:solidFill>
                <a:effectLst/>
                <a:latin typeface="+mn-lt"/>
                <a:ea typeface="+mn-ea"/>
                <a:cs typeface="+mn-cs"/>
              </a:rPr>
              <a:t> case where collaboration helped a company to survive the financial crisis in 2009 is the company Cable Co. A customer collapsed and their market share price in turn fell by 35 %. Cable Co. collaborated with their supplier and agreed on lower raw material prices to survive. Collaborative supplier relationships are more resilient than basic relationships but it is at a cost.</a:t>
            </a:r>
            <a:endParaRPr lang="en-US" dirty="0"/>
          </a:p>
        </p:txBody>
      </p:sp>
      <p:sp>
        <p:nvSpPr>
          <p:cNvPr id="4" name="Slide Number Placeholder 3"/>
          <p:cNvSpPr>
            <a:spLocks noGrp="1"/>
          </p:cNvSpPr>
          <p:nvPr>
            <p:ph type="sldNum" sz="quarter" idx="10"/>
          </p:nvPr>
        </p:nvSpPr>
        <p:spPr/>
        <p:txBody>
          <a:bodyPr numCol="1"/>
          <a:lstStyle/>
          <a:p>
            <a:fld id="{39F04719-3AD2-482A-B742-BCEAFBCA56B7}" type="slidenum">
              <a:rPr lang="de-DE" altLang="ko-KR" smtClean="0"/>
              <a:t>28</a:t>
            </a:fld>
            <a:endParaRPr lang="ko-KR"/>
          </a:p>
        </p:txBody>
      </p:sp>
    </p:spTree>
    <p:extLst>
      <p:ext uri="{BB962C8B-B14F-4D97-AF65-F5344CB8AC3E}">
        <p14:creationId xmlns:p14="http://schemas.microsoft.com/office/powerpoint/2010/main" val="3613200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a:p>
        </p:txBody>
      </p:sp>
      <p:sp>
        <p:nvSpPr>
          <p:cNvPr id="4" name="Slide Number Placeholder 3"/>
          <p:cNvSpPr>
            <a:spLocks noGrp="1"/>
          </p:cNvSpPr>
          <p:nvPr>
            <p:ph type="sldNum" sz="quarter" idx="10"/>
          </p:nvPr>
        </p:nvSpPr>
        <p:spPr/>
        <p:txBody>
          <a:bodyPr numCol="1"/>
          <a:lstStyle/>
          <a:p>
            <a:fld id="{39F04719-3AD2-482A-B742-BCEAFBCA56B7}" type="slidenum">
              <a:rPr lang="de-DE" altLang="ko-KR" smtClean="0"/>
              <a:t>29</a:t>
            </a:fld>
            <a:endParaRPr lang="ko-KR"/>
          </a:p>
        </p:txBody>
      </p:sp>
    </p:spTree>
    <p:extLst>
      <p:ext uri="{BB962C8B-B14F-4D97-AF65-F5344CB8AC3E}">
        <p14:creationId xmlns:p14="http://schemas.microsoft.com/office/powerpoint/2010/main" val="287220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a:p>
        </p:txBody>
      </p:sp>
      <p:sp>
        <p:nvSpPr>
          <p:cNvPr id="4" name="Slide Number Placeholder 3"/>
          <p:cNvSpPr>
            <a:spLocks noGrp="1"/>
          </p:cNvSpPr>
          <p:nvPr>
            <p:ph type="sldNum" sz="quarter" idx="10"/>
          </p:nvPr>
        </p:nvSpPr>
        <p:spPr/>
        <p:txBody>
          <a:bodyPr numCol="1"/>
          <a:lstStyle/>
          <a:p>
            <a:fld id="{39F04719-3AD2-482A-B742-BCEAFBCA56B7}" type="slidenum">
              <a:rPr lang="de-DE" altLang="ko-KR" smtClean="0"/>
              <a:t>30</a:t>
            </a:fld>
            <a:endParaRPr lang="ko-KR"/>
          </a:p>
        </p:txBody>
      </p:sp>
    </p:spTree>
    <p:extLst>
      <p:ext uri="{BB962C8B-B14F-4D97-AF65-F5344CB8AC3E}">
        <p14:creationId xmlns:p14="http://schemas.microsoft.com/office/powerpoint/2010/main" val="27623605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9F04719-3AD2-482A-B742-BCEAFBCA56B7}" type="slidenum">
              <a:rPr lang="de-DE" altLang="ko-KR" smtClean="0"/>
              <a:t>31</a:t>
            </a:fld>
            <a:endParaRPr lang="ko-KR"/>
          </a:p>
        </p:txBody>
      </p:sp>
    </p:spTree>
    <p:extLst>
      <p:ext uri="{BB962C8B-B14F-4D97-AF65-F5344CB8AC3E}">
        <p14:creationId xmlns:p14="http://schemas.microsoft.com/office/powerpoint/2010/main" val="3546273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F04719-3AD2-482A-B742-BCEAFBCA56B7}" type="slidenum">
              <a:rPr lang="de-DE" altLang="ko-KR" smtClean="0"/>
              <a:t>32</a:t>
            </a:fld>
            <a:endParaRPr lang="ko-KR"/>
          </a:p>
        </p:txBody>
      </p:sp>
    </p:spTree>
    <p:extLst>
      <p:ext uri="{BB962C8B-B14F-4D97-AF65-F5344CB8AC3E}">
        <p14:creationId xmlns:p14="http://schemas.microsoft.com/office/powerpoint/2010/main" val="14022579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987D20-CF00-469A-9897-046E8698308E}"/>
              </a:ext>
            </a:extLst>
          </p:cNvPr>
          <p:cNvSpPr>
            <a:spLocks noGrp="1"/>
          </p:cNvSpPr>
          <p:nvPr>
            <p:ph type="dt" sz="half" idx="10"/>
          </p:nvPr>
        </p:nvSpPr>
        <p:spPr>
          <a:xfrm>
            <a:off x="527051" y="6524626"/>
            <a:ext cx="1295400" cy="219075"/>
          </a:xfrm>
        </p:spPr>
        <p:txBody>
          <a:bodyPr/>
          <a:lstStyle>
            <a:lvl1pPr>
              <a:defRPr/>
            </a:lvl1pPr>
          </a:lstStyle>
          <a:p>
            <a:pPr>
              <a:defRPr/>
            </a:pPr>
            <a:fld id="{2A8A1656-BE9D-4659-838F-D1408FE57BF0}" type="datetime1">
              <a:rPr lang="en-GB" smtClean="0"/>
              <a:t>22/03/2021</a:t>
            </a:fld>
            <a:endParaRPr lang="en-GB"/>
          </a:p>
        </p:txBody>
      </p:sp>
      <p:sp>
        <p:nvSpPr>
          <p:cNvPr id="5" name="Footer Placeholder 4">
            <a:extLst>
              <a:ext uri="{FF2B5EF4-FFF2-40B4-BE49-F238E27FC236}">
                <a16:creationId xmlns:a16="http://schemas.microsoft.com/office/drawing/2014/main" id="{066EFC2C-F078-44BE-AE65-D3E829B3E7FB}"/>
              </a:ext>
            </a:extLst>
          </p:cNvPr>
          <p:cNvSpPr>
            <a:spLocks noGrp="1"/>
          </p:cNvSpPr>
          <p:nvPr>
            <p:ph type="ftr" sz="quarter" idx="11"/>
          </p:nvPr>
        </p:nvSpPr>
        <p:spPr>
          <a:xfrm>
            <a:off x="5520267" y="6381751"/>
            <a:ext cx="38608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B4D74F4-415B-44D0-88C5-2F3FF7854E2A}"/>
              </a:ext>
            </a:extLst>
          </p:cNvPr>
          <p:cNvSpPr>
            <a:spLocks noGrp="1"/>
          </p:cNvSpPr>
          <p:nvPr>
            <p:ph type="sldNum" sz="quarter" idx="12"/>
          </p:nvPr>
        </p:nvSpPr>
        <p:spPr/>
        <p:txBody>
          <a:bodyPr/>
          <a:lstStyle>
            <a:lvl1pPr>
              <a:defRPr/>
            </a:lvl1pPr>
          </a:lstStyle>
          <a:p>
            <a:pPr>
              <a:defRPr/>
            </a:pPr>
            <a:fld id="{87DC5CAB-F518-4E99-816A-5B286B07DABB}" type="slidenum">
              <a:rPr lang="en-GB"/>
              <a:pPr>
                <a:defRPr/>
              </a:pPr>
              <a:t>‹#›</a:t>
            </a:fld>
            <a:endParaRPr lang="en-GB"/>
          </a:p>
        </p:txBody>
      </p:sp>
    </p:spTree>
    <p:extLst>
      <p:ext uri="{BB962C8B-B14F-4D97-AF65-F5344CB8AC3E}">
        <p14:creationId xmlns:p14="http://schemas.microsoft.com/office/powerpoint/2010/main" val="1806644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7C7353-F1AB-4F55-B779-CB4A11EFF354}"/>
              </a:ext>
            </a:extLst>
          </p:cNvPr>
          <p:cNvSpPr>
            <a:spLocks noGrp="1"/>
          </p:cNvSpPr>
          <p:nvPr>
            <p:ph type="dt" sz="half" idx="10"/>
          </p:nvPr>
        </p:nvSpPr>
        <p:spPr/>
        <p:txBody>
          <a:bodyPr/>
          <a:lstStyle>
            <a:lvl1pPr>
              <a:defRPr/>
            </a:lvl1pPr>
          </a:lstStyle>
          <a:p>
            <a:pPr>
              <a:defRPr/>
            </a:pPr>
            <a:fld id="{2BEB62B0-939A-42C3-8962-0D121D72FE04}" type="datetime1">
              <a:rPr lang="en-GB" smtClean="0"/>
              <a:t>22/03/2021</a:t>
            </a:fld>
            <a:endParaRPr lang="en-GB"/>
          </a:p>
        </p:txBody>
      </p:sp>
      <p:sp>
        <p:nvSpPr>
          <p:cNvPr id="5" name="Footer Placeholder 4">
            <a:extLst>
              <a:ext uri="{FF2B5EF4-FFF2-40B4-BE49-F238E27FC236}">
                <a16:creationId xmlns:a16="http://schemas.microsoft.com/office/drawing/2014/main" id="{5BA5A791-E4FC-4F74-A65C-03721B6FBB52}"/>
              </a:ext>
            </a:extLst>
          </p:cNvPr>
          <p:cNvSpPr>
            <a:spLocks noGrp="1"/>
          </p:cNvSpPr>
          <p:nvPr>
            <p:ph type="ftr" sz="quarter" idx="11"/>
          </p:nvPr>
        </p:nvSpPr>
        <p:spPr>
          <a:xfrm>
            <a:off x="4176184" y="6461126"/>
            <a:ext cx="38608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487D35E-F03C-4F07-877B-AEC5B45A158A}"/>
              </a:ext>
            </a:extLst>
          </p:cNvPr>
          <p:cNvSpPr>
            <a:spLocks noGrp="1"/>
          </p:cNvSpPr>
          <p:nvPr>
            <p:ph type="sldNum" sz="quarter" idx="12"/>
          </p:nvPr>
        </p:nvSpPr>
        <p:spPr/>
        <p:txBody>
          <a:bodyPr/>
          <a:lstStyle>
            <a:lvl1pPr>
              <a:defRPr/>
            </a:lvl1pPr>
          </a:lstStyle>
          <a:p>
            <a:pPr>
              <a:defRPr/>
            </a:pPr>
            <a:fld id="{33F0A16C-B646-4294-AC3F-05177AFEE9EC}" type="slidenum">
              <a:rPr lang="en-GB"/>
              <a:pPr>
                <a:defRPr/>
              </a:pPr>
              <a:t>‹#›</a:t>
            </a:fld>
            <a:endParaRPr lang="en-GB"/>
          </a:p>
        </p:txBody>
      </p:sp>
    </p:spTree>
    <p:extLst>
      <p:ext uri="{BB962C8B-B14F-4D97-AF65-F5344CB8AC3E}">
        <p14:creationId xmlns:p14="http://schemas.microsoft.com/office/powerpoint/2010/main" val="2693802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8E6931-5FD1-4DEF-8D20-96739904E313}"/>
              </a:ext>
            </a:extLst>
          </p:cNvPr>
          <p:cNvSpPr>
            <a:spLocks noGrp="1"/>
          </p:cNvSpPr>
          <p:nvPr>
            <p:ph type="dt" sz="half" idx="10"/>
          </p:nvPr>
        </p:nvSpPr>
        <p:spPr/>
        <p:txBody>
          <a:bodyPr/>
          <a:lstStyle>
            <a:lvl1pPr>
              <a:defRPr/>
            </a:lvl1pPr>
          </a:lstStyle>
          <a:p>
            <a:pPr>
              <a:defRPr/>
            </a:pPr>
            <a:fld id="{21044F77-2D20-454A-8188-65536B4AF782}" type="datetime1">
              <a:rPr lang="en-GB" smtClean="0"/>
              <a:t>22/03/2021</a:t>
            </a:fld>
            <a:endParaRPr lang="en-GB" dirty="0"/>
          </a:p>
        </p:txBody>
      </p:sp>
      <p:sp>
        <p:nvSpPr>
          <p:cNvPr id="5" name="Slide Number Placeholder 5">
            <a:extLst>
              <a:ext uri="{FF2B5EF4-FFF2-40B4-BE49-F238E27FC236}">
                <a16:creationId xmlns:a16="http://schemas.microsoft.com/office/drawing/2014/main" id="{B18C6DE8-69FA-4341-88AE-7D55B96065EC}"/>
              </a:ext>
            </a:extLst>
          </p:cNvPr>
          <p:cNvSpPr>
            <a:spLocks noGrp="1"/>
          </p:cNvSpPr>
          <p:nvPr>
            <p:ph type="sldNum" sz="quarter" idx="11"/>
          </p:nvPr>
        </p:nvSpPr>
        <p:spPr/>
        <p:txBody>
          <a:bodyPr/>
          <a:lstStyle>
            <a:lvl1pPr>
              <a:defRPr/>
            </a:lvl1pPr>
          </a:lstStyle>
          <a:p>
            <a:pPr>
              <a:defRPr/>
            </a:pPr>
            <a:fld id="{F735BE07-0205-4420-93D4-0D8DC0A4EAB9}" type="slidenum">
              <a:rPr lang="en-GB"/>
              <a:pPr>
                <a:defRPr/>
              </a:pPr>
              <a:t>‹#›</a:t>
            </a:fld>
            <a:endParaRPr lang="en-GB" dirty="0"/>
          </a:p>
        </p:txBody>
      </p:sp>
    </p:spTree>
    <p:extLst>
      <p:ext uri="{BB962C8B-B14F-4D97-AF65-F5344CB8AC3E}">
        <p14:creationId xmlns:p14="http://schemas.microsoft.com/office/powerpoint/2010/main" val="3291243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52C74EE-EF16-4276-B4E8-E4261C08188D}"/>
              </a:ext>
            </a:extLst>
          </p:cNvPr>
          <p:cNvSpPr>
            <a:spLocks noGrp="1"/>
          </p:cNvSpPr>
          <p:nvPr>
            <p:ph type="dt" sz="half" idx="10"/>
          </p:nvPr>
        </p:nvSpPr>
        <p:spPr/>
        <p:txBody>
          <a:bodyPr/>
          <a:lstStyle>
            <a:lvl1pPr>
              <a:defRPr/>
            </a:lvl1pPr>
          </a:lstStyle>
          <a:p>
            <a:pPr>
              <a:defRPr/>
            </a:pPr>
            <a:fld id="{D9E487DE-48AA-473B-9A29-9A923F7BF90D}" type="datetime1">
              <a:rPr lang="en-GB" smtClean="0"/>
              <a:t>22/03/2021</a:t>
            </a:fld>
            <a:endParaRPr lang="en-GB" dirty="0"/>
          </a:p>
        </p:txBody>
      </p:sp>
      <p:sp>
        <p:nvSpPr>
          <p:cNvPr id="6" name="Slide Number Placeholder 5">
            <a:extLst>
              <a:ext uri="{FF2B5EF4-FFF2-40B4-BE49-F238E27FC236}">
                <a16:creationId xmlns:a16="http://schemas.microsoft.com/office/drawing/2014/main" id="{263192B4-8FBD-4E27-86B1-91C5B8A42A9E}"/>
              </a:ext>
            </a:extLst>
          </p:cNvPr>
          <p:cNvSpPr>
            <a:spLocks noGrp="1"/>
          </p:cNvSpPr>
          <p:nvPr>
            <p:ph type="sldNum" sz="quarter" idx="11"/>
          </p:nvPr>
        </p:nvSpPr>
        <p:spPr/>
        <p:txBody>
          <a:bodyPr/>
          <a:lstStyle>
            <a:lvl1pPr>
              <a:defRPr/>
            </a:lvl1pPr>
          </a:lstStyle>
          <a:p>
            <a:pPr>
              <a:defRPr/>
            </a:pPr>
            <a:fld id="{7E805500-4868-4886-9C4B-78AA0D8E8FF4}" type="slidenum">
              <a:rPr lang="en-GB"/>
              <a:pPr>
                <a:defRPr/>
              </a:pPr>
              <a:t>‹#›</a:t>
            </a:fld>
            <a:endParaRPr lang="en-GB" dirty="0"/>
          </a:p>
        </p:txBody>
      </p:sp>
    </p:spTree>
    <p:extLst>
      <p:ext uri="{BB962C8B-B14F-4D97-AF65-F5344CB8AC3E}">
        <p14:creationId xmlns:p14="http://schemas.microsoft.com/office/powerpoint/2010/main" val="895836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080048B-80D6-4843-A0BD-099E453AB854}"/>
              </a:ext>
            </a:extLst>
          </p:cNvPr>
          <p:cNvSpPr>
            <a:spLocks noGrp="1"/>
          </p:cNvSpPr>
          <p:nvPr>
            <p:ph type="dt" sz="half" idx="10"/>
          </p:nvPr>
        </p:nvSpPr>
        <p:spPr/>
        <p:txBody>
          <a:bodyPr/>
          <a:lstStyle>
            <a:lvl1pPr>
              <a:defRPr/>
            </a:lvl1pPr>
          </a:lstStyle>
          <a:p>
            <a:pPr>
              <a:defRPr/>
            </a:pPr>
            <a:fld id="{A1FE28B7-71D5-4DD5-A596-5452030D22BD}" type="datetime1">
              <a:rPr lang="en-GB" smtClean="0"/>
              <a:t>22/03/2021</a:t>
            </a:fld>
            <a:endParaRPr lang="en-GB" dirty="0"/>
          </a:p>
        </p:txBody>
      </p:sp>
      <p:sp>
        <p:nvSpPr>
          <p:cNvPr id="8" name="Slide Number Placeholder 5">
            <a:extLst>
              <a:ext uri="{FF2B5EF4-FFF2-40B4-BE49-F238E27FC236}">
                <a16:creationId xmlns:a16="http://schemas.microsoft.com/office/drawing/2014/main" id="{9A6CE99F-905D-4B1E-A8E4-47636C656490}"/>
              </a:ext>
            </a:extLst>
          </p:cNvPr>
          <p:cNvSpPr>
            <a:spLocks noGrp="1"/>
          </p:cNvSpPr>
          <p:nvPr>
            <p:ph type="sldNum" sz="quarter" idx="11"/>
          </p:nvPr>
        </p:nvSpPr>
        <p:spPr/>
        <p:txBody>
          <a:bodyPr/>
          <a:lstStyle>
            <a:lvl1pPr>
              <a:defRPr/>
            </a:lvl1pPr>
          </a:lstStyle>
          <a:p>
            <a:pPr>
              <a:defRPr/>
            </a:pPr>
            <a:fld id="{20DBBAA5-8361-42ED-980F-EEA6899C5260}" type="slidenum">
              <a:rPr lang="en-GB"/>
              <a:pPr>
                <a:defRPr/>
              </a:pPr>
              <a:t>‹#›</a:t>
            </a:fld>
            <a:endParaRPr lang="en-GB" dirty="0"/>
          </a:p>
        </p:txBody>
      </p:sp>
    </p:spTree>
    <p:extLst>
      <p:ext uri="{BB962C8B-B14F-4D97-AF65-F5344CB8AC3E}">
        <p14:creationId xmlns:p14="http://schemas.microsoft.com/office/powerpoint/2010/main" val="3583350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AF957319-C187-4FC8-8FE3-7C292F3BFD0E}"/>
              </a:ext>
            </a:extLst>
          </p:cNvPr>
          <p:cNvSpPr>
            <a:spLocks noGrp="1"/>
          </p:cNvSpPr>
          <p:nvPr>
            <p:ph type="dt" sz="half" idx="10"/>
          </p:nvPr>
        </p:nvSpPr>
        <p:spPr/>
        <p:txBody>
          <a:bodyPr/>
          <a:lstStyle>
            <a:lvl1pPr>
              <a:defRPr/>
            </a:lvl1pPr>
          </a:lstStyle>
          <a:p>
            <a:pPr>
              <a:defRPr/>
            </a:pPr>
            <a:fld id="{6D7E17A6-9528-457E-8687-4F6F64A4780E}" type="datetime1">
              <a:rPr lang="en-GB" smtClean="0"/>
              <a:t>22/03/2021</a:t>
            </a:fld>
            <a:endParaRPr lang="en-GB" dirty="0"/>
          </a:p>
        </p:txBody>
      </p:sp>
      <p:sp>
        <p:nvSpPr>
          <p:cNvPr id="4" name="Slide Number Placeholder 5">
            <a:extLst>
              <a:ext uri="{FF2B5EF4-FFF2-40B4-BE49-F238E27FC236}">
                <a16:creationId xmlns:a16="http://schemas.microsoft.com/office/drawing/2014/main" id="{CFDFD898-AB0F-4BC1-BC88-6F2D686B2760}"/>
              </a:ext>
            </a:extLst>
          </p:cNvPr>
          <p:cNvSpPr>
            <a:spLocks noGrp="1"/>
          </p:cNvSpPr>
          <p:nvPr>
            <p:ph type="sldNum" sz="quarter" idx="11"/>
          </p:nvPr>
        </p:nvSpPr>
        <p:spPr/>
        <p:txBody>
          <a:bodyPr/>
          <a:lstStyle>
            <a:lvl1pPr>
              <a:defRPr/>
            </a:lvl1pPr>
          </a:lstStyle>
          <a:p>
            <a:pPr>
              <a:defRPr/>
            </a:pPr>
            <a:fld id="{8035581A-79F0-4C93-BCCE-A2F6FE57F9E5}" type="slidenum">
              <a:rPr lang="en-GB"/>
              <a:pPr>
                <a:defRPr/>
              </a:pPr>
              <a:t>‹#›</a:t>
            </a:fld>
            <a:endParaRPr lang="en-GB" dirty="0"/>
          </a:p>
        </p:txBody>
      </p:sp>
    </p:spTree>
    <p:extLst>
      <p:ext uri="{BB962C8B-B14F-4D97-AF65-F5344CB8AC3E}">
        <p14:creationId xmlns:p14="http://schemas.microsoft.com/office/powerpoint/2010/main" val="2150642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BD499C-7C5D-47EE-B0B4-F38B4EE663C0}"/>
              </a:ext>
            </a:extLst>
          </p:cNvPr>
          <p:cNvSpPr>
            <a:spLocks noGrp="1"/>
          </p:cNvSpPr>
          <p:nvPr>
            <p:ph type="dt" sz="half" idx="10"/>
          </p:nvPr>
        </p:nvSpPr>
        <p:spPr/>
        <p:txBody>
          <a:bodyPr/>
          <a:lstStyle>
            <a:lvl1pPr>
              <a:defRPr/>
            </a:lvl1pPr>
          </a:lstStyle>
          <a:p>
            <a:pPr>
              <a:defRPr/>
            </a:pPr>
            <a:fld id="{B3BB9FD9-C695-415C-B2FA-C9B7776159D4}" type="datetime1">
              <a:rPr lang="en-GB" smtClean="0"/>
              <a:t>22/03/2021</a:t>
            </a:fld>
            <a:endParaRPr lang="en-GB" dirty="0"/>
          </a:p>
        </p:txBody>
      </p:sp>
      <p:sp>
        <p:nvSpPr>
          <p:cNvPr id="3" name="Slide Number Placeholder 5">
            <a:extLst>
              <a:ext uri="{FF2B5EF4-FFF2-40B4-BE49-F238E27FC236}">
                <a16:creationId xmlns:a16="http://schemas.microsoft.com/office/drawing/2014/main" id="{78C70DB9-699D-4274-BFB3-44472DCA152C}"/>
              </a:ext>
            </a:extLst>
          </p:cNvPr>
          <p:cNvSpPr>
            <a:spLocks noGrp="1"/>
          </p:cNvSpPr>
          <p:nvPr>
            <p:ph type="sldNum" sz="quarter" idx="11"/>
          </p:nvPr>
        </p:nvSpPr>
        <p:spPr/>
        <p:txBody>
          <a:bodyPr/>
          <a:lstStyle>
            <a:lvl1pPr>
              <a:defRPr/>
            </a:lvl1pPr>
          </a:lstStyle>
          <a:p>
            <a:pPr>
              <a:defRPr/>
            </a:pPr>
            <a:fld id="{32C98147-1C11-413A-9C27-74D763182CF3}" type="slidenum">
              <a:rPr lang="en-GB"/>
              <a:pPr>
                <a:defRPr/>
              </a:pPr>
              <a:t>‹#›</a:t>
            </a:fld>
            <a:endParaRPr lang="en-GB" dirty="0"/>
          </a:p>
        </p:txBody>
      </p:sp>
    </p:spTree>
    <p:extLst>
      <p:ext uri="{BB962C8B-B14F-4D97-AF65-F5344CB8AC3E}">
        <p14:creationId xmlns:p14="http://schemas.microsoft.com/office/powerpoint/2010/main" val="2463299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8DBC3709-C30E-4031-90FC-314C51F26847}"/>
              </a:ext>
            </a:extLst>
          </p:cNvPr>
          <p:cNvSpPr>
            <a:spLocks noGrp="1"/>
          </p:cNvSpPr>
          <p:nvPr>
            <p:ph type="dt" sz="half" idx="10"/>
          </p:nvPr>
        </p:nvSpPr>
        <p:spPr/>
        <p:txBody>
          <a:bodyPr/>
          <a:lstStyle>
            <a:lvl1pPr>
              <a:defRPr/>
            </a:lvl1pPr>
          </a:lstStyle>
          <a:p>
            <a:pPr>
              <a:defRPr/>
            </a:pPr>
            <a:fld id="{EA8F43CE-6B04-4A60-B3D8-91F2BBBB33BB}" type="datetime1">
              <a:rPr lang="en-GB" smtClean="0"/>
              <a:t>22/03/2021</a:t>
            </a:fld>
            <a:endParaRPr lang="en-GB" dirty="0"/>
          </a:p>
        </p:txBody>
      </p:sp>
      <p:sp>
        <p:nvSpPr>
          <p:cNvPr id="6" name="Slide Number Placeholder 5">
            <a:extLst>
              <a:ext uri="{FF2B5EF4-FFF2-40B4-BE49-F238E27FC236}">
                <a16:creationId xmlns:a16="http://schemas.microsoft.com/office/drawing/2014/main" id="{10BC6589-B93C-4C13-9683-3CA06B798434}"/>
              </a:ext>
            </a:extLst>
          </p:cNvPr>
          <p:cNvSpPr>
            <a:spLocks noGrp="1"/>
          </p:cNvSpPr>
          <p:nvPr>
            <p:ph type="sldNum" sz="quarter" idx="11"/>
          </p:nvPr>
        </p:nvSpPr>
        <p:spPr/>
        <p:txBody>
          <a:bodyPr/>
          <a:lstStyle>
            <a:lvl1pPr>
              <a:defRPr/>
            </a:lvl1pPr>
          </a:lstStyle>
          <a:p>
            <a:pPr>
              <a:defRPr/>
            </a:pPr>
            <a:fld id="{00F3BBBA-3A02-4966-BB93-CD4E47F4692D}" type="slidenum">
              <a:rPr lang="en-GB"/>
              <a:pPr>
                <a:defRPr/>
              </a:pPr>
              <a:t>‹#›</a:t>
            </a:fld>
            <a:endParaRPr lang="en-GB" dirty="0"/>
          </a:p>
        </p:txBody>
      </p:sp>
    </p:spTree>
    <p:extLst>
      <p:ext uri="{BB962C8B-B14F-4D97-AF65-F5344CB8AC3E}">
        <p14:creationId xmlns:p14="http://schemas.microsoft.com/office/powerpoint/2010/main" val="2274310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5729A405-F1F1-4409-9286-2135AE608B99}"/>
              </a:ext>
            </a:extLst>
          </p:cNvPr>
          <p:cNvSpPr>
            <a:spLocks noGrp="1"/>
          </p:cNvSpPr>
          <p:nvPr>
            <p:ph type="dt" sz="half" idx="10"/>
          </p:nvPr>
        </p:nvSpPr>
        <p:spPr/>
        <p:txBody>
          <a:bodyPr/>
          <a:lstStyle>
            <a:lvl1pPr>
              <a:defRPr/>
            </a:lvl1pPr>
          </a:lstStyle>
          <a:p>
            <a:pPr>
              <a:defRPr/>
            </a:pPr>
            <a:fld id="{C058AFC8-1C77-4479-8FA4-77E1ED0F0AD4}" type="datetime1">
              <a:rPr lang="en-GB" smtClean="0"/>
              <a:t>22/03/2021</a:t>
            </a:fld>
            <a:endParaRPr lang="en-GB" dirty="0"/>
          </a:p>
        </p:txBody>
      </p:sp>
      <p:sp>
        <p:nvSpPr>
          <p:cNvPr id="6" name="Slide Number Placeholder 5">
            <a:extLst>
              <a:ext uri="{FF2B5EF4-FFF2-40B4-BE49-F238E27FC236}">
                <a16:creationId xmlns:a16="http://schemas.microsoft.com/office/drawing/2014/main" id="{55E85B37-8927-4F4E-BF18-8B2CA0983D39}"/>
              </a:ext>
            </a:extLst>
          </p:cNvPr>
          <p:cNvSpPr>
            <a:spLocks noGrp="1"/>
          </p:cNvSpPr>
          <p:nvPr>
            <p:ph type="sldNum" sz="quarter" idx="11"/>
          </p:nvPr>
        </p:nvSpPr>
        <p:spPr/>
        <p:txBody>
          <a:bodyPr/>
          <a:lstStyle>
            <a:lvl1pPr>
              <a:defRPr/>
            </a:lvl1pPr>
          </a:lstStyle>
          <a:p>
            <a:pPr>
              <a:defRPr/>
            </a:pPr>
            <a:fld id="{BB8DAE00-7058-4771-8B19-2F37AF2AC10C}" type="slidenum">
              <a:rPr lang="en-GB"/>
              <a:pPr>
                <a:defRPr/>
              </a:pPr>
              <a:t>‹#›</a:t>
            </a:fld>
            <a:endParaRPr lang="en-GB" dirty="0"/>
          </a:p>
        </p:txBody>
      </p:sp>
    </p:spTree>
    <p:extLst>
      <p:ext uri="{BB962C8B-B14F-4D97-AF65-F5344CB8AC3E}">
        <p14:creationId xmlns:p14="http://schemas.microsoft.com/office/powerpoint/2010/main" val="3165099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8AFC7F-DB6A-4303-803C-24A693234CC4}"/>
              </a:ext>
            </a:extLst>
          </p:cNvPr>
          <p:cNvSpPr>
            <a:spLocks noGrp="1"/>
          </p:cNvSpPr>
          <p:nvPr>
            <p:ph type="dt" sz="half" idx="10"/>
          </p:nvPr>
        </p:nvSpPr>
        <p:spPr/>
        <p:txBody>
          <a:bodyPr/>
          <a:lstStyle>
            <a:lvl1pPr>
              <a:defRPr/>
            </a:lvl1pPr>
          </a:lstStyle>
          <a:p>
            <a:pPr>
              <a:defRPr/>
            </a:pPr>
            <a:fld id="{395611F4-BA1C-499F-8107-3450B8109CF2}" type="datetime1">
              <a:rPr lang="en-GB" smtClean="0"/>
              <a:t>22/03/2021</a:t>
            </a:fld>
            <a:endParaRPr lang="en-GB"/>
          </a:p>
        </p:txBody>
      </p:sp>
    </p:spTree>
    <p:extLst>
      <p:ext uri="{BB962C8B-B14F-4D97-AF65-F5344CB8AC3E}">
        <p14:creationId xmlns:p14="http://schemas.microsoft.com/office/powerpoint/2010/main" val="2882127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92DFE5-0412-443A-A5D1-3C22A224EC07}"/>
              </a:ext>
            </a:extLst>
          </p:cNvPr>
          <p:cNvSpPr>
            <a:spLocks noGrp="1"/>
          </p:cNvSpPr>
          <p:nvPr>
            <p:ph type="dt" sz="half" idx="10"/>
          </p:nvPr>
        </p:nvSpPr>
        <p:spPr/>
        <p:txBody>
          <a:bodyPr/>
          <a:lstStyle>
            <a:lvl1pPr>
              <a:defRPr/>
            </a:lvl1pPr>
          </a:lstStyle>
          <a:p>
            <a:pPr>
              <a:defRPr/>
            </a:pPr>
            <a:fld id="{C9BF8700-E1A2-4357-99EF-4F1FC3145B7A}" type="datetime1">
              <a:rPr lang="en-GB" smtClean="0"/>
              <a:t>22/03/2021</a:t>
            </a:fld>
            <a:endParaRPr lang="en-GB" dirty="0"/>
          </a:p>
        </p:txBody>
      </p:sp>
      <p:sp>
        <p:nvSpPr>
          <p:cNvPr id="5" name="Slide Number Placeholder 5">
            <a:extLst>
              <a:ext uri="{FF2B5EF4-FFF2-40B4-BE49-F238E27FC236}">
                <a16:creationId xmlns:a16="http://schemas.microsoft.com/office/drawing/2014/main" id="{C6F9DAD2-C6A4-4903-A272-7D80815B1070}"/>
              </a:ext>
            </a:extLst>
          </p:cNvPr>
          <p:cNvSpPr>
            <a:spLocks noGrp="1"/>
          </p:cNvSpPr>
          <p:nvPr>
            <p:ph type="sldNum" sz="quarter" idx="11"/>
          </p:nvPr>
        </p:nvSpPr>
        <p:spPr/>
        <p:txBody>
          <a:bodyPr/>
          <a:lstStyle>
            <a:lvl1pPr>
              <a:defRPr/>
            </a:lvl1pPr>
          </a:lstStyle>
          <a:p>
            <a:pPr>
              <a:defRPr/>
            </a:pPr>
            <a:fld id="{F6CE0F5E-FF8D-4CDA-9758-3CF335C84344}" type="slidenum">
              <a:rPr lang="en-GB"/>
              <a:pPr>
                <a:defRPr/>
              </a:pPr>
              <a:t>‹#›</a:t>
            </a:fld>
            <a:endParaRPr lang="en-GB" dirty="0"/>
          </a:p>
        </p:txBody>
      </p:sp>
    </p:spTree>
    <p:extLst>
      <p:ext uri="{BB962C8B-B14F-4D97-AF65-F5344CB8AC3E}">
        <p14:creationId xmlns:p14="http://schemas.microsoft.com/office/powerpoint/2010/main" val="33137825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hort Title and 1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552451" y="1243016"/>
            <a:ext cx="11087100" cy="47053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Title 3"/>
          <p:cNvSpPr>
            <a:spLocks noGrp="1"/>
          </p:cNvSpPr>
          <p:nvPr>
            <p:ph type="title"/>
          </p:nvPr>
        </p:nvSpPr>
        <p:spPr>
          <a:xfrm>
            <a:off x="552451" y="490537"/>
            <a:ext cx="11087100" cy="75247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30221569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One col">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1"/>
            <a:ext cx="12192000" cy="6857999"/>
          </a:xfrm>
          <a:prstGeom prst="rect">
            <a:avLst/>
          </a:prstGeom>
        </p:spPr>
      </p:pic>
      <p:pic>
        <p:nvPicPr>
          <p:cNvPr id="12" name="Picture 1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8"/>
            <a:ext cx="12192000" cy="572833"/>
          </a:xfrm>
          <a:prstGeom prst="rect">
            <a:avLst/>
          </a:prstGeom>
        </p:spPr>
      </p:pic>
      <p:sp>
        <p:nvSpPr>
          <p:cNvPr id="13" name="Slide Number Placeholder 13"/>
          <p:cNvSpPr>
            <a:spLocks noGrp="1"/>
          </p:cNvSpPr>
          <p:nvPr>
            <p:ph type="sldNum" sz="quarter" idx="16"/>
          </p:nvPr>
        </p:nvSpPr>
        <p:spPr>
          <a:xfrm>
            <a:off x="5272989" y="6309321"/>
            <a:ext cx="1644667" cy="365125"/>
          </a:xfrm>
        </p:spPr>
        <p:txBody>
          <a:bodyPr lIns="0" tIns="0" rIns="0" bIns="0" anchor="t" anchorCtr="0"/>
          <a:lstStyle>
            <a:lvl1pPr algn="ctr">
              <a:defRPr>
                <a:latin typeface="Liberation Sans" panose="020B0604020202020204" pitchFamily="34" charset="0"/>
                <a:ea typeface="Liberation Sans" panose="020B0604020202020204" pitchFamily="34" charset="0"/>
                <a:cs typeface="Liberation Sans" panose="020B0604020202020204" pitchFamily="34" charset="0"/>
              </a:defRPr>
            </a:lvl1pPr>
          </a:lstStyle>
          <a:p>
            <a:fld id="{702C51A5-30FB-4CEB-9C7C-A7D3DCD76AFF}" type="slidenum">
              <a:rPr lang="en-GB" smtClean="0"/>
              <a:pPr/>
              <a:t>‹#›</a:t>
            </a:fld>
            <a:endParaRPr lang="en-GB" dirty="0"/>
          </a:p>
        </p:txBody>
      </p:sp>
      <p:sp>
        <p:nvSpPr>
          <p:cNvPr id="15" name="Picture Placeholder 15"/>
          <p:cNvSpPr>
            <a:spLocks noGrp="1"/>
          </p:cNvSpPr>
          <p:nvPr>
            <p:ph type="pic" sz="quarter" idx="17" hasCustomPrompt="1"/>
          </p:nvPr>
        </p:nvSpPr>
        <p:spPr>
          <a:xfrm>
            <a:off x="671397" y="6345368"/>
            <a:ext cx="144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1</a:t>
            </a:r>
          </a:p>
        </p:txBody>
      </p:sp>
      <p:sp>
        <p:nvSpPr>
          <p:cNvPr id="18" name="Picture Placeholder 15"/>
          <p:cNvSpPr>
            <a:spLocks noGrp="1"/>
          </p:cNvSpPr>
          <p:nvPr>
            <p:ph type="pic" sz="quarter" idx="18" hasCustomPrompt="1"/>
          </p:nvPr>
        </p:nvSpPr>
        <p:spPr>
          <a:xfrm>
            <a:off x="2495760" y="6345368"/>
            <a:ext cx="144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2</a:t>
            </a:r>
          </a:p>
        </p:txBody>
      </p:sp>
      <p:sp>
        <p:nvSpPr>
          <p:cNvPr id="19" name="Title 1"/>
          <p:cNvSpPr>
            <a:spLocks noGrp="1"/>
          </p:cNvSpPr>
          <p:nvPr>
            <p:ph type="title"/>
          </p:nvPr>
        </p:nvSpPr>
        <p:spPr>
          <a:xfrm>
            <a:off x="671397" y="512676"/>
            <a:ext cx="7344000" cy="396000"/>
          </a:xfrm>
        </p:spPr>
        <p:txBody>
          <a:bodyPr/>
          <a:lstStyle>
            <a:lvl1pPr>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US"/>
              <a:t>Click to edit Master title style</a:t>
            </a:r>
            <a:endParaRPr lang="en-GB" dirty="0"/>
          </a:p>
        </p:txBody>
      </p:sp>
      <p:sp>
        <p:nvSpPr>
          <p:cNvPr id="3" name="Content Placeholder 2"/>
          <p:cNvSpPr>
            <a:spLocks noGrp="1"/>
          </p:cNvSpPr>
          <p:nvPr>
            <p:ph sz="quarter" idx="19"/>
          </p:nvPr>
        </p:nvSpPr>
        <p:spPr>
          <a:xfrm>
            <a:off x="670984" y="1520825"/>
            <a:ext cx="8449733"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20" name="Text Placeholder 8"/>
          <p:cNvSpPr>
            <a:spLocks noGrp="1"/>
          </p:cNvSpPr>
          <p:nvPr>
            <p:ph type="body" sz="quarter" idx="13" hasCustomPrompt="1"/>
          </p:nvPr>
        </p:nvSpPr>
        <p:spPr>
          <a:xfrm>
            <a:off x="671661" y="944724"/>
            <a:ext cx="7344000"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solidFill>
                  <a:schemeClr val="accent1"/>
                </a:solidFill>
              </a:defRPr>
            </a:lvl2pPr>
            <a:lvl3pPr marL="0" indent="0">
              <a:buNone/>
              <a:defRPr>
                <a:solidFill>
                  <a:schemeClr val="accent1"/>
                </a:solidFill>
              </a:defRPr>
            </a:lvl3pPr>
            <a:lvl4pPr marL="0" indent="0">
              <a:buNone/>
              <a:defRPr/>
            </a:lvl4pPr>
            <a:lvl5pPr marL="0" indent="0">
              <a:buNone/>
              <a:defRPr/>
            </a:lvl5pPr>
          </a:lstStyle>
          <a:p>
            <a:pPr lvl="0"/>
            <a:r>
              <a:rPr lang="en-US" dirty="0"/>
              <a:t>Click to edit sub title</a:t>
            </a:r>
          </a:p>
        </p:txBody>
      </p:sp>
    </p:spTree>
    <p:extLst>
      <p:ext uri="{BB962C8B-B14F-4D97-AF65-F5344CB8AC3E}">
        <p14:creationId xmlns:p14="http://schemas.microsoft.com/office/powerpoint/2010/main" val="639554305"/>
      </p:ext>
    </p:extLst>
  </p:cSld>
  <p:clrMapOvr>
    <a:masterClrMapping/>
  </p:clrMapOvr>
  <p:extLst>
    <p:ext uri="{DCECCB84-F9BA-43D5-87BE-67443E8EF086}">
      <p15:sldGuideLst xmlns:p15="http://schemas.microsoft.com/office/powerpoint/2012/main">
        <p15:guide id="1" orient="horz" pos="323">
          <p15:clr>
            <a:srgbClr val="FBAE40"/>
          </p15:clr>
        </p15:guide>
        <p15:guide id="2" pos="317">
          <p15:clr>
            <a:srgbClr val="FBAE40"/>
          </p15:clr>
        </p15:guide>
        <p15:guide id="3" orient="horz" pos="595">
          <p15:clr>
            <a:srgbClr val="FBAE40"/>
          </p15:clr>
        </p15:guide>
        <p15:guide id="4" orient="horz" pos="958">
          <p15:clr>
            <a:srgbClr val="FBAE40"/>
          </p15:clr>
        </p15:guide>
        <p15:guide id="5" orient="horz" pos="3748">
          <p15:clr>
            <a:srgbClr val="FBAE40"/>
          </p15:clr>
        </p15:guide>
        <p15:guide id="6" pos="4309">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Divider Slide (Wht Bckgrnd)">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381"/>
            <a:ext cx="12190645" cy="6857238"/>
          </a:xfrm>
          <a:prstGeom prst="rect">
            <a:avLst/>
          </a:prstGeom>
        </p:spPr>
      </p:pic>
      <p:pic>
        <p:nvPicPr>
          <p:cNvPr id="12" name="Picture 11"/>
          <p:cNvPicPr>
            <a:picLocks noChangeAspect="1"/>
          </p:cNvPicPr>
          <p:nvPr userDrawn="1"/>
        </p:nvPicPr>
        <p:blipFill rotWithShape="1">
          <a:blip r:embed="rId3" cstate="print">
            <a:extLst>
              <a:ext uri="{28A0092B-C50C-407E-A947-70E740481C1C}">
                <a14:useLocalDpi xmlns:a14="http://schemas.microsoft.com/office/drawing/2010/main" val="0"/>
              </a:ext>
            </a:extLst>
          </a:blip>
          <a:srcRect t="14634"/>
          <a:stretch/>
        </p:blipFill>
        <p:spPr>
          <a:xfrm>
            <a:off x="0" y="6368996"/>
            <a:ext cx="12192000" cy="489005"/>
          </a:xfrm>
          <a:prstGeom prst="rect">
            <a:avLst/>
          </a:prstGeom>
        </p:spPr>
      </p:pic>
      <p:sp>
        <p:nvSpPr>
          <p:cNvPr id="13" name="Slide Number Placeholder 13"/>
          <p:cNvSpPr>
            <a:spLocks noGrp="1"/>
          </p:cNvSpPr>
          <p:nvPr>
            <p:ph type="sldNum" sz="quarter" idx="16"/>
          </p:nvPr>
        </p:nvSpPr>
        <p:spPr>
          <a:xfrm>
            <a:off x="5272989" y="6309369"/>
            <a:ext cx="1644667"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7" name="Title 1"/>
          <p:cNvSpPr>
            <a:spLocks noGrp="1"/>
          </p:cNvSpPr>
          <p:nvPr>
            <p:ph type="title"/>
          </p:nvPr>
        </p:nvSpPr>
        <p:spPr>
          <a:xfrm>
            <a:off x="670984" y="512044"/>
            <a:ext cx="7454619" cy="404768"/>
          </a:xfrm>
        </p:spPr>
        <p:txBody>
          <a:bodyPr/>
          <a:lstStyle>
            <a:lvl1pPr>
              <a:defRPr>
                <a:solidFill>
                  <a:srgbClr val="032977"/>
                </a:solidFill>
              </a:defRPr>
            </a:lvl1pPr>
          </a:lstStyle>
          <a:p>
            <a:r>
              <a:rPr lang="en-US"/>
              <a:t>Click to edit Master title style</a:t>
            </a:r>
            <a:endParaRPr lang="en-GB" dirty="0"/>
          </a:p>
        </p:txBody>
      </p:sp>
      <p:sp>
        <p:nvSpPr>
          <p:cNvPr id="18" name="Text Placeholder 8"/>
          <p:cNvSpPr>
            <a:spLocks noGrp="1"/>
          </p:cNvSpPr>
          <p:nvPr>
            <p:ph type="body" sz="quarter" idx="19" hasCustomPrompt="1"/>
          </p:nvPr>
        </p:nvSpPr>
        <p:spPr>
          <a:xfrm>
            <a:off x="671399" y="945480"/>
            <a:ext cx="6960773"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2" name="Picture Placeholder 15"/>
          <p:cNvSpPr>
            <a:spLocks noGrp="1"/>
          </p:cNvSpPr>
          <p:nvPr>
            <p:ph type="pic" sz="quarter" idx="17" hasCustomPrompt="1"/>
          </p:nvPr>
        </p:nvSpPr>
        <p:spPr>
          <a:xfrm>
            <a:off x="671397" y="6345368"/>
            <a:ext cx="1440000" cy="396000"/>
          </a:xfrm>
        </p:spPr>
        <p:txBody>
          <a:bodyPr>
            <a:noAutofit/>
          </a:bodyPr>
          <a:lstStyle>
            <a:lvl1pPr marL="0" indent="0">
              <a:buNone/>
              <a:defRPr sz="1600"/>
            </a:lvl1pPr>
          </a:lstStyle>
          <a:p>
            <a:r>
              <a:rPr lang="en-GB" dirty="0"/>
              <a:t>Partner logo 1</a:t>
            </a:r>
          </a:p>
        </p:txBody>
      </p:sp>
      <p:sp>
        <p:nvSpPr>
          <p:cNvPr id="23" name="Picture Placeholder 15"/>
          <p:cNvSpPr>
            <a:spLocks noGrp="1"/>
          </p:cNvSpPr>
          <p:nvPr>
            <p:ph type="pic" sz="quarter" idx="18" hasCustomPrompt="1"/>
          </p:nvPr>
        </p:nvSpPr>
        <p:spPr>
          <a:xfrm>
            <a:off x="2495760" y="6345368"/>
            <a:ext cx="1440000" cy="396000"/>
          </a:xfrm>
        </p:spPr>
        <p:txBody>
          <a:bodyPr>
            <a:noAutofit/>
          </a:bodyPr>
          <a:lstStyle>
            <a:lvl1pPr marL="0" indent="0">
              <a:buNone/>
              <a:defRPr sz="1600"/>
            </a:lvl1pPr>
          </a:lstStyle>
          <a:p>
            <a:r>
              <a:rPr lang="en-GB" dirty="0"/>
              <a:t>Partner logo 2</a:t>
            </a:r>
          </a:p>
        </p:txBody>
      </p:sp>
      <p:sp>
        <p:nvSpPr>
          <p:cNvPr id="24" name="Picture Placeholder 8"/>
          <p:cNvSpPr>
            <a:spLocks noGrp="1"/>
          </p:cNvSpPr>
          <p:nvPr>
            <p:ph type="pic" sz="quarter" idx="20"/>
          </p:nvPr>
        </p:nvSpPr>
        <p:spPr>
          <a:xfrm>
            <a:off x="4979854" y="1628800"/>
            <a:ext cx="7210793"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r>
              <a:rPr lang="en-US"/>
              <a:t>Click icon to add picture</a:t>
            </a:r>
            <a:endParaRPr lang="en-GB" dirty="0"/>
          </a:p>
        </p:txBody>
      </p:sp>
    </p:spTree>
    <p:extLst>
      <p:ext uri="{BB962C8B-B14F-4D97-AF65-F5344CB8AC3E}">
        <p14:creationId xmlns:p14="http://schemas.microsoft.com/office/powerpoint/2010/main" val="960169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E198980-CC22-4E7D-B2DC-773146B16170}"/>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647F434-2567-440C-B01D-94519D93125F}"/>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C78DAEF-ACF1-4330-BA58-AF78B3BF75A8}"/>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a:defRPr sz="788">
                <a:solidFill>
                  <a:schemeClr val="tx1">
                    <a:tint val="75000"/>
                  </a:schemeClr>
                </a:solidFill>
              </a:defRPr>
            </a:lvl1pPr>
          </a:lstStyle>
          <a:p>
            <a:pPr>
              <a:defRPr/>
            </a:pPr>
            <a:fld id="{DB243CFB-92CE-41B5-A9C2-F5B58A1D4746}" type="datetime1">
              <a:rPr lang="en-GB" smtClean="0"/>
              <a:t>22/03/2021</a:t>
            </a:fld>
            <a:endParaRPr lang="en-GB" dirty="0"/>
          </a:p>
        </p:txBody>
      </p:sp>
      <p:sp>
        <p:nvSpPr>
          <p:cNvPr id="6" name="Slide Number Placeholder 5">
            <a:extLst>
              <a:ext uri="{FF2B5EF4-FFF2-40B4-BE49-F238E27FC236}">
                <a16:creationId xmlns:a16="http://schemas.microsoft.com/office/drawing/2014/main" id="{C4854DD4-FF1A-4CED-906B-B99F76620B49}"/>
              </a:ext>
            </a:extLst>
          </p:cNvPr>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5EAAA76D-F8E5-4D1B-8ABE-A9C2B0992ADC}" type="slidenum">
              <a:rPr lang="en-GB"/>
              <a:pPr>
                <a:defRPr/>
              </a:pPr>
              <a:t>‹#›</a:t>
            </a:fld>
            <a:endParaRPr lang="en-GB" dirty="0"/>
          </a:p>
        </p:txBody>
      </p:sp>
    </p:spTree>
    <p:extLst>
      <p:ext uri="{BB962C8B-B14F-4D97-AF65-F5344CB8AC3E}">
        <p14:creationId xmlns:p14="http://schemas.microsoft.com/office/powerpoint/2010/main" val="1015375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hf hdr="0" ftr="0"/>
  <p:txStyles>
    <p:titleStyle>
      <a:lvl1pPr algn="ctr" defTabSz="685800" rtl="0" eaLnBrk="0" fontAlgn="base" hangingPunct="0">
        <a:spcBef>
          <a:spcPct val="0"/>
        </a:spcBef>
        <a:spcAft>
          <a:spcPct val="0"/>
        </a:spcAft>
        <a:defRPr sz="3300" kern="1200">
          <a:solidFill>
            <a:schemeClr val="tx1"/>
          </a:solidFill>
          <a:latin typeface="+mj-lt"/>
          <a:ea typeface="+mj-ea"/>
          <a:cs typeface="+mj-cs"/>
        </a:defRPr>
      </a:lvl1pPr>
      <a:lvl2pPr algn="ctr" defTabSz="685800" rtl="0" eaLnBrk="0" fontAlgn="base" hangingPunct="0">
        <a:spcBef>
          <a:spcPct val="0"/>
        </a:spcBef>
        <a:spcAft>
          <a:spcPct val="0"/>
        </a:spcAft>
        <a:defRPr sz="3300">
          <a:solidFill>
            <a:schemeClr val="tx1"/>
          </a:solidFill>
          <a:latin typeface="Myriad Pro"/>
        </a:defRPr>
      </a:lvl2pPr>
      <a:lvl3pPr algn="ctr" defTabSz="685800" rtl="0" eaLnBrk="0" fontAlgn="base" hangingPunct="0">
        <a:spcBef>
          <a:spcPct val="0"/>
        </a:spcBef>
        <a:spcAft>
          <a:spcPct val="0"/>
        </a:spcAft>
        <a:defRPr sz="3300">
          <a:solidFill>
            <a:schemeClr val="tx1"/>
          </a:solidFill>
          <a:latin typeface="Myriad Pro"/>
        </a:defRPr>
      </a:lvl3pPr>
      <a:lvl4pPr algn="ctr" defTabSz="685800" rtl="0" eaLnBrk="0" fontAlgn="base" hangingPunct="0">
        <a:spcBef>
          <a:spcPct val="0"/>
        </a:spcBef>
        <a:spcAft>
          <a:spcPct val="0"/>
        </a:spcAft>
        <a:defRPr sz="3300">
          <a:solidFill>
            <a:schemeClr val="tx1"/>
          </a:solidFill>
          <a:latin typeface="Myriad Pro"/>
        </a:defRPr>
      </a:lvl4pPr>
      <a:lvl5pPr algn="ctr" defTabSz="685800" rtl="0" eaLnBrk="0" fontAlgn="base" hangingPunct="0">
        <a:spcBef>
          <a:spcPct val="0"/>
        </a:spcBef>
        <a:spcAft>
          <a:spcPct val="0"/>
        </a:spcAft>
        <a:defRPr sz="3300">
          <a:solidFill>
            <a:schemeClr val="tx1"/>
          </a:solidFill>
          <a:latin typeface="Myriad Pro"/>
        </a:defRPr>
      </a:lvl5pPr>
      <a:lvl6pPr marL="457200" algn="ctr" defTabSz="685800" rtl="0" fontAlgn="base">
        <a:spcBef>
          <a:spcPct val="0"/>
        </a:spcBef>
        <a:spcAft>
          <a:spcPct val="0"/>
        </a:spcAft>
        <a:defRPr sz="3300">
          <a:solidFill>
            <a:schemeClr val="tx1"/>
          </a:solidFill>
          <a:latin typeface="Myriad Pro"/>
        </a:defRPr>
      </a:lvl6pPr>
      <a:lvl7pPr marL="914400" algn="ctr" defTabSz="685800" rtl="0" fontAlgn="base">
        <a:spcBef>
          <a:spcPct val="0"/>
        </a:spcBef>
        <a:spcAft>
          <a:spcPct val="0"/>
        </a:spcAft>
        <a:defRPr sz="3300">
          <a:solidFill>
            <a:schemeClr val="tx1"/>
          </a:solidFill>
          <a:latin typeface="Myriad Pro"/>
        </a:defRPr>
      </a:lvl7pPr>
      <a:lvl8pPr marL="1371600" algn="ctr" defTabSz="685800" rtl="0" fontAlgn="base">
        <a:spcBef>
          <a:spcPct val="0"/>
        </a:spcBef>
        <a:spcAft>
          <a:spcPct val="0"/>
        </a:spcAft>
        <a:defRPr sz="3300">
          <a:solidFill>
            <a:schemeClr val="tx1"/>
          </a:solidFill>
          <a:latin typeface="Myriad Pro"/>
        </a:defRPr>
      </a:lvl8pPr>
      <a:lvl9pPr marL="1828800" algn="ctr" defTabSz="685800" rtl="0" fontAlgn="base">
        <a:spcBef>
          <a:spcPct val="0"/>
        </a:spcBef>
        <a:spcAft>
          <a:spcPct val="0"/>
        </a:spcAft>
        <a:defRPr sz="3300">
          <a:solidFill>
            <a:schemeClr val="tx1"/>
          </a:solidFill>
          <a:latin typeface="Myriad Pro"/>
        </a:defRPr>
      </a:lvl9pPr>
    </p:titleStyle>
    <p:bodyStyle>
      <a:lvl1pPr marL="257175" indent="-257175" algn="l" defTabSz="6858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defTabSz="685800"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0" fontAlgn="base" hangingPunct="0">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defTabSz="685800"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s://uowtsd-my.sharepoint.com/personal/irina_neaga_uwtsd_ac_uk/Documents/International%20Logistics/supply-chain-risk_02_bell_c01.pdf" TargetMode="Externa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xml"/><Relationship Id="rId1" Type="http://schemas.openxmlformats.org/officeDocument/2006/relationships/video" Target="https://www.youtube.com/embed/I7e_Eg7hQnI" TargetMode="External"/><Relationship Id="rId5" Type="http://schemas.openxmlformats.org/officeDocument/2006/relationships/image" Target="../media/image10.jpeg"/><Relationship Id="rId4" Type="http://schemas.openxmlformats.org/officeDocument/2006/relationships/hyperlink" Target="https://www.youtube.com/watch?v=I7e_Eg7hQnI&amp;feature=youtu.be"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hyperlink" Target="https://uowtsd-my.sharepoint.com/personal/irina_neaga_uwtsd_ac_uk/Documents/International%20Logistics/Supply%20chain%20resilience%20in%20financial%20crisis.pdf"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hyperlink" Target="http://www.supplychainquarterly.com/topics/Strategy/20120622-six-steps-to-successful-supply-chain-collaboration/" TargetMode="External"/><Relationship Id="rId7" Type="http://schemas.openxmlformats.org/officeDocument/2006/relationships/hyperlink" Target="http://blog.jda.com/jda-software-supply-chain-velocity-how-to-get-ther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www.dhl.co.uk/en/logistics/supply_chain_solutions/what_we_do/resilience_360.html#riskandresiliencyassessment" TargetMode="External"/><Relationship Id="rId5" Type="http://schemas.openxmlformats.org/officeDocument/2006/relationships/hyperlink" Target="http://www.dhl.com/content/dam/downloads/g0/logistics/resilience360/dupont_case_study_en.pdf" TargetMode="External"/><Relationship Id="rId4" Type="http://schemas.openxmlformats.org/officeDocument/2006/relationships/hyperlink" Target="https://www.dpdhl.com/en/media_relations/abonnements/financial_media_newsletter/background_q1_2010.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FE6FC523-90F7-4813-BE7E-DD5166DE9474}"/>
              </a:ext>
            </a:extLst>
          </p:cNvPr>
          <p:cNvSpPr>
            <a:spLocks noChangeArrowheads="1"/>
          </p:cNvSpPr>
          <p:nvPr/>
        </p:nvSpPr>
        <p:spPr bwMode="auto">
          <a:xfrm>
            <a:off x="1450375" y="581283"/>
            <a:ext cx="9158358"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685800">
              <a:spcBef>
                <a:spcPct val="20000"/>
              </a:spcBef>
              <a:buFont typeface="Arial" panose="020B0604020202020204" pitchFamily="34" charset="0"/>
              <a:buChar char="•"/>
              <a:defRPr sz="2400">
                <a:solidFill>
                  <a:schemeClr val="tx1"/>
                </a:solidFill>
                <a:latin typeface="Myriad Pro"/>
              </a:defRPr>
            </a:lvl1pPr>
            <a:lvl2pPr marL="742950" indent="-285750" defTabSz="685800">
              <a:spcBef>
                <a:spcPct val="20000"/>
              </a:spcBef>
              <a:buFont typeface="Arial" panose="020B0604020202020204" pitchFamily="34" charset="0"/>
              <a:buChar char="–"/>
              <a:defRPr sz="2100">
                <a:solidFill>
                  <a:schemeClr val="tx1"/>
                </a:solidFill>
                <a:latin typeface="Myriad Pro"/>
              </a:defRPr>
            </a:lvl2pPr>
            <a:lvl3pPr marL="1143000" indent="-228600" defTabSz="685800">
              <a:spcBef>
                <a:spcPct val="20000"/>
              </a:spcBef>
              <a:buFont typeface="Arial" panose="020B0604020202020204" pitchFamily="34" charset="0"/>
              <a:buChar char="•"/>
              <a:defRPr>
                <a:solidFill>
                  <a:schemeClr val="tx1"/>
                </a:solidFill>
                <a:latin typeface="Myriad Pro"/>
              </a:defRPr>
            </a:lvl3pPr>
            <a:lvl4pPr marL="1600200" indent="-228600" defTabSz="685800">
              <a:spcBef>
                <a:spcPct val="20000"/>
              </a:spcBef>
              <a:buFont typeface="Arial" panose="020B0604020202020204" pitchFamily="34" charset="0"/>
              <a:buChar char="–"/>
              <a:defRPr sz="1500">
                <a:solidFill>
                  <a:schemeClr val="tx1"/>
                </a:solidFill>
                <a:latin typeface="Myriad Pro"/>
              </a:defRPr>
            </a:lvl4pPr>
            <a:lvl5pPr marL="2057400" indent="-228600" defTabSz="685800">
              <a:spcBef>
                <a:spcPct val="20000"/>
              </a:spcBef>
              <a:buFont typeface="Arial" panose="020B0604020202020204" pitchFamily="34" charset="0"/>
              <a:buChar char="»"/>
              <a:defRPr sz="1500">
                <a:solidFill>
                  <a:schemeClr val="tx1"/>
                </a:solidFill>
                <a:latin typeface="Myriad Pro"/>
              </a:defRPr>
            </a:lvl5pPr>
            <a:lvl6pPr marL="2514600" indent="-228600" defTabSz="68580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971800" indent="-228600" defTabSz="68580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3429000" indent="-228600" defTabSz="68580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3886200" indent="-228600" defTabSz="68580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lgn="ctr" fontAlgn="base">
              <a:spcBef>
                <a:spcPct val="0"/>
              </a:spcBef>
              <a:spcAft>
                <a:spcPct val="0"/>
              </a:spcAft>
              <a:buNone/>
            </a:pPr>
            <a:r>
              <a:rPr lang="en-US" altLang="en-US" sz="4000" b="1" dirty="0">
                <a:solidFill>
                  <a:srgbClr val="0070C0"/>
                </a:solidFill>
                <a:latin typeface="Arial" panose="020B0604020202020204" pitchFamily="34" charset="0"/>
                <a:cs typeface="Arial" panose="020B0604020202020204" pitchFamily="34" charset="0"/>
              </a:rPr>
              <a:t>Lecture 8</a:t>
            </a:r>
          </a:p>
          <a:p>
            <a:pPr algn="ctr" fontAlgn="base">
              <a:spcBef>
                <a:spcPct val="0"/>
              </a:spcBef>
              <a:spcAft>
                <a:spcPct val="0"/>
              </a:spcAft>
              <a:buNone/>
            </a:pPr>
            <a:r>
              <a:rPr lang="en-US" altLang="en-US" sz="4000" b="1" dirty="0">
                <a:solidFill>
                  <a:srgbClr val="0070C0"/>
                </a:solidFill>
                <a:latin typeface="Arial" panose="020B0604020202020204" pitchFamily="34" charset="0"/>
                <a:cs typeface="Arial" panose="020B0604020202020204" pitchFamily="34" charset="0"/>
              </a:rPr>
              <a:t>Supply Chain Vulnerability, Risk, Robustness and Resilience </a:t>
            </a:r>
          </a:p>
          <a:p>
            <a:pPr algn="ctr" fontAlgn="base">
              <a:spcBef>
                <a:spcPct val="0"/>
              </a:spcBef>
              <a:spcAft>
                <a:spcPct val="0"/>
              </a:spcAft>
              <a:buNone/>
            </a:pPr>
            <a:r>
              <a:rPr lang="en-US" altLang="en-US" sz="4000" b="1" dirty="0">
                <a:solidFill>
                  <a:srgbClr val="0070C0"/>
                </a:solidFill>
                <a:latin typeface="Arial" panose="020B0604020202020204" pitchFamily="34" charset="0"/>
                <a:cs typeface="Arial" panose="020B0604020202020204" pitchFamily="34" charset="0"/>
              </a:rPr>
              <a:t>by </a:t>
            </a:r>
          </a:p>
          <a:p>
            <a:pPr algn="ctr" fontAlgn="base">
              <a:spcBef>
                <a:spcPct val="0"/>
              </a:spcBef>
              <a:spcAft>
                <a:spcPct val="0"/>
              </a:spcAft>
              <a:buNone/>
            </a:pPr>
            <a:r>
              <a:rPr lang="en-US" altLang="en-US" sz="4000" b="1" dirty="0">
                <a:solidFill>
                  <a:srgbClr val="0070C0"/>
                </a:solidFill>
                <a:latin typeface="Arial" panose="020B0604020202020204" pitchFamily="34" charset="0"/>
                <a:cs typeface="Arial" panose="020B0604020202020204" pitchFamily="34" charset="0"/>
              </a:rPr>
              <a:t>Dr Jacob Gwa</a:t>
            </a:r>
          </a:p>
          <a:p>
            <a:pPr algn="ctr" fontAlgn="base">
              <a:spcBef>
                <a:spcPct val="0"/>
              </a:spcBef>
              <a:spcAft>
                <a:spcPct val="0"/>
              </a:spcAft>
              <a:buNone/>
            </a:pPr>
            <a:r>
              <a:rPr lang="en-US" altLang="en-US" sz="4000" b="1" dirty="0">
                <a:solidFill>
                  <a:srgbClr val="0070C0"/>
                </a:solidFill>
                <a:latin typeface="Arial" panose="020B0604020202020204" pitchFamily="34" charset="0"/>
                <a:cs typeface="Arial" panose="020B0604020202020204" pitchFamily="34" charset="0"/>
              </a:rPr>
              <a:t>j.gwa@uwtsd.ac.uk</a:t>
            </a:r>
          </a:p>
        </p:txBody>
      </p:sp>
      <p:sp>
        <p:nvSpPr>
          <p:cNvPr id="2" name="Date Placeholder 1">
            <a:extLst>
              <a:ext uri="{FF2B5EF4-FFF2-40B4-BE49-F238E27FC236}">
                <a16:creationId xmlns:a16="http://schemas.microsoft.com/office/drawing/2014/main" id="{7727D8AC-6AD9-4A86-8DA2-70C9D49344D0}"/>
              </a:ext>
            </a:extLst>
          </p:cNvPr>
          <p:cNvSpPr>
            <a:spLocks noGrp="1"/>
          </p:cNvSpPr>
          <p:nvPr>
            <p:ph type="dt" sz="half" idx="10"/>
          </p:nvPr>
        </p:nvSpPr>
        <p:spPr/>
        <p:txBody>
          <a:bodyPr/>
          <a:lstStyle/>
          <a:p>
            <a:pPr eaLnBrk="0" fontAlgn="base" hangingPunct="0">
              <a:spcBef>
                <a:spcPct val="0"/>
              </a:spcBef>
              <a:spcAft>
                <a:spcPct val="0"/>
              </a:spcAft>
              <a:defRPr/>
            </a:pPr>
            <a:fld id="{E4948685-F5BB-4B04-B82C-8E8DD0EC46C0}" type="datetime1">
              <a:rPr lang="en-GB" smtClean="0">
                <a:solidFill>
                  <a:prstClr val="black">
                    <a:tint val="75000"/>
                  </a:prstClr>
                </a:solidFill>
                <a:latin typeface="Tahoma" panose="020B0604030504040204" pitchFamily="34" charset="0"/>
              </a:rPr>
              <a:t>22/03/2021</a:t>
            </a:fld>
            <a:endParaRPr lang="en-GB" dirty="0">
              <a:solidFill>
                <a:prstClr val="black">
                  <a:tint val="75000"/>
                </a:prstClr>
              </a:solidFill>
              <a:latin typeface="Tahoma" panose="020B0604030504040204" pitchFamily="34" charset="0"/>
            </a:endParaRPr>
          </a:p>
        </p:txBody>
      </p:sp>
      <p:sp>
        <p:nvSpPr>
          <p:cNvPr id="3" name="Slide Number Placeholder 2">
            <a:extLst>
              <a:ext uri="{FF2B5EF4-FFF2-40B4-BE49-F238E27FC236}">
                <a16:creationId xmlns:a16="http://schemas.microsoft.com/office/drawing/2014/main" id="{1EA1C6AA-AD07-465D-9B13-4F82B5FC9C5E}"/>
              </a:ext>
            </a:extLst>
          </p:cNvPr>
          <p:cNvSpPr>
            <a:spLocks noGrp="1"/>
          </p:cNvSpPr>
          <p:nvPr>
            <p:ph type="sldNum" sz="quarter" idx="11"/>
          </p:nvPr>
        </p:nvSpPr>
        <p:spPr/>
        <p:txBody>
          <a:bodyPr/>
          <a:lstStyle/>
          <a:p>
            <a:pPr eaLnBrk="0" fontAlgn="base" hangingPunct="0">
              <a:spcBef>
                <a:spcPct val="0"/>
              </a:spcBef>
              <a:spcAft>
                <a:spcPct val="0"/>
              </a:spcAft>
              <a:defRPr/>
            </a:pPr>
            <a:fld id="{B3710604-0EB0-45F1-B4F3-0E433FE0D4A5}" type="slidenum">
              <a:rPr lang="en-GB">
                <a:solidFill>
                  <a:prstClr val="black">
                    <a:tint val="75000"/>
                  </a:prstClr>
                </a:solidFill>
                <a:latin typeface="Tahoma" panose="020B0604030504040204" pitchFamily="34" charset="0"/>
              </a:rPr>
              <a:pPr eaLnBrk="0" fontAlgn="base" hangingPunct="0">
                <a:spcBef>
                  <a:spcPct val="0"/>
                </a:spcBef>
                <a:spcAft>
                  <a:spcPct val="0"/>
                </a:spcAft>
                <a:defRPr/>
              </a:pPr>
              <a:t>1</a:t>
            </a:fld>
            <a:endParaRPr lang="en-GB" dirty="0">
              <a:solidFill>
                <a:prstClr val="black">
                  <a:tint val="75000"/>
                </a:prstClr>
              </a:solidFill>
              <a:latin typeface="Tahoma" panose="020B060403050404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제목 1"/>
          <p:cNvSpPr>
            <a:spLocks noGrp="1"/>
          </p:cNvSpPr>
          <p:nvPr>
            <p:ph type="title"/>
          </p:nvPr>
        </p:nvSpPr>
        <p:spPr>
          <a:xfrm>
            <a:off x="487680" y="-154745"/>
            <a:ext cx="10972800" cy="1143000"/>
          </a:xfrm>
        </p:spPr>
        <p:txBody>
          <a:bodyPr numCol="1">
            <a:normAutofit/>
          </a:bodyPr>
          <a:lstStyle/>
          <a:p>
            <a:r>
              <a:rPr lang="en-GB" sz="4000" b="1" dirty="0">
                <a:solidFill>
                  <a:srgbClr val="0070C0"/>
                </a:solidFill>
                <a:latin typeface="Arial Black"/>
              </a:rPr>
              <a:t>Learning Objectives</a:t>
            </a:r>
            <a:endParaRPr lang="ko-KR" sz="4000" b="1" dirty="0">
              <a:solidFill>
                <a:srgbClr val="0070C0"/>
              </a:solidFill>
              <a:latin typeface="Arial Black"/>
            </a:endParaRPr>
          </a:p>
        </p:txBody>
      </p:sp>
      <p:sp>
        <p:nvSpPr>
          <p:cNvPr id="3" name="내용 개체 틀 2"/>
          <p:cNvSpPr>
            <a:spLocks noGrp="1"/>
          </p:cNvSpPr>
          <p:nvPr>
            <p:ph idx="4294967295"/>
          </p:nvPr>
        </p:nvSpPr>
        <p:spPr>
          <a:xfrm>
            <a:off x="609600" y="988255"/>
            <a:ext cx="10972800" cy="4571609"/>
          </a:xfrm>
        </p:spPr>
        <p:txBody>
          <a:bodyPr vert="horz" lIns="0" tIns="45720" rIns="0" bIns="45720" numCol="1" rtlCol="0" anchor="t">
            <a:noAutofit/>
          </a:bodyPr>
          <a:lstStyle/>
          <a:p>
            <a:pPr marL="514350" indent="-514350">
              <a:buClr>
                <a:schemeClr val="accent2"/>
              </a:buClr>
              <a:buFont typeface="+mj-lt"/>
              <a:buAutoNum type="arabicPeriod"/>
            </a:pPr>
            <a:r>
              <a:rPr lang="en-GB" sz="3200" b="1" dirty="0">
                <a:latin typeface="Arial" panose="020B0604020202020204" pitchFamily="34" charset="0"/>
                <a:cs typeface="Arial" panose="020B0604020202020204" pitchFamily="34" charset="0"/>
              </a:rPr>
              <a:t>Understand supply chain risk, vulnerability, resilience and robustness  and their critical   importance in logistics and supply chain management (SCM)</a:t>
            </a:r>
          </a:p>
          <a:p>
            <a:pPr marL="514350" indent="-514350">
              <a:buClr>
                <a:schemeClr val="accent2"/>
              </a:buClr>
              <a:buFont typeface="+mj-lt"/>
              <a:buAutoNum type="arabicPeriod"/>
            </a:pPr>
            <a:r>
              <a:rPr lang="en-GB" sz="3200" b="1" dirty="0">
                <a:latin typeface="Arial" panose="020B0604020202020204" pitchFamily="34" charset="0"/>
                <a:cs typeface="Arial" panose="020B0604020202020204" pitchFamily="34" charset="0"/>
              </a:rPr>
              <a:t>Provide and discuss working definitions for key concepts</a:t>
            </a:r>
          </a:p>
          <a:p>
            <a:pPr marL="514350" indent="-514350">
              <a:buClr>
                <a:schemeClr val="accent2"/>
              </a:buClr>
              <a:buFont typeface="+mj-lt"/>
              <a:buAutoNum type="arabicPeriod"/>
            </a:pPr>
            <a:r>
              <a:rPr lang="en-US" altLang="ko-KR" sz="3000" b="1" dirty="0">
                <a:latin typeface="Arial" panose="020B0604020202020204" pitchFamily="34" charset="0"/>
                <a:ea typeface="Segoe UI Black" panose="020B0A02040204020203" pitchFamily="34" charset="0"/>
                <a:cs typeface="Arial" panose="020B0604020202020204" pitchFamily="34" charset="0"/>
              </a:rPr>
              <a:t>Understand the resilience concept in logistics and supply chains and the related framework</a:t>
            </a:r>
          </a:p>
          <a:p>
            <a:pPr marL="514350" indent="-514350">
              <a:buClr>
                <a:schemeClr val="accent2"/>
              </a:buClr>
              <a:buFont typeface="+mj-lt"/>
              <a:buAutoNum type="arabicPeriod"/>
            </a:pPr>
            <a:r>
              <a:rPr lang="en-GB" altLang="ko-KR" sz="3000" b="1" dirty="0">
                <a:latin typeface="Arial" panose="020B0604020202020204" pitchFamily="34" charset="0"/>
                <a:ea typeface="Segoe UI Black" panose="020B0A02040204020203" pitchFamily="34" charset="0"/>
                <a:cs typeface="Arial" panose="020B0604020202020204" pitchFamily="34" charset="0"/>
              </a:rPr>
              <a:t>Explain and discuss a resilient SC Solution: Case study- </a:t>
            </a:r>
            <a:r>
              <a:rPr sz="3000" b="1" dirty="0">
                <a:latin typeface="Arial" panose="020B0604020202020204" pitchFamily="34" charset="0"/>
                <a:cs typeface="Arial" panose="020B0604020202020204" pitchFamily="34" charset="0"/>
              </a:rPr>
              <a:t>DHL Resilience</a:t>
            </a:r>
            <a:r>
              <a:rPr lang="en-GB" sz="3000" b="1" dirty="0">
                <a:latin typeface="Arial" panose="020B0604020202020204" pitchFamily="34" charset="0"/>
                <a:cs typeface="Arial" panose="020B0604020202020204" pitchFamily="34" charset="0"/>
              </a:rPr>
              <a:t>360</a:t>
            </a:r>
          </a:p>
          <a:p>
            <a:pPr>
              <a:buFontTx/>
              <a:buChar char="-"/>
            </a:pPr>
            <a:endParaRPr sz="3000" dirty="0"/>
          </a:p>
          <a:p>
            <a:pPr marL="0" indent="0">
              <a:buNone/>
            </a:pPr>
            <a:endParaRPr lang="en-US" altLang="ko-KR" sz="3000" dirty="0">
              <a:ea typeface="Segoe UI Black" panose="020B0A02040204020203" pitchFamily="34" charset="0"/>
              <a:cs typeface="Segoe UI Black" panose="020B0A02040204020203" pitchFamily="34" charset="0"/>
            </a:endParaRPr>
          </a:p>
        </p:txBody>
      </p:sp>
      <p:sp>
        <p:nvSpPr>
          <p:cNvPr id="4" name="Date Placeholder 3">
            <a:extLst>
              <a:ext uri="{FF2B5EF4-FFF2-40B4-BE49-F238E27FC236}">
                <a16:creationId xmlns:a16="http://schemas.microsoft.com/office/drawing/2014/main" id="{3BBF1527-A69F-421B-A3E7-F4CB987F97CC}"/>
              </a:ext>
            </a:extLst>
          </p:cNvPr>
          <p:cNvSpPr>
            <a:spLocks noGrp="1"/>
          </p:cNvSpPr>
          <p:nvPr>
            <p:ph type="dt" sz="half" idx="10"/>
          </p:nvPr>
        </p:nvSpPr>
        <p:spPr/>
        <p:txBody>
          <a:bodyPr/>
          <a:lstStyle/>
          <a:p>
            <a:pPr>
              <a:defRPr/>
            </a:pPr>
            <a:fld id="{905025CD-D660-481F-8F0A-78AE913D52D0}" type="datetime1">
              <a:rPr lang="en-GB" smtClean="0"/>
              <a:t>22/03/2021</a:t>
            </a:fld>
            <a:endParaRPr lang="en-GB" dirty="0"/>
          </a:p>
        </p:txBody>
      </p:sp>
      <p:sp>
        <p:nvSpPr>
          <p:cNvPr id="5" name="Slide Number Placeholder 4">
            <a:extLst>
              <a:ext uri="{FF2B5EF4-FFF2-40B4-BE49-F238E27FC236}">
                <a16:creationId xmlns:a16="http://schemas.microsoft.com/office/drawing/2014/main" id="{84417012-F181-47B0-81FC-D6061C59AD90}"/>
              </a:ext>
            </a:extLst>
          </p:cNvPr>
          <p:cNvSpPr>
            <a:spLocks noGrp="1"/>
          </p:cNvSpPr>
          <p:nvPr>
            <p:ph type="sldNum" sz="quarter" idx="11"/>
          </p:nvPr>
        </p:nvSpPr>
        <p:spPr/>
        <p:txBody>
          <a:bodyPr/>
          <a:lstStyle/>
          <a:p>
            <a:pPr>
              <a:defRPr/>
            </a:pPr>
            <a:fld id="{8035581A-79F0-4C93-BCCE-A2F6FE57F9E5}" type="slidenum">
              <a:rPr lang="en-GB" smtClean="0"/>
              <a:pPr>
                <a:defRPr/>
              </a:pPr>
              <a:t>2</a:t>
            </a:fld>
            <a:endParaRPr lang="en-GB" dirty="0"/>
          </a:p>
        </p:txBody>
      </p:sp>
    </p:spTree>
    <p:extLst>
      <p:ext uri="{BB962C8B-B14F-4D97-AF65-F5344CB8AC3E}">
        <p14:creationId xmlns:p14="http://schemas.microsoft.com/office/powerpoint/2010/main" val="4225794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09600" y="105826"/>
            <a:ext cx="10972800" cy="1143000"/>
          </a:xfrm>
        </p:spPr>
        <p:txBody>
          <a:bodyPr>
            <a:noAutofit/>
          </a:bodyPr>
          <a:lstStyle/>
          <a:p>
            <a:r>
              <a:rPr lang="en-GB"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Risk</a:t>
            </a:r>
          </a:p>
        </p:txBody>
      </p:sp>
      <p:sp>
        <p:nvSpPr>
          <p:cNvPr id="21" name="Content Placeholder 20"/>
          <p:cNvSpPr>
            <a:spLocks noGrp="1"/>
          </p:cNvSpPr>
          <p:nvPr>
            <p:ph sz="quarter" idx="4294967295"/>
          </p:nvPr>
        </p:nvSpPr>
        <p:spPr>
          <a:xfrm>
            <a:off x="872197" y="960120"/>
            <a:ext cx="9118600" cy="4572000"/>
          </a:xfrm>
        </p:spPr>
        <p:txBody>
          <a:bodyPr>
            <a:normAutofit/>
          </a:bodyPr>
          <a:lstStyle/>
          <a:p>
            <a:pPr>
              <a:buClr>
                <a:srgbClr val="0070C0"/>
              </a:buClr>
            </a:pPr>
            <a:endParaRPr lang="en-GB" dirty="0"/>
          </a:p>
          <a:p>
            <a:pPr>
              <a:buClr>
                <a:srgbClr val="0070C0"/>
              </a:buClr>
            </a:pPr>
            <a:r>
              <a:rPr lang="en-GB" sz="2400" b="1" dirty="0">
                <a:latin typeface="Arial" panose="020B0604020202020204" pitchFamily="34" charset="0"/>
                <a:cs typeface="Arial" panose="020B0604020202020204" pitchFamily="34" charset="0"/>
              </a:rPr>
              <a:t>Probability or a measure of the range of possible outcomes from a single rational decision and their values, in terms of upside gains and downside losses</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Particular type of hazard or threat</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Down-side only consequences of a rational decision in terms of the resulting financial losses or number of casualties</a:t>
            </a:r>
          </a:p>
          <a:p>
            <a:pPr>
              <a:buClr>
                <a:srgbClr val="0070C0"/>
              </a:buClr>
            </a:pPr>
            <a:endParaRPr lang="en-GB" dirty="0"/>
          </a:p>
        </p:txBody>
      </p:sp>
      <p:sp>
        <p:nvSpPr>
          <p:cNvPr id="2" name="Date Placeholder 1">
            <a:extLst>
              <a:ext uri="{FF2B5EF4-FFF2-40B4-BE49-F238E27FC236}">
                <a16:creationId xmlns:a16="http://schemas.microsoft.com/office/drawing/2014/main" id="{6C173278-1D20-4F7A-BB71-641A8A7F9681}"/>
              </a:ext>
            </a:extLst>
          </p:cNvPr>
          <p:cNvSpPr>
            <a:spLocks noGrp="1"/>
          </p:cNvSpPr>
          <p:nvPr>
            <p:ph type="dt" sz="half" idx="10"/>
          </p:nvPr>
        </p:nvSpPr>
        <p:spPr/>
        <p:txBody>
          <a:bodyPr/>
          <a:lstStyle/>
          <a:p>
            <a:pPr>
              <a:defRPr/>
            </a:pPr>
            <a:fld id="{31823FC2-4DA5-41FC-B69E-F683958F8945}" type="datetime1">
              <a:rPr lang="en-GB" smtClean="0"/>
              <a:t>22/03/2021</a:t>
            </a:fld>
            <a:endParaRPr lang="en-GB" dirty="0"/>
          </a:p>
        </p:txBody>
      </p:sp>
      <p:sp>
        <p:nvSpPr>
          <p:cNvPr id="3" name="Slide Number Placeholder 2">
            <a:extLst>
              <a:ext uri="{FF2B5EF4-FFF2-40B4-BE49-F238E27FC236}">
                <a16:creationId xmlns:a16="http://schemas.microsoft.com/office/drawing/2014/main" id="{87BAF89D-18CC-4927-9662-FCE32A5EC59D}"/>
              </a:ext>
            </a:extLst>
          </p:cNvPr>
          <p:cNvSpPr>
            <a:spLocks noGrp="1"/>
          </p:cNvSpPr>
          <p:nvPr>
            <p:ph type="sldNum" sz="quarter" idx="11"/>
          </p:nvPr>
        </p:nvSpPr>
        <p:spPr/>
        <p:txBody>
          <a:bodyPr/>
          <a:lstStyle/>
          <a:p>
            <a:pPr>
              <a:defRPr/>
            </a:pPr>
            <a:fld id="{8035581A-79F0-4C93-BCCE-A2F6FE57F9E5}" type="slidenum">
              <a:rPr lang="en-GB" smtClean="0"/>
              <a:pPr>
                <a:defRPr/>
              </a:pPr>
              <a:t>3</a:t>
            </a:fld>
            <a:endParaRPr lang="en-GB" dirty="0"/>
          </a:p>
        </p:txBody>
      </p:sp>
    </p:spTree>
    <p:extLst>
      <p:ext uri="{BB962C8B-B14F-4D97-AF65-F5344CB8AC3E}">
        <p14:creationId xmlns:p14="http://schemas.microsoft.com/office/powerpoint/2010/main" val="71867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09600" y="0"/>
            <a:ext cx="10972800" cy="1143000"/>
          </a:xfrm>
        </p:spPr>
        <p:txBody>
          <a:bodyPr>
            <a:noAutofit/>
          </a:bodyPr>
          <a:lstStyle/>
          <a:p>
            <a:r>
              <a:rPr lang="en-GB"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Identifying Supply Chain Vulnerability</a:t>
            </a:r>
            <a:endParaRPr lang="en-GB" sz="3600"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1" name="Content Placeholder 20"/>
          <p:cNvSpPr>
            <a:spLocks noGrp="1"/>
          </p:cNvSpPr>
          <p:nvPr>
            <p:ph sz="quarter" idx="4294967295"/>
          </p:nvPr>
        </p:nvSpPr>
        <p:spPr>
          <a:xfrm>
            <a:off x="609600" y="1028456"/>
            <a:ext cx="9096375" cy="4572000"/>
          </a:xfrm>
        </p:spPr>
        <p:txBody>
          <a:bodyPr>
            <a:normAutofit fontScale="92500" lnSpcReduction="20000"/>
          </a:bodyPr>
          <a:lstStyle/>
          <a:p>
            <a:pPr>
              <a:buClr>
                <a:srgbClr val="0070C0"/>
              </a:buClr>
            </a:pPr>
            <a:endParaRPr lang="en-GB" dirty="0"/>
          </a:p>
          <a:p>
            <a:pPr>
              <a:buClr>
                <a:srgbClr val="0070C0"/>
              </a:buClr>
            </a:pPr>
            <a:r>
              <a:rPr lang="en-GB" sz="2400" b="1" dirty="0">
                <a:latin typeface="Arial" panose="020B0604020202020204" pitchFamily="34" charset="0"/>
                <a:cs typeface="Arial" panose="020B0604020202020204" pitchFamily="34" charset="0"/>
              </a:rPr>
              <a:t>What has disrupted operations in the past?</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What known weaknesses do we have?</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What ‘near misses’ have we experienced?</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What would be the effect of a shortage of a key material?</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What would be the effect of the loss of our distribution site?</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What would be the effect of the loss of a key supplier or customer?</a:t>
            </a:r>
          </a:p>
          <a:p>
            <a:pPr>
              <a:buClr>
                <a:srgbClr val="0070C0"/>
              </a:buClr>
            </a:pPr>
            <a:endParaRPr lang="en-GB" sz="2400" dirty="0"/>
          </a:p>
        </p:txBody>
      </p:sp>
      <p:sp>
        <p:nvSpPr>
          <p:cNvPr id="2" name="Date Placeholder 1">
            <a:extLst>
              <a:ext uri="{FF2B5EF4-FFF2-40B4-BE49-F238E27FC236}">
                <a16:creationId xmlns:a16="http://schemas.microsoft.com/office/drawing/2014/main" id="{9DF6D08B-851A-41EF-83C2-6076FD079FC7}"/>
              </a:ext>
            </a:extLst>
          </p:cNvPr>
          <p:cNvSpPr>
            <a:spLocks noGrp="1"/>
          </p:cNvSpPr>
          <p:nvPr>
            <p:ph type="dt" sz="half" idx="10"/>
          </p:nvPr>
        </p:nvSpPr>
        <p:spPr/>
        <p:txBody>
          <a:bodyPr/>
          <a:lstStyle/>
          <a:p>
            <a:pPr>
              <a:defRPr/>
            </a:pPr>
            <a:fld id="{F3CEFB45-01D5-48CD-A1D4-723A64645371}" type="datetime1">
              <a:rPr lang="en-GB" smtClean="0"/>
              <a:t>22/03/2021</a:t>
            </a:fld>
            <a:endParaRPr lang="en-GB" dirty="0"/>
          </a:p>
        </p:txBody>
      </p:sp>
      <p:sp>
        <p:nvSpPr>
          <p:cNvPr id="3" name="Slide Number Placeholder 2">
            <a:extLst>
              <a:ext uri="{FF2B5EF4-FFF2-40B4-BE49-F238E27FC236}">
                <a16:creationId xmlns:a16="http://schemas.microsoft.com/office/drawing/2014/main" id="{2E167A96-7669-491A-904D-100CF9DF6BFC}"/>
              </a:ext>
            </a:extLst>
          </p:cNvPr>
          <p:cNvSpPr>
            <a:spLocks noGrp="1"/>
          </p:cNvSpPr>
          <p:nvPr>
            <p:ph type="sldNum" sz="quarter" idx="11"/>
          </p:nvPr>
        </p:nvSpPr>
        <p:spPr/>
        <p:txBody>
          <a:bodyPr/>
          <a:lstStyle/>
          <a:p>
            <a:pPr>
              <a:defRPr/>
            </a:pPr>
            <a:fld id="{8035581A-79F0-4C93-BCCE-A2F6FE57F9E5}" type="slidenum">
              <a:rPr lang="en-GB" smtClean="0"/>
              <a:pPr>
                <a:defRPr/>
              </a:pPr>
              <a:t>4</a:t>
            </a:fld>
            <a:endParaRPr lang="en-GB" dirty="0"/>
          </a:p>
        </p:txBody>
      </p:sp>
    </p:spTree>
    <p:extLst>
      <p:ext uri="{BB962C8B-B14F-4D97-AF65-F5344CB8AC3E}">
        <p14:creationId xmlns:p14="http://schemas.microsoft.com/office/powerpoint/2010/main" val="2015731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09600" y="0"/>
            <a:ext cx="10972800" cy="1143000"/>
          </a:xfrm>
        </p:spPr>
        <p:txBody>
          <a:bodyPr>
            <a:noAutofit/>
          </a:bodyPr>
          <a:lstStyle/>
          <a:p>
            <a:r>
              <a:rPr lang="en-GB"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shortcomings of risk management</a:t>
            </a:r>
            <a:endParaRPr lang="en-GB" sz="4000"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1" name="Content Placeholder 20"/>
          <p:cNvSpPr>
            <a:spLocks noGrp="1"/>
          </p:cNvSpPr>
          <p:nvPr>
            <p:ph sz="quarter" idx="4294967295"/>
          </p:nvPr>
        </p:nvSpPr>
        <p:spPr>
          <a:xfrm>
            <a:off x="773723" y="915914"/>
            <a:ext cx="8902700" cy="4572000"/>
          </a:xfrm>
        </p:spPr>
        <p:txBody>
          <a:bodyPr>
            <a:normAutofit/>
          </a:bodyPr>
          <a:lstStyle/>
          <a:p>
            <a:pPr marL="0" indent="0">
              <a:buClr>
                <a:srgbClr val="0070C0"/>
              </a:buClr>
              <a:buNone/>
            </a:pPr>
            <a:endParaRPr lang="en-GB" dirty="0"/>
          </a:p>
          <a:p>
            <a:pPr>
              <a:buClr>
                <a:srgbClr val="0070C0"/>
              </a:buClr>
            </a:pPr>
            <a:r>
              <a:rPr lang="en-GB" sz="2400" b="1" dirty="0">
                <a:solidFill>
                  <a:srgbClr val="0070C0"/>
                </a:solidFill>
                <a:latin typeface="Arial" panose="020B0604020202020204" pitchFamily="34" charset="0"/>
                <a:cs typeface="Arial" panose="020B0604020202020204" pitchFamily="34" charset="0"/>
              </a:rPr>
              <a:t>Decision Theory and Managerial Tendencies</a:t>
            </a:r>
          </a:p>
          <a:p>
            <a:pPr>
              <a:buClr>
                <a:srgbClr val="0070C0"/>
              </a:buClr>
            </a:pPr>
            <a:endParaRPr lang="en-GB" b="1" dirty="0">
              <a:latin typeface="Arial" panose="020B0604020202020204" pitchFamily="34" charset="0"/>
              <a:cs typeface="Arial" panose="020B0604020202020204" pitchFamily="34" charset="0"/>
            </a:endParaRPr>
          </a:p>
          <a:p>
            <a:pPr lvl="1">
              <a:buClr>
                <a:srgbClr val="0070C0"/>
              </a:buClr>
              <a:buFont typeface="Liberation Sans" panose="020B0604020202020204" pitchFamily="34" charset="0"/>
              <a:buChar char="–"/>
            </a:pPr>
            <a:r>
              <a:rPr lang="en-GB" sz="2000" b="1" dirty="0">
                <a:latin typeface="Arial" panose="020B0604020202020204" pitchFamily="34" charset="0"/>
                <a:cs typeface="Arial" panose="020B0604020202020204" pitchFamily="34" charset="0"/>
              </a:rPr>
              <a:t>Managers focus on the possible losses associated with plausible outcomes</a:t>
            </a:r>
          </a:p>
          <a:p>
            <a:pPr lvl="1">
              <a:buClr>
                <a:srgbClr val="0070C0"/>
              </a:buClr>
              <a:buFont typeface="Liberation Sans" panose="020B0604020202020204" pitchFamily="34" charset="0"/>
              <a:buChar char="–"/>
            </a:pPr>
            <a:endParaRPr lang="en-GB" sz="2000" b="1" dirty="0">
              <a:latin typeface="Arial" panose="020B0604020202020204" pitchFamily="34" charset="0"/>
              <a:cs typeface="Arial" panose="020B0604020202020204" pitchFamily="34" charset="0"/>
            </a:endParaRPr>
          </a:p>
          <a:p>
            <a:pPr lvl="1">
              <a:buClr>
                <a:srgbClr val="0070C0"/>
              </a:buClr>
              <a:buFont typeface="Liberation Sans" panose="020B0604020202020204" pitchFamily="34" charset="0"/>
              <a:buChar char="–"/>
            </a:pPr>
            <a:r>
              <a:rPr lang="en-GB" sz="2000" b="1" dirty="0">
                <a:latin typeface="Arial" panose="020B0604020202020204" pitchFamily="34" charset="0"/>
                <a:cs typeface="Arial" panose="020B0604020202020204" pitchFamily="34" charset="0"/>
              </a:rPr>
              <a:t>Decisions involving risk are heavily influenced by their impact on the manager’s own performance targets</a:t>
            </a:r>
          </a:p>
          <a:p>
            <a:pPr lvl="1">
              <a:buClr>
                <a:srgbClr val="0070C0"/>
              </a:buClr>
              <a:buFont typeface="Liberation Sans" panose="020B0604020202020204" pitchFamily="34" charset="0"/>
              <a:buChar char="–"/>
            </a:pPr>
            <a:endParaRPr lang="en-GB" sz="2000" b="1" dirty="0">
              <a:latin typeface="Arial" panose="020B0604020202020204" pitchFamily="34" charset="0"/>
              <a:cs typeface="Arial" panose="020B0604020202020204" pitchFamily="34" charset="0"/>
            </a:endParaRPr>
          </a:p>
          <a:p>
            <a:pPr lvl="1">
              <a:buClr>
                <a:srgbClr val="0070C0"/>
              </a:buClr>
              <a:buFont typeface="Liberation Sans" panose="020B0604020202020204" pitchFamily="34" charset="0"/>
              <a:buChar char="–"/>
            </a:pPr>
            <a:r>
              <a:rPr lang="en-GB" sz="2000" b="1" dirty="0">
                <a:latin typeface="Arial" panose="020B0604020202020204" pitchFamily="34" charset="0"/>
                <a:cs typeface="Arial" panose="020B0604020202020204" pitchFamily="34" charset="0"/>
              </a:rPr>
              <a:t>There is unlikely to be a single unified attitude to risk taking within a large organisation</a:t>
            </a:r>
          </a:p>
          <a:p>
            <a:pPr>
              <a:buClr>
                <a:srgbClr val="0070C0"/>
              </a:buClr>
            </a:pPr>
            <a:endParaRPr lang="en-GB" dirty="0"/>
          </a:p>
        </p:txBody>
      </p:sp>
      <p:sp>
        <p:nvSpPr>
          <p:cNvPr id="2" name="Date Placeholder 1">
            <a:extLst>
              <a:ext uri="{FF2B5EF4-FFF2-40B4-BE49-F238E27FC236}">
                <a16:creationId xmlns:a16="http://schemas.microsoft.com/office/drawing/2014/main" id="{5E4435A5-759B-415C-96DD-3BB10F93D68F}"/>
              </a:ext>
            </a:extLst>
          </p:cNvPr>
          <p:cNvSpPr>
            <a:spLocks noGrp="1"/>
          </p:cNvSpPr>
          <p:nvPr>
            <p:ph type="dt" sz="half" idx="10"/>
          </p:nvPr>
        </p:nvSpPr>
        <p:spPr/>
        <p:txBody>
          <a:bodyPr/>
          <a:lstStyle/>
          <a:p>
            <a:pPr>
              <a:defRPr/>
            </a:pPr>
            <a:fld id="{A70B95EE-74B4-47AD-A75E-5C75443AC677}" type="datetime1">
              <a:rPr lang="en-GB" smtClean="0"/>
              <a:t>22/03/2021</a:t>
            </a:fld>
            <a:endParaRPr lang="en-GB" dirty="0"/>
          </a:p>
        </p:txBody>
      </p:sp>
      <p:sp>
        <p:nvSpPr>
          <p:cNvPr id="3" name="Slide Number Placeholder 2">
            <a:extLst>
              <a:ext uri="{FF2B5EF4-FFF2-40B4-BE49-F238E27FC236}">
                <a16:creationId xmlns:a16="http://schemas.microsoft.com/office/drawing/2014/main" id="{76DAA1DF-EB83-42B2-93F0-6028D7F68FB2}"/>
              </a:ext>
            </a:extLst>
          </p:cNvPr>
          <p:cNvSpPr>
            <a:spLocks noGrp="1"/>
          </p:cNvSpPr>
          <p:nvPr>
            <p:ph type="sldNum" sz="quarter" idx="11"/>
          </p:nvPr>
        </p:nvSpPr>
        <p:spPr/>
        <p:txBody>
          <a:bodyPr/>
          <a:lstStyle/>
          <a:p>
            <a:pPr>
              <a:defRPr/>
            </a:pPr>
            <a:fld id="{8035581A-79F0-4C93-BCCE-A2F6FE57F9E5}" type="slidenum">
              <a:rPr lang="en-GB" smtClean="0"/>
              <a:pPr>
                <a:defRPr/>
              </a:pPr>
              <a:t>5</a:t>
            </a:fld>
            <a:endParaRPr lang="en-GB" dirty="0"/>
          </a:p>
        </p:txBody>
      </p:sp>
    </p:spTree>
    <p:extLst>
      <p:ext uri="{BB962C8B-B14F-4D97-AF65-F5344CB8AC3E}">
        <p14:creationId xmlns:p14="http://schemas.microsoft.com/office/powerpoint/2010/main" val="3125689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0" y="119894"/>
            <a:ext cx="12192000" cy="1143000"/>
          </a:xfrm>
        </p:spPr>
        <p:txBody>
          <a:bodyPr>
            <a:noAutofit/>
          </a:bodyPr>
          <a:lstStyle/>
          <a:p>
            <a:r>
              <a:rPr lang="en-GB"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Objective Risk and Perceived Risk</a:t>
            </a:r>
            <a:endParaRPr lang="en-GB" sz="4000"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1" name="Content Placeholder 20"/>
          <p:cNvSpPr>
            <a:spLocks noGrp="1"/>
          </p:cNvSpPr>
          <p:nvPr>
            <p:ph sz="quarter" idx="4294967295"/>
          </p:nvPr>
        </p:nvSpPr>
        <p:spPr>
          <a:xfrm>
            <a:off x="689317" y="1143000"/>
            <a:ext cx="9094788" cy="4572000"/>
          </a:xfrm>
        </p:spPr>
        <p:txBody>
          <a:bodyPr>
            <a:normAutofit/>
          </a:bodyPr>
          <a:lstStyle/>
          <a:p>
            <a:pPr>
              <a:buClr>
                <a:srgbClr val="0070C0"/>
              </a:buClr>
            </a:pPr>
            <a:endParaRPr lang="en-GB" dirty="0"/>
          </a:p>
          <a:p>
            <a:pPr>
              <a:buClr>
                <a:srgbClr val="0070C0"/>
              </a:buClr>
            </a:pPr>
            <a:r>
              <a:rPr lang="en-GB" sz="2400" b="1" dirty="0">
                <a:latin typeface="Arial" panose="020B0604020202020204" pitchFamily="34" charset="0"/>
                <a:cs typeface="Arial" panose="020B0604020202020204" pitchFamily="34" charset="0"/>
              </a:rPr>
              <a:t>A view of risk set out by the engineers and physicists of The Royal Society: </a:t>
            </a:r>
          </a:p>
          <a:p>
            <a:pPr>
              <a:buClr>
                <a:srgbClr val="0070C0"/>
              </a:buClr>
            </a:pPr>
            <a:endParaRPr lang="en-GB" b="1" dirty="0">
              <a:latin typeface="Arial" panose="020B0604020202020204" pitchFamily="34" charset="0"/>
              <a:cs typeface="Arial" panose="020B0604020202020204" pitchFamily="34" charset="0"/>
            </a:endParaRPr>
          </a:p>
          <a:p>
            <a:pPr lvl="1">
              <a:buClr>
                <a:srgbClr val="0070C0"/>
              </a:buClr>
              <a:buFont typeface="Liberation Sans"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a:t>
            </a:r>
            <a:r>
              <a:rPr lang="en-GB" sz="2200" b="1" dirty="0">
                <a:solidFill>
                  <a:srgbClr val="0070C0"/>
                </a:solidFill>
                <a:latin typeface="Arial" panose="020B0604020202020204" pitchFamily="34" charset="0"/>
                <a:cs typeface="Arial" panose="020B0604020202020204" pitchFamily="34" charset="0"/>
              </a:rPr>
              <a:t>Objective risk’:</a:t>
            </a:r>
            <a:r>
              <a:rPr lang="en-GB" sz="2200" b="1" dirty="0">
                <a:latin typeface="Arial" panose="020B0604020202020204" pitchFamily="34" charset="0"/>
                <a:cs typeface="Arial" panose="020B0604020202020204" pitchFamily="34" charset="0"/>
              </a:rPr>
              <a:t> determined by experts applying quantitative scientific means</a:t>
            </a:r>
          </a:p>
          <a:p>
            <a:pPr lvl="1">
              <a:buClr>
                <a:srgbClr val="0070C0"/>
              </a:buClr>
              <a:buFont typeface="Liberation Sans"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‘Perceived risk’:</a:t>
            </a:r>
            <a:r>
              <a:rPr lang="en-GB" sz="2200" b="1" dirty="0">
                <a:latin typeface="Arial" panose="020B0604020202020204" pitchFamily="34" charset="0"/>
                <a:cs typeface="Arial" panose="020B0604020202020204" pitchFamily="34" charset="0"/>
              </a:rPr>
              <a:t> the imprecise and unreliable perceptions of ordinary people</a:t>
            </a:r>
          </a:p>
          <a:p>
            <a:pPr lvl="1">
              <a:buClr>
                <a:srgbClr val="0070C0"/>
              </a:buClr>
              <a:buFont typeface="Liberation Sans"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‘Detriment’: </a:t>
            </a:r>
            <a:r>
              <a:rPr lang="en-GB" sz="2200" b="1" dirty="0">
                <a:latin typeface="Arial" panose="020B0604020202020204" pitchFamily="34" charset="0"/>
                <a:cs typeface="Arial" panose="020B0604020202020204" pitchFamily="34" charset="0"/>
              </a:rPr>
              <a:t>the numerical measure of harm or loss associated with an adverse event</a:t>
            </a:r>
          </a:p>
          <a:p>
            <a:pPr>
              <a:buClr>
                <a:srgbClr val="0070C0"/>
              </a:buClr>
            </a:pPr>
            <a:endParaRPr lang="en-GB" sz="2000" dirty="0"/>
          </a:p>
        </p:txBody>
      </p:sp>
      <p:sp>
        <p:nvSpPr>
          <p:cNvPr id="2" name="Date Placeholder 1">
            <a:extLst>
              <a:ext uri="{FF2B5EF4-FFF2-40B4-BE49-F238E27FC236}">
                <a16:creationId xmlns:a16="http://schemas.microsoft.com/office/drawing/2014/main" id="{CE44A2E9-D968-4183-AFBC-E141FF2CFC8C}"/>
              </a:ext>
            </a:extLst>
          </p:cNvPr>
          <p:cNvSpPr>
            <a:spLocks noGrp="1"/>
          </p:cNvSpPr>
          <p:nvPr>
            <p:ph type="dt" sz="half" idx="10"/>
          </p:nvPr>
        </p:nvSpPr>
        <p:spPr/>
        <p:txBody>
          <a:bodyPr/>
          <a:lstStyle/>
          <a:p>
            <a:pPr>
              <a:defRPr/>
            </a:pPr>
            <a:fld id="{076F484C-622D-4D8A-BF2D-65D7E3196908}" type="datetime1">
              <a:rPr lang="en-GB" smtClean="0"/>
              <a:t>22/03/2021</a:t>
            </a:fld>
            <a:endParaRPr lang="en-GB" dirty="0"/>
          </a:p>
        </p:txBody>
      </p:sp>
      <p:sp>
        <p:nvSpPr>
          <p:cNvPr id="3" name="Slide Number Placeholder 2">
            <a:extLst>
              <a:ext uri="{FF2B5EF4-FFF2-40B4-BE49-F238E27FC236}">
                <a16:creationId xmlns:a16="http://schemas.microsoft.com/office/drawing/2014/main" id="{D7FD849D-CCF4-459F-AB49-0DBAD78C466E}"/>
              </a:ext>
            </a:extLst>
          </p:cNvPr>
          <p:cNvSpPr>
            <a:spLocks noGrp="1"/>
          </p:cNvSpPr>
          <p:nvPr>
            <p:ph type="sldNum" sz="quarter" idx="11"/>
          </p:nvPr>
        </p:nvSpPr>
        <p:spPr/>
        <p:txBody>
          <a:bodyPr/>
          <a:lstStyle/>
          <a:p>
            <a:pPr>
              <a:defRPr/>
            </a:pPr>
            <a:fld id="{8035581A-79F0-4C93-BCCE-A2F6FE57F9E5}" type="slidenum">
              <a:rPr lang="en-GB" smtClean="0"/>
              <a:pPr>
                <a:defRPr/>
              </a:pPr>
              <a:t>6</a:t>
            </a:fld>
            <a:endParaRPr lang="en-GB" dirty="0"/>
          </a:p>
        </p:txBody>
      </p:sp>
    </p:spTree>
    <p:extLst>
      <p:ext uri="{BB962C8B-B14F-4D97-AF65-F5344CB8AC3E}">
        <p14:creationId xmlns:p14="http://schemas.microsoft.com/office/powerpoint/2010/main" val="2512502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09600" y="0"/>
            <a:ext cx="10972800" cy="1143000"/>
          </a:xfrm>
        </p:spPr>
        <p:txBody>
          <a:bodyPr>
            <a:noAutofit/>
          </a:bodyPr>
          <a:lstStyle/>
          <a:p>
            <a:r>
              <a:rPr lang="en-GB" sz="4000" b="1" dirty="0">
                <a:solidFill>
                  <a:srgbClr val="0070C0"/>
                </a:solidFill>
                <a:latin typeface="Arial" panose="020B0604020202020204" pitchFamily="34" charset="0"/>
                <a:cs typeface="Arial" panose="020B0604020202020204" pitchFamily="34" charset="0"/>
              </a:rPr>
              <a:t>Objective Risk and Perceived Risk</a:t>
            </a:r>
            <a:endParaRPr lang="en-GB" sz="4000" dirty="0">
              <a:solidFill>
                <a:srgbClr val="0070C0"/>
              </a:solidFill>
              <a:latin typeface="Arial" panose="020B0604020202020204" pitchFamily="34" charset="0"/>
              <a:cs typeface="Arial" panose="020B0604020202020204" pitchFamily="34" charset="0"/>
            </a:endParaRPr>
          </a:p>
        </p:txBody>
      </p:sp>
      <p:sp>
        <p:nvSpPr>
          <p:cNvPr id="21" name="Content Placeholder 20"/>
          <p:cNvSpPr>
            <a:spLocks noGrp="1"/>
          </p:cNvSpPr>
          <p:nvPr>
            <p:ph sz="quarter" idx="4294967295"/>
          </p:nvPr>
        </p:nvSpPr>
        <p:spPr>
          <a:xfrm>
            <a:off x="900332" y="1143000"/>
            <a:ext cx="8975188" cy="4230858"/>
          </a:xfrm>
        </p:spPr>
        <p:txBody>
          <a:bodyPr>
            <a:normAutofit/>
          </a:bodyPr>
          <a:lstStyle/>
          <a:p>
            <a:pPr>
              <a:buClr>
                <a:srgbClr val="0070C0"/>
              </a:buClr>
            </a:pPr>
            <a:endParaRPr lang="en-GB" dirty="0"/>
          </a:p>
          <a:p>
            <a:pPr>
              <a:buClr>
                <a:srgbClr val="0070C0"/>
              </a:buClr>
            </a:pPr>
            <a:r>
              <a:rPr lang="en-GB" sz="2400" b="1" dirty="0">
                <a:latin typeface="Arial" panose="020B0604020202020204" pitchFamily="34" charset="0"/>
                <a:cs typeface="Arial" panose="020B0604020202020204" pitchFamily="34" charset="0"/>
              </a:rPr>
              <a:t>Social scientists contend that, where people are involved, objective and perceived risk become inseparable</a:t>
            </a:r>
          </a:p>
          <a:p>
            <a:pPr>
              <a:buClr>
                <a:srgbClr val="0070C0"/>
              </a:buClr>
            </a:pPr>
            <a:endParaRPr lang="en-GB" sz="2400" b="1" dirty="0">
              <a:latin typeface="Arial" panose="020B0604020202020204" pitchFamily="34" charset="0"/>
              <a:cs typeface="Arial" panose="020B0604020202020204" pitchFamily="34" charset="0"/>
            </a:endParaRPr>
          </a:p>
          <a:p>
            <a:pPr lvl="1">
              <a:buClr>
                <a:srgbClr val="0070C0"/>
              </a:buClr>
              <a:buFont typeface="Liberation Sans" panose="020B0604020202020204" pitchFamily="34" charset="0"/>
              <a:buChar char="–"/>
            </a:pPr>
            <a:r>
              <a:rPr lang="en-GB" sz="2400" b="1" dirty="0">
                <a:latin typeface="Arial" panose="020B0604020202020204" pitchFamily="34" charset="0"/>
                <a:cs typeface="Arial" panose="020B0604020202020204" pitchFamily="34" charset="0"/>
              </a:rPr>
              <a:t>Risk is not a discrete or objective phenomenon</a:t>
            </a:r>
          </a:p>
          <a:p>
            <a:pPr lvl="1">
              <a:buClr>
                <a:srgbClr val="0070C0"/>
              </a:buClr>
              <a:buFont typeface="Liberation Sans" panose="020B0604020202020204" pitchFamily="34" charset="0"/>
              <a:buChar char="–"/>
            </a:pPr>
            <a:r>
              <a:rPr lang="en-GB" sz="2400" b="1" dirty="0">
                <a:latin typeface="Arial" panose="020B0604020202020204" pitchFamily="34" charset="0"/>
                <a:cs typeface="Arial" panose="020B0604020202020204" pitchFamily="34" charset="0"/>
              </a:rPr>
              <a:t>Risk is an interactive culturally determined one</a:t>
            </a:r>
          </a:p>
          <a:p>
            <a:pPr lvl="1">
              <a:buClr>
                <a:srgbClr val="0070C0"/>
              </a:buClr>
              <a:buFont typeface="Liberation Sans" panose="020B0604020202020204" pitchFamily="34" charset="0"/>
              <a:buChar char="–"/>
            </a:pPr>
            <a:r>
              <a:rPr lang="en-GB" sz="2400" b="1" dirty="0">
                <a:latin typeface="Arial" panose="020B0604020202020204" pitchFamily="34" charset="0"/>
                <a:cs typeface="Arial" panose="020B0604020202020204" pitchFamily="34" charset="0"/>
              </a:rPr>
              <a:t>Risk is inherently resistant to objective measurement</a:t>
            </a:r>
          </a:p>
          <a:p>
            <a:pPr>
              <a:buClr>
                <a:srgbClr val="0070C0"/>
              </a:buClr>
            </a:pPr>
            <a:endParaRPr lang="en-GB" sz="2400" dirty="0"/>
          </a:p>
        </p:txBody>
      </p:sp>
      <p:sp>
        <p:nvSpPr>
          <p:cNvPr id="2" name="Date Placeholder 1">
            <a:extLst>
              <a:ext uri="{FF2B5EF4-FFF2-40B4-BE49-F238E27FC236}">
                <a16:creationId xmlns:a16="http://schemas.microsoft.com/office/drawing/2014/main" id="{E9701DA4-06B5-457E-859C-529DA9FB6D7E}"/>
              </a:ext>
            </a:extLst>
          </p:cNvPr>
          <p:cNvSpPr>
            <a:spLocks noGrp="1"/>
          </p:cNvSpPr>
          <p:nvPr>
            <p:ph type="dt" sz="half" idx="10"/>
          </p:nvPr>
        </p:nvSpPr>
        <p:spPr/>
        <p:txBody>
          <a:bodyPr/>
          <a:lstStyle/>
          <a:p>
            <a:pPr>
              <a:defRPr/>
            </a:pPr>
            <a:fld id="{AB0A08EB-5DCA-4CF7-B516-D4B8DB3A032F}" type="datetime1">
              <a:rPr lang="en-GB" smtClean="0"/>
              <a:t>22/03/2021</a:t>
            </a:fld>
            <a:endParaRPr lang="en-GB" dirty="0"/>
          </a:p>
        </p:txBody>
      </p:sp>
      <p:sp>
        <p:nvSpPr>
          <p:cNvPr id="3" name="Slide Number Placeholder 2">
            <a:extLst>
              <a:ext uri="{FF2B5EF4-FFF2-40B4-BE49-F238E27FC236}">
                <a16:creationId xmlns:a16="http://schemas.microsoft.com/office/drawing/2014/main" id="{931BD60B-F14C-439E-9057-FCBC688314B2}"/>
              </a:ext>
            </a:extLst>
          </p:cNvPr>
          <p:cNvSpPr>
            <a:spLocks noGrp="1"/>
          </p:cNvSpPr>
          <p:nvPr>
            <p:ph type="sldNum" sz="quarter" idx="11"/>
          </p:nvPr>
        </p:nvSpPr>
        <p:spPr/>
        <p:txBody>
          <a:bodyPr/>
          <a:lstStyle/>
          <a:p>
            <a:pPr>
              <a:defRPr/>
            </a:pPr>
            <a:fld id="{8035581A-79F0-4C93-BCCE-A2F6FE57F9E5}" type="slidenum">
              <a:rPr lang="en-GB" smtClean="0"/>
              <a:pPr>
                <a:defRPr/>
              </a:pPr>
              <a:t>7</a:t>
            </a:fld>
            <a:endParaRPr lang="en-GB" dirty="0"/>
          </a:p>
        </p:txBody>
      </p:sp>
    </p:spTree>
    <p:extLst>
      <p:ext uri="{BB962C8B-B14F-4D97-AF65-F5344CB8AC3E}">
        <p14:creationId xmlns:p14="http://schemas.microsoft.com/office/powerpoint/2010/main" val="1950956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09600" y="0"/>
            <a:ext cx="10972800" cy="1143000"/>
          </a:xfrm>
        </p:spPr>
        <p:txBody>
          <a:bodyPr>
            <a:noAutofit/>
          </a:bodyPr>
          <a:lstStyle/>
          <a:p>
            <a:r>
              <a:rPr lang="en-GB" sz="4000" b="1" dirty="0">
                <a:solidFill>
                  <a:srgbClr val="0070C0"/>
                </a:solidFill>
                <a:effectLst>
                  <a:outerShdw blurRad="38100" dist="38100" dir="2700000" algn="tl">
                    <a:srgbClr val="000000">
                      <a:alpha val="43137"/>
                    </a:srgbClr>
                  </a:outerShdw>
                </a:effectLst>
                <a:latin typeface="Arial Black" panose="020B0A04020102020204" pitchFamily="34" charset="0"/>
              </a:rPr>
              <a:t>Objective Risk and Perceived Risk</a:t>
            </a:r>
            <a:endParaRPr lang="en-GB" sz="4000" dirty="0">
              <a:solidFill>
                <a:srgbClr val="0070C0"/>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4294967295"/>
          </p:nvPr>
        </p:nvSpPr>
        <p:spPr>
          <a:xfrm>
            <a:off x="609600" y="1143000"/>
            <a:ext cx="9561342" cy="4572000"/>
          </a:xfrm>
        </p:spPr>
        <p:txBody>
          <a:bodyPr>
            <a:normAutofit fontScale="92500" lnSpcReduction="10000"/>
          </a:bodyPr>
          <a:lstStyle/>
          <a:p>
            <a:pPr>
              <a:buClr>
                <a:srgbClr val="0070C0"/>
              </a:buClr>
            </a:pPr>
            <a:endParaRPr lang="en-GB" dirty="0"/>
          </a:p>
          <a:p>
            <a:pPr>
              <a:buClr>
                <a:srgbClr val="0070C0"/>
              </a:buClr>
            </a:pPr>
            <a:r>
              <a:rPr lang="en-GB" sz="2400" b="1" dirty="0">
                <a:latin typeface="Arial" panose="020B0604020202020204" pitchFamily="34" charset="0"/>
                <a:cs typeface="Arial" panose="020B0604020202020204" pitchFamily="34" charset="0"/>
              </a:rPr>
              <a:t>Engineering-derived ‘objective’ views lead to a business process engineering and control perspective</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Open interactive societal systems views offer a persuasive argument for perceived risk</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The global supply chain view illustrates that culturally determined perceptions of risk could vary greatly from one region to another</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Hence the forces of nature can demonstrate just how far removed from a controlled environment this all might be</a:t>
            </a:r>
          </a:p>
          <a:p>
            <a:pPr>
              <a:buClr>
                <a:srgbClr val="0070C0"/>
              </a:buClr>
            </a:pPr>
            <a:endParaRPr lang="en-GB" dirty="0"/>
          </a:p>
        </p:txBody>
      </p:sp>
      <p:sp>
        <p:nvSpPr>
          <p:cNvPr id="2" name="Date Placeholder 1">
            <a:extLst>
              <a:ext uri="{FF2B5EF4-FFF2-40B4-BE49-F238E27FC236}">
                <a16:creationId xmlns:a16="http://schemas.microsoft.com/office/drawing/2014/main" id="{E16A124B-5B16-4436-BC43-151CA810F775}"/>
              </a:ext>
            </a:extLst>
          </p:cNvPr>
          <p:cNvSpPr>
            <a:spLocks noGrp="1"/>
          </p:cNvSpPr>
          <p:nvPr>
            <p:ph type="dt" sz="half" idx="10"/>
          </p:nvPr>
        </p:nvSpPr>
        <p:spPr/>
        <p:txBody>
          <a:bodyPr/>
          <a:lstStyle/>
          <a:p>
            <a:pPr>
              <a:defRPr/>
            </a:pPr>
            <a:fld id="{71388C81-D00C-48F3-BD78-87BE67F3C867}" type="datetime1">
              <a:rPr lang="en-GB" smtClean="0"/>
              <a:t>22/03/2021</a:t>
            </a:fld>
            <a:endParaRPr lang="en-GB" dirty="0"/>
          </a:p>
        </p:txBody>
      </p:sp>
      <p:sp>
        <p:nvSpPr>
          <p:cNvPr id="3" name="Slide Number Placeholder 2">
            <a:extLst>
              <a:ext uri="{FF2B5EF4-FFF2-40B4-BE49-F238E27FC236}">
                <a16:creationId xmlns:a16="http://schemas.microsoft.com/office/drawing/2014/main" id="{6F60C559-E883-4B4E-972C-C6FF6FD3BD42}"/>
              </a:ext>
            </a:extLst>
          </p:cNvPr>
          <p:cNvSpPr>
            <a:spLocks noGrp="1"/>
          </p:cNvSpPr>
          <p:nvPr>
            <p:ph type="sldNum" sz="quarter" idx="11"/>
          </p:nvPr>
        </p:nvSpPr>
        <p:spPr/>
        <p:txBody>
          <a:bodyPr/>
          <a:lstStyle/>
          <a:p>
            <a:pPr>
              <a:defRPr/>
            </a:pPr>
            <a:fld id="{8035581A-79F0-4C93-BCCE-A2F6FE57F9E5}" type="slidenum">
              <a:rPr lang="en-GB" smtClean="0"/>
              <a:pPr>
                <a:defRPr/>
              </a:pPr>
              <a:t>8</a:t>
            </a:fld>
            <a:endParaRPr lang="en-GB" dirty="0"/>
          </a:p>
        </p:txBody>
      </p:sp>
    </p:spTree>
    <p:extLst>
      <p:ext uri="{BB962C8B-B14F-4D97-AF65-F5344CB8AC3E}">
        <p14:creationId xmlns:p14="http://schemas.microsoft.com/office/powerpoint/2010/main" val="2410979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normAutofit/>
          </a:bodyPr>
          <a:lstStyle/>
          <a:p>
            <a:r>
              <a:rPr lang="en-GB" sz="4000" b="1" dirty="0">
                <a:solidFill>
                  <a:srgbClr val="0070C0"/>
                </a:solidFill>
                <a:effectLst>
                  <a:outerShdw blurRad="38100" dist="38100" dir="2700000" algn="tl">
                    <a:srgbClr val="000000">
                      <a:alpha val="43137"/>
                    </a:srgbClr>
                  </a:outerShdw>
                </a:effectLst>
                <a:latin typeface="Arial Black" panose="020B0A04020102020204" pitchFamily="34" charset="0"/>
              </a:rPr>
              <a:t>The Role of IT and Information Sharing </a:t>
            </a:r>
          </a:p>
        </p:txBody>
      </p:sp>
      <p:pic>
        <p:nvPicPr>
          <p:cNvPr id="4" name="Content Placeholder 3"/>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914400" y="981222"/>
            <a:ext cx="9402763"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Date Placeholder 2">
            <a:extLst>
              <a:ext uri="{FF2B5EF4-FFF2-40B4-BE49-F238E27FC236}">
                <a16:creationId xmlns:a16="http://schemas.microsoft.com/office/drawing/2014/main" id="{0D203B76-5D5A-456C-9163-E2A6FB99DBC4}"/>
              </a:ext>
            </a:extLst>
          </p:cNvPr>
          <p:cNvSpPr>
            <a:spLocks noGrp="1"/>
          </p:cNvSpPr>
          <p:nvPr>
            <p:ph type="dt" sz="half" idx="10"/>
          </p:nvPr>
        </p:nvSpPr>
        <p:spPr/>
        <p:txBody>
          <a:bodyPr/>
          <a:lstStyle/>
          <a:p>
            <a:pPr>
              <a:defRPr/>
            </a:pPr>
            <a:fld id="{52799498-25A7-4EA1-9043-EDC0B7680B4F}" type="datetime1">
              <a:rPr lang="en-GB" smtClean="0"/>
              <a:t>22/03/2021</a:t>
            </a:fld>
            <a:endParaRPr lang="en-GB" dirty="0"/>
          </a:p>
        </p:txBody>
      </p:sp>
      <p:sp>
        <p:nvSpPr>
          <p:cNvPr id="5" name="Slide Number Placeholder 4">
            <a:extLst>
              <a:ext uri="{FF2B5EF4-FFF2-40B4-BE49-F238E27FC236}">
                <a16:creationId xmlns:a16="http://schemas.microsoft.com/office/drawing/2014/main" id="{4282A9AF-446F-45FC-BFDB-E3DC8FEAEF57}"/>
              </a:ext>
            </a:extLst>
          </p:cNvPr>
          <p:cNvSpPr>
            <a:spLocks noGrp="1"/>
          </p:cNvSpPr>
          <p:nvPr>
            <p:ph type="sldNum" sz="quarter" idx="11"/>
          </p:nvPr>
        </p:nvSpPr>
        <p:spPr/>
        <p:txBody>
          <a:bodyPr/>
          <a:lstStyle/>
          <a:p>
            <a:pPr>
              <a:defRPr/>
            </a:pPr>
            <a:fld id="{8035581A-79F0-4C93-BCCE-A2F6FE57F9E5}" type="slidenum">
              <a:rPr lang="en-GB" smtClean="0"/>
              <a:pPr>
                <a:defRPr/>
              </a:pPr>
              <a:t>9</a:t>
            </a:fld>
            <a:endParaRPr lang="en-GB" dirty="0"/>
          </a:p>
        </p:txBody>
      </p:sp>
    </p:spTree>
    <p:extLst>
      <p:ext uri="{BB962C8B-B14F-4D97-AF65-F5344CB8AC3E}">
        <p14:creationId xmlns:p14="http://schemas.microsoft.com/office/powerpoint/2010/main" val="1767035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09600" y="0"/>
            <a:ext cx="10972800" cy="956603"/>
          </a:xfrm>
        </p:spPr>
        <p:txBody>
          <a:bodyPr>
            <a:noAutofit/>
          </a:bodyPr>
          <a:lstStyle/>
          <a:p>
            <a:r>
              <a:rPr lang="en-GB" sz="4000" b="1" dirty="0">
                <a:solidFill>
                  <a:schemeClr val="tx2"/>
                </a:solidFill>
                <a:effectLst>
                  <a:outerShdw blurRad="38100" dist="38100" dir="2700000" algn="tl">
                    <a:srgbClr val="000000">
                      <a:alpha val="43137"/>
                    </a:srgbClr>
                  </a:outerShdw>
                </a:effectLst>
                <a:latin typeface="Arial Black" panose="020B0A04020102020204" pitchFamily="34" charset="0"/>
                <a:hlinkClick r:id="rId2"/>
              </a:rPr>
              <a:t>The need for holistic approaches</a:t>
            </a:r>
            <a:endParaRPr lang="en-GB" sz="4000" dirty="0">
              <a:solidFill>
                <a:schemeClr val="tx2"/>
              </a:solidFill>
              <a:effectLst>
                <a:outerShdw blurRad="38100" dist="38100" dir="2700000" algn="tl">
                  <a:srgbClr val="000000">
                    <a:alpha val="43137"/>
                  </a:srgbClr>
                </a:outerShdw>
              </a:effectLst>
              <a:latin typeface="Arial Black" panose="020B0A04020102020204" pitchFamily="34" charset="0"/>
              <a:hlinkClick r:id="rId2"/>
            </a:endParaRPr>
          </a:p>
        </p:txBody>
      </p:sp>
      <p:sp>
        <p:nvSpPr>
          <p:cNvPr id="21" name="Content Placeholder 20"/>
          <p:cNvSpPr>
            <a:spLocks noGrp="1"/>
          </p:cNvSpPr>
          <p:nvPr>
            <p:ph sz="quarter" idx="4294967295"/>
          </p:nvPr>
        </p:nvSpPr>
        <p:spPr>
          <a:xfrm>
            <a:off x="609600" y="1143000"/>
            <a:ext cx="10264726" cy="4572000"/>
          </a:xfrm>
        </p:spPr>
        <p:txBody>
          <a:bodyPr>
            <a:normAutofit lnSpcReduction="10000"/>
          </a:bodyPr>
          <a:lstStyle/>
          <a:p>
            <a:pPr>
              <a:buClr>
                <a:srgbClr val="0070C0"/>
              </a:buClr>
            </a:pPr>
            <a:endParaRPr lang="en-GB"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SCM is integrative and interdisciplinary</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Logistics is just one of several established sub-disciplines</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solidFill>
                  <a:srgbClr val="0070C0"/>
                </a:solidFill>
                <a:latin typeface="Arial" panose="020B0604020202020204" pitchFamily="34" charset="0"/>
                <a:cs typeface="Arial" panose="020B0604020202020204" pitchFamily="34" charset="0"/>
              </a:rPr>
              <a:t>‘Wicked Problems’:</a:t>
            </a:r>
          </a:p>
          <a:p>
            <a:pPr lvl="1">
              <a:buClr>
                <a:srgbClr val="0070C0"/>
              </a:buClr>
              <a:buFont typeface="Liberation Sans" panose="020B0604020202020204" pitchFamily="34" charset="0"/>
              <a:buChar char="–"/>
            </a:pPr>
            <a:r>
              <a:rPr lang="en-GB" sz="2400" b="1" dirty="0">
                <a:latin typeface="Arial" panose="020B0604020202020204" pitchFamily="34" charset="0"/>
                <a:cs typeface="Arial" panose="020B0604020202020204" pitchFamily="34" charset="0"/>
              </a:rPr>
              <a:t>Societal problems are inherently different from the problems that scientists and some engineers tackle</a:t>
            </a:r>
          </a:p>
          <a:p>
            <a:pPr lvl="1">
              <a:buClr>
                <a:srgbClr val="0070C0"/>
              </a:buClr>
              <a:buFont typeface="Liberation Sans" panose="020B0604020202020204" pitchFamily="34" charset="0"/>
              <a:buChar char="–"/>
            </a:pPr>
            <a:r>
              <a:rPr lang="en-GB" sz="2400" b="1" dirty="0">
                <a:latin typeface="Arial" panose="020B0604020202020204" pitchFamily="34" charset="0"/>
                <a:cs typeface="Arial" panose="020B0604020202020204" pitchFamily="34" charset="0"/>
              </a:rPr>
              <a:t>Involve multiple stakeholders</a:t>
            </a:r>
          </a:p>
          <a:p>
            <a:pPr lvl="1">
              <a:buClr>
                <a:srgbClr val="0070C0"/>
              </a:buClr>
              <a:buFont typeface="Liberation Sans" panose="020B0604020202020204" pitchFamily="34" charset="0"/>
              <a:buChar char="–"/>
            </a:pPr>
            <a:r>
              <a:rPr lang="en-GB" sz="2400" b="1" dirty="0">
                <a:latin typeface="Arial" panose="020B0604020202020204" pitchFamily="34" charset="0"/>
                <a:cs typeface="Arial" panose="020B0604020202020204" pitchFamily="34" charset="0"/>
              </a:rPr>
              <a:t>Any solution, after being implemented, will generate waves of consequences</a:t>
            </a:r>
          </a:p>
          <a:p>
            <a:pPr>
              <a:buClr>
                <a:srgbClr val="0070C0"/>
              </a:buClr>
            </a:pPr>
            <a:endParaRPr lang="en-GB" dirty="0"/>
          </a:p>
        </p:txBody>
      </p:sp>
      <p:sp>
        <p:nvSpPr>
          <p:cNvPr id="2" name="Date Placeholder 1">
            <a:extLst>
              <a:ext uri="{FF2B5EF4-FFF2-40B4-BE49-F238E27FC236}">
                <a16:creationId xmlns:a16="http://schemas.microsoft.com/office/drawing/2014/main" id="{AA429C6A-1875-43F3-A7FC-DE50A5C3C9DC}"/>
              </a:ext>
            </a:extLst>
          </p:cNvPr>
          <p:cNvSpPr>
            <a:spLocks noGrp="1"/>
          </p:cNvSpPr>
          <p:nvPr>
            <p:ph type="dt" sz="half" idx="10"/>
          </p:nvPr>
        </p:nvSpPr>
        <p:spPr/>
        <p:txBody>
          <a:bodyPr/>
          <a:lstStyle/>
          <a:p>
            <a:pPr>
              <a:defRPr/>
            </a:pPr>
            <a:fld id="{7B93D8B6-CC75-4162-84BF-37FF0869EE45}" type="datetime1">
              <a:rPr lang="en-GB" smtClean="0"/>
              <a:t>22/03/2021</a:t>
            </a:fld>
            <a:endParaRPr lang="en-GB" dirty="0"/>
          </a:p>
        </p:txBody>
      </p:sp>
      <p:sp>
        <p:nvSpPr>
          <p:cNvPr id="3" name="Slide Number Placeholder 2">
            <a:extLst>
              <a:ext uri="{FF2B5EF4-FFF2-40B4-BE49-F238E27FC236}">
                <a16:creationId xmlns:a16="http://schemas.microsoft.com/office/drawing/2014/main" id="{71344494-6FB0-4992-A5D3-7F439B3C5F90}"/>
              </a:ext>
            </a:extLst>
          </p:cNvPr>
          <p:cNvSpPr>
            <a:spLocks noGrp="1"/>
          </p:cNvSpPr>
          <p:nvPr>
            <p:ph type="sldNum" sz="quarter" idx="11"/>
          </p:nvPr>
        </p:nvSpPr>
        <p:spPr/>
        <p:txBody>
          <a:bodyPr/>
          <a:lstStyle/>
          <a:p>
            <a:pPr>
              <a:defRPr/>
            </a:pPr>
            <a:fld id="{8035581A-79F0-4C93-BCCE-A2F6FE57F9E5}" type="slidenum">
              <a:rPr lang="en-GB" smtClean="0"/>
              <a:pPr>
                <a:defRPr/>
              </a:pPr>
              <a:t>10</a:t>
            </a:fld>
            <a:endParaRPr lang="en-GB" dirty="0"/>
          </a:p>
        </p:txBody>
      </p:sp>
    </p:spTree>
    <p:extLst>
      <p:ext uri="{BB962C8B-B14F-4D97-AF65-F5344CB8AC3E}">
        <p14:creationId xmlns:p14="http://schemas.microsoft.com/office/powerpoint/2010/main" val="2491303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09600" y="0"/>
            <a:ext cx="10972800" cy="1143000"/>
          </a:xfrm>
        </p:spPr>
        <p:txBody>
          <a:bodyPr>
            <a:noAutofit/>
          </a:bodyPr>
          <a:lstStyle/>
          <a:p>
            <a:r>
              <a:rPr lang="en-GB" sz="4000" b="1" dirty="0">
                <a:solidFill>
                  <a:srgbClr val="0070C0"/>
                </a:solidFill>
                <a:effectLst>
                  <a:outerShdw blurRad="38100" dist="38100" dir="2700000" algn="tl">
                    <a:srgbClr val="000000">
                      <a:alpha val="43137"/>
                    </a:srgbClr>
                  </a:outerShdw>
                </a:effectLst>
                <a:latin typeface="Arial Black" panose="020B0A04020102020204" pitchFamily="34" charset="0"/>
              </a:rPr>
              <a:t>Robust SCM</a:t>
            </a:r>
            <a:endParaRPr lang="en-GB" sz="4000" dirty="0">
              <a:solidFill>
                <a:srgbClr val="0070C0"/>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4294967295"/>
          </p:nvPr>
        </p:nvSpPr>
        <p:spPr>
          <a:xfrm>
            <a:off x="745587" y="1304901"/>
            <a:ext cx="11099409" cy="3506250"/>
          </a:xfrm>
        </p:spPr>
        <p:txBody>
          <a:bodyPr>
            <a:normAutofit/>
          </a:bodyPr>
          <a:lstStyle/>
          <a:p>
            <a:pPr>
              <a:buClr>
                <a:srgbClr val="0070C0"/>
              </a:buClr>
            </a:pPr>
            <a:endParaRPr lang="en-GB" sz="2000" dirty="0"/>
          </a:p>
          <a:p>
            <a:pPr>
              <a:buClr>
                <a:srgbClr val="0070C0"/>
              </a:buClr>
            </a:pPr>
            <a:r>
              <a:rPr lang="en-GB" sz="2800" b="1" dirty="0">
                <a:latin typeface="Arial" panose="020B0604020202020204" pitchFamily="34" charset="0"/>
                <a:cs typeface="Arial" panose="020B0604020202020204" pitchFamily="34" charset="0"/>
              </a:rPr>
              <a:t>Robust SCM strategy enables a firm to manage regular fluctuations in demand efficiently under normal circumstances regardless of the occurrence of a major disruption</a:t>
            </a:r>
          </a:p>
          <a:p>
            <a:pPr>
              <a:buClr>
                <a:srgbClr val="0070C0"/>
              </a:buClr>
            </a:pPr>
            <a:endParaRPr lang="en-GB" dirty="0"/>
          </a:p>
        </p:txBody>
      </p:sp>
      <p:sp>
        <p:nvSpPr>
          <p:cNvPr id="2" name="Date Placeholder 1">
            <a:extLst>
              <a:ext uri="{FF2B5EF4-FFF2-40B4-BE49-F238E27FC236}">
                <a16:creationId xmlns:a16="http://schemas.microsoft.com/office/drawing/2014/main" id="{38E8EBE5-1A9F-4136-A6EB-4AC4C083BB19}"/>
              </a:ext>
            </a:extLst>
          </p:cNvPr>
          <p:cNvSpPr>
            <a:spLocks noGrp="1"/>
          </p:cNvSpPr>
          <p:nvPr>
            <p:ph type="dt" sz="half" idx="10"/>
          </p:nvPr>
        </p:nvSpPr>
        <p:spPr/>
        <p:txBody>
          <a:bodyPr/>
          <a:lstStyle/>
          <a:p>
            <a:pPr>
              <a:defRPr/>
            </a:pPr>
            <a:fld id="{951049A6-E3B3-4FD5-96B7-BD97A3931F04}" type="datetime1">
              <a:rPr lang="en-GB" smtClean="0"/>
              <a:t>22/03/2021</a:t>
            </a:fld>
            <a:endParaRPr lang="en-GB" dirty="0"/>
          </a:p>
        </p:txBody>
      </p:sp>
      <p:sp>
        <p:nvSpPr>
          <p:cNvPr id="3" name="Slide Number Placeholder 2">
            <a:extLst>
              <a:ext uri="{FF2B5EF4-FFF2-40B4-BE49-F238E27FC236}">
                <a16:creationId xmlns:a16="http://schemas.microsoft.com/office/drawing/2014/main" id="{719480EB-0B88-4C2F-8464-C36FFDAFF05C}"/>
              </a:ext>
            </a:extLst>
          </p:cNvPr>
          <p:cNvSpPr>
            <a:spLocks noGrp="1"/>
          </p:cNvSpPr>
          <p:nvPr>
            <p:ph type="sldNum" sz="quarter" idx="11"/>
          </p:nvPr>
        </p:nvSpPr>
        <p:spPr/>
        <p:txBody>
          <a:bodyPr/>
          <a:lstStyle/>
          <a:p>
            <a:pPr>
              <a:defRPr/>
            </a:pPr>
            <a:fld id="{8035581A-79F0-4C93-BCCE-A2F6FE57F9E5}" type="slidenum">
              <a:rPr lang="en-GB" smtClean="0"/>
              <a:pPr>
                <a:defRPr/>
              </a:pPr>
              <a:t>11</a:t>
            </a:fld>
            <a:endParaRPr lang="en-GB" dirty="0"/>
          </a:p>
        </p:txBody>
      </p:sp>
    </p:spTree>
    <p:extLst>
      <p:ext uri="{BB962C8B-B14F-4D97-AF65-F5344CB8AC3E}">
        <p14:creationId xmlns:p14="http://schemas.microsoft.com/office/powerpoint/2010/main" val="2112877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제목 1"/>
          <p:cNvSpPr>
            <a:spLocks noGrp="1"/>
          </p:cNvSpPr>
          <p:nvPr>
            <p:ph type="title"/>
          </p:nvPr>
        </p:nvSpPr>
        <p:spPr>
          <a:xfrm>
            <a:off x="609600" y="-33841"/>
            <a:ext cx="10972800" cy="1143000"/>
          </a:xfrm>
        </p:spPr>
        <p:txBody>
          <a:bodyPr numCol="1">
            <a:normAutofit/>
          </a:bodyPr>
          <a:lstStyle/>
          <a:p>
            <a:pPr lvl="0"/>
            <a:r>
              <a:rPr lang="en-GB" altLang="ko-KR" sz="4000" b="1" dirty="0">
                <a:solidFill>
                  <a:srgbClr val="0070C0"/>
                </a:solidFill>
                <a:latin typeface="Arial Black"/>
              </a:rPr>
              <a:t>Case study </a:t>
            </a:r>
            <a:endParaRPr lang="ko-KR" sz="4000" dirty="0">
              <a:solidFill>
                <a:srgbClr val="0070C0"/>
              </a:solidFill>
            </a:endParaRPr>
          </a:p>
        </p:txBody>
      </p:sp>
      <p:sp>
        <p:nvSpPr>
          <p:cNvPr id="3" name="내용 개체 틀 2"/>
          <p:cNvSpPr>
            <a:spLocks noGrp="1"/>
          </p:cNvSpPr>
          <p:nvPr>
            <p:ph idx="4294967295"/>
          </p:nvPr>
        </p:nvSpPr>
        <p:spPr>
          <a:xfrm>
            <a:off x="609600" y="1143886"/>
            <a:ext cx="6813550" cy="4022725"/>
          </a:xfrm>
        </p:spPr>
        <p:txBody>
          <a:bodyPr vert="horz" lIns="0" tIns="45720" rIns="0" bIns="45720" numCol="1" rtlCol="0" anchor="t">
            <a:noAutofit/>
          </a:bodyPr>
          <a:lstStyle/>
          <a:p>
            <a:r>
              <a:rPr lang="en-US" altLang="ko-KR" sz="2400" b="1" dirty="0">
                <a:latin typeface="Arial" panose="020B0604020202020204" pitchFamily="34" charset="0"/>
                <a:cs typeface="Arial" panose="020B0604020202020204" pitchFamily="34" charset="0"/>
              </a:rPr>
              <a:t>The Icelandic volcano Eyjafjallajökull ash cloud in April 2010.</a:t>
            </a:r>
          </a:p>
          <a:p>
            <a:r>
              <a:rPr lang="en-US" altLang="ko-KR" sz="2400" b="1" dirty="0">
                <a:latin typeface="Arial" panose="020B0604020202020204" pitchFamily="34" charset="0"/>
                <a:cs typeface="Arial" panose="020B0604020202020204" pitchFamily="34" charset="0"/>
              </a:rPr>
              <a:t>Brought air operations to a stand still in Europe.</a:t>
            </a:r>
          </a:p>
          <a:p>
            <a:r>
              <a:rPr lang="en-US" altLang="ko-KR" sz="2400" b="1" dirty="0">
                <a:latin typeface="Arial" panose="020B0604020202020204" pitchFamily="34" charset="0"/>
                <a:cs typeface="Arial" panose="020B0604020202020204" pitchFamily="34" charset="0"/>
              </a:rPr>
              <a:t>DHL's operations heavily disrupted.</a:t>
            </a:r>
          </a:p>
          <a:p>
            <a:r>
              <a:rPr lang="en-US" altLang="ko-KR" sz="2400" b="1" dirty="0">
                <a:latin typeface="Arial" panose="020B0604020202020204" pitchFamily="34" charset="0"/>
                <a:cs typeface="Arial" panose="020B0604020202020204" pitchFamily="34" charset="0"/>
              </a:rPr>
              <a:t>They were able to show resilience through fast decision making and quick contingency plan</a:t>
            </a:r>
          </a:p>
          <a:p>
            <a:r>
              <a:rPr lang="en-US" altLang="ko-KR" sz="2400" b="1" dirty="0">
                <a:latin typeface="Arial" panose="020B0604020202020204" pitchFamily="34" charset="0"/>
                <a:cs typeface="Arial" panose="020B0604020202020204" pitchFamily="34" charset="0"/>
              </a:rPr>
              <a:t>Delivered goods on day 1 of incident without  financial losses.</a:t>
            </a:r>
          </a:p>
          <a:p>
            <a:endParaRPr lang="en-US" altLang="ko-KR" sz="3000" dirty="0">
              <a:solidFill>
                <a:schemeClr val="tx1"/>
              </a:solidFill>
              <a:latin typeface="+mj-lt"/>
            </a:endParaRPr>
          </a:p>
        </p:txBody>
      </p:sp>
      <p:pic>
        <p:nvPicPr>
          <p:cNvPr id="6" name="Picture 4"/>
          <p:cNvPicPr/>
          <p:nvPr/>
        </p:nvPicPr>
        <p:blipFill rotWithShape="1">
          <a:blip r:embed="rId3"/>
          <a:srcRect l="53180" t="134" r="10093" b="54744"/>
          <a:stretch/>
        </p:blipFill>
        <p:spPr>
          <a:xfrm>
            <a:off x="8194111" y="1833180"/>
            <a:ext cx="3514725" cy="3915661"/>
          </a:xfrm>
          <a:prstGeom prst="rect">
            <a:avLst/>
          </a:prstGeom>
          <a:ln>
            <a:noFill/>
          </a:ln>
          <a:extLst>
            <a:ext uri="{53640926-AAD7-44D8-BBD7-CCE9431645EC}">
              <a14:shadowObscured xmlns:a14="http://schemas.microsoft.com/office/drawing/2010/main"/>
            </a:ext>
          </a:extLst>
        </p:spPr>
      </p:pic>
      <p:sp>
        <p:nvSpPr>
          <p:cNvPr id="7" name="직사각형 6"/>
          <p:cNvSpPr/>
          <p:nvPr/>
        </p:nvSpPr>
        <p:spPr>
          <a:xfrm>
            <a:off x="8447182" y="5630579"/>
            <a:ext cx="3008581" cy="369332"/>
          </a:xfrm>
          <a:prstGeom prst="rect">
            <a:avLst/>
          </a:prstGeom>
        </p:spPr>
        <p:txBody>
          <a:bodyPr wrap="none" numCol="1">
            <a:spAutoFit/>
          </a:bodyPr>
          <a:lstStyle/>
          <a:p>
            <a:pPr algn="just">
              <a:spcAft>
                <a:spcPts val="1000"/>
              </a:spcAft>
            </a:pPr>
            <a:r>
              <a:rPr lang="en-GB" altLang="ko-KR" i="1" dirty="0">
                <a:solidFill>
                  <a:srgbClr val="44546A"/>
                </a:solidFill>
                <a:effectLst/>
                <a:latin typeface="Times New Roman" panose="02020603050405020304" pitchFamily="18" charset="0"/>
                <a:ea typeface="바탕" panose="02030600000101010101" pitchFamily="18" charset="-127"/>
              </a:rPr>
              <a:t>Source (O'Dowd, et al., 2012).</a:t>
            </a:r>
            <a:endParaRPr lang="ko-KR" altLang="ko-KR" i="1" dirty="0">
              <a:solidFill>
                <a:srgbClr val="44546A"/>
              </a:solidFill>
              <a:effectLst/>
              <a:latin typeface="Times New Roman" panose="02020603050405020304" pitchFamily="18" charset="0"/>
              <a:ea typeface="바탕" panose="02030600000101010101" pitchFamily="18" charset="-127"/>
            </a:endParaRPr>
          </a:p>
        </p:txBody>
      </p:sp>
      <p:pic>
        <p:nvPicPr>
          <p:cNvPr id="4" name="Grafik 3"/>
          <p:cNvPicPr>
            <a:picLocks noChangeAspect="1"/>
          </p:cNvPicPr>
          <p:nvPr/>
        </p:nvPicPr>
        <p:blipFill>
          <a:blip r:embed="rId4"/>
          <a:stretch>
            <a:fillRect/>
          </a:stretch>
        </p:blipFill>
        <p:spPr>
          <a:xfrm>
            <a:off x="9685255" y="94124"/>
            <a:ext cx="1530252" cy="1530252"/>
          </a:xfrm>
          <a:prstGeom prst="rect">
            <a:avLst/>
          </a:prstGeom>
        </p:spPr>
      </p:pic>
      <p:sp>
        <p:nvSpPr>
          <p:cNvPr id="5" name="Date Placeholder 4">
            <a:extLst>
              <a:ext uri="{FF2B5EF4-FFF2-40B4-BE49-F238E27FC236}">
                <a16:creationId xmlns:a16="http://schemas.microsoft.com/office/drawing/2014/main" id="{5D36649E-B16D-48C3-BAC4-7559100AF583}"/>
              </a:ext>
            </a:extLst>
          </p:cNvPr>
          <p:cNvSpPr>
            <a:spLocks noGrp="1"/>
          </p:cNvSpPr>
          <p:nvPr>
            <p:ph type="dt" sz="half" idx="10"/>
          </p:nvPr>
        </p:nvSpPr>
        <p:spPr/>
        <p:txBody>
          <a:bodyPr/>
          <a:lstStyle/>
          <a:p>
            <a:pPr>
              <a:defRPr/>
            </a:pPr>
            <a:fld id="{BB28C415-A3B4-40E3-8B65-FAA6D8755361}" type="datetime1">
              <a:rPr lang="en-GB" smtClean="0"/>
              <a:t>22/03/2021</a:t>
            </a:fld>
            <a:endParaRPr lang="en-GB" dirty="0"/>
          </a:p>
        </p:txBody>
      </p:sp>
      <p:sp>
        <p:nvSpPr>
          <p:cNvPr id="8" name="Slide Number Placeholder 7">
            <a:extLst>
              <a:ext uri="{FF2B5EF4-FFF2-40B4-BE49-F238E27FC236}">
                <a16:creationId xmlns:a16="http://schemas.microsoft.com/office/drawing/2014/main" id="{D394E1FE-2D4E-4EA0-A1DC-92D29270463C}"/>
              </a:ext>
            </a:extLst>
          </p:cNvPr>
          <p:cNvSpPr>
            <a:spLocks noGrp="1"/>
          </p:cNvSpPr>
          <p:nvPr>
            <p:ph type="sldNum" sz="quarter" idx="11"/>
          </p:nvPr>
        </p:nvSpPr>
        <p:spPr/>
        <p:txBody>
          <a:bodyPr/>
          <a:lstStyle/>
          <a:p>
            <a:pPr>
              <a:defRPr/>
            </a:pPr>
            <a:fld id="{8035581A-79F0-4C93-BCCE-A2F6FE57F9E5}" type="slidenum">
              <a:rPr lang="en-GB" smtClean="0"/>
              <a:pPr>
                <a:defRPr/>
              </a:pPr>
              <a:t>12</a:t>
            </a:fld>
            <a:endParaRPr lang="en-GB" dirty="0"/>
          </a:p>
        </p:txBody>
      </p:sp>
    </p:spTree>
    <p:extLst>
      <p:ext uri="{BB962C8B-B14F-4D97-AF65-F5344CB8AC3E}">
        <p14:creationId xmlns:p14="http://schemas.microsoft.com/office/powerpoint/2010/main" val="3053475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제목 1"/>
          <p:cNvSpPr>
            <a:spLocks noGrp="1"/>
          </p:cNvSpPr>
          <p:nvPr>
            <p:ph type="title"/>
          </p:nvPr>
        </p:nvSpPr>
        <p:spPr>
          <a:xfrm>
            <a:off x="609599" y="105825"/>
            <a:ext cx="10972800" cy="752304"/>
          </a:xfrm>
        </p:spPr>
        <p:txBody>
          <a:bodyPr numCol="1">
            <a:normAutofit/>
          </a:bodyPr>
          <a:lstStyle/>
          <a:p>
            <a:r>
              <a:rPr lang="en-US" altLang="ko-KR" sz="3600" b="1" dirty="0">
                <a:latin typeface="Arial Black"/>
                <a:hlinkClick r:id="rId4"/>
              </a:rPr>
              <a:t>Resilience 360 Solution</a:t>
            </a:r>
            <a:endParaRPr lang="en-US" altLang="ko-KR" sz="3600" dirty="0">
              <a:latin typeface="Arial Black"/>
            </a:endParaRPr>
          </a:p>
        </p:txBody>
      </p:sp>
      <p:pic>
        <p:nvPicPr>
          <p:cNvPr id="5" name="I7e_Eg7hQnI"/>
          <p:cNvPicPr>
            <a:picLocks noGrp="1" noRot="1" noChangeAspect="1"/>
          </p:cNvPicPr>
          <p:nvPr>
            <p:ph idx="4294967295"/>
            <a:videoFile r:link="rId1"/>
          </p:nvPr>
        </p:nvPicPr>
        <p:blipFill>
          <a:blip r:embed="rId5"/>
          <a:stretch>
            <a:fillRect/>
          </a:stretch>
        </p:blipFill>
        <p:spPr>
          <a:xfrm>
            <a:off x="2270918" y="1461809"/>
            <a:ext cx="7650162" cy="4303713"/>
          </a:xfrm>
          <a:prstGeom prst="rect">
            <a:avLst/>
          </a:prstGeom>
        </p:spPr>
      </p:pic>
      <p:sp>
        <p:nvSpPr>
          <p:cNvPr id="3" name="Rectangle 2"/>
          <p:cNvSpPr/>
          <p:nvPr/>
        </p:nvSpPr>
        <p:spPr>
          <a:xfrm>
            <a:off x="5288663" y="3244334"/>
            <a:ext cx="1614673" cy="369332"/>
          </a:xfrm>
          <a:prstGeom prst="rect">
            <a:avLst/>
          </a:prstGeom>
        </p:spPr>
        <p:txBody>
          <a:bodyPr wrap="none">
            <a:spAutoFit/>
          </a:bodyPr>
          <a:lstStyle/>
          <a:p>
            <a:r>
              <a:rPr lang="en-GB" dirty="0"/>
              <a:t>robustness and</a:t>
            </a:r>
          </a:p>
        </p:txBody>
      </p:sp>
      <p:sp>
        <p:nvSpPr>
          <p:cNvPr id="4" name="Date Placeholder 3">
            <a:extLst>
              <a:ext uri="{FF2B5EF4-FFF2-40B4-BE49-F238E27FC236}">
                <a16:creationId xmlns:a16="http://schemas.microsoft.com/office/drawing/2014/main" id="{AFB3E97E-81DC-4DE4-BF5D-3F5DBC3D1B56}"/>
              </a:ext>
            </a:extLst>
          </p:cNvPr>
          <p:cNvSpPr>
            <a:spLocks noGrp="1"/>
          </p:cNvSpPr>
          <p:nvPr>
            <p:ph type="dt" sz="half" idx="10"/>
          </p:nvPr>
        </p:nvSpPr>
        <p:spPr/>
        <p:txBody>
          <a:bodyPr/>
          <a:lstStyle/>
          <a:p>
            <a:pPr>
              <a:defRPr/>
            </a:pPr>
            <a:fld id="{2CD4FA8F-9A39-4D30-B794-0D1C227F1B38}" type="datetime1">
              <a:rPr lang="en-GB" smtClean="0"/>
              <a:t>22/03/2021</a:t>
            </a:fld>
            <a:endParaRPr lang="en-GB" dirty="0"/>
          </a:p>
        </p:txBody>
      </p:sp>
      <p:sp>
        <p:nvSpPr>
          <p:cNvPr id="6" name="Slide Number Placeholder 5">
            <a:extLst>
              <a:ext uri="{FF2B5EF4-FFF2-40B4-BE49-F238E27FC236}">
                <a16:creationId xmlns:a16="http://schemas.microsoft.com/office/drawing/2014/main" id="{0EF4FE26-3C3B-4683-A501-1B3A0437F542}"/>
              </a:ext>
            </a:extLst>
          </p:cNvPr>
          <p:cNvSpPr>
            <a:spLocks noGrp="1"/>
          </p:cNvSpPr>
          <p:nvPr>
            <p:ph type="sldNum" sz="quarter" idx="11"/>
          </p:nvPr>
        </p:nvSpPr>
        <p:spPr/>
        <p:txBody>
          <a:bodyPr/>
          <a:lstStyle/>
          <a:p>
            <a:pPr>
              <a:defRPr/>
            </a:pPr>
            <a:fld id="{8035581A-79F0-4C93-BCCE-A2F6FE57F9E5}" type="slidenum">
              <a:rPr lang="en-GB" smtClean="0"/>
              <a:pPr>
                <a:defRPr/>
              </a:pPr>
              <a:t>13</a:t>
            </a:fld>
            <a:endParaRPr lang="en-GB" dirty="0"/>
          </a:p>
        </p:txBody>
      </p:sp>
    </p:spTree>
    <p:extLst>
      <p:ext uri="{BB962C8B-B14F-4D97-AF65-F5344CB8AC3E}">
        <p14:creationId xmlns:p14="http://schemas.microsoft.com/office/powerpoint/2010/main" val="310893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Content Placeholder 20"/>
          <p:cNvSpPr>
            <a:spLocks noGrp="1"/>
          </p:cNvSpPr>
          <p:nvPr>
            <p:ph sz="quarter" idx="4294967295"/>
          </p:nvPr>
        </p:nvSpPr>
        <p:spPr>
          <a:xfrm>
            <a:off x="1268473" y="1254199"/>
            <a:ext cx="9139238" cy="4572000"/>
          </a:xfrm>
        </p:spPr>
        <p:txBody>
          <a:bodyPr>
            <a:normAutofit/>
          </a:bodyPr>
          <a:lstStyle/>
          <a:p>
            <a:pPr>
              <a:buClr>
                <a:srgbClr val="0070C0"/>
              </a:buClr>
            </a:pPr>
            <a:r>
              <a:rPr lang="en-GB" sz="2400" b="1" dirty="0">
                <a:latin typeface="Arial" panose="020B0604020202020204" pitchFamily="34" charset="0"/>
                <a:cs typeface="Arial" panose="020B0604020202020204" pitchFamily="34" charset="0"/>
              </a:rPr>
              <a:t>The ability of a system to return to its original (or desired) state after being disrupted</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Consideration of risk and resilience in SCM:</a:t>
            </a:r>
          </a:p>
          <a:p>
            <a:pPr>
              <a:buClr>
                <a:srgbClr val="0070C0"/>
              </a:buClr>
            </a:pPr>
            <a:endParaRPr lang="en-GB" sz="2400" b="1" dirty="0">
              <a:latin typeface="Arial" panose="020B0604020202020204" pitchFamily="34" charset="0"/>
              <a:cs typeface="Arial" panose="020B0604020202020204" pitchFamily="34" charset="0"/>
            </a:endParaRPr>
          </a:p>
          <a:p>
            <a:pPr lvl="1">
              <a:buClr>
                <a:srgbClr val="0070C0"/>
              </a:buClr>
              <a:buFont typeface="Liberation Sans" panose="020B0604020202020204" pitchFamily="34" charset="0"/>
              <a:buChar char="–"/>
            </a:pPr>
            <a:r>
              <a:rPr lang="en-GB" sz="2400" b="1" dirty="0">
                <a:latin typeface="Arial" panose="020B0604020202020204" pitchFamily="34" charset="0"/>
                <a:cs typeface="Arial" panose="020B0604020202020204" pitchFamily="34" charset="0"/>
              </a:rPr>
              <a:t>Requires the whole system perspective</a:t>
            </a:r>
          </a:p>
          <a:p>
            <a:pPr lvl="1">
              <a:buClr>
                <a:srgbClr val="0070C0"/>
              </a:buClr>
              <a:buFont typeface="Liberation Sans" panose="020B0604020202020204" pitchFamily="34" charset="0"/>
              <a:buChar char="–"/>
            </a:pPr>
            <a:r>
              <a:rPr lang="en-GB" sz="2400" b="1" dirty="0">
                <a:latin typeface="Arial" panose="020B0604020202020204" pitchFamily="34" charset="0"/>
                <a:cs typeface="Arial" panose="020B0604020202020204" pitchFamily="34" charset="0"/>
              </a:rPr>
              <a:t>Explicitly accepts that disturbances happen</a:t>
            </a:r>
          </a:p>
          <a:p>
            <a:pPr lvl="1">
              <a:buClr>
                <a:srgbClr val="0070C0"/>
              </a:buClr>
              <a:buFont typeface="Liberation Sans" panose="020B0604020202020204" pitchFamily="34" charset="0"/>
              <a:buChar char="–"/>
            </a:pPr>
            <a:r>
              <a:rPr lang="en-GB" sz="2400" b="1" dirty="0">
                <a:latin typeface="Arial" panose="020B0604020202020204" pitchFamily="34" charset="0"/>
                <a:cs typeface="Arial" panose="020B0604020202020204" pitchFamily="34" charset="0"/>
              </a:rPr>
              <a:t>Implies adaptability to changing circumstances</a:t>
            </a:r>
          </a:p>
          <a:p>
            <a:pPr>
              <a:buClr>
                <a:srgbClr val="0070C0"/>
              </a:buClr>
            </a:pPr>
            <a:endParaRPr lang="en-GB" sz="2400" dirty="0"/>
          </a:p>
        </p:txBody>
      </p:sp>
      <p:sp>
        <p:nvSpPr>
          <p:cNvPr id="6" name="제목 1"/>
          <p:cNvSpPr txBox="1">
            <a:spLocks/>
          </p:cNvSpPr>
          <p:nvPr/>
        </p:nvSpPr>
        <p:spPr>
          <a:xfrm>
            <a:off x="2672863" y="268249"/>
            <a:ext cx="3165230" cy="763551"/>
          </a:xfrm>
          <a:prstGeom prst="rect">
            <a:avLst/>
          </a:prstGeom>
        </p:spPr>
        <p:txBody>
          <a:bodyPr vert="horz" lIns="0" tIns="0" rIns="0" bIns="0" numCol="1" rtlCol="0" anchor="t" anchorCtr="0">
            <a:noAutofit/>
          </a:bodyPr>
          <a:lstStyle>
            <a:lvl1pPr algn="l" defTabSz="914400" rtl="0" eaLnBrk="1" latinLnBrk="0" hangingPunct="1">
              <a:spcBef>
                <a:spcPct val="0"/>
              </a:spcBef>
              <a:buNone/>
              <a:defRPr sz="2800" kern="1200">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pPr marL="514350" indent="-514350">
              <a:lnSpc>
                <a:spcPct val="110000"/>
              </a:lnSpc>
            </a:pPr>
            <a:r>
              <a:rPr lang="en-US" altLang="ko-KR" sz="4000" b="1" dirty="0">
                <a:latin typeface="Arial" panose="020B0604020202020204" pitchFamily="34" charset="0"/>
                <a:cs typeface="Arial" panose="020B0604020202020204" pitchFamily="34" charset="0"/>
              </a:rPr>
              <a:t>Resilience</a:t>
            </a:r>
          </a:p>
        </p:txBody>
      </p:sp>
      <p:sp>
        <p:nvSpPr>
          <p:cNvPr id="3" name="Date Placeholder 2">
            <a:extLst>
              <a:ext uri="{FF2B5EF4-FFF2-40B4-BE49-F238E27FC236}">
                <a16:creationId xmlns:a16="http://schemas.microsoft.com/office/drawing/2014/main" id="{B01FC584-18F1-4793-8543-B2EEE1E5BF8B}"/>
              </a:ext>
            </a:extLst>
          </p:cNvPr>
          <p:cNvSpPr>
            <a:spLocks noGrp="1"/>
          </p:cNvSpPr>
          <p:nvPr>
            <p:ph type="dt" sz="half" idx="10"/>
          </p:nvPr>
        </p:nvSpPr>
        <p:spPr/>
        <p:txBody>
          <a:bodyPr/>
          <a:lstStyle/>
          <a:p>
            <a:pPr>
              <a:defRPr/>
            </a:pPr>
            <a:fld id="{A42AE389-CE88-477C-8377-67D8ECDE4FFE}" type="datetime1">
              <a:rPr lang="en-GB" smtClean="0"/>
              <a:t>22/03/2021</a:t>
            </a:fld>
            <a:endParaRPr lang="en-GB" dirty="0"/>
          </a:p>
        </p:txBody>
      </p:sp>
      <p:sp>
        <p:nvSpPr>
          <p:cNvPr id="4" name="Slide Number Placeholder 3">
            <a:extLst>
              <a:ext uri="{FF2B5EF4-FFF2-40B4-BE49-F238E27FC236}">
                <a16:creationId xmlns:a16="http://schemas.microsoft.com/office/drawing/2014/main" id="{88DCDCAF-34EC-4E64-A976-8C697CE5C51C}"/>
              </a:ext>
            </a:extLst>
          </p:cNvPr>
          <p:cNvSpPr>
            <a:spLocks noGrp="1"/>
          </p:cNvSpPr>
          <p:nvPr>
            <p:ph type="sldNum" sz="quarter" idx="11"/>
          </p:nvPr>
        </p:nvSpPr>
        <p:spPr/>
        <p:txBody>
          <a:bodyPr/>
          <a:lstStyle/>
          <a:p>
            <a:pPr>
              <a:defRPr/>
            </a:pPr>
            <a:fld id="{8035581A-79F0-4C93-BCCE-A2F6FE57F9E5}" type="slidenum">
              <a:rPr lang="en-GB" smtClean="0"/>
              <a:pPr>
                <a:defRPr/>
              </a:pPr>
              <a:t>14</a:t>
            </a:fld>
            <a:endParaRPr lang="en-GB" dirty="0"/>
          </a:p>
        </p:txBody>
      </p:sp>
    </p:spTree>
    <p:extLst>
      <p:ext uri="{BB962C8B-B14F-4D97-AF65-F5344CB8AC3E}">
        <p14:creationId xmlns:p14="http://schemas.microsoft.com/office/powerpoint/2010/main" val="426872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21484"/>
            <a:ext cx="10972800" cy="1143000"/>
          </a:xfrm>
        </p:spPr>
        <p:txBody>
          <a:bodyPr>
            <a:noAutofit/>
          </a:bodyPr>
          <a:lstStyle/>
          <a:p>
            <a:r>
              <a:rPr lang="en-US" altLang="ko-KR"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a:t>
            </a:r>
            <a:br>
              <a:rPr lang="en-US" altLang="ko-KR" sz="3600" b="1" dirty="0">
                <a:effectLst>
                  <a:outerShdw blurRad="38100" dist="38100" dir="2700000" algn="tl">
                    <a:srgbClr val="000000">
                      <a:alpha val="43137"/>
                    </a:srgbClr>
                  </a:outerShdw>
                </a:effectLst>
              </a:rPr>
            </a:br>
            <a:endParaRPr lang="en-GB" sz="3600" dirty="0">
              <a:effectLst>
                <a:outerShdw blurRad="38100" dist="38100" dir="2700000" algn="tl">
                  <a:srgbClr val="000000">
                    <a:alpha val="43137"/>
                  </a:srgbClr>
                </a:outerShdw>
              </a:effectLst>
            </a:endParaRPr>
          </a:p>
        </p:txBody>
      </p:sp>
      <p:sp>
        <p:nvSpPr>
          <p:cNvPr id="3" name="내용 개체 틀 2"/>
          <p:cNvSpPr>
            <a:spLocks noGrp="1"/>
          </p:cNvSpPr>
          <p:nvPr>
            <p:ph idx="4294967295"/>
          </p:nvPr>
        </p:nvSpPr>
        <p:spPr>
          <a:xfrm>
            <a:off x="783100" y="1264484"/>
            <a:ext cx="10799299" cy="4024313"/>
          </a:xfrm>
        </p:spPr>
        <p:txBody>
          <a:bodyPr vert="horz" lIns="0" tIns="45720" rIns="0" bIns="45720" numCol="1" rtlCol="0" anchor="t">
            <a:noAutofit/>
          </a:bodyPr>
          <a:lstStyle/>
          <a:p>
            <a:pPr marL="0" indent="0">
              <a:lnSpc>
                <a:spcPct val="150000"/>
              </a:lnSpc>
              <a:buNone/>
            </a:pPr>
            <a:r>
              <a:rPr lang="en-GB" altLang="ko-KR" sz="3000" b="1" dirty="0">
                <a:latin typeface="Arial" panose="020B0604020202020204" pitchFamily="34" charset="0"/>
                <a:cs typeface="Arial" panose="020B0604020202020204" pitchFamily="34" charset="0"/>
              </a:rPr>
              <a:t>"Supply Chain (SC) resilience addresses the SC's ability to cope with the consequences of unavoidable </a:t>
            </a:r>
            <a:r>
              <a:rPr lang="en-GB" altLang="ko-KR" sz="3000" b="1" i="1" dirty="0">
                <a:latin typeface="Arial" panose="020B0604020202020204" pitchFamily="34" charset="0"/>
                <a:cs typeface="Arial" panose="020B0604020202020204" pitchFamily="34" charset="0"/>
              </a:rPr>
              <a:t>risk events</a:t>
            </a:r>
            <a:r>
              <a:rPr lang="en-GB" altLang="ko-KR" sz="3000" b="1" dirty="0">
                <a:latin typeface="Arial" panose="020B0604020202020204" pitchFamily="34" charset="0"/>
                <a:cs typeface="Arial" panose="020B0604020202020204" pitchFamily="34" charset="0"/>
              </a:rPr>
              <a:t> in order to return to its original operations or moves to a new, more desirable state after being disturbed" (Christopher &amp; Peck, 2005). </a:t>
            </a:r>
            <a:endParaRPr lang="ko-KR" sz="3000" b="1" dirty="0">
              <a:latin typeface="Arial" panose="020B0604020202020204" pitchFamily="34" charset="0"/>
              <a:cs typeface="Arial" panose="020B0604020202020204" pitchFamily="34" charset="0"/>
            </a:endParaRPr>
          </a:p>
        </p:txBody>
      </p:sp>
      <p:pic>
        <p:nvPicPr>
          <p:cNvPr id="5" name="Grafik 4"/>
          <p:cNvPicPr>
            <a:picLocks noChangeAspect="1"/>
          </p:cNvPicPr>
          <p:nvPr/>
        </p:nvPicPr>
        <p:blipFill>
          <a:blip r:embed="rId2"/>
          <a:stretch>
            <a:fillRect/>
          </a:stretch>
        </p:blipFill>
        <p:spPr>
          <a:xfrm>
            <a:off x="8062442" y="74006"/>
            <a:ext cx="2206694" cy="950576"/>
          </a:xfrm>
          <a:prstGeom prst="rect">
            <a:avLst/>
          </a:prstGeom>
        </p:spPr>
      </p:pic>
      <p:sp>
        <p:nvSpPr>
          <p:cNvPr id="2" name="Date Placeholder 1">
            <a:extLst>
              <a:ext uri="{FF2B5EF4-FFF2-40B4-BE49-F238E27FC236}">
                <a16:creationId xmlns:a16="http://schemas.microsoft.com/office/drawing/2014/main" id="{37F20ADF-F2A2-4494-8A9A-3CC64627357E}"/>
              </a:ext>
            </a:extLst>
          </p:cNvPr>
          <p:cNvSpPr>
            <a:spLocks noGrp="1"/>
          </p:cNvSpPr>
          <p:nvPr>
            <p:ph type="dt" sz="half" idx="10"/>
          </p:nvPr>
        </p:nvSpPr>
        <p:spPr/>
        <p:txBody>
          <a:bodyPr/>
          <a:lstStyle/>
          <a:p>
            <a:pPr>
              <a:defRPr/>
            </a:pPr>
            <a:fld id="{D1915E95-0220-4F92-B5CF-3618E0583C54}" type="datetime1">
              <a:rPr lang="en-GB" smtClean="0"/>
              <a:t>22/03/2021</a:t>
            </a:fld>
            <a:endParaRPr lang="en-GB" dirty="0"/>
          </a:p>
        </p:txBody>
      </p:sp>
      <p:sp>
        <p:nvSpPr>
          <p:cNvPr id="6" name="Slide Number Placeholder 5">
            <a:extLst>
              <a:ext uri="{FF2B5EF4-FFF2-40B4-BE49-F238E27FC236}">
                <a16:creationId xmlns:a16="http://schemas.microsoft.com/office/drawing/2014/main" id="{E0230C11-B81D-4D14-B060-EB1704631677}"/>
              </a:ext>
            </a:extLst>
          </p:cNvPr>
          <p:cNvSpPr>
            <a:spLocks noGrp="1"/>
          </p:cNvSpPr>
          <p:nvPr>
            <p:ph type="sldNum" sz="quarter" idx="11"/>
          </p:nvPr>
        </p:nvSpPr>
        <p:spPr/>
        <p:txBody>
          <a:bodyPr/>
          <a:lstStyle/>
          <a:p>
            <a:pPr>
              <a:defRPr/>
            </a:pPr>
            <a:fld id="{8035581A-79F0-4C93-BCCE-A2F6FE57F9E5}" type="slidenum">
              <a:rPr lang="en-GB" smtClean="0"/>
              <a:pPr>
                <a:defRPr/>
              </a:pPr>
              <a:t>15</a:t>
            </a:fld>
            <a:endParaRPr lang="en-GB" dirty="0"/>
          </a:p>
        </p:txBody>
      </p:sp>
    </p:spTree>
    <p:extLst>
      <p:ext uri="{BB962C8B-B14F-4D97-AF65-F5344CB8AC3E}">
        <p14:creationId xmlns:p14="http://schemas.microsoft.com/office/powerpoint/2010/main" val="716915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chemeClr val="tx2"/>
                </a:solidFill>
                <a:effectLst>
                  <a:outerShdw blurRad="38100" dist="38100" dir="2700000" algn="tl">
                    <a:srgbClr val="000000">
                      <a:alpha val="43137"/>
                    </a:srgbClr>
                  </a:outerShdw>
                </a:effectLst>
                <a:latin typeface="Arial Black" panose="020B0A04020102020204" pitchFamily="34" charset="0"/>
              </a:rPr>
              <a:t>Changing times and an uncertain world</a:t>
            </a:r>
            <a:endParaRPr lang="en-GB" sz="3200" dirty="0">
              <a:solidFill>
                <a:schemeClr val="tx2"/>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1">
            <a:extLst>
              <a:ext uri="{FF2B5EF4-FFF2-40B4-BE49-F238E27FC236}">
                <a16:creationId xmlns:a16="http://schemas.microsoft.com/office/drawing/2014/main" id="{D6DCDFEF-487D-42E2-B0A2-DC6668374CFB}"/>
              </a:ext>
            </a:extLst>
          </p:cNvPr>
          <p:cNvSpPr/>
          <p:nvPr/>
        </p:nvSpPr>
        <p:spPr>
          <a:xfrm>
            <a:off x="2499360" y="1572383"/>
            <a:ext cx="6096000" cy="3046988"/>
          </a:xfrm>
          <a:prstGeom prst="rect">
            <a:avLst/>
          </a:prstGeom>
        </p:spPr>
        <p:txBody>
          <a:bodyPr>
            <a:spAutoFit/>
          </a:bodyPr>
          <a:lstStyle/>
          <a:p>
            <a:r>
              <a:rPr lang="en-US" sz="3200" b="1" dirty="0">
                <a:latin typeface="Arial" panose="020B0604020202020204" pitchFamily="34" charset="0"/>
                <a:cs typeface="Arial" panose="020B0604020202020204" pitchFamily="34" charset="0"/>
              </a:rPr>
              <a:t>Known Known</a:t>
            </a:r>
          </a:p>
          <a:p>
            <a:r>
              <a:rPr lang="en-US" sz="3200" b="1" dirty="0">
                <a:latin typeface="Arial" panose="020B0604020202020204" pitchFamily="34" charset="0"/>
                <a:cs typeface="Arial" panose="020B0604020202020204" pitchFamily="34" charset="0"/>
              </a:rPr>
              <a:t>Knowable Unknowns</a:t>
            </a:r>
          </a:p>
          <a:p>
            <a:r>
              <a:rPr lang="en-US" sz="3200" b="1" dirty="0">
                <a:latin typeface="Arial" panose="020B0604020202020204" pitchFamily="34" charset="0"/>
                <a:cs typeface="Arial" panose="020B0604020202020204" pitchFamily="34" charset="0"/>
              </a:rPr>
              <a:t>Unknowable Unknowns</a:t>
            </a:r>
          </a:p>
          <a:p>
            <a:r>
              <a:rPr lang="en-US" sz="3200" b="1" dirty="0">
                <a:latin typeface="Arial" panose="020B0604020202020204" pitchFamily="34" charset="0"/>
                <a:cs typeface="Arial" panose="020B0604020202020204" pitchFamily="34" charset="0"/>
              </a:rPr>
              <a:t>Creeping crises</a:t>
            </a:r>
          </a:p>
          <a:p>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rPr>
              <a:t>Identify examples</a:t>
            </a:r>
          </a:p>
        </p:txBody>
      </p:sp>
      <p:sp>
        <p:nvSpPr>
          <p:cNvPr id="3" name="Date Placeholder 2">
            <a:extLst>
              <a:ext uri="{FF2B5EF4-FFF2-40B4-BE49-F238E27FC236}">
                <a16:creationId xmlns:a16="http://schemas.microsoft.com/office/drawing/2014/main" id="{86B20F6C-640A-4806-A94C-4A0F0400A287}"/>
              </a:ext>
            </a:extLst>
          </p:cNvPr>
          <p:cNvSpPr>
            <a:spLocks noGrp="1"/>
          </p:cNvSpPr>
          <p:nvPr>
            <p:ph type="dt" sz="half" idx="10"/>
          </p:nvPr>
        </p:nvSpPr>
        <p:spPr/>
        <p:txBody>
          <a:bodyPr/>
          <a:lstStyle/>
          <a:p>
            <a:pPr>
              <a:defRPr/>
            </a:pPr>
            <a:fld id="{5A4E56AE-046B-42C4-92C8-05142B1F3EA7}" type="datetime1">
              <a:rPr lang="en-GB" smtClean="0"/>
              <a:t>22/03/2021</a:t>
            </a:fld>
            <a:endParaRPr lang="en-GB" dirty="0"/>
          </a:p>
        </p:txBody>
      </p:sp>
      <p:sp>
        <p:nvSpPr>
          <p:cNvPr id="4" name="Slide Number Placeholder 3">
            <a:extLst>
              <a:ext uri="{FF2B5EF4-FFF2-40B4-BE49-F238E27FC236}">
                <a16:creationId xmlns:a16="http://schemas.microsoft.com/office/drawing/2014/main" id="{28438058-CDF9-4CED-8870-26D1241EEFA6}"/>
              </a:ext>
            </a:extLst>
          </p:cNvPr>
          <p:cNvSpPr>
            <a:spLocks noGrp="1"/>
          </p:cNvSpPr>
          <p:nvPr>
            <p:ph type="sldNum" sz="quarter" idx="11"/>
          </p:nvPr>
        </p:nvSpPr>
        <p:spPr/>
        <p:txBody>
          <a:bodyPr/>
          <a:lstStyle/>
          <a:p>
            <a:pPr>
              <a:defRPr/>
            </a:pPr>
            <a:fld id="{8035581A-79F0-4C93-BCCE-A2F6FE57F9E5}" type="slidenum">
              <a:rPr lang="en-GB" smtClean="0"/>
              <a:pPr>
                <a:defRPr/>
              </a:pPr>
              <a:t>16</a:t>
            </a:fld>
            <a:endParaRPr lang="en-GB" dirty="0"/>
          </a:p>
        </p:txBody>
      </p:sp>
    </p:spTree>
    <p:extLst>
      <p:ext uri="{BB962C8B-B14F-4D97-AF65-F5344CB8AC3E}">
        <p14:creationId xmlns:p14="http://schemas.microsoft.com/office/powerpoint/2010/main" val="19742754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Sources of external shocks to the supply chain</a:t>
            </a:r>
            <a:endParaRPr lang="en-GB" sz="4000"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1" name="Content Placeholder 20"/>
          <p:cNvSpPr>
            <a:spLocks noGrp="1"/>
          </p:cNvSpPr>
          <p:nvPr>
            <p:ph sz="quarter" idx="4294967295"/>
          </p:nvPr>
        </p:nvSpPr>
        <p:spPr>
          <a:xfrm>
            <a:off x="509284" y="1284482"/>
            <a:ext cx="9802334" cy="4525475"/>
          </a:xfrm>
        </p:spPr>
        <p:txBody>
          <a:bodyPr>
            <a:normAutofit/>
          </a:bodyPr>
          <a:lstStyle/>
          <a:p>
            <a:pPr>
              <a:buClr>
                <a:srgbClr val="0070C0"/>
              </a:buClr>
            </a:pPr>
            <a:endParaRPr lang="en-GB" dirty="0"/>
          </a:p>
          <a:p>
            <a:pPr>
              <a:buClr>
                <a:srgbClr val="0070C0"/>
              </a:buClr>
            </a:pPr>
            <a:r>
              <a:rPr lang="en-GB" sz="2400" b="1" dirty="0">
                <a:latin typeface="Arial" panose="020B0604020202020204" pitchFamily="34" charset="0"/>
                <a:cs typeface="Arial" panose="020B0604020202020204" pitchFamily="34" charset="0"/>
              </a:rPr>
              <a:t>Technology shifts</a:t>
            </a:r>
          </a:p>
          <a:p>
            <a:pPr>
              <a:buClr>
                <a:srgbClr val="0070C0"/>
              </a:buClr>
            </a:pPr>
            <a:r>
              <a:rPr lang="en-GB" sz="2400" b="1" dirty="0">
                <a:latin typeface="Arial" panose="020B0604020202020204" pitchFamily="34" charset="0"/>
                <a:cs typeface="Arial" panose="020B0604020202020204" pitchFamily="34" charset="0"/>
              </a:rPr>
              <a:t>Shortage of key supplies</a:t>
            </a:r>
          </a:p>
          <a:p>
            <a:pPr>
              <a:buClr>
                <a:srgbClr val="0070C0"/>
              </a:buClr>
            </a:pPr>
            <a:r>
              <a:rPr lang="en-GB" sz="2400" b="1" dirty="0">
                <a:latin typeface="Arial" panose="020B0604020202020204" pitchFamily="34" charset="0"/>
                <a:cs typeface="Arial" panose="020B0604020202020204" pitchFamily="34" charset="0"/>
                <a:hlinkClick r:id="rId2"/>
              </a:rPr>
              <a:t>Financial crises</a:t>
            </a:r>
            <a:r>
              <a:rPr lang="en-GB" sz="2400" b="1" dirty="0">
                <a:latin typeface="Arial" panose="020B0604020202020204" pitchFamily="34" charset="0"/>
                <a:cs typeface="Arial" panose="020B0604020202020204" pitchFamily="34" charset="0"/>
              </a:rPr>
              <a:t>, corporate accounting problems, and  fraud</a:t>
            </a:r>
          </a:p>
          <a:p>
            <a:pPr>
              <a:buClr>
                <a:srgbClr val="0070C0"/>
              </a:buClr>
            </a:pPr>
            <a:r>
              <a:rPr lang="en-GB" sz="2400" b="1" dirty="0">
                <a:latin typeface="Arial" panose="020B0604020202020204" pitchFamily="34" charset="0"/>
                <a:cs typeface="Arial" panose="020B0604020202020204" pitchFamily="34" charset="0"/>
              </a:rPr>
              <a:t>Actions by upstream suppliers tarnishing image</a:t>
            </a:r>
          </a:p>
          <a:p>
            <a:pPr>
              <a:buClr>
                <a:srgbClr val="0070C0"/>
              </a:buClr>
            </a:pPr>
            <a:r>
              <a:rPr lang="en-GB" sz="2400" b="1" dirty="0">
                <a:latin typeface="Arial" panose="020B0604020202020204" pitchFamily="34" charset="0"/>
                <a:cs typeface="Arial" panose="020B0604020202020204" pitchFamily="34" charset="0"/>
              </a:rPr>
              <a:t>Terrorism and other security threats</a:t>
            </a:r>
          </a:p>
          <a:p>
            <a:pPr>
              <a:buClr>
                <a:srgbClr val="0070C0"/>
              </a:buClr>
            </a:pPr>
            <a:r>
              <a:rPr lang="en-GB" sz="2400" b="1" dirty="0">
                <a:latin typeface="Arial" panose="020B0604020202020204" pitchFamily="34" charset="0"/>
                <a:cs typeface="Arial" panose="020B0604020202020204" pitchFamily="34" charset="0"/>
              </a:rPr>
              <a:t>Protests, blockades, strikes</a:t>
            </a:r>
          </a:p>
          <a:p>
            <a:pPr>
              <a:buClr>
                <a:srgbClr val="0070C0"/>
              </a:buClr>
            </a:pPr>
            <a:r>
              <a:rPr lang="en-GB" sz="2400" b="1" dirty="0">
                <a:latin typeface="Arial" panose="020B0604020202020204" pitchFamily="34" charset="0"/>
                <a:cs typeface="Arial" panose="020B0604020202020204" pitchFamily="34" charset="0"/>
              </a:rPr>
              <a:t>Bio-threats</a:t>
            </a:r>
          </a:p>
          <a:p>
            <a:pPr>
              <a:buClr>
                <a:srgbClr val="0070C0"/>
              </a:buClr>
            </a:pPr>
            <a:r>
              <a:rPr lang="en-GB" sz="2400" b="1" dirty="0">
                <a:latin typeface="Arial" panose="020B0604020202020204" pitchFamily="34" charset="0"/>
                <a:cs typeface="Arial" panose="020B0604020202020204" pitchFamily="34" charset="0"/>
              </a:rPr>
              <a:t>Weather and other extreme events</a:t>
            </a:r>
          </a:p>
        </p:txBody>
      </p:sp>
      <p:sp>
        <p:nvSpPr>
          <p:cNvPr id="2" name="Date Placeholder 1">
            <a:extLst>
              <a:ext uri="{FF2B5EF4-FFF2-40B4-BE49-F238E27FC236}">
                <a16:creationId xmlns:a16="http://schemas.microsoft.com/office/drawing/2014/main" id="{213129B7-0D59-4F29-8A12-3689D3C6453D}"/>
              </a:ext>
            </a:extLst>
          </p:cNvPr>
          <p:cNvSpPr>
            <a:spLocks noGrp="1"/>
          </p:cNvSpPr>
          <p:nvPr>
            <p:ph type="dt" sz="half" idx="10"/>
          </p:nvPr>
        </p:nvSpPr>
        <p:spPr/>
        <p:txBody>
          <a:bodyPr/>
          <a:lstStyle/>
          <a:p>
            <a:pPr>
              <a:defRPr/>
            </a:pPr>
            <a:fld id="{FFD34F9B-8490-41D1-89EE-812CD15FC853}" type="datetime1">
              <a:rPr lang="en-GB" smtClean="0"/>
              <a:t>22/03/2021</a:t>
            </a:fld>
            <a:endParaRPr lang="en-GB" dirty="0"/>
          </a:p>
        </p:txBody>
      </p:sp>
      <p:sp>
        <p:nvSpPr>
          <p:cNvPr id="3" name="Slide Number Placeholder 2">
            <a:extLst>
              <a:ext uri="{FF2B5EF4-FFF2-40B4-BE49-F238E27FC236}">
                <a16:creationId xmlns:a16="http://schemas.microsoft.com/office/drawing/2014/main" id="{CE35F3F4-F332-4EC7-A4C3-4961CA6E7775}"/>
              </a:ext>
            </a:extLst>
          </p:cNvPr>
          <p:cNvSpPr>
            <a:spLocks noGrp="1"/>
          </p:cNvSpPr>
          <p:nvPr>
            <p:ph type="sldNum" sz="quarter" idx="11"/>
          </p:nvPr>
        </p:nvSpPr>
        <p:spPr/>
        <p:txBody>
          <a:bodyPr/>
          <a:lstStyle/>
          <a:p>
            <a:pPr>
              <a:defRPr/>
            </a:pPr>
            <a:fld id="{8035581A-79F0-4C93-BCCE-A2F6FE57F9E5}" type="slidenum">
              <a:rPr lang="en-GB" smtClean="0"/>
              <a:pPr>
                <a:defRPr/>
              </a:pPr>
              <a:t>17</a:t>
            </a:fld>
            <a:endParaRPr lang="en-GB" dirty="0"/>
          </a:p>
        </p:txBody>
      </p:sp>
    </p:spTree>
    <p:extLst>
      <p:ext uri="{BB962C8B-B14F-4D97-AF65-F5344CB8AC3E}">
        <p14:creationId xmlns:p14="http://schemas.microsoft.com/office/powerpoint/2010/main" val="2515657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2652" y="0"/>
            <a:ext cx="10972800" cy="1143000"/>
          </a:xfrm>
        </p:spPr>
        <p:txBody>
          <a:bodyPr>
            <a:noAutofit/>
          </a:bodyPr>
          <a:lstStyle/>
          <a:p>
            <a:r>
              <a:rPr lang="en-GB" sz="4000" b="1" dirty="0">
                <a:solidFill>
                  <a:srgbClr val="0070C0"/>
                </a:solidFill>
                <a:effectLst>
                  <a:outerShdw blurRad="38100" dist="38100" dir="2700000" algn="tl">
                    <a:srgbClr val="000000">
                      <a:alpha val="43137"/>
                    </a:srgbClr>
                  </a:outerShdw>
                </a:effectLst>
                <a:latin typeface="Arial Black" panose="020B0A04020102020204" pitchFamily="34" charset="0"/>
              </a:rPr>
              <a:t>Business Continuity Management</a:t>
            </a:r>
            <a:endParaRPr lang="en-GB" sz="4000" dirty="0">
              <a:solidFill>
                <a:srgbClr val="0070C0"/>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4294967295"/>
          </p:nvPr>
        </p:nvSpPr>
        <p:spPr>
          <a:xfrm>
            <a:off x="574430" y="817441"/>
            <a:ext cx="11204918" cy="4572000"/>
          </a:xfrm>
        </p:spPr>
        <p:txBody>
          <a:bodyPr>
            <a:normAutofit fontScale="92500"/>
          </a:bodyPr>
          <a:lstStyle/>
          <a:p>
            <a:pPr>
              <a:buClr>
                <a:srgbClr val="0070C0"/>
              </a:buClr>
            </a:pPr>
            <a:endParaRPr lang="en-GB" dirty="0"/>
          </a:p>
          <a:p>
            <a:pPr>
              <a:buClr>
                <a:srgbClr val="0070C0"/>
              </a:buClr>
            </a:pPr>
            <a:r>
              <a:rPr lang="en-GB" sz="2400" b="1" dirty="0">
                <a:latin typeface="Arial" panose="020B0604020202020204" pitchFamily="34" charset="0"/>
                <a:cs typeface="Arial" panose="020B0604020202020204" pitchFamily="34" charset="0"/>
              </a:rPr>
              <a:t>Rooted in IT disaster recovery, but its remit has expanded greatly</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Helps to prove that management have acted with ‘due diligence’</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Start with the preparation of a Business Continuity Plan (BCP)</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600" b="1" u="sng" dirty="0">
                <a:solidFill>
                  <a:srgbClr val="0070C0"/>
                </a:solidFill>
                <a:latin typeface="Arial" panose="020B0604020202020204" pitchFamily="34" charset="0"/>
                <a:cs typeface="Arial" panose="020B0604020202020204" pitchFamily="34" charset="0"/>
              </a:rPr>
              <a:t>Best practice:</a:t>
            </a:r>
          </a:p>
          <a:p>
            <a:pPr lvl="1">
              <a:buClr>
                <a:srgbClr val="0070C0"/>
              </a:buClr>
              <a:buFont typeface="Liberation Sans" panose="020B0604020202020204" pitchFamily="34" charset="0"/>
              <a:buChar char="–"/>
            </a:pPr>
            <a:r>
              <a:rPr lang="en-GB" sz="2400" b="1" dirty="0">
                <a:latin typeface="Arial" panose="020B0604020202020204" pitchFamily="34" charset="0"/>
                <a:cs typeface="Arial" panose="020B0604020202020204" pitchFamily="34" charset="0"/>
              </a:rPr>
              <a:t>An on-going programme of training, rehearsals and reviews of the initial plans to cope with various eventualities</a:t>
            </a:r>
          </a:p>
          <a:p>
            <a:pPr lvl="1">
              <a:buClr>
                <a:srgbClr val="0070C0"/>
              </a:buClr>
              <a:buFont typeface="Liberation Sans" panose="020B0604020202020204" pitchFamily="34" charset="0"/>
              <a:buChar char="–"/>
            </a:pPr>
            <a:r>
              <a:rPr lang="en-GB" sz="2400" b="1" dirty="0">
                <a:latin typeface="Arial" panose="020B0604020202020204" pitchFamily="34" charset="0"/>
                <a:cs typeface="Arial" panose="020B0604020202020204" pitchFamily="34" charset="0"/>
              </a:rPr>
              <a:t>Careful consideration to the management of an after-the-event recovery phase</a:t>
            </a:r>
          </a:p>
          <a:p>
            <a:pPr>
              <a:buClr>
                <a:srgbClr val="0070C0"/>
              </a:buClr>
            </a:pPr>
            <a:endParaRPr lang="en-GB" dirty="0"/>
          </a:p>
        </p:txBody>
      </p:sp>
      <p:sp>
        <p:nvSpPr>
          <p:cNvPr id="2" name="Date Placeholder 1">
            <a:extLst>
              <a:ext uri="{FF2B5EF4-FFF2-40B4-BE49-F238E27FC236}">
                <a16:creationId xmlns:a16="http://schemas.microsoft.com/office/drawing/2014/main" id="{CA653423-8776-4FEE-B5CF-F4FB53E94ADC}"/>
              </a:ext>
            </a:extLst>
          </p:cNvPr>
          <p:cNvSpPr>
            <a:spLocks noGrp="1"/>
          </p:cNvSpPr>
          <p:nvPr>
            <p:ph type="dt" sz="half" idx="10"/>
          </p:nvPr>
        </p:nvSpPr>
        <p:spPr/>
        <p:txBody>
          <a:bodyPr/>
          <a:lstStyle/>
          <a:p>
            <a:pPr>
              <a:defRPr/>
            </a:pPr>
            <a:fld id="{709A1F3E-79C2-469C-8E18-73AC437A6839}" type="datetime1">
              <a:rPr lang="en-GB" smtClean="0"/>
              <a:t>22/03/2021</a:t>
            </a:fld>
            <a:endParaRPr lang="en-GB" dirty="0"/>
          </a:p>
        </p:txBody>
      </p:sp>
      <p:sp>
        <p:nvSpPr>
          <p:cNvPr id="3" name="Slide Number Placeholder 2">
            <a:extLst>
              <a:ext uri="{FF2B5EF4-FFF2-40B4-BE49-F238E27FC236}">
                <a16:creationId xmlns:a16="http://schemas.microsoft.com/office/drawing/2014/main" id="{6B61C671-B361-4489-B5C9-ECE1F4653575}"/>
              </a:ext>
            </a:extLst>
          </p:cNvPr>
          <p:cNvSpPr>
            <a:spLocks noGrp="1"/>
          </p:cNvSpPr>
          <p:nvPr>
            <p:ph type="sldNum" sz="quarter" idx="11"/>
          </p:nvPr>
        </p:nvSpPr>
        <p:spPr/>
        <p:txBody>
          <a:bodyPr/>
          <a:lstStyle/>
          <a:p>
            <a:pPr>
              <a:defRPr/>
            </a:pPr>
            <a:fld id="{8035581A-79F0-4C93-BCCE-A2F6FE57F9E5}" type="slidenum">
              <a:rPr lang="en-GB" smtClean="0"/>
              <a:pPr>
                <a:defRPr/>
              </a:pPr>
              <a:t>18</a:t>
            </a:fld>
            <a:endParaRPr lang="en-GB" dirty="0"/>
          </a:p>
        </p:txBody>
      </p:sp>
    </p:spTree>
    <p:extLst>
      <p:ext uri="{BB962C8B-B14F-4D97-AF65-F5344CB8AC3E}">
        <p14:creationId xmlns:p14="http://schemas.microsoft.com/office/powerpoint/2010/main" val="32200209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09600" y="85725"/>
            <a:ext cx="10972800" cy="1143000"/>
          </a:xfrm>
        </p:spPr>
        <p:txBody>
          <a:bodyPr>
            <a:noAutofit/>
          </a:bodyPr>
          <a:lstStyle/>
          <a:p>
            <a:r>
              <a:rPr lang="en-GB" sz="4000" b="1" dirty="0">
                <a:solidFill>
                  <a:srgbClr val="0070C0"/>
                </a:solidFill>
                <a:effectLst>
                  <a:outerShdw blurRad="38100" dist="38100" dir="2700000" algn="tl">
                    <a:srgbClr val="000000">
                      <a:alpha val="43137"/>
                    </a:srgbClr>
                  </a:outerShdw>
                </a:effectLst>
                <a:latin typeface="Arial Black" panose="020B0A04020102020204" pitchFamily="34" charset="0"/>
              </a:rPr>
              <a:t>VUCA Framework</a:t>
            </a:r>
            <a:endParaRPr lang="en-GB" sz="4000" dirty="0">
              <a:solidFill>
                <a:srgbClr val="0070C0"/>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4294967295"/>
          </p:nvPr>
        </p:nvSpPr>
        <p:spPr>
          <a:xfrm>
            <a:off x="1702191" y="1271363"/>
            <a:ext cx="8088923" cy="4004022"/>
          </a:xfrm>
        </p:spPr>
        <p:txBody>
          <a:bodyPr>
            <a:normAutofit/>
          </a:bodyPr>
          <a:lstStyle/>
          <a:p>
            <a:pPr>
              <a:buClr>
                <a:srgbClr val="0070C0"/>
              </a:buClr>
            </a:pPr>
            <a:endParaRPr lang="en-GB" sz="2400" dirty="0"/>
          </a:p>
          <a:p>
            <a:pPr>
              <a:buClr>
                <a:srgbClr val="0070C0"/>
              </a:buClr>
            </a:pPr>
            <a:r>
              <a:rPr lang="en-GB" sz="2400" b="1" dirty="0">
                <a:latin typeface="Arial" panose="020B0604020202020204" pitchFamily="34" charset="0"/>
                <a:cs typeface="Arial" panose="020B0604020202020204" pitchFamily="34" charset="0"/>
              </a:rPr>
              <a:t>From </a:t>
            </a:r>
            <a:r>
              <a:rPr lang="en-GB" sz="2400" b="1" dirty="0">
                <a:solidFill>
                  <a:srgbClr val="0070C0"/>
                </a:solidFill>
                <a:latin typeface="Arial" panose="020B0604020202020204" pitchFamily="34" charset="0"/>
                <a:cs typeface="Arial" panose="020B0604020202020204" pitchFamily="34" charset="0"/>
              </a:rPr>
              <a:t>V</a:t>
            </a:r>
            <a:r>
              <a:rPr lang="en-GB" sz="2400" b="1" dirty="0">
                <a:latin typeface="Arial" panose="020B0604020202020204" pitchFamily="34" charset="0"/>
                <a:cs typeface="Arial" panose="020B0604020202020204" pitchFamily="34" charset="0"/>
              </a:rPr>
              <a:t>olatility to Vision</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From </a:t>
            </a:r>
            <a:r>
              <a:rPr lang="en-GB" sz="2400" b="1" dirty="0">
                <a:solidFill>
                  <a:srgbClr val="0070C0"/>
                </a:solidFill>
                <a:latin typeface="Arial" panose="020B0604020202020204" pitchFamily="34" charset="0"/>
                <a:cs typeface="Arial" panose="020B0604020202020204" pitchFamily="34" charset="0"/>
              </a:rPr>
              <a:t>U</a:t>
            </a:r>
            <a:r>
              <a:rPr lang="en-GB" sz="2400" b="1" dirty="0">
                <a:latin typeface="Arial" panose="020B0604020202020204" pitchFamily="34" charset="0"/>
                <a:cs typeface="Arial" panose="020B0604020202020204" pitchFamily="34" charset="0"/>
              </a:rPr>
              <a:t>ncertainty to Understanding</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From </a:t>
            </a:r>
            <a:r>
              <a:rPr lang="en-GB" sz="2400" b="1" dirty="0">
                <a:solidFill>
                  <a:srgbClr val="0070C0"/>
                </a:solidFill>
                <a:latin typeface="Arial" panose="020B0604020202020204" pitchFamily="34" charset="0"/>
                <a:cs typeface="Arial" panose="020B0604020202020204" pitchFamily="34" charset="0"/>
              </a:rPr>
              <a:t>C</a:t>
            </a:r>
            <a:r>
              <a:rPr lang="en-GB" sz="2400" b="1" dirty="0">
                <a:latin typeface="Arial" panose="020B0604020202020204" pitchFamily="34" charset="0"/>
                <a:cs typeface="Arial" panose="020B0604020202020204" pitchFamily="34" charset="0"/>
              </a:rPr>
              <a:t>omplexity to Clarity</a:t>
            </a:r>
          </a:p>
          <a:p>
            <a:pPr>
              <a:buClr>
                <a:srgbClr val="0070C0"/>
              </a:buClr>
            </a:pPr>
            <a:endParaRPr lang="en-GB" sz="2400" b="1" dirty="0">
              <a:latin typeface="Arial" panose="020B0604020202020204" pitchFamily="34" charset="0"/>
              <a:cs typeface="Arial" panose="020B0604020202020204" pitchFamily="34" charset="0"/>
            </a:endParaRPr>
          </a:p>
          <a:p>
            <a:pPr>
              <a:buClr>
                <a:srgbClr val="0070C0"/>
              </a:buClr>
            </a:pPr>
            <a:r>
              <a:rPr lang="en-GB" sz="2400" b="1" dirty="0">
                <a:latin typeface="Arial" panose="020B0604020202020204" pitchFamily="34" charset="0"/>
                <a:cs typeface="Arial" panose="020B0604020202020204" pitchFamily="34" charset="0"/>
              </a:rPr>
              <a:t>From </a:t>
            </a:r>
            <a:r>
              <a:rPr lang="en-GB" sz="2400" b="1" dirty="0">
                <a:solidFill>
                  <a:srgbClr val="0070C0"/>
                </a:solidFill>
                <a:latin typeface="Arial" panose="020B0604020202020204" pitchFamily="34" charset="0"/>
                <a:cs typeface="Arial" panose="020B0604020202020204" pitchFamily="34" charset="0"/>
              </a:rPr>
              <a:t>A</a:t>
            </a:r>
            <a:r>
              <a:rPr lang="en-GB" sz="2400" b="1" dirty="0">
                <a:latin typeface="Arial" panose="020B0604020202020204" pitchFamily="34" charset="0"/>
                <a:cs typeface="Arial" panose="020B0604020202020204" pitchFamily="34" charset="0"/>
              </a:rPr>
              <a:t>mbiguity to Agility</a:t>
            </a:r>
          </a:p>
        </p:txBody>
      </p:sp>
      <p:sp>
        <p:nvSpPr>
          <p:cNvPr id="2" name="Date Placeholder 1">
            <a:extLst>
              <a:ext uri="{FF2B5EF4-FFF2-40B4-BE49-F238E27FC236}">
                <a16:creationId xmlns:a16="http://schemas.microsoft.com/office/drawing/2014/main" id="{0DB9594F-247A-49CA-88CE-A16840BDAFD2}"/>
              </a:ext>
            </a:extLst>
          </p:cNvPr>
          <p:cNvSpPr>
            <a:spLocks noGrp="1"/>
          </p:cNvSpPr>
          <p:nvPr>
            <p:ph type="dt" sz="half" idx="10"/>
          </p:nvPr>
        </p:nvSpPr>
        <p:spPr/>
        <p:txBody>
          <a:bodyPr/>
          <a:lstStyle/>
          <a:p>
            <a:pPr>
              <a:defRPr/>
            </a:pPr>
            <a:fld id="{09944921-2AF7-4B56-981E-E22C1CBB73D4}" type="datetime1">
              <a:rPr lang="en-GB" smtClean="0"/>
              <a:t>22/03/2021</a:t>
            </a:fld>
            <a:endParaRPr lang="en-GB" dirty="0"/>
          </a:p>
        </p:txBody>
      </p:sp>
      <p:sp>
        <p:nvSpPr>
          <p:cNvPr id="3" name="Slide Number Placeholder 2">
            <a:extLst>
              <a:ext uri="{FF2B5EF4-FFF2-40B4-BE49-F238E27FC236}">
                <a16:creationId xmlns:a16="http://schemas.microsoft.com/office/drawing/2014/main" id="{9F3EF597-D30F-4E59-B4D1-13D7298E361F}"/>
              </a:ext>
            </a:extLst>
          </p:cNvPr>
          <p:cNvSpPr>
            <a:spLocks noGrp="1"/>
          </p:cNvSpPr>
          <p:nvPr>
            <p:ph type="sldNum" sz="quarter" idx="11"/>
          </p:nvPr>
        </p:nvSpPr>
        <p:spPr/>
        <p:txBody>
          <a:bodyPr/>
          <a:lstStyle/>
          <a:p>
            <a:pPr>
              <a:defRPr/>
            </a:pPr>
            <a:fld id="{8035581A-79F0-4C93-BCCE-A2F6FE57F9E5}" type="slidenum">
              <a:rPr lang="en-GB" smtClean="0"/>
              <a:pPr>
                <a:defRPr/>
              </a:pPr>
              <a:t>19</a:t>
            </a:fld>
            <a:endParaRPr lang="en-GB" dirty="0"/>
          </a:p>
        </p:txBody>
      </p:sp>
    </p:spTree>
    <p:extLst>
      <p:ext uri="{BB962C8B-B14F-4D97-AF65-F5344CB8AC3E}">
        <p14:creationId xmlns:p14="http://schemas.microsoft.com/office/powerpoint/2010/main" val="1939658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09600" y="0"/>
            <a:ext cx="10972800" cy="914400"/>
          </a:xfrm>
        </p:spPr>
        <p:txBody>
          <a:bodyPr>
            <a:noAutofit/>
          </a:bodyPr>
          <a:lstStyle/>
          <a:p>
            <a:r>
              <a:rPr lang="en-GB" sz="3600" b="1" dirty="0">
                <a:solidFill>
                  <a:schemeClr val="tx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 supply chain as an interactive system</a:t>
            </a:r>
            <a:endParaRPr lang="en-GB" sz="3600" dirty="0">
              <a:solidFill>
                <a:schemeClr val="tx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2" name="Picture 2"/>
          <p:cNvPicPr>
            <a:picLocks noGrp="1" noChangeAspect="1" noChangeArrowheads="1"/>
          </p:cNvPicPr>
          <p:nvPr>
            <p:ph sz="quarter" idx="4294967295"/>
          </p:nvPr>
        </p:nvPicPr>
        <p:blipFill rotWithShape="1">
          <a:blip r:embed="rId2">
            <a:extLst>
              <a:ext uri="{28A0092B-C50C-407E-A947-70E740481C1C}">
                <a14:useLocalDpi xmlns:a14="http://schemas.microsoft.com/office/drawing/2010/main" val="0"/>
              </a:ext>
            </a:extLst>
          </a:blip>
          <a:srcRect t="3065"/>
          <a:stretch/>
        </p:blipFill>
        <p:spPr bwMode="auto">
          <a:xfrm>
            <a:off x="745587" y="835818"/>
            <a:ext cx="9853613" cy="5186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484843" y="6488668"/>
            <a:ext cx="6966520" cy="369332"/>
          </a:xfrm>
          <a:prstGeom prst="rect">
            <a:avLst/>
          </a:prstGeom>
        </p:spPr>
        <p:txBody>
          <a:bodyPr wrap="square">
            <a:spAutoFit/>
          </a:bodyPr>
          <a:lstStyle/>
          <a:p>
            <a:pPr latinLnBrk="0"/>
            <a:r>
              <a:rPr lang="en-GB" sz="900" b="1" baseline="30000" dirty="0">
                <a:solidFill>
                  <a:srgbClr val="000000"/>
                </a:solidFill>
                <a:latin typeface="Liberation Sans" panose="020B0604020202020204" pitchFamily="34" charset="0"/>
                <a:ea typeface="Liberation Sans" panose="020B0604020202020204" pitchFamily="34" charset="0"/>
                <a:cs typeface="Liberation Sans" panose="020B0604020202020204" pitchFamily="34" charset="0"/>
              </a:rPr>
              <a:t>28 </a:t>
            </a:r>
            <a:r>
              <a:rPr lang="en-GB" sz="900" dirty="0">
                <a:solidFill>
                  <a:srgbClr val="000000"/>
                </a:solidFill>
                <a:latin typeface="Liberation Sans" panose="020B0604020202020204" pitchFamily="34" charset="0"/>
                <a:ea typeface="Liberation Sans" panose="020B0604020202020204" pitchFamily="34" charset="0"/>
                <a:cs typeface="Liberation Sans" panose="020B0604020202020204" pitchFamily="34" charset="0"/>
              </a:rPr>
              <a:t>Peck, H. (2006) </a:t>
            </a:r>
            <a:r>
              <a:rPr lang="en-GB" sz="900" i="1" dirty="0">
                <a:solidFill>
                  <a:srgbClr val="000000"/>
                </a:solidFill>
                <a:latin typeface="Liberation Sans" panose="020B0604020202020204" pitchFamily="34" charset="0"/>
                <a:ea typeface="Liberation Sans" panose="020B0604020202020204" pitchFamily="34" charset="0"/>
                <a:cs typeface="Liberation Sans" panose="020B0604020202020204" pitchFamily="34" charset="0"/>
              </a:rPr>
              <a:t>Resilience in the Food Chain: A Study of Business Continuity in the Food and Drinks Industry</a:t>
            </a:r>
            <a:r>
              <a:rPr lang="en-GB" sz="900" dirty="0">
                <a:solidFill>
                  <a:srgbClr val="000000"/>
                </a:solidFill>
                <a:latin typeface="Liberation Sans" panose="020B0604020202020204" pitchFamily="34" charset="0"/>
                <a:ea typeface="Liberation Sans" panose="020B0604020202020204" pitchFamily="34" charset="0"/>
                <a:cs typeface="Liberation Sans" panose="020B0604020202020204" pitchFamily="34" charset="0"/>
              </a:rPr>
              <a:t>, Department for Environment, Food and Rural Affairs, London.</a:t>
            </a:r>
          </a:p>
        </p:txBody>
      </p:sp>
      <p:sp>
        <p:nvSpPr>
          <p:cNvPr id="4" name="Date Placeholder 3">
            <a:extLst>
              <a:ext uri="{FF2B5EF4-FFF2-40B4-BE49-F238E27FC236}">
                <a16:creationId xmlns:a16="http://schemas.microsoft.com/office/drawing/2014/main" id="{17211829-A710-4F1B-A701-4499AEC17646}"/>
              </a:ext>
            </a:extLst>
          </p:cNvPr>
          <p:cNvSpPr>
            <a:spLocks noGrp="1"/>
          </p:cNvSpPr>
          <p:nvPr>
            <p:ph type="dt" sz="half" idx="10"/>
          </p:nvPr>
        </p:nvSpPr>
        <p:spPr/>
        <p:txBody>
          <a:bodyPr/>
          <a:lstStyle/>
          <a:p>
            <a:pPr>
              <a:defRPr/>
            </a:pPr>
            <a:fld id="{2973967B-57A3-43AC-8EC8-0A5A231DC3F5}" type="datetime1">
              <a:rPr lang="en-GB" smtClean="0"/>
              <a:t>22/03/2021</a:t>
            </a:fld>
            <a:endParaRPr lang="en-GB" dirty="0"/>
          </a:p>
        </p:txBody>
      </p:sp>
      <p:sp>
        <p:nvSpPr>
          <p:cNvPr id="5" name="Slide Number Placeholder 4">
            <a:extLst>
              <a:ext uri="{FF2B5EF4-FFF2-40B4-BE49-F238E27FC236}">
                <a16:creationId xmlns:a16="http://schemas.microsoft.com/office/drawing/2014/main" id="{46A197A3-486A-45DD-AADD-C618BB517BF6}"/>
              </a:ext>
            </a:extLst>
          </p:cNvPr>
          <p:cNvSpPr>
            <a:spLocks noGrp="1"/>
          </p:cNvSpPr>
          <p:nvPr>
            <p:ph type="sldNum" sz="quarter" idx="11"/>
          </p:nvPr>
        </p:nvSpPr>
        <p:spPr/>
        <p:txBody>
          <a:bodyPr/>
          <a:lstStyle/>
          <a:p>
            <a:pPr>
              <a:defRPr/>
            </a:pPr>
            <a:fld id="{8035581A-79F0-4C93-BCCE-A2F6FE57F9E5}" type="slidenum">
              <a:rPr lang="en-GB" smtClean="0"/>
              <a:pPr>
                <a:defRPr/>
              </a:pPr>
              <a:t>20</a:t>
            </a:fld>
            <a:endParaRPr lang="en-GB" dirty="0"/>
          </a:p>
        </p:txBody>
      </p:sp>
    </p:spTree>
    <p:extLst>
      <p:ext uri="{BB962C8B-B14F-4D97-AF65-F5344CB8AC3E}">
        <p14:creationId xmlns:p14="http://schemas.microsoft.com/office/powerpoint/2010/main" val="25248492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09600" y="114299"/>
            <a:ext cx="10972800" cy="1143000"/>
          </a:xfrm>
        </p:spPr>
        <p:txBody>
          <a:bodyPr>
            <a:noAutofit/>
          </a:bodyPr>
          <a:lstStyle/>
          <a:p>
            <a:r>
              <a:rPr lang="en-GB" sz="4000" b="1" dirty="0">
                <a:solidFill>
                  <a:srgbClr val="0070C0"/>
                </a:solidFill>
                <a:effectLst>
                  <a:outerShdw blurRad="38100" dist="38100" dir="2700000" algn="tl">
                    <a:srgbClr val="000000">
                      <a:alpha val="43137"/>
                    </a:srgbClr>
                  </a:outerShdw>
                </a:effectLst>
                <a:latin typeface="Arial Black" panose="020B0A04020102020204" pitchFamily="34" charset="0"/>
              </a:rPr>
              <a:t>A framework for a ‘wicked problem’</a:t>
            </a:r>
            <a:endParaRPr lang="en-GB" sz="4000" dirty="0">
              <a:solidFill>
                <a:srgbClr val="0070C0"/>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4294967295"/>
          </p:nvPr>
        </p:nvSpPr>
        <p:spPr>
          <a:xfrm>
            <a:off x="982133" y="1186961"/>
            <a:ext cx="9849990" cy="4484077"/>
          </a:xfrm>
        </p:spPr>
        <p:txBody>
          <a:bodyPr>
            <a:normAutofit/>
          </a:bodyPr>
          <a:lstStyle/>
          <a:p>
            <a:pPr>
              <a:buClr>
                <a:srgbClr val="0070C0"/>
              </a:buClr>
            </a:pPr>
            <a:r>
              <a:rPr lang="en-GB" sz="2400" b="1" dirty="0">
                <a:latin typeface="Arial" panose="020B0604020202020204" pitchFamily="34" charset="0"/>
                <a:cs typeface="Arial" panose="020B0604020202020204" pitchFamily="34" charset="0"/>
              </a:rPr>
              <a:t>Supply chain can be broken down into its component parts and can be looked at each of the following levels to manage risk:</a:t>
            </a:r>
          </a:p>
          <a:p>
            <a:pPr>
              <a:buClr>
                <a:srgbClr val="0070C0"/>
              </a:buClr>
            </a:pPr>
            <a:endParaRPr lang="en-GB" sz="2400" b="1" dirty="0">
              <a:latin typeface="Arial" panose="020B0604020202020204" pitchFamily="34" charset="0"/>
              <a:cs typeface="Arial" panose="020B0604020202020204" pitchFamily="34" charset="0"/>
            </a:endParaRPr>
          </a:p>
          <a:p>
            <a:pPr lvl="1">
              <a:buClr>
                <a:srgbClr val="0070C0"/>
              </a:buClr>
              <a:buFont typeface="Courier New" panose="02070309020205020404" pitchFamily="49" charset="0"/>
              <a:buChar char="o"/>
            </a:pPr>
            <a:r>
              <a:rPr lang="en-GB" sz="2400" b="1" u="sng" dirty="0">
                <a:solidFill>
                  <a:srgbClr val="0070C0"/>
                </a:solidFill>
                <a:latin typeface="Arial" panose="020B0604020202020204" pitchFamily="34" charset="0"/>
                <a:cs typeface="Arial" panose="020B0604020202020204" pitchFamily="34" charset="0"/>
              </a:rPr>
              <a:t>Level 1</a:t>
            </a:r>
            <a:r>
              <a:rPr lang="en-GB" sz="2400" b="1" dirty="0">
                <a:solidFill>
                  <a:srgbClr val="0070C0"/>
                </a:solidFill>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 process engineering and inventory management</a:t>
            </a:r>
          </a:p>
          <a:p>
            <a:pPr lvl="1">
              <a:buClr>
                <a:srgbClr val="0070C0"/>
              </a:buClr>
              <a:buFont typeface="Courier New" panose="02070309020205020404" pitchFamily="49" charset="0"/>
              <a:buChar char="o"/>
            </a:pPr>
            <a:endParaRPr lang="en-GB" sz="2400" b="1" dirty="0">
              <a:latin typeface="Arial" panose="020B0604020202020204" pitchFamily="34" charset="0"/>
              <a:cs typeface="Arial" panose="020B0604020202020204" pitchFamily="34" charset="0"/>
            </a:endParaRPr>
          </a:p>
          <a:p>
            <a:pPr lvl="1">
              <a:buClr>
                <a:srgbClr val="0070C0"/>
              </a:buClr>
              <a:buFont typeface="Courier New" panose="02070309020205020404" pitchFamily="49" charset="0"/>
              <a:buChar char="o"/>
            </a:pPr>
            <a:r>
              <a:rPr lang="en-GB" sz="2400" b="1" u="sng" dirty="0">
                <a:solidFill>
                  <a:srgbClr val="0070C0"/>
                </a:solidFill>
                <a:latin typeface="Arial" panose="020B0604020202020204" pitchFamily="34" charset="0"/>
                <a:cs typeface="Arial" panose="020B0604020202020204" pitchFamily="34" charset="0"/>
              </a:rPr>
              <a:t>Level 2</a:t>
            </a:r>
            <a:r>
              <a:rPr lang="en-GB" sz="2400" b="1" dirty="0">
                <a:solidFill>
                  <a:srgbClr val="0070C0"/>
                </a:solidFill>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 assets and infrastructure dependencies</a:t>
            </a:r>
          </a:p>
          <a:p>
            <a:pPr lvl="1">
              <a:buClr>
                <a:srgbClr val="0070C0"/>
              </a:buClr>
              <a:buFont typeface="Courier New" panose="02070309020205020404" pitchFamily="49" charset="0"/>
              <a:buChar char="o"/>
            </a:pPr>
            <a:endParaRPr lang="en-GB" sz="2400" b="1" dirty="0">
              <a:latin typeface="Arial" panose="020B0604020202020204" pitchFamily="34" charset="0"/>
              <a:cs typeface="Arial" panose="020B0604020202020204" pitchFamily="34" charset="0"/>
            </a:endParaRPr>
          </a:p>
          <a:p>
            <a:pPr lvl="1">
              <a:buClr>
                <a:srgbClr val="0070C0"/>
              </a:buClr>
              <a:buFont typeface="Courier New" panose="02070309020205020404" pitchFamily="49" charset="0"/>
              <a:buChar char="o"/>
            </a:pPr>
            <a:r>
              <a:rPr lang="en-GB" sz="2400" b="1" u="sng" dirty="0">
                <a:solidFill>
                  <a:srgbClr val="0070C0"/>
                </a:solidFill>
                <a:latin typeface="Arial" panose="020B0604020202020204" pitchFamily="34" charset="0"/>
                <a:cs typeface="Arial" panose="020B0604020202020204" pitchFamily="34" charset="0"/>
              </a:rPr>
              <a:t>Level 3</a:t>
            </a:r>
            <a:r>
              <a:rPr lang="en-GB" sz="2400" b="1" dirty="0">
                <a:solidFill>
                  <a:srgbClr val="0070C0"/>
                </a:solidFill>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 organisations and inter-organisational networks</a:t>
            </a:r>
          </a:p>
          <a:p>
            <a:pPr lvl="1">
              <a:buClr>
                <a:srgbClr val="0070C0"/>
              </a:buClr>
              <a:buFont typeface="Courier New" panose="02070309020205020404" pitchFamily="49" charset="0"/>
              <a:buChar char="o"/>
            </a:pPr>
            <a:endParaRPr lang="en-GB" sz="2400" b="1" dirty="0">
              <a:latin typeface="Arial" panose="020B0604020202020204" pitchFamily="34" charset="0"/>
              <a:cs typeface="Arial" panose="020B0604020202020204" pitchFamily="34" charset="0"/>
            </a:endParaRPr>
          </a:p>
          <a:p>
            <a:pPr lvl="1">
              <a:buClr>
                <a:srgbClr val="0070C0"/>
              </a:buClr>
              <a:buFont typeface="Courier New" panose="02070309020205020404" pitchFamily="49" charset="0"/>
              <a:buChar char="o"/>
            </a:pPr>
            <a:r>
              <a:rPr lang="en-GB" sz="2400" b="1" u="sng" dirty="0">
                <a:solidFill>
                  <a:srgbClr val="0070C0"/>
                </a:solidFill>
                <a:latin typeface="Arial" panose="020B0604020202020204" pitchFamily="34" charset="0"/>
                <a:cs typeface="Arial" panose="020B0604020202020204" pitchFamily="34" charset="0"/>
              </a:rPr>
              <a:t>Level 4</a:t>
            </a:r>
            <a:r>
              <a:rPr lang="en-GB" sz="2400" b="1" dirty="0">
                <a:latin typeface="Arial" panose="020B0604020202020204" pitchFamily="34" charset="0"/>
                <a:cs typeface="Arial" panose="020B0604020202020204" pitchFamily="34" charset="0"/>
              </a:rPr>
              <a:t> – the macro-environment</a:t>
            </a:r>
          </a:p>
        </p:txBody>
      </p:sp>
      <p:sp>
        <p:nvSpPr>
          <p:cNvPr id="2" name="Date Placeholder 1">
            <a:extLst>
              <a:ext uri="{FF2B5EF4-FFF2-40B4-BE49-F238E27FC236}">
                <a16:creationId xmlns:a16="http://schemas.microsoft.com/office/drawing/2014/main" id="{C93CA3F4-2D3A-4D69-9169-39255BEBEF06}"/>
              </a:ext>
            </a:extLst>
          </p:cNvPr>
          <p:cNvSpPr>
            <a:spLocks noGrp="1"/>
          </p:cNvSpPr>
          <p:nvPr>
            <p:ph type="dt" sz="half" idx="10"/>
          </p:nvPr>
        </p:nvSpPr>
        <p:spPr/>
        <p:txBody>
          <a:bodyPr/>
          <a:lstStyle/>
          <a:p>
            <a:pPr>
              <a:defRPr/>
            </a:pPr>
            <a:fld id="{FECAC6F8-E49B-4123-BAEC-ACD0DCC09037}" type="datetime1">
              <a:rPr lang="en-GB" smtClean="0"/>
              <a:t>22/03/2021</a:t>
            </a:fld>
            <a:endParaRPr lang="en-GB" dirty="0"/>
          </a:p>
        </p:txBody>
      </p:sp>
      <p:sp>
        <p:nvSpPr>
          <p:cNvPr id="3" name="Slide Number Placeholder 2">
            <a:extLst>
              <a:ext uri="{FF2B5EF4-FFF2-40B4-BE49-F238E27FC236}">
                <a16:creationId xmlns:a16="http://schemas.microsoft.com/office/drawing/2014/main" id="{269B97E3-06FA-478B-BB26-E2FB77509A38}"/>
              </a:ext>
            </a:extLst>
          </p:cNvPr>
          <p:cNvSpPr>
            <a:spLocks noGrp="1"/>
          </p:cNvSpPr>
          <p:nvPr>
            <p:ph type="sldNum" sz="quarter" idx="11"/>
          </p:nvPr>
        </p:nvSpPr>
        <p:spPr/>
        <p:txBody>
          <a:bodyPr/>
          <a:lstStyle/>
          <a:p>
            <a:pPr>
              <a:defRPr/>
            </a:pPr>
            <a:fld id="{8035581A-79F0-4C93-BCCE-A2F6FE57F9E5}" type="slidenum">
              <a:rPr lang="en-GB" smtClean="0"/>
              <a:pPr>
                <a:defRPr/>
              </a:pPr>
              <a:t>21</a:t>
            </a:fld>
            <a:endParaRPr lang="en-GB" dirty="0"/>
          </a:p>
        </p:txBody>
      </p:sp>
    </p:spTree>
    <p:extLst>
      <p:ext uri="{BB962C8B-B14F-4D97-AF65-F5344CB8AC3E}">
        <p14:creationId xmlns:p14="http://schemas.microsoft.com/office/powerpoint/2010/main" val="487386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09600" y="70892"/>
            <a:ext cx="10972800" cy="1143000"/>
          </a:xfrm>
        </p:spPr>
        <p:txBody>
          <a:bodyPr>
            <a:noAutofit/>
          </a:bodyPr>
          <a:lstStyle/>
          <a:p>
            <a:r>
              <a:rPr lang="en-GB" sz="4000" b="1" dirty="0">
                <a:solidFill>
                  <a:srgbClr val="0070C0"/>
                </a:solidFill>
                <a:latin typeface="Arial" panose="020B0604020202020204" pitchFamily="34" charset="0"/>
                <a:cs typeface="Arial" panose="020B0604020202020204" pitchFamily="34" charset="0"/>
              </a:rPr>
              <a:t>Level 1 - Process Engineering and Inventory Management</a:t>
            </a:r>
            <a:endParaRPr lang="en-GB" sz="4000" dirty="0">
              <a:solidFill>
                <a:srgbClr val="0070C0"/>
              </a:solidFill>
              <a:latin typeface="Arial" panose="020B0604020202020204" pitchFamily="34" charset="0"/>
              <a:cs typeface="Arial" panose="020B0604020202020204" pitchFamily="34" charset="0"/>
            </a:endParaRPr>
          </a:p>
        </p:txBody>
      </p:sp>
      <p:sp>
        <p:nvSpPr>
          <p:cNvPr id="21" name="Content Placeholder 20"/>
          <p:cNvSpPr>
            <a:spLocks noGrp="1"/>
          </p:cNvSpPr>
          <p:nvPr>
            <p:ph sz="quarter" idx="4294967295"/>
          </p:nvPr>
        </p:nvSpPr>
        <p:spPr>
          <a:xfrm>
            <a:off x="919089" y="1816246"/>
            <a:ext cx="10663311" cy="3529477"/>
          </a:xfrm>
        </p:spPr>
        <p:txBody>
          <a:bodyPr>
            <a:normAutofit/>
          </a:bodyPr>
          <a:lstStyle/>
          <a:p>
            <a:pPr>
              <a:buClr>
                <a:srgbClr val="0070C0"/>
              </a:buClr>
            </a:pPr>
            <a:r>
              <a:rPr lang="en-GB" b="1" dirty="0">
                <a:latin typeface="Arial" panose="020B0604020202020204" pitchFamily="34" charset="0"/>
                <a:cs typeface="Arial" panose="020B0604020202020204" pitchFamily="34" charset="0"/>
              </a:rPr>
              <a:t>Process engineering and inventory management focuses on what is being carried – work, cash, and information flows – and process design within and between organisations.</a:t>
            </a:r>
          </a:p>
          <a:p>
            <a:pPr>
              <a:buClr>
                <a:srgbClr val="0070C0"/>
              </a:buClr>
            </a:pPr>
            <a:endParaRPr lang="en-GB" b="1" dirty="0">
              <a:latin typeface="Arial" panose="020B0604020202020204" pitchFamily="34" charset="0"/>
              <a:cs typeface="Arial" panose="020B0604020202020204" pitchFamily="34" charset="0"/>
            </a:endParaRPr>
          </a:p>
          <a:p>
            <a:pPr>
              <a:buClr>
                <a:srgbClr val="0070C0"/>
              </a:buClr>
            </a:pPr>
            <a:r>
              <a:rPr lang="en-GB" b="1" dirty="0">
                <a:latin typeface="Arial" panose="020B0604020202020204" pitchFamily="34" charset="0"/>
                <a:cs typeface="Arial" panose="020B0604020202020204" pitchFamily="34" charset="0"/>
              </a:rPr>
              <a:t>Risk management focuses on:</a:t>
            </a:r>
          </a:p>
          <a:p>
            <a:pPr lvl="1">
              <a:buClr>
                <a:srgbClr val="0070C0"/>
              </a:buClr>
              <a:buFont typeface="Liberation Sans" panose="020B0604020202020204" pitchFamily="34" charset="0"/>
              <a:buChar char="–"/>
            </a:pPr>
            <a:r>
              <a:rPr lang="en-GB" b="1" dirty="0">
                <a:latin typeface="Arial" panose="020B0604020202020204" pitchFamily="34" charset="0"/>
                <a:cs typeface="Arial" panose="020B0604020202020204" pitchFamily="34" charset="0"/>
              </a:rPr>
              <a:t>Improved visibility</a:t>
            </a:r>
          </a:p>
          <a:p>
            <a:pPr lvl="1">
              <a:buClr>
                <a:srgbClr val="0070C0"/>
              </a:buClr>
              <a:buFont typeface="Liberation Sans" panose="020B0604020202020204" pitchFamily="34" charset="0"/>
              <a:buChar char="–"/>
            </a:pPr>
            <a:r>
              <a:rPr lang="en-GB" b="1" dirty="0">
                <a:latin typeface="Arial" panose="020B0604020202020204" pitchFamily="34" charset="0"/>
                <a:cs typeface="Arial" panose="020B0604020202020204" pitchFamily="34" charset="0"/>
              </a:rPr>
              <a:t>Velocity</a:t>
            </a:r>
          </a:p>
          <a:p>
            <a:pPr lvl="1">
              <a:buClr>
                <a:srgbClr val="0070C0"/>
              </a:buClr>
              <a:buFont typeface="Liberation Sans" panose="020B0604020202020204" pitchFamily="34" charset="0"/>
              <a:buChar char="–"/>
            </a:pPr>
            <a:r>
              <a:rPr lang="en-GB" b="1" dirty="0">
                <a:latin typeface="Arial" panose="020B0604020202020204" pitchFamily="34" charset="0"/>
                <a:cs typeface="Arial" panose="020B0604020202020204" pitchFamily="34" charset="0"/>
              </a:rPr>
              <a:t>Control</a:t>
            </a:r>
          </a:p>
          <a:p>
            <a:pPr>
              <a:buClr>
                <a:srgbClr val="0070C0"/>
              </a:buClr>
            </a:pPr>
            <a:endParaRPr lang="en-GB" dirty="0"/>
          </a:p>
        </p:txBody>
      </p:sp>
      <p:sp>
        <p:nvSpPr>
          <p:cNvPr id="2" name="Date Placeholder 1">
            <a:extLst>
              <a:ext uri="{FF2B5EF4-FFF2-40B4-BE49-F238E27FC236}">
                <a16:creationId xmlns:a16="http://schemas.microsoft.com/office/drawing/2014/main" id="{A5D5800C-9A46-4F4E-8C38-0343B87A4FA6}"/>
              </a:ext>
            </a:extLst>
          </p:cNvPr>
          <p:cNvSpPr>
            <a:spLocks noGrp="1"/>
          </p:cNvSpPr>
          <p:nvPr>
            <p:ph type="dt" sz="half" idx="10"/>
          </p:nvPr>
        </p:nvSpPr>
        <p:spPr/>
        <p:txBody>
          <a:bodyPr/>
          <a:lstStyle/>
          <a:p>
            <a:pPr>
              <a:defRPr/>
            </a:pPr>
            <a:fld id="{8F730CD4-5344-4E40-839D-3A29D69C0FE8}" type="datetime1">
              <a:rPr lang="en-GB" smtClean="0"/>
              <a:t>22/03/2021</a:t>
            </a:fld>
            <a:endParaRPr lang="en-GB" dirty="0"/>
          </a:p>
        </p:txBody>
      </p:sp>
      <p:sp>
        <p:nvSpPr>
          <p:cNvPr id="3" name="Slide Number Placeholder 2">
            <a:extLst>
              <a:ext uri="{FF2B5EF4-FFF2-40B4-BE49-F238E27FC236}">
                <a16:creationId xmlns:a16="http://schemas.microsoft.com/office/drawing/2014/main" id="{3A2CE600-FB50-4A70-BFD1-BA99F0BFCBEB}"/>
              </a:ext>
            </a:extLst>
          </p:cNvPr>
          <p:cNvSpPr>
            <a:spLocks noGrp="1"/>
          </p:cNvSpPr>
          <p:nvPr>
            <p:ph type="sldNum" sz="quarter" idx="11"/>
          </p:nvPr>
        </p:nvSpPr>
        <p:spPr/>
        <p:txBody>
          <a:bodyPr/>
          <a:lstStyle/>
          <a:p>
            <a:pPr>
              <a:defRPr/>
            </a:pPr>
            <a:fld id="{8035581A-79F0-4C93-BCCE-A2F6FE57F9E5}" type="slidenum">
              <a:rPr lang="en-GB" smtClean="0"/>
              <a:pPr>
                <a:defRPr/>
              </a:pPr>
              <a:t>22</a:t>
            </a:fld>
            <a:endParaRPr lang="en-GB" dirty="0"/>
          </a:p>
        </p:txBody>
      </p:sp>
    </p:spTree>
    <p:extLst>
      <p:ext uri="{BB962C8B-B14F-4D97-AF65-F5344CB8AC3E}">
        <p14:creationId xmlns:p14="http://schemas.microsoft.com/office/powerpoint/2010/main" val="26463077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4000" b="1" dirty="0">
                <a:solidFill>
                  <a:srgbClr val="0070C0"/>
                </a:solidFill>
              </a:rPr>
              <a:t>Level 2 – Assets and Infrastructure Dependencies</a:t>
            </a:r>
            <a:endParaRPr lang="en-GB" sz="4000" dirty="0">
              <a:solidFill>
                <a:srgbClr val="0070C0"/>
              </a:solidFill>
            </a:endParaRPr>
          </a:p>
        </p:txBody>
      </p:sp>
      <p:sp>
        <p:nvSpPr>
          <p:cNvPr id="21" name="Content Placeholder 20"/>
          <p:cNvSpPr>
            <a:spLocks noGrp="1"/>
          </p:cNvSpPr>
          <p:nvPr>
            <p:ph sz="quarter" idx="4294967295"/>
          </p:nvPr>
        </p:nvSpPr>
        <p:spPr>
          <a:xfrm>
            <a:off x="1252024" y="1520825"/>
            <a:ext cx="9819249" cy="3304393"/>
          </a:xfrm>
        </p:spPr>
        <p:txBody>
          <a:bodyPr>
            <a:normAutofit/>
          </a:bodyPr>
          <a:lstStyle/>
          <a:p>
            <a:pPr marL="0" indent="0">
              <a:buClr>
                <a:srgbClr val="0070C0"/>
              </a:buClr>
              <a:buNone/>
            </a:pPr>
            <a:endParaRPr lang="en-GB" dirty="0"/>
          </a:p>
          <a:p>
            <a:pPr>
              <a:buClr>
                <a:srgbClr val="0070C0"/>
              </a:buClr>
            </a:pPr>
            <a:r>
              <a:rPr lang="en-GB" b="1" dirty="0">
                <a:latin typeface="Arial" panose="020B0604020202020204" pitchFamily="34" charset="0"/>
                <a:cs typeface="Arial" panose="020B0604020202020204" pitchFamily="34" charset="0"/>
              </a:rPr>
              <a:t>Assets and infrastructure dependencies consider the fixed and mobile assets used to source, produce or carry the goods and information flows. </a:t>
            </a:r>
          </a:p>
          <a:p>
            <a:pPr>
              <a:buClr>
                <a:srgbClr val="0070C0"/>
              </a:buClr>
            </a:pPr>
            <a:endParaRPr lang="en-GB" b="1" dirty="0">
              <a:latin typeface="Arial" panose="020B0604020202020204" pitchFamily="34" charset="0"/>
              <a:cs typeface="Arial" panose="020B0604020202020204" pitchFamily="34" charset="0"/>
            </a:endParaRPr>
          </a:p>
          <a:p>
            <a:pPr>
              <a:buClr>
                <a:srgbClr val="0070C0"/>
              </a:buClr>
            </a:pPr>
            <a:r>
              <a:rPr lang="en-GB" b="1" dirty="0">
                <a:latin typeface="Arial" panose="020B0604020202020204" pitchFamily="34" charset="0"/>
                <a:cs typeface="Arial" panose="020B0604020202020204" pitchFamily="34" charset="0"/>
              </a:rPr>
              <a:t>Risk is defined in terms of </a:t>
            </a:r>
            <a:r>
              <a:rPr lang="en-GB" b="1" i="1" dirty="0">
                <a:solidFill>
                  <a:srgbClr val="0070C0"/>
                </a:solidFill>
                <a:latin typeface="Arial" panose="020B0604020202020204" pitchFamily="34" charset="0"/>
                <a:cs typeface="Arial" panose="020B0604020202020204" pitchFamily="34" charset="0"/>
              </a:rPr>
              <a:t>Probability</a:t>
            </a:r>
            <a:r>
              <a:rPr lang="en-GB" b="1" dirty="0">
                <a:latin typeface="Arial" panose="020B0604020202020204" pitchFamily="34" charset="0"/>
                <a:cs typeface="Arial" panose="020B0604020202020204" pitchFamily="34" charset="0"/>
              </a:rPr>
              <a:t> X </a:t>
            </a:r>
            <a:r>
              <a:rPr lang="en-GB" b="1" i="1" dirty="0">
                <a:solidFill>
                  <a:srgbClr val="0070C0"/>
                </a:solidFill>
                <a:latin typeface="Arial" panose="020B0604020202020204" pitchFamily="34" charset="0"/>
                <a:cs typeface="Arial" panose="020B0604020202020204" pitchFamily="34" charset="0"/>
              </a:rPr>
              <a:t>Severity</a:t>
            </a:r>
            <a:r>
              <a:rPr lang="en-GB" b="1" dirty="0">
                <a:latin typeface="Arial" panose="020B0604020202020204" pitchFamily="34" charset="0"/>
                <a:cs typeface="Arial" panose="020B0604020202020204" pitchFamily="34" charset="0"/>
              </a:rPr>
              <a:t> within a given timeframe.</a:t>
            </a:r>
          </a:p>
          <a:p>
            <a:pPr>
              <a:buClr>
                <a:srgbClr val="0070C0"/>
              </a:buClr>
            </a:pPr>
            <a:endParaRPr lang="en-GB" dirty="0"/>
          </a:p>
        </p:txBody>
      </p:sp>
      <p:sp>
        <p:nvSpPr>
          <p:cNvPr id="2" name="Date Placeholder 1">
            <a:extLst>
              <a:ext uri="{FF2B5EF4-FFF2-40B4-BE49-F238E27FC236}">
                <a16:creationId xmlns:a16="http://schemas.microsoft.com/office/drawing/2014/main" id="{883D95DB-1CF9-44E6-87D9-59FEEBB9AA0E}"/>
              </a:ext>
            </a:extLst>
          </p:cNvPr>
          <p:cNvSpPr>
            <a:spLocks noGrp="1"/>
          </p:cNvSpPr>
          <p:nvPr>
            <p:ph type="dt" sz="half" idx="10"/>
          </p:nvPr>
        </p:nvSpPr>
        <p:spPr/>
        <p:txBody>
          <a:bodyPr/>
          <a:lstStyle/>
          <a:p>
            <a:pPr>
              <a:defRPr/>
            </a:pPr>
            <a:fld id="{4C9E26BB-3002-4C8E-BA49-FB9C32CCCCC0}" type="datetime1">
              <a:rPr lang="en-GB" smtClean="0"/>
              <a:t>22/03/2021</a:t>
            </a:fld>
            <a:endParaRPr lang="en-GB" dirty="0"/>
          </a:p>
        </p:txBody>
      </p:sp>
      <p:sp>
        <p:nvSpPr>
          <p:cNvPr id="3" name="Slide Number Placeholder 2">
            <a:extLst>
              <a:ext uri="{FF2B5EF4-FFF2-40B4-BE49-F238E27FC236}">
                <a16:creationId xmlns:a16="http://schemas.microsoft.com/office/drawing/2014/main" id="{F252A939-DE52-41DD-B78D-2FB166FAE9A4}"/>
              </a:ext>
            </a:extLst>
          </p:cNvPr>
          <p:cNvSpPr>
            <a:spLocks noGrp="1"/>
          </p:cNvSpPr>
          <p:nvPr>
            <p:ph type="sldNum" sz="quarter" idx="11"/>
          </p:nvPr>
        </p:nvSpPr>
        <p:spPr/>
        <p:txBody>
          <a:bodyPr/>
          <a:lstStyle/>
          <a:p>
            <a:pPr>
              <a:defRPr/>
            </a:pPr>
            <a:fld id="{8035581A-79F0-4C93-BCCE-A2F6FE57F9E5}" type="slidenum">
              <a:rPr lang="en-GB" smtClean="0"/>
              <a:pPr>
                <a:defRPr/>
              </a:pPr>
              <a:t>23</a:t>
            </a:fld>
            <a:endParaRPr lang="en-GB" dirty="0"/>
          </a:p>
        </p:txBody>
      </p:sp>
    </p:spTree>
    <p:extLst>
      <p:ext uri="{BB962C8B-B14F-4D97-AF65-F5344CB8AC3E}">
        <p14:creationId xmlns:p14="http://schemas.microsoft.com/office/powerpoint/2010/main" val="1220061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Autofit/>
          </a:bodyPr>
          <a:lstStyle/>
          <a:p>
            <a:r>
              <a:rPr lang="en-GB" sz="3200" b="1" dirty="0">
                <a:solidFill>
                  <a:srgbClr val="0070C0"/>
                </a:solidFill>
                <a:latin typeface="Arial" panose="020B0604020202020204" pitchFamily="34" charset="0"/>
                <a:cs typeface="Arial" panose="020B0604020202020204" pitchFamily="34" charset="0"/>
              </a:rPr>
              <a:t>Level 3 – Organisations and Inter-Organisational Networks</a:t>
            </a:r>
            <a:endParaRPr lang="en-GB" sz="3200" dirty="0">
              <a:solidFill>
                <a:srgbClr val="0070C0"/>
              </a:solidFill>
              <a:latin typeface="Arial" panose="020B0604020202020204" pitchFamily="34" charset="0"/>
              <a:cs typeface="Arial" panose="020B0604020202020204" pitchFamily="34" charset="0"/>
            </a:endParaRPr>
          </a:p>
        </p:txBody>
      </p:sp>
      <p:sp>
        <p:nvSpPr>
          <p:cNvPr id="21" name="Content Placeholder 20"/>
          <p:cNvSpPr>
            <a:spLocks noGrp="1"/>
          </p:cNvSpPr>
          <p:nvPr>
            <p:ph sz="quarter" idx="4294967295"/>
          </p:nvPr>
        </p:nvSpPr>
        <p:spPr>
          <a:xfrm>
            <a:off x="1397391" y="1417638"/>
            <a:ext cx="9397218" cy="3337242"/>
          </a:xfrm>
        </p:spPr>
        <p:txBody>
          <a:bodyPr>
            <a:normAutofit/>
          </a:bodyPr>
          <a:lstStyle/>
          <a:p>
            <a:pPr>
              <a:buClr>
                <a:srgbClr val="0070C0"/>
              </a:buClr>
            </a:pPr>
            <a:endParaRPr lang="en-GB" dirty="0"/>
          </a:p>
          <a:p>
            <a:pPr>
              <a:buClr>
                <a:srgbClr val="0070C0"/>
              </a:buClr>
            </a:pPr>
            <a:r>
              <a:rPr lang="en-GB" b="1" dirty="0">
                <a:latin typeface="Arial" panose="020B0604020202020204" pitchFamily="34" charset="0"/>
                <a:cs typeface="Arial" panose="020B0604020202020204" pitchFamily="34" charset="0"/>
              </a:rPr>
              <a:t>Organisations and inter-organisational networks consider supply chain risk from the strategic point of view</a:t>
            </a:r>
          </a:p>
          <a:p>
            <a:pPr>
              <a:buClr>
                <a:srgbClr val="0070C0"/>
              </a:buClr>
            </a:pPr>
            <a:endParaRPr lang="en-GB" b="1" dirty="0">
              <a:latin typeface="Arial" panose="020B0604020202020204" pitchFamily="34" charset="0"/>
              <a:cs typeface="Arial" panose="020B0604020202020204" pitchFamily="34" charset="0"/>
            </a:endParaRPr>
          </a:p>
          <a:p>
            <a:pPr>
              <a:buClr>
                <a:srgbClr val="0070C0"/>
              </a:buClr>
            </a:pPr>
            <a:r>
              <a:rPr lang="en-GB" b="1" dirty="0">
                <a:latin typeface="Arial" panose="020B0604020202020204" pitchFamily="34" charset="0"/>
                <a:cs typeface="Arial" panose="020B0604020202020204" pitchFamily="34" charset="0"/>
              </a:rPr>
              <a:t>Risk is perceived as the financial consequences of an event or decision and the impact on budget or shareholders</a:t>
            </a:r>
          </a:p>
          <a:p>
            <a:pPr>
              <a:buClr>
                <a:srgbClr val="0070C0"/>
              </a:buClr>
            </a:pPr>
            <a:endParaRPr lang="en-GB" dirty="0"/>
          </a:p>
        </p:txBody>
      </p:sp>
      <p:sp>
        <p:nvSpPr>
          <p:cNvPr id="2" name="Date Placeholder 1">
            <a:extLst>
              <a:ext uri="{FF2B5EF4-FFF2-40B4-BE49-F238E27FC236}">
                <a16:creationId xmlns:a16="http://schemas.microsoft.com/office/drawing/2014/main" id="{0660D22B-AB83-4E5A-806C-9E2A5AE18D01}"/>
              </a:ext>
            </a:extLst>
          </p:cNvPr>
          <p:cNvSpPr>
            <a:spLocks noGrp="1"/>
          </p:cNvSpPr>
          <p:nvPr>
            <p:ph type="dt" sz="half" idx="10"/>
          </p:nvPr>
        </p:nvSpPr>
        <p:spPr/>
        <p:txBody>
          <a:bodyPr/>
          <a:lstStyle/>
          <a:p>
            <a:pPr>
              <a:defRPr/>
            </a:pPr>
            <a:fld id="{C7B60891-F2DC-444C-8F00-0983A1D0BC81}" type="datetime1">
              <a:rPr lang="en-GB" smtClean="0"/>
              <a:t>22/03/2021</a:t>
            </a:fld>
            <a:endParaRPr lang="en-GB" dirty="0"/>
          </a:p>
        </p:txBody>
      </p:sp>
      <p:sp>
        <p:nvSpPr>
          <p:cNvPr id="3" name="Slide Number Placeholder 2">
            <a:extLst>
              <a:ext uri="{FF2B5EF4-FFF2-40B4-BE49-F238E27FC236}">
                <a16:creationId xmlns:a16="http://schemas.microsoft.com/office/drawing/2014/main" id="{0701C95F-9E33-4DE7-8A18-BB52E31594A4}"/>
              </a:ext>
            </a:extLst>
          </p:cNvPr>
          <p:cNvSpPr>
            <a:spLocks noGrp="1"/>
          </p:cNvSpPr>
          <p:nvPr>
            <p:ph type="sldNum" sz="quarter" idx="11"/>
          </p:nvPr>
        </p:nvSpPr>
        <p:spPr/>
        <p:txBody>
          <a:bodyPr/>
          <a:lstStyle/>
          <a:p>
            <a:pPr>
              <a:defRPr/>
            </a:pPr>
            <a:fld id="{8035581A-79F0-4C93-BCCE-A2F6FE57F9E5}" type="slidenum">
              <a:rPr lang="en-GB" smtClean="0"/>
              <a:pPr>
                <a:defRPr/>
              </a:pPr>
              <a:t>24</a:t>
            </a:fld>
            <a:endParaRPr lang="en-GB" dirty="0"/>
          </a:p>
        </p:txBody>
      </p:sp>
    </p:spTree>
    <p:extLst>
      <p:ext uri="{BB962C8B-B14F-4D97-AF65-F5344CB8AC3E}">
        <p14:creationId xmlns:p14="http://schemas.microsoft.com/office/powerpoint/2010/main" val="1158243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609600" y="70892"/>
            <a:ext cx="10972800" cy="1143000"/>
          </a:xfrm>
        </p:spPr>
        <p:txBody>
          <a:bodyPr>
            <a:noAutofit/>
          </a:bodyPr>
          <a:lstStyle/>
          <a:p>
            <a:r>
              <a:rPr lang="en-GB" sz="4000" b="1" dirty="0">
                <a:solidFill>
                  <a:srgbClr val="0070C0"/>
                </a:solidFill>
              </a:rPr>
              <a:t>Level 4 – The Macro-Environment</a:t>
            </a:r>
            <a:endParaRPr lang="en-GB" sz="4000" dirty="0">
              <a:solidFill>
                <a:srgbClr val="0070C0"/>
              </a:solidFill>
            </a:endParaRPr>
          </a:p>
        </p:txBody>
      </p:sp>
      <p:sp>
        <p:nvSpPr>
          <p:cNvPr id="21" name="Content Placeholder 20"/>
          <p:cNvSpPr>
            <a:spLocks noGrp="1"/>
          </p:cNvSpPr>
          <p:nvPr>
            <p:ph sz="quarter" idx="4294967295"/>
          </p:nvPr>
        </p:nvSpPr>
        <p:spPr>
          <a:xfrm>
            <a:off x="1319807" y="1213892"/>
            <a:ext cx="9552385" cy="2682859"/>
          </a:xfrm>
        </p:spPr>
        <p:txBody>
          <a:bodyPr>
            <a:normAutofit/>
          </a:bodyPr>
          <a:lstStyle/>
          <a:p>
            <a:pPr>
              <a:buClr>
                <a:srgbClr val="0070C0"/>
              </a:buClr>
            </a:pPr>
            <a:endParaRPr lang="en-GB" sz="2000" dirty="0"/>
          </a:p>
          <a:p>
            <a:pPr>
              <a:buClr>
                <a:srgbClr val="0070C0"/>
              </a:buClr>
            </a:pPr>
            <a:endParaRPr lang="en-GB" sz="2000" dirty="0"/>
          </a:p>
          <a:p>
            <a:pPr>
              <a:buClr>
                <a:srgbClr val="0070C0"/>
              </a:buClr>
            </a:pPr>
            <a:r>
              <a:rPr lang="en-GB" sz="2000" b="1" dirty="0">
                <a:latin typeface="Arial" panose="020B0604020202020204" pitchFamily="34" charset="0"/>
                <a:cs typeface="Arial" panose="020B0604020202020204" pitchFamily="34" charset="0"/>
              </a:rPr>
              <a:t>The </a:t>
            </a:r>
            <a:r>
              <a:rPr lang="en-GB" sz="2000" b="1" dirty="0">
                <a:solidFill>
                  <a:srgbClr val="0070C0"/>
                </a:solidFill>
                <a:latin typeface="Arial" panose="020B0604020202020204" pitchFamily="34" charset="0"/>
                <a:cs typeface="Arial" panose="020B0604020202020204" pitchFamily="34" charset="0"/>
              </a:rPr>
              <a:t>Political, Economic, Social and Technological </a:t>
            </a:r>
            <a:r>
              <a:rPr lang="en-GB" sz="2000" b="1" dirty="0">
                <a:latin typeface="Arial" panose="020B0604020202020204" pitchFamily="34" charset="0"/>
                <a:cs typeface="Arial" panose="020B0604020202020204" pitchFamily="34" charset="0"/>
              </a:rPr>
              <a:t>(PEST) analysis of environmental changes used in strategic management is considered at this level.</a:t>
            </a:r>
          </a:p>
          <a:p>
            <a:pPr>
              <a:buClr>
                <a:srgbClr val="0070C0"/>
              </a:buClr>
            </a:pPr>
            <a:endParaRPr lang="en-GB" dirty="0"/>
          </a:p>
        </p:txBody>
      </p:sp>
      <p:sp>
        <p:nvSpPr>
          <p:cNvPr id="2" name="Date Placeholder 1">
            <a:extLst>
              <a:ext uri="{FF2B5EF4-FFF2-40B4-BE49-F238E27FC236}">
                <a16:creationId xmlns:a16="http://schemas.microsoft.com/office/drawing/2014/main" id="{6AAA9446-C141-40DA-92D2-4161C80E7A92}"/>
              </a:ext>
            </a:extLst>
          </p:cNvPr>
          <p:cNvSpPr>
            <a:spLocks noGrp="1"/>
          </p:cNvSpPr>
          <p:nvPr>
            <p:ph type="dt" sz="half" idx="10"/>
          </p:nvPr>
        </p:nvSpPr>
        <p:spPr/>
        <p:txBody>
          <a:bodyPr/>
          <a:lstStyle/>
          <a:p>
            <a:pPr>
              <a:defRPr/>
            </a:pPr>
            <a:fld id="{B4DFA92D-62D3-47B6-8166-627CA137E9CC}" type="datetime1">
              <a:rPr lang="en-GB" smtClean="0"/>
              <a:t>22/03/2021</a:t>
            </a:fld>
            <a:endParaRPr lang="en-GB" dirty="0"/>
          </a:p>
        </p:txBody>
      </p:sp>
      <p:sp>
        <p:nvSpPr>
          <p:cNvPr id="3" name="Slide Number Placeholder 2">
            <a:extLst>
              <a:ext uri="{FF2B5EF4-FFF2-40B4-BE49-F238E27FC236}">
                <a16:creationId xmlns:a16="http://schemas.microsoft.com/office/drawing/2014/main" id="{2B254ECA-3023-4F16-B520-55997EE0F6A9}"/>
              </a:ext>
            </a:extLst>
          </p:cNvPr>
          <p:cNvSpPr>
            <a:spLocks noGrp="1"/>
          </p:cNvSpPr>
          <p:nvPr>
            <p:ph type="sldNum" sz="quarter" idx="11"/>
          </p:nvPr>
        </p:nvSpPr>
        <p:spPr/>
        <p:txBody>
          <a:bodyPr/>
          <a:lstStyle/>
          <a:p>
            <a:pPr>
              <a:defRPr/>
            </a:pPr>
            <a:fld id="{8035581A-79F0-4C93-BCCE-A2F6FE57F9E5}" type="slidenum">
              <a:rPr lang="en-GB" smtClean="0"/>
              <a:pPr>
                <a:defRPr/>
              </a:pPr>
              <a:t>25</a:t>
            </a:fld>
            <a:endParaRPr lang="en-GB" dirty="0"/>
          </a:p>
        </p:txBody>
      </p:sp>
    </p:spTree>
    <p:extLst>
      <p:ext uri="{BB962C8B-B14F-4D97-AF65-F5344CB8AC3E}">
        <p14:creationId xmlns:p14="http://schemas.microsoft.com/office/powerpoint/2010/main" val="14947968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103"/>
            <a:ext cx="10972800" cy="1143000"/>
          </a:xfrm>
        </p:spPr>
        <p:txBody>
          <a:bodyPr numCol="1">
            <a:normAutofit/>
          </a:bodyPr>
          <a:lstStyle/>
          <a:p>
            <a:r>
              <a:rPr lang="en-US" sz="3600" b="1" dirty="0">
                <a:solidFill>
                  <a:srgbClr val="0070C0"/>
                </a:solidFill>
                <a:latin typeface="Arial Black"/>
              </a:rPr>
              <a:t>Key Measures of resilience</a:t>
            </a:r>
          </a:p>
        </p:txBody>
      </p:sp>
      <p:sp>
        <p:nvSpPr>
          <p:cNvPr id="3" name="Content Placeholder 2"/>
          <p:cNvSpPr>
            <a:spLocks noGrp="1"/>
          </p:cNvSpPr>
          <p:nvPr>
            <p:ph idx="4294967295"/>
          </p:nvPr>
        </p:nvSpPr>
        <p:spPr>
          <a:xfrm>
            <a:off x="1964787" y="1341476"/>
            <a:ext cx="10058400" cy="4302125"/>
          </a:xfrm>
        </p:spPr>
        <p:txBody>
          <a:bodyPr vert="horz" lIns="0" tIns="45720" rIns="0" bIns="45720" numCol="1" rtlCol="0" anchor="t">
            <a:normAutofit/>
          </a:bodyPr>
          <a:lstStyle/>
          <a:p>
            <a:r>
              <a:rPr lang="en-US" sz="3000" b="1" dirty="0">
                <a:latin typeface="Arial" panose="020B0604020202020204" pitchFamily="34" charset="0"/>
                <a:cs typeface="Arial" panose="020B0604020202020204" pitchFamily="34" charset="0"/>
              </a:rPr>
              <a:t>Visibility </a:t>
            </a:r>
          </a:p>
          <a:p>
            <a:endParaRPr lang="en-US" sz="3000" b="1" dirty="0">
              <a:latin typeface="Arial" panose="020B0604020202020204" pitchFamily="34" charset="0"/>
              <a:cs typeface="Arial" panose="020B0604020202020204" pitchFamily="34" charset="0"/>
            </a:endParaRPr>
          </a:p>
          <a:p>
            <a:r>
              <a:rPr lang="en-US" sz="3000" b="1" dirty="0">
                <a:latin typeface="Arial" panose="020B0604020202020204" pitchFamily="34" charset="0"/>
                <a:cs typeface="Arial" panose="020B0604020202020204" pitchFamily="34" charset="0"/>
              </a:rPr>
              <a:t>Collaboration </a:t>
            </a:r>
          </a:p>
          <a:p>
            <a:endParaRPr lang="en-US" sz="3000" b="1" dirty="0">
              <a:latin typeface="Arial" panose="020B0604020202020204" pitchFamily="34" charset="0"/>
              <a:cs typeface="Arial" panose="020B0604020202020204" pitchFamily="34" charset="0"/>
            </a:endParaRPr>
          </a:p>
          <a:p>
            <a:r>
              <a:rPr lang="en-US" sz="3000" b="1" dirty="0">
                <a:latin typeface="Arial" panose="020B0604020202020204" pitchFamily="34" charset="0"/>
                <a:cs typeface="Arial" panose="020B0604020202020204" pitchFamily="34" charset="0"/>
              </a:rPr>
              <a:t>Velocity </a:t>
            </a:r>
          </a:p>
          <a:p>
            <a:endParaRPr lang="en-US" sz="3000" b="1" dirty="0">
              <a:latin typeface="Arial" panose="020B0604020202020204" pitchFamily="34" charset="0"/>
              <a:cs typeface="Arial" panose="020B0604020202020204" pitchFamily="34" charset="0"/>
            </a:endParaRPr>
          </a:p>
          <a:p>
            <a:r>
              <a:rPr lang="en-US" sz="3000" b="1" dirty="0">
                <a:latin typeface="Arial" panose="020B0604020202020204" pitchFamily="34" charset="0"/>
                <a:cs typeface="Arial" panose="020B0604020202020204" pitchFamily="34" charset="0"/>
              </a:rPr>
              <a:t>Efficiency</a:t>
            </a:r>
          </a:p>
          <a:p>
            <a:endParaRPr lang="en-US" sz="3000" dirty="0">
              <a:solidFill>
                <a:schemeClr val="tx1"/>
              </a:solidFill>
              <a:latin typeface="+mj-lt"/>
            </a:endParaRPr>
          </a:p>
        </p:txBody>
      </p:sp>
      <p:pic>
        <p:nvPicPr>
          <p:cNvPr id="5" name="Grafik 4"/>
          <p:cNvPicPr>
            <a:picLocks noChangeAspect="1"/>
          </p:cNvPicPr>
          <p:nvPr/>
        </p:nvPicPr>
        <p:blipFill>
          <a:blip r:embed="rId3"/>
          <a:stretch>
            <a:fillRect/>
          </a:stretch>
        </p:blipFill>
        <p:spPr>
          <a:xfrm>
            <a:off x="9488557" y="198476"/>
            <a:ext cx="1667123" cy="1542090"/>
          </a:xfrm>
          <a:prstGeom prst="rect">
            <a:avLst/>
          </a:prstGeom>
        </p:spPr>
      </p:pic>
      <p:pic>
        <p:nvPicPr>
          <p:cNvPr id="6" name="Grafik 5"/>
          <p:cNvPicPr>
            <a:picLocks noChangeAspect="1"/>
          </p:cNvPicPr>
          <p:nvPr/>
        </p:nvPicPr>
        <p:blipFill>
          <a:blip r:embed="rId4"/>
          <a:stretch>
            <a:fillRect/>
          </a:stretch>
        </p:blipFill>
        <p:spPr>
          <a:xfrm>
            <a:off x="5058794" y="1253641"/>
            <a:ext cx="1099725" cy="825672"/>
          </a:xfrm>
          <a:prstGeom prst="rect">
            <a:avLst/>
          </a:prstGeom>
        </p:spPr>
      </p:pic>
      <p:pic>
        <p:nvPicPr>
          <p:cNvPr id="7" name="Grafik 6"/>
          <p:cNvPicPr>
            <a:picLocks noChangeAspect="1"/>
          </p:cNvPicPr>
          <p:nvPr/>
        </p:nvPicPr>
        <p:blipFill>
          <a:blip r:embed="rId5"/>
          <a:stretch>
            <a:fillRect/>
          </a:stretch>
        </p:blipFill>
        <p:spPr>
          <a:xfrm>
            <a:off x="5089299" y="2286484"/>
            <a:ext cx="1204237" cy="817445"/>
          </a:xfrm>
          <a:prstGeom prst="rect">
            <a:avLst/>
          </a:prstGeom>
        </p:spPr>
      </p:pic>
      <p:pic>
        <p:nvPicPr>
          <p:cNvPr id="8" name="Grafik 7"/>
          <p:cNvPicPr>
            <a:picLocks noChangeAspect="1"/>
          </p:cNvPicPr>
          <p:nvPr/>
        </p:nvPicPr>
        <p:blipFill>
          <a:blip r:embed="rId6"/>
          <a:stretch>
            <a:fillRect/>
          </a:stretch>
        </p:blipFill>
        <p:spPr>
          <a:xfrm>
            <a:off x="5089299" y="3650877"/>
            <a:ext cx="1137037" cy="640439"/>
          </a:xfrm>
          <a:prstGeom prst="rect">
            <a:avLst/>
          </a:prstGeom>
        </p:spPr>
      </p:pic>
      <p:pic>
        <p:nvPicPr>
          <p:cNvPr id="9" name="Grafik 8"/>
          <p:cNvPicPr>
            <a:picLocks noChangeAspect="1"/>
          </p:cNvPicPr>
          <p:nvPr/>
        </p:nvPicPr>
        <p:blipFill>
          <a:blip r:embed="rId7"/>
          <a:stretch>
            <a:fillRect/>
          </a:stretch>
        </p:blipFill>
        <p:spPr>
          <a:xfrm>
            <a:off x="5121315" y="4567768"/>
            <a:ext cx="974685" cy="974685"/>
          </a:xfrm>
          <a:prstGeom prst="rect">
            <a:avLst/>
          </a:prstGeom>
        </p:spPr>
      </p:pic>
      <p:sp>
        <p:nvSpPr>
          <p:cNvPr id="4" name="Date Placeholder 3">
            <a:extLst>
              <a:ext uri="{FF2B5EF4-FFF2-40B4-BE49-F238E27FC236}">
                <a16:creationId xmlns:a16="http://schemas.microsoft.com/office/drawing/2014/main" id="{86AA3AE3-7963-4108-B8E7-E1B63CD0B8AA}"/>
              </a:ext>
            </a:extLst>
          </p:cNvPr>
          <p:cNvSpPr>
            <a:spLocks noGrp="1"/>
          </p:cNvSpPr>
          <p:nvPr>
            <p:ph type="dt" sz="half" idx="10"/>
          </p:nvPr>
        </p:nvSpPr>
        <p:spPr/>
        <p:txBody>
          <a:bodyPr/>
          <a:lstStyle/>
          <a:p>
            <a:pPr>
              <a:defRPr/>
            </a:pPr>
            <a:fld id="{4C2658EB-A9AA-419B-9FFE-FCE96F9D333A}" type="datetime1">
              <a:rPr lang="en-GB" smtClean="0"/>
              <a:t>22/03/2021</a:t>
            </a:fld>
            <a:endParaRPr lang="en-GB" dirty="0"/>
          </a:p>
        </p:txBody>
      </p:sp>
      <p:sp>
        <p:nvSpPr>
          <p:cNvPr id="10" name="Slide Number Placeholder 9">
            <a:extLst>
              <a:ext uri="{FF2B5EF4-FFF2-40B4-BE49-F238E27FC236}">
                <a16:creationId xmlns:a16="http://schemas.microsoft.com/office/drawing/2014/main" id="{84D04B71-ACB6-490D-8EF8-EDCC469B9949}"/>
              </a:ext>
            </a:extLst>
          </p:cNvPr>
          <p:cNvSpPr>
            <a:spLocks noGrp="1"/>
          </p:cNvSpPr>
          <p:nvPr>
            <p:ph type="sldNum" sz="quarter" idx="11"/>
          </p:nvPr>
        </p:nvSpPr>
        <p:spPr/>
        <p:txBody>
          <a:bodyPr/>
          <a:lstStyle/>
          <a:p>
            <a:pPr>
              <a:defRPr/>
            </a:pPr>
            <a:fld id="{8035581A-79F0-4C93-BCCE-A2F6FE57F9E5}" type="slidenum">
              <a:rPr lang="en-GB" smtClean="0"/>
              <a:pPr>
                <a:defRPr/>
              </a:pPr>
              <a:t>26</a:t>
            </a:fld>
            <a:endParaRPr lang="en-GB" dirty="0"/>
          </a:p>
        </p:txBody>
      </p:sp>
    </p:spTree>
    <p:extLst>
      <p:ext uri="{BB962C8B-B14F-4D97-AF65-F5344CB8AC3E}">
        <p14:creationId xmlns:p14="http://schemas.microsoft.com/office/powerpoint/2010/main" val="2737601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246" y="-139023"/>
            <a:ext cx="10972800" cy="1143000"/>
          </a:xfrm>
        </p:spPr>
        <p:txBody>
          <a:bodyPr numCol="1">
            <a:normAutofit/>
          </a:bodyPr>
          <a:lstStyle/>
          <a:p>
            <a:r>
              <a:rPr lang="en-US" sz="3600" b="1" dirty="0">
                <a:solidFill>
                  <a:srgbClr val="0070C0"/>
                </a:solidFill>
                <a:latin typeface="Arial" panose="020B0604020202020204" pitchFamily="34" charset="0"/>
                <a:cs typeface="Arial" panose="020B0604020202020204" pitchFamily="34" charset="0"/>
              </a:rPr>
              <a:t>Visibility</a:t>
            </a:r>
          </a:p>
        </p:txBody>
      </p:sp>
      <p:sp>
        <p:nvSpPr>
          <p:cNvPr id="3" name="Content Placeholder 2"/>
          <p:cNvSpPr>
            <a:spLocks noGrp="1"/>
          </p:cNvSpPr>
          <p:nvPr>
            <p:ph idx="4294967295"/>
          </p:nvPr>
        </p:nvSpPr>
        <p:spPr>
          <a:xfrm>
            <a:off x="609600" y="1470818"/>
            <a:ext cx="10972800" cy="3916363"/>
          </a:xfrm>
        </p:spPr>
        <p:txBody>
          <a:bodyPr numCol="1">
            <a:normAutofit/>
          </a:bodyPr>
          <a:lstStyle/>
          <a:p>
            <a:r>
              <a:rPr lang="en-GB" altLang="en-GB" sz="3000" b="1" dirty="0">
                <a:latin typeface="Arial" panose="020B0604020202020204" pitchFamily="34" charset="0"/>
                <a:cs typeface="Arial" panose="020B0604020202020204" pitchFamily="34" charset="0"/>
              </a:rPr>
              <a:t>- See from one end of the pipeline to the other</a:t>
            </a:r>
          </a:p>
          <a:p>
            <a:r>
              <a:rPr lang="en-GB" altLang="en-GB" sz="3000" b="1" dirty="0">
                <a:latin typeface="Arial" panose="020B0604020202020204" pitchFamily="34" charset="0"/>
                <a:cs typeface="Arial" panose="020B0604020202020204" pitchFamily="34" charset="0"/>
              </a:rPr>
              <a:t>- External: Suppliers and customers</a:t>
            </a:r>
          </a:p>
          <a:p>
            <a:r>
              <a:rPr lang="en-GB" altLang="en-GB" sz="3000" b="1" dirty="0">
                <a:latin typeface="Arial" panose="020B0604020202020204" pitchFamily="34" charset="0"/>
                <a:cs typeface="Arial" panose="020B0604020202020204" pitchFamily="34" charset="0"/>
              </a:rPr>
              <a:t>- Internal: Clear lines of communication</a:t>
            </a:r>
          </a:p>
          <a:p>
            <a:r>
              <a:rPr lang="en-GB" altLang="en-GB" sz="3000" b="1" dirty="0">
                <a:latin typeface="Arial" panose="020B0604020202020204" pitchFamily="34" charset="0"/>
                <a:cs typeface="Arial" panose="020B0604020202020204" pitchFamily="34" charset="0"/>
              </a:rPr>
              <a:t>- Higher visibility -&gt; investment in better technologies</a:t>
            </a:r>
          </a:p>
          <a:p>
            <a:pPr marL="0" indent="0">
              <a:buNone/>
            </a:pPr>
            <a:r>
              <a:rPr lang="en-GB" altLang="en-GB" sz="3000" b="1" dirty="0">
                <a:latin typeface="Arial" panose="020B0604020202020204" pitchFamily="34" charset="0"/>
                <a:cs typeface="Arial" panose="020B0604020202020204" pitchFamily="34" charset="0"/>
              </a:rPr>
              <a:t> - Decide on level of investment for desired coverage</a:t>
            </a:r>
          </a:p>
          <a:p>
            <a:pPr marL="0" indent="0">
              <a:buNone/>
            </a:pPr>
            <a:endParaRPr lang="en-GB" altLang="en-GB" sz="3000" dirty="0">
              <a:latin typeface="+mj-lt"/>
            </a:endParaRPr>
          </a:p>
          <a:p>
            <a:endParaRPr lang="en-US" sz="3000" dirty="0">
              <a:latin typeface="+mj-lt"/>
            </a:endParaRPr>
          </a:p>
        </p:txBody>
      </p:sp>
      <p:pic>
        <p:nvPicPr>
          <p:cNvPr id="5" name="Grafik 4"/>
          <p:cNvPicPr>
            <a:picLocks noChangeAspect="1"/>
          </p:cNvPicPr>
          <p:nvPr/>
        </p:nvPicPr>
        <p:blipFill rotWithShape="1">
          <a:blip r:embed="rId3"/>
          <a:srcRect b="7248"/>
          <a:stretch/>
        </p:blipFill>
        <p:spPr>
          <a:xfrm>
            <a:off x="9250017" y="286603"/>
            <a:ext cx="1905663" cy="1434748"/>
          </a:xfrm>
          <a:prstGeom prst="rect">
            <a:avLst/>
          </a:prstGeom>
        </p:spPr>
      </p:pic>
      <p:sp>
        <p:nvSpPr>
          <p:cNvPr id="6" name="Date Placeholder 5">
            <a:extLst>
              <a:ext uri="{FF2B5EF4-FFF2-40B4-BE49-F238E27FC236}">
                <a16:creationId xmlns:a16="http://schemas.microsoft.com/office/drawing/2014/main" id="{971D1223-90DE-4BC9-B682-8606B0EBD16C}"/>
              </a:ext>
            </a:extLst>
          </p:cNvPr>
          <p:cNvSpPr>
            <a:spLocks noGrp="1"/>
          </p:cNvSpPr>
          <p:nvPr>
            <p:ph type="dt" sz="half" idx="10"/>
          </p:nvPr>
        </p:nvSpPr>
        <p:spPr/>
        <p:txBody>
          <a:bodyPr/>
          <a:lstStyle/>
          <a:p>
            <a:pPr>
              <a:defRPr/>
            </a:pPr>
            <a:fld id="{D29BCCE1-E4DE-49E8-AD4B-6496DFD201DA}" type="datetime1">
              <a:rPr lang="en-GB" smtClean="0"/>
              <a:t>22/03/2021</a:t>
            </a:fld>
            <a:endParaRPr lang="en-GB" dirty="0"/>
          </a:p>
        </p:txBody>
      </p:sp>
      <p:sp>
        <p:nvSpPr>
          <p:cNvPr id="7" name="Slide Number Placeholder 6">
            <a:extLst>
              <a:ext uri="{FF2B5EF4-FFF2-40B4-BE49-F238E27FC236}">
                <a16:creationId xmlns:a16="http://schemas.microsoft.com/office/drawing/2014/main" id="{0F600DE4-F190-4003-B658-C23355D9D1AF}"/>
              </a:ext>
            </a:extLst>
          </p:cNvPr>
          <p:cNvSpPr>
            <a:spLocks noGrp="1"/>
          </p:cNvSpPr>
          <p:nvPr>
            <p:ph type="sldNum" sz="quarter" idx="11"/>
          </p:nvPr>
        </p:nvSpPr>
        <p:spPr/>
        <p:txBody>
          <a:bodyPr/>
          <a:lstStyle/>
          <a:p>
            <a:pPr>
              <a:defRPr/>
            </a:pPr>
            <a:fld id="{8035581A-79F0-4C93-BCCE-A2F6FE57F9E5}" type="slidenum">
              <a:rPr lang="en-GB" smtClean="0"/>
              <a:pPr>
                <a:defRPr/>
              </a:pPr>
              <a:t>27</a:t>
            </a:fld>
            <a:endParaRPr lang="en-GB" dirty="0"/>
          </a:p>
        </p:txBody>
      </p:sp>
    </p:spTree>
    <p:extLst>
      <p:ext uri="{BB962C8B-B14F-4D97-AF65-F5344CB8AC3E}">
        <p14:creationId xmlns:p14="http://schemas.microsoft.com/office/powerpoint/2010/main" val="2204297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006" y="90327"/>
            <a:ext cx="7887286" cy="1143000"/>
          </a:xfrm>
        </p:spPr>
        <p:txBody>
          <a:bodyPr numCol="1"/>
          <a:lstStyle/>
          <a:p>
            <a:r>
              <a:rPr lang="en-US" sz="4000" b="1" dirty="0">
                <a:solidFill>
                  <a:srgbClr val="0070C0"/>
                </a:solidFill>
                <a:latin typeface="Arial" panose="020B0604020202020204" pitchFamily="34" charset="0"/>
                <a:cs typeface="Arial" panose="020B0604020202020204" pitchFamily="34" charset="0"/>
              </a:rPr>
              <a:t>Collaboration</a:t>
            </a:r>
          </a:p>
        </p:txBody>
      </p:sp>
      <p:sp>
        <p:nvSpPr>
          <p:cNvPr id="3" name="Content Placeholder 2"/>
          <p:cNvSpPr>
            <a:spLocks noGrp="1"/>
          </p:cNvSpPr>
          <p:nvPr>
            <p:ph idx="4294967295"/>
          </p:nvPr>
        </p:nvSpPr>
        <p:spPr>
          <a:xfrm>
            <a:off x="694006" y="1831213"/>
            <a:ext cx="10058400" cy="3500443"/>
          </a:xfrm>
        </p:spPr>
        <p:txBody>
          <a:bodyPr numCol="1">
            <a:normAutofit fontScale="92500"/>
          </a:bodyPr>
          <a:lstStyle/>
          <a:p>
            <a:r>
              <a:rPr lang="en-US" sz="3000" b="1" dirty="0">
                <a:latin typeface="Arial" panose="020B0604020202020204" pitchFamily="34" charset="0"/>
                <a:cs typeface="Arial" panose="020B0604020202020204" pitchFamily="34" charset="0"/>
              </a:rPr>
              <a:t>- relationship between two or more suppliers working</a:t>
            </a:r>
          </a:p>
          <a:p>
            <a:r>
              <a:rPr lang="en-US" sz="3000" b="1" dirty="0">
                <a:latin typeface="Arial" panose="020B0604020202020204" pitchFamily="34" charset="0"/>
                <a:cs typeface="Arial" panose="020B0604020202020204" pitchFamily="34" charset="0"/>
              </a:rPr>
              <a:t>  together to a common goal</a:t>
            </a:r>
          </a:p>
          <a:p>
            <a:r>
              <a:rPr lang="en-US" sz="3000" b="1" dirty="0">
                <a:latin typeface="Arial" panose="020B0604020202020204" pitchFamily="34" charset="0"/>
                <a:cs typeface="Arial" panose="020B0604020202020204" pitchFamily="34" charset="0"/>
              </a:rPr>
              <a:t>- improves speed, service levels, customer satisfaction</a:t>
            </a:r>
          </a:p>
          <a:p>
            <a:r>
              <a:rPr lang="en-US" sz="3000" b="1" dirty="0">
                <a:latin typeface="Arial" panose="020B0604020202020204" pitchFamily="34" charset="0"/>
                <a:cs typeface="Arial" panose="020B0604020202020204" pitchFamily="34" charset="0"/>
              </a:rPr>
              <a:t>- Example: Cable Co -&gt; survived financial crisis</a:t>
            </a:r>
          </a:p>
          <a:p>
            <a:r>
              <a:rPr lang="en-US" sz="3000" b="1" dirty="0">
                <a:latin typeface="Arial" panose="020B0604020202020204" pitchFamily="34" charset="0"/>
                <a:cs typeface="Arial" panose="020B0604020202020204" pitchFamily="34" charset="0"/>
              </a:rPr>
              <a:t>- Day to day costs higher due to less bargaining power</a:t>
            </a:r>
          </a:p>
          <a:p>
            <a:endParaRPr lang="en-US" sz="3000" dirty="0">
              <a:latin typeface="+mj-lt"/>
            </a:endParaRPr>
          </a:p>
        </p:txBody>
      </p:sp>
      <p:pic>
        <p:nvPicPr>
          <p:cNvPr id="5" name="Grafik 4"/>
          <p:cNvPicPr>
            <a:picLocks noChangeAspect="1"/>
          </p:cNvPicPr>
          <p:nvPr/>
        </p:nvPicPr>
        <p:blipFill>
          <a:blip r:embed="rId3"/>
          <a:stretch>
            <a:fillRect/>
          </a:stretch>
        </p:blipFill>
        <p:spPr>
          <a:xfrm>
            <a:off x="9311765" y="385749"/>
            <a:ext cx="1843915" cy="1248516"/>
          </a:xfrm>
          <a:prstGeom prst="rect">
            <a:avLst/>
          </a:prstGeom>
        </p:spPr>
      </p:pic>
      <p:sp>
        <p:nvSpPr>
          <p:cNvPr id="4" name="Date Placeholder 3">
            <a:extLst>
              <a:ext uri="{FF2B5EF4-FFF2-40B4-BE49-F238E27FC236}">
                <a16:creationId xmlns:a16="http://schemas.microsoft.com/office/drawing/2014/main" id="{26708F1C-0EDD-44F0-9CEE-388B07C9D7DE}"/>
              </a:ext>
            </a:extLst>
          </p:cNvPr>
          <p:cNvSpPr>
            <a:spLocks noGrp="1"/>
          </p:cNvSpPr>
          <p:nvPr>
            <p:ph type="dt" sz="half" idx="10"/>
          </p:nvPr>
        </p:nvSpPr>
        <p:spPr/>
        <p:txBody>
          <a:bodyPr/>
          <a:lstStyle/>
          <a:p>
            <a:pPr>
              <a:defRPr/>
            </a:pPr>
            <a:fld id="{8B54CA14-9A08-4F5C-9F00-7E5A41C1225B}" type="datetime1">
              <a:rPr lang="en-GB" smtClean="0"/>
              <a:t>22/03/2021</a:t>
            </a:fld>
            <a:endParaRPr lang="en-GB" dirty="0"/>
          </a:p>
        </p:txBody>
      </p:sp>
      <p:sp>
        <p:nvSpPr>
          <p:cNvPr id="6" name="Slide Number Placeholder 5">
            <a:extLst>
              <a:ext uri="{FF2B5EF4-FFF2-40B4-BE49-F238E27FC236}">
                <a16:creationId xmlns:a16="http://schemas.microsoft.com/office/drawing/2014/main" id="{F573187F-5AA0-4563-9CCB-1064F1E37251}"/>
              </a:ext>
            </a:extLst>
          </p:cNvPr>
          <p:cNvSpPr>
            <a:spLocks noGrp="1"/>
          </p:cNvSpPr>
          <p:nvPr>
            <p:ph type="sldNum" sz="quarter" idx="11"/>
          </p:nvPr>
        </p:nvSpPr>
        <p:spPr/>
        <p:txBody>
          <a:bodyPr/>
          <a:lstStyle/>
          <a:p>
            <a:pPr>
              <a:defRPr/>
            </a:pPr>
            <a:fld id="{8035581A-79F0-4C93-BCCE-A2F6FE57F9E5}" type="slidenum">
              <a:rPr lang="en-GB" smtClean="0"/>
              <a:pPr>
                <a:defRPr/>
              </a:pPr>
              <a:t>28</a:t>
            </a:fld>
            <a:endParaRPr lang="en-GB" dirty="0"/>
          </a:p>
        </p:txBody>
      </p:sp>
    </p:spTree>
    <p:extLst>
      <p:ext uri="{BB962C8B-B14F-4D97-AF65-F5344CB8AC3E}">
        <p14:creationId xmlns:p14="http://schemas.microsoft.com/office/powerpoint/2010/main" val="27107294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991" y="0"/>
            <a:ext cx="10972800" cy="1143000"/>
          </a:xfrm>
        </p:spPr>
        <p:txBody>
          <a:bodyPr numCol="1">
            <a:normAutofit/>
          </a:bodyPr>
          <a:lstStyle/>
          <a:p>
            <a:r>
              <a:rPr lang="en-US" sz="4000" b="1" dirty="0">
                <a:solidFill>
                  <a:srgbClr val="0070C0"/>
                </a:solidFill>
                <a:latin typeface="Arial" panose="020B0604020202020204" pitchFamily="34" charset="0"/>
                <a:cs typeface="Arial" panose="020B0604020202020204" pitchFamily="34" charset="0"/>
              </a:rPr>
              <a:t>Velocity</a:t>
            </a:r>
          </a:p>
        </p:txBody>
      </p:sp>
      <p:sp>
        <p:nvSpPr>
          <p:cNvPr id="3" name="Content Placeholder 2"/>
          <p:cNvSpPr>
            <a:spLocks noGrp="1"/>
          </p:cNvSpPr>
          <p:nvPr>
            <p:ph idx="4294967295"/>
          </p:nvPr>
        </p:nvSpPr>
        <p:spPr>
          <a:xfrm>
            <a:off x="609600" y="1864714"/>
            <a:ext cx="10972800" cy="2665084"/>
          </a:xfrm>
        </p:spPr>
        <p:txBody>
          <a:bodyPr numCol="1">
            <a:normAutofit/>
          </a:bodyPr>
          <a:lstStyle/>
          <a:p>
            <a:pPr marL="0" indent="0">
              <a:buNone/>
            </a:pPr>
            <a:r>
              <a:rPr lang="en-US" sz="3000" b="1" dirty="0">
                <a:latin typeface="Arial" panose="020B0604020202020204" pitchFamily="34" charset="0"/>
                <a:cs typeface="Arial" panose="020B0604020202020204" pitchFamily="34" charset="0"/>
              </a:rPr>
              <a:t>- speed of a supply chain to react to market changes</a:t>
            </a:r>
          </a:p>
          <a:p>
            <a:pPr marL="0" indent="0">
              <a:buNone/>
            </a:pPr>
            <a:r>
              <a:rPr lang="en-US" sz="3000" b="1" dirty="0">
                <a:latin typeface="Arial" panose="020B0604020202020204" pitchFamily="34" charset="0"/>
                <a:cs typeface="Arial" panose="020B0604020202020204" pitchFamily="34" charset="0"/>
              </a:rPr>
              <a:t>- achieved by clear visibility and knowledge of disruption</a:t>
            </a:r>
          </a:p>
          <a:p>
            <a:pPr marL="0" indent="0">
              <a:buNone/>
            </a:pPr>
            <a:r>
              <a:rPr lang="en-US" sz="3000" b="1" dirty="0">
                <a:latin typeface="Arial" panose="020B0604020202020204" pitchFamily="34" charset="0"/>
                <a:cs typeface="Arial" panose="020B0604020202020204" pitchFamily="34" charset="0"/>
              </a:rPr>
              <a:t>- Example: Icelandic volcano</a:t>
            </a:r>
          </a:p>
        </p:txBody>
      </p:sp>
      <p:pic>
        <p:nvPicPr>
          <p:cNvPr id="5" name="Grafik 4"/>
          <p:cNvPicPr>
            <a:picLocks noChangeAspect="1"/>
          </p:cNvPicPr>
          <p:nvPr/>
        </p:nvPicPr>
        <p:blipFill>
          <a:blip r:embed="rId3"/>
          <a:stretch>
            <a:fillRect/>
          </a:stretch>
        </p:blipFill>
        <p:spPr>
          <a:xfrm>
            <a:off x="8418797" y="50317"/>
            <a:ext cx="1850618" cy="1042366"/>
          </a:xfrm>
          <a:prstGeom prst="rect">
            <a:avLst/>
          </a:prstGeom>
        </p:spPr>
      </p:pic>
      <p:sp>
        <p:nvSpPr>
          <p:cNvPr id="4" name="Date Placeholder 3">
            <a:extLst>
              <a:ext uri="{FF2B5EF4-FFF2-40B4-BE49-F238E27FC236}">
                <a16:creationId xmlns:a16="http://schemas.microsoft.com/office/drawing/2014/main" id="{C71B7FD7-920B-4FB2-893B-2FD871CC1618}"/>
              </a:ext>
            </a:extLst>
          </p:cNvPr>
          <p:cNvSpPr>
            <a:spLocks noGrp="1"/>
          </p:cNvSpPr>
          <p:nvPr>
            <p:ph type="dt" sz="half" idx="10"/>
          </p:nvPr>
        </p:nvSpPr>
        <p:spPr/>
        <p:txBody>
          <a:bodyPr/>
          <a:lstStyle/>
          <a:p>
            <a:pPr>
              <a:defRPr/>
            </a:pPr>
            <a:fld id="{E04E240A-4250-4FA9-B381-72D45D07AB16}" type="datetime1">
              <a:rPr lang="en-GB" smtClean="0"/>
              <a:t>22/03/2021</a:t>
            </a:fld>
            <a:endParaRPr lang="en-GB" dirty="0"/>
          </a:p>
        </p:txBody>
      </p:sp>
      <p:sp>
        <p:nvSpPr>
          <p:cNvPr id="6" name="Slide Number Placeholder 5">
            <a:extLst>
              <a:ext uri="{FF2B5EF4-FFF2-40B4-BE49-F238E27FC236}">
                <a16:creationId xmlns:a16="http://schemas.microsoft.com/office/drawing/2014/main" id="{1072E501-E523-4226-ACDF-3841EEFC3B03}"/>
              </a:ext>
            </a:extLst>
          </p:cNvPr>
          <p:cNvSpPr>
            <a:spLocks noGrp="1"/>
          </p:cNvSpPr>
          <p:nvPr>
            <p:ph type="sldNum" sz="quarter" idx="11"/>
          </p:nvPr>
        </p:nvSpPr>
        <p:spPr/>
        <p:txBody>
          <a:bodyPr/>
          <a:lstStyle/>
          <a:p>
            <a:pPr>
              <a:defRPr/>
            </a:pPr>
            <a:fld id="{8035581A-79F0-4C93-BCCE-A2F6FE57F9E5}" type="slidenum">
              <a:rPr lang="en-GB" smtClean="0"/>
              <a:pPr>
                <a:defRPr/>
              </a:pPr>
              <a:t>29</a:t>
            </a:fld>
            <a:endParaRPr lang="en-GB" dirty="0"/>
          </a:p>
        </p:txBody>
      </p:sp>
    </p:spTree>
    <p:extLst>
      <p:ext uri="{BB962C8B-B14F-4D97-AF65-F5344CB8AC3E}">
        <p14:creationId xmlns:p14="http://schemas.microsoft.com/office/powerpoint/2010/main" val="5322108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p>
            <a:r>
              <a:rPr lang="en-US" sz="4000" b="1" dirty="0">
                <a:solidFill>
                  <a:srgbClr val="0070C0"/>
                </a:solidFill>
                <a:latin typeface="Arial" panose="020B0604020202020204" pitchFamily="34" charset="0"/>
                <a:cs typeface="Arial" panose="020B0604020202020204" pitchFamily="34" charset="0"/>
              </a:rPr>
              <a:t>Efficiency</a:t>
            </a:r>
          </a:p>
        </p:txBody>
      </p:sp>
      <p:sp>
        <p:nvSpPr>
          <p:cNvPr id="3" name="Content Placeholder 2"/>
          <p:cNvSpPr>
            <a:spLocks noGrp="1"/>
          </p:cNvSpPr>
          <p:nvPr>
            <p:ph idx="4294967295"/>
          </p:nvPr>
        </p:nvSpPr>
        <p:spPr>
          <a:xfrm>
            <a:off x="609600" y="2072488"/>
            <a:ext cx="10972800" cy="3076288"/>
          </a:xfrm>
        </p:spPr>
        <p:txBody>
          <a:bodyPr numCol="1">
            <a:normAutofit/>
          </a:bodyPr>
          <a:lstStyle/>
          <a:p>
            <a:pPr marL="0" indent="0">
              <a:buNone/>
            </a:pPr>
            <a:r>
              <a:rPr lang="en-US" sz="3000" b="1" dirty="0">
                <a:latin typeface="Arial" panose="020B0604020202020204" pitchFamily="34" charset="0"/>
                <a:cs typeface="Arial" panose="020B0604020202020204" pitchFamily="34" charset="0"/>
              </a:rPr>
              <a:t>- getting the right product to the right place at the right time </a:t>
            </a:r>
          </a:p>
          <a:p>
            <a:pPr marL="0" indent="0">
              <a:buNone/>
            </a:pPr>
            <a:r>
              <a:rPr lang="en-US" sz="3000" b="1" dirty="0">
                <a:latin typeface="Arial" panose="020B0604020202020204" pitchFamily="34" charset="0"/>
                <a:cs typeface="Arial" panose="020B0604020202020204" pitchFamily="34" charset="0"/>
              </a:rPr>
              <a:t>  with minimum costs</a:t>
            </a:r>
          </a:p>
          <a:p>
            <a:pPr marL="0" indent="0">
              <a:buNone/>
            </a:pPr>
            <a:r>
              <a:rPr lang="en-US" sz="3000" b="1" dirty="0">
                <a:latin typeface="Arial" panose="020B0604020202020204" pitchFamily="34" charset="0"/>
                <a:cs typeface="Arial" panose="020B0604020202020204" pitchFamily="34" charset="0"/>
              </a:rPr>
              <a:t>- Maintaining the standard of performance</a:t>
            </a:r>
          </a:p>
          <a:p>
            <a:pPr marL="0" indent="0">
              <a:buNone/>
            </a:pPr>
            <a:endParaRPr lang="en-US" sz="3000" dirty="0">
              <a:latin typeface="+mj-lt"/>
            </a:endParaRPr>
          </a:p>
          <a:p>
            <a:pPr>
              <a:buFontTx/>
              <a:buChar char="-"/>
            </a:pPr>
            <a:endParaRPr lang="en-US" sz="3000" dirty="0">
              <a:latin typeface="+mj-lt"/>
            </a:endParaRPr>
          </a:p>
        </p:txBody>
      </p:sp>
      <p:pic>
        <p:nvPicPr>
          <p:cNvPr id="5" name="Grafik 4"/>
          <p:cNvPicPr>
            <a:picLocks noChangeAspect="1"/>
          </p:cNvPicPr>
          <p:nvPr/>
        </p:nvPicPr>
        <p:blipFill>
          <a:blip r:embed="rId3"/>
          <a:stretch>
            <a:fillRect/>
          </a:stretch>
        </p:blipFill>
        <p:spPr>
          <a:xfrm>
            <a:off x="9684688" y="178229"/>
            <a:ext cx="1470992" cy="1470992"/>
          </a:xfrm>
          <a:prstGeom prst="rect">
            <a:avLst/>
          </a:prstGeom>
        </p:spPr>
      </p:pic>
      <p:sp>
        <p:nvSpPr>
          <p:cNvPr id="4" name="Date Placeholder 3">
            <a:extLst>
              <a:ext uri="{FF2B5EF4-FFF2-40B4-BE49-F238E27FC236}">
                <a16:creationId xmlns:a16="http://schemas.microsoft.com/office/drawing/2014/main" id="{79554147-128F-43F7-8C82-B206EA996BF4}"/>
              </a:ext>
            </a:extLst>
          </p:cNvPr>
          <p:cNvSpPr>
            <a:spLocks noGrp="1"/>
          </p:cNvSpPr>
          <p:nvPr>
            <p:ph type="dt" sz="half" idx="10"/>
          </p:nvPr>
        </p:nvSpPr>
        <p:spPr/>
        <p:txBody>
          <a:bodyPr/>
          <a:lstStyle/>
          <a:p>
            <a:pPr>
              <a:defRPr/>
            </a:pPr>
            <a:fld id="{950A7074-9DEC-43F6-9004-5AB9C0139182}" type="datetime1">
              <a:rPr lang="en-GB" smtClean="0"/>
              <a:t>22/03/2021</a:t>
            </a:fld>
            <a:endParaRPr lang="en-GB" dirty="0"/>
          </a:p>
        </p:txBody>
      </p:sp>
      <p:sp>
        <p:nvSpPr>
          <p:cNvPr id="6" name="Slide Number Placeholder 5">
            <a:extLst>
              <a:ext uri="{FF2B5EF4-FFF2-40B4-BE49-F238E27FC236}">
                <a16:creationId xmlns:a16="http://schemas.microsoft.com/office/drawing/2014/main" id="{E7A634C7-EDB9-4022-B96C-C99762345671}"/>
              </a:ext>
            </a:extLst>
          </p:cNvPr>
          <p:cNvSpPr>
            <a:spLocks noGrp="1"/>
          </p:cNvSpPr>
          <p:nvPr>
            <p:ph type="sldNum" sz="quarter" idx="11"/>
          </p:nvPr>
        </p:nvSpPr>
        <p:spPr/>
        <p:txBody>
          <a:bodyPr/>
          <a:lstStyle/>
          <a:p>
            <a:pPr>
              <a:defRPr/>
            </a:pPr>
            <a:fld id="{8035581A-79F0-4C93-BCCE-A2F6FE57F9E5}" type="slidenum">
              <a:rPr lang="en-GB" smtClean="0"/>
              <a:pPr>
                <a:defRPr/>
              </a:pPr>
              <a:t>30</a:t>
            </a:fld>
            <a:endParaRPr lang="en-GB" dirty="0"/>
          </a:p>
        </p:txBody>
      </p:sp>
    </p:spTree>
    <p:extLst>
      <p:ext uri="{BB962C8B-B14F-4D97-AF65-F5344CB8AC3E}">
        <p14:creationId xmlns:p14="http://schemas.microsoft.com/office/powerpoint/2010/main" val="17096416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제목 1"/>
          <p:cNvSpPr>
            <a:spLocks noGrp="1"/>
          </p:cNvSpPr>
          <p:nvPr>
            <p:ph type="title"/>
          </p:nvPr>
        </p:nvSpPr>
        <p:spPr>
          <a:xfrm>
            <a:off x="609600" y="5249"/>
            <a:ext cx="10972800" cy="1143000"/>
          </a:xfrm>
        </p:spPr>
        <p:txBody>
          <a:bodyPr numCol="1">
            <a:normAutofit/>
          </a:bodyPr>
          <a:lstStyle/>
          <a:p>
            <a:r>
              <a:rPr lang="en-US" altLang="ko-KR" sz="4000" b="1" dirty="0">
                <a:solidFill>
                  <a:srgbClr val="0070C0"/>
                </a:solidFill>
                <a:latin typeface="Arial" panose="020B0604020202020204" pitchFamily="34" charset="0"/>
                <a:cs typeface="Arial" panose="020B0604020202020204" pitchFamily="34" charset="0"/>
              </a:rPr>
              <a:t>Conclusion</a:t>
            </a:r>
          </a:p>
        </p:txBody>
      </p:sp>
      <p:sp>
        <p:nvSpPr>
          <p:cNvPr id="3" name="내용 개체 틀 2"/>
          <p:cNvSpPr>
            <a:spLocks noGrp="1"/>
          </p:cNvSpPr>
          <p:nvPr>
            <p:ph idx="4294967295"/>
          </p:nvPr>
        </p:nvSpPr>
        <p:spPr>
          <a:xfrm>
            <a:off x="609600" y="2140326"/>
            <a:ext cx="10972800" cy="3416413"/>
          </a:xfrm>
        </p:spPr>
        <p:txBody>
          <a:bodyPr vert="horz" lIns="0" tIns="45720" rIns="0" bIns="45720" numCol="1" rtlCol="0" anchor="t">
            <a:normAutofit/>
          </a:bodyPr>
          <a:lstStyle/>
          <a:p>
            <a:pPr marL="0" indent="0">
              <a:buNone/>
            </a:pPr>
            <a:r>
              <a:rPr lang="en-US" altLang="ko-KR" sz="3000" b="1" dirty="0">
                <a:latin typeface="Arial" panose="020B0604020202020204" pitchFamily="34" charset="0"/>
                <a:cs typeface="Arial" panose="020B0604020202020204" pitchFamily="34" charset="0"/>
              </a:rPr>
              <a:t>+ Companies are required to assess the importance and cost of maintaining resilience.</a:t>
            </a:r>
          </a:p>
          <a:p>
            <a:pPr marL="0" indent="0">
              <a:buNone/>
            </a:pPr>
            <a:r>
              <a:rPr lang="en-US" altLang="ko-KR" sz="3000" b="1" dirty="0">
                <a:solidFill>
                  <a:srgbClr val="0C0C0C"/>
                </a:solidFill>
                <a:latin typeface="Arial" panose="020B0604020202020204" pitchFamily="34" charset="0"/>
                <a:cs typeface="Arial" panose="020B0604020202020204" pitchFamily="34" charset="0"/>
              </a:rPr>
              <a:t>+ There is increased prospects by being more resilient than competitors.</a:t>
            </a:r>
          </a:p>
          <a:p>
            <a:pPr marL="0" indent="0">
              <a:buNone/>
            </a:pPr>
            <a:r>
              <a:rPr lang="en-US" altLang="ko-KR" sz="3000" b="1" dirty="0">
                <a:solidFill>
                  <a:srgbClr val="0C0C0C"/>
                </a:solidFill>
                <a:latin typeface="Arial" panose="020B0604020202020204" pitchFamily="34" charset="0"/>
                <a:cs typeface="Arial" panose="020B0604020202020204" pitchFamily="34" charset="0"/>
              </a:rPr>
              <a:t>+Adds a level of security to a company.</a:t>
            </a:r>
          </a:p>
          <a:p>
            <a:pPr marL="0" indent="0">
              <a:buNone/>
            </a:pPr>
            <a:r>
              <a:rPr lang="en-US" altLang="ko-KR" sz="3000" b="1" dirty="0">
                <a:solidFill>
                  <a:srgbClr val="FF0000"/>
                </a:solidFill>
                <a:latin typeface="Arial" panose="020B0604020202020204" pitchFamily="34" charset="0"/>
                <a:cs typeface="Arial" panose="020B0604020202020204" pitchFamily="34" charset="0"/>
              </a:rPr>
              <a:t>-</a:t>
            </a:r>
            <a:r>
              <a:rPr lang="en-US" altLang="ko-KR" sz="3000" b="1"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cost of being resilient can be high</a:t>
            </a:r>
            <a:r>
              <a:rPr lang="en-US" altLang="ko-KR" sz="3000" b="1" dirty="0">
                <a:solidFill>
                  <a:srgbClr val="FF0000"/>
                </a:solidFill>
                <a:latin typeface="Arial" panose="020B0604020202020204" pitchFamily="34" charset="0"/>
                <a:cs typeface="Arial" panose="020B0604020202020204" pitchFamily="34" charset="0"/>
              </a:rPr>
              <a:t>.</a:t>
            </a:r>
            <a:endParaRPr lang="en-US" altLang="ko-KR" sz="3000" b="1" dirty="0">
              <a:solidFill>
                <a:srgbClr val="000000"/>
              </a:solidFill>
              <a:latin typeface="Arial" panose="020B0604020202020204" pitchFamily="34" charset="0"/>
              <a:cs typeface="Arial" panose="020B0604020202020204" pitchFamily="34" charset="0"/>
            </a:endParaRPr>
          </a:p>
          <a:p>
            <a:pPr marL="0" indent="0">
              <a:buNone/>
            </a:pPr>
            <a:endParaRPr lang="ko-KR" altLang="ko-KR" sz="3000" dirty="0">
              <a:solidFill>
                <a:srgbClr val="404040"/>
              </a:solidFill>
              <a:latin typeface="+mj-lt"/>
            </a:endParaRPr>
          </a:p>
        </p:txBody>
      </p:sp>
      <p:pic>
        <p:nvPicPr>
          <p:cNvPr id="5" name="Grafik 4"/>
          <p:cNvPicPr>
            <a:picLocks noChangeAspect="1"/>
          </p:cNvPicPr>
          <p:nvPr/>
        </p:nvPicPr>
        <p:blipFill rotWithShape="1">
          <a:blip r:embed="rId3"/>
          <a:srcRect l="23814" r="8105"/>
          <a:stretch/>
        </p:blipFill>
        <p:spPr>
          <a:xfrm>
            <a:off x="8732294" y="103723"/>
            <a:ext cx="2451522" cy="1360335"/>
          </a:xfrm>
          <a:prstGeom prst="rect">
            <a:avLst/>
          </a:prstGeom>
        </p:spPr>
      </p:pic>
      <p:sp>
        <p:nvSpPr>
          <p:cNvPr id="4" name="Date Placeholder 3">
            <a:extLst>
              <a:ext uri="{FF2B5EF4-FFF2-40B4-BE49-F238E27FC236}">
                <a16:creationId xmlns:a16="http://schemas.microsoft.com/office/drawing/2014/main" id="{201E3578-A871-4C38-AA92-0712E79C2304}"/>
              </a:ext>
            </a:extLst>
          </p:cNvPr>
          <p:cNvSpPr>
            <a:spLocks noGrp="1"/>
          </p:cNvSpPr>
          <p:nvPr>
            <p:ph type="dt" sz="half" idx="10"/>
          </p:nvPr>
        </p:nvSpPr>
        <p:spPr/>
        <p:txBody>
          <a:bodyPr/>
          <a:lstStyle/>
          <a:p>
            <a:pPr>
              <a:defRPr/>
            </a:pPr>
            <a:fld id="{964CEE75-008D-4DCE-963F-0A3300CA4F41}" type="datetime1">
              <a:rPr lang="en-GB" smtClean="0"/>
              <a:t>22/03/2021</a:t>
            </a:fld>
            <a:endParaRPr lang="en-GB" dirty="0"/>
          </a:p>
        </p:txBody>
      </p:sp>
      <p:sp>
        <p:nvSpPr>
          <p:cNvPr id="6" name="Slide Number Placeholder 5">
            <a:extLst>
              <a:ext uri="{FF2B5EF4-FFF2-40B4-BE49-F238E27FC236}">
                <a16:creationId xmlns:a16="http://schemas.microsoft.com/office/drawing/2014/main" id="{55024FEC-C1F3-42E9-8741-099D33A0C361}"/>
              </a:ext>
            </a:extLst>
          </p:cNvPr>
          <p:cNvSpPr>
            <a:spLocks noGrp="1"/>
          </p:cNvSpPr>
          <p:nvPr>
            <p:ph type="sldNum" sz="quarter" idx="11"/>
          </p:nvPr>
        </p:nvSpPr>
        <p:spPr/>
        <p:txBody>
          <a:bodyPr/>
          <a:lstStyle/>
          <a:p>
            <a:pPr>
              <a:defRPr/>
            </a:pPr>
            <a:fld id="{8035581A-79F0-4C93-BCCE-A2F6FE57F9E5}" type="slidenum">
              <a:rPr lang="en-GB" smtClean="0"/>
              <a:pPr>
                <a:defRPr/>
              </a:pPr>
              <a:t>31</a:t>
            </a:fld>
            <a:endParaRPr lang="en-GB" dirty="0"/>
          </a:p>
        </p:txBody>
      </p:sp>
    </p:spTree>
    <p:extLst>
      <p:ext uri="{BB962C8B-B14F-4D97-AF65-F5344CB8AC3E}">
        <p14:creationId xmlns:p14="http://schemas.microsoft.com/office/powerpoint/2010/main" val="20536021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352981"/>
            <a:ext cx="10058400" cy="1012572"/>
          </a:xfrm>
        </p:spPr>
        <p:txBody>
          <a:bodyPr/>
          <a:lstStyle/>
          <a:p>
            <a:r>
              <a:rPr lang="en-US" dirty="0"/>
              <a:t>Recommended Reading</a:t>
            </a:r>
          </a:p>
        </p:txBody>
      </p:sp>
      <p:sp>
        <p:nvSpPr>
          <p:cNvPr id="3" name="Content Placeholder 2"/>
          <p:cNvSpPr>
            <a:spLocks noGrp="1"/>
          </p:cNvSpPr>
          <p:nvPr>
            <p:ph idx="1"/>
          </p:nvPr>
        </p:nvSpPr>
        <p:spPr>
          <a:xfrm>
            <a:off x="371894" y="1518394"/>
            <a:ext cx="5095456" cy="4997450"/>
          </a:xfrm>
        </p:spPr>
        <p:txBody>
          <a:bodyPr vert="horz" lIns="0" tIns="45720" rIns="0" bIns="45720" numCol="1" rtlCol="0" anchor="t">
            <a:normAutofit fontScale="92500" lnSpcReduction="10000"/>
          </a:bodyPr>
          <a:lstStyle/>
          <a:p>
            <a:pPr>
              <a:lnSpc>
                <a:spcPct val="100000"/>
              </a:lnSpc>
            </a:pPr>
            <a:r>
              <a:rPr lang="en-GB" sz="1050" dirty="0" err="1">
                <a:solidFill>
                  <a:schemeClr val="tx1"/>
                </a:solidFill>
                <a:latin typeface="Times New Roman"/>
              </a:rPr>
              <a:t>lcantara</a:t>
            </a:r>
            <a:r>
              <a:rPr lang="en-GB" sz="1050" dirty="0">
                <a:solidFill>
                  <a:schemeClr val="tx1"/>
                </a:solidFill>
                <a:latin typeface="Times New Roman"/>
              </a:rPr>
              <a:t>, P., 2015. </a:t>
            </a:r>
            <a:r>
              <a:rPr lang="en-GB" sz="1050" i="1" dirty="0">
                <a:solidFill>
                  <a:schemeClr val="tx1"/>
                </a:solidFill>
                <a:latin typeface="Times New Roman"/>
              </a:rPr>
              <a:t>SUPPLY CHAIN RESILIENCE REPORT 2015, </a:t>
            </a:r>
            <a:r>
              <a:rPr lang="en-GB" sz="1050" dirty="0" err="1">
                <a:solidFill>
                  <a:schemeClr val="tx1"/>
                </a:solidFill>
                <a:latin typeface="Times New Roman"/>
              </a:rPr>
              <a:t>Caversham</a:t>
            </a:r>
            <a:r>
              <a:rPr lang="en-GB" sz="1050" dirty="0">
                <a:solidFill>
                  <a:schemeClr val="tx1"/>
                </a:solidFill>
                <a:latin typeface="Times New Roman"/>
              </a:rPr>
              <a:t>: Business Continuity Institute.</a:t>
            </a:r>
            <a:r>
              <a:rPr lang="en-US" sz="1050" dirty="0">
                <a:solidFill>
                  <a:schemeClr val="tx1"/>
                </a:solidFill>
                <a:latin typeface="Times New Roman"/>
              </a:rPr>
              <a:t> </a:t>
            </a:r>
          </a:p>
          <a:p>
            <a:pPr>
              <a:lnSpc>
                <a:spcPct val="100000"/>
              </a:lnSpc>
            </a:pPr>
            <a:r>
              <a:rPr lang="en-GB" sz="1050" dirty="0" err="1">
                <a:solidFill>
                  <a:schemeClr val="tx1"/>
                </a:solidFill>
                <a:latin typeface="Times New Roman"/>
              </a:rPr>
              <a:t>Ambulkar</a:t>
            </a:r>
            <a:r>
              <a:rPr lang="en-GB" sz="1050" dirty="0">
                <a:solidFill>
                  <a:schemeClr val="tx1"/>
                </a:solidFill>
                <a:latin typeface="Times New Roman"/>
              </a:rPr>
              <a:t>, S., </a:t>
            </a:r>
            <a:r>
              <a:rPr lang="en-GB" sz="1050" dirty="0" err="1">
                <a:solidFill>
                  <a:schemeClr val="tx1"/>
                </a:solidFill>
                <a:latin typeface="Times New Roman"/>
              </a:rPr>
              <a:t>Blackhurst</a:t>
            </a:r>
            <a:r>
              <a:rPr lang="en-GB" sz="1050" dirty="0">
                <a:solidFill>
                  <a:schemeClr val="tx1"/>
                </a:solidFill>
                <a:latin typeface="Times New Roman"/>
              </a:rPr>
              <a:t>, J. &amp; </a:t>
            </a:r>
            <a:r>
              <a:rPr lang="en-GB" sz="1050" dirty="0" err="1">
                <a:solidFill>
                  <a:schemeClr val="tx1"/>
                </a:solidFill>
                <a:latin typeface="Times New Roman"/>
              </a:rPr>
              <a:t>Grawe</a:t>
            </a:r>
            <a:r>
              <a:rPr lang="en-GB" sz="1050" dirty="0">
                <a:solidFill>
                  <a:schemeClr val="tx1"/>
                </a:solidFill>
                <a:latin typeface="Times New Roman"/>
              </a:rPr>
              <a:t>, S., 2015. Firm's resilience to supply chain disruptions: Scale development and empirical examination. </a:t>
            </a:r>
            <a:r>
              <a:rPr lang="en-GB" sz="1050" i="1" dirty="0">
                <a:solidFill>
                  <a:schemeClr val="tx1"/>
                </a:solidFill>
                <a:latin typeface="Times New Roman"/>
              </a:rPr>
              <a:t>Journal of Operations Management, </a:t>
            </a:r>
            <a:r>
              <a:rPr lang="en-GB" sz="1050" dirty="0">
                <a:solidFill>
                  <a:schemeClr val="tx1"/>
                </a:solidFill>
                <a:latin typeface="Times New Roman"/>
              </a:rPr>
              <a:t>Volume 33-34, pp. 111-122. </a:t>
            </a:r>
          </a:p>
          <a:p>
            <a:pPr>
              <a:lnSpc>
                <a:spcPct val="100000"/>
              </a:lnSpc>
            </a:pPr>
            <a:r>
              <a:rPr lang="en-GB" sz="1050" dirty="0">
                <a:solidFill>
                  <a:schemeClr val="tx1"/>
                </a:solidFill>
                <a:latin typeface="Times New Roman"/>
              </a:rPr>
              <a:t>Beckett, V., 2015. TalkTalk cyber-attack leaves 4m vulnerable.. </a:t>
            </a:r>
            <a:r>
              <a:rPr lang="fr-FR" sz="1050" i="1" dirty="0" err="1">
                <a:solidFill>
                  <a:schemeClr val="tx1"/>
                </a:solidFill>
                <a:latin typeface="Times New Roman"/>
              </a:rPr>
              <a:t>Reactions</a:t>
            </a:r>
            <a:r>
              <a:rPr lang="fr-FR" sz="1050" i="1" dirty="0">
                <a:solidFill>
                  <a:schemeClr val="tx1"/>
                </a:solidFill>
                <a:latin typeface="Times New Roman"/>
              </a:rPr>
              <a:t>, </a:t>
            </a:r>
            <a:r>
              <a:rPr lang="fr-FR" sz="1050" dirty="0">
                <a:solidFill>
                  <a:schemeClr val="tx1"/>
                </a:solidFill>
                <a:latin typeface="Times New Roman"/>
              </a:rPr>
              <a:t>Volume 1, pp. 1-1. </a:t>
            </a:r>
          </a:p>
          <a:p>
            <a:pPr>
              <a:lnSpc>
                <a:spcPct val="100000"/>
              </a:lnSpc>
            </a:pPr>
            <a:r>
              <a:rPr lang="fr-FR" sz="1050" dirty="0" err="1">
                <a:solidFill>
                  <a:schemeClr val="tx1"/>
                </a:solidFill>
                <a:latin typeface="Times New Roman"/>
              </a:rPr>
              <a:t>Benavides</a:t>
            </a:r>
            <a:r>
              <a:rPr lang="fr-FR" sz="1050" dirty="0">
                <a:solidFill>
                  <a:schemeClr val="tx1"/>
                </a:solidFill>
                <a:latin typeface="Times New Roman"/>
              </a:rPr>
              <a:t>, L., </a:t>
            </a:r>
            <a:r>
              <a:rPr lang="fr-FR" sz="1050" dirty="0" err="1">
                <a:solidFill>
                  <a:schemeClr val="tx1"/>
                </a:solidFill>
                <a:latin typeface="Times New Roman"/>
              </a:rPr>
              <a:t>Eskinazis</a:t>
            </a:r>
            <a:r>
              <a:rPr lang="fr-FR" sz="1050" dirty="0">
                <a:solidFill>
                  <a:schemeClr val="tx1"/>
                </a:solidFill>
                <a:latin typeface="Times New Roman"/>
              </a:rPr>
              <a:t>, V. D. &amp; Swan, D., 2016. </a:t>
            </a:r>
            <a:r>
              <a:rPr lang="en-GB" sz="1050" i="1" dirty="0">
                <a:solidFill>
                  <a:schemeClr val="tx1"/>
                </a:solidFill>
                <a:latin typeface="Times New Roman"/>
              </a:rPr>
              <a:t>Six steps to successful supply chain collaboration. </a:t>
            </a:r>
            <a:r>
              <a:rPr lang="en-GB" sz="1050" dirty="0">
                <a:solidFill>
                  <a:schemeClr val="tx1"/>
                </a:solidFill>
                <a:latin typeface="Times New Roman"/>
              </a:rPr>
              <a:t>[Online]  </a:t>
            </a:r>
            <a:br>
              <a:rPr lang="en-GB" dirty="0">
                <a:solidFill>
                  <a:schemeClr val="tx1"/>
                </a:solidFill>
                <a:latin typeface="Times New Roman"/>
              </a:rPr>
            </a:br>
            <a:r>
              <a:rPr lang="en-GB" sz="1050" dirty="0">
                <a:solidFill>
                  <a:schemeClr val="tx1"/>
                </a:solidFill>
                <a:latin typeface="Times New Roman"/>
              </a:rPr>
              <a:t>Available at: </a:t>
            </a:r>
            <a:r>
              <a:rPr lang="en-GB" sz="1050" u="sng" dirty="0">
                <a:solidFill>
                  <a:schemeClr val="tx1"/>
                </a:solidFill>
                <a:latin typeface="Times New Roman"/>
                <a:hlinkClick r:id="rId3"/>
              </a:rPr>
              <a:t>http://www.supplychainquarterly.com/topics/Strategy/20120622-six-steps-to-successful-supply-chain-collaboration/</a:t>
            </a:r>
            <a:r>
              <a:rPr lang="en-GB" sz="1050" dirty="0">
                <a:solidFill>
                  <a:schemeClr val="tx1"/>
                </a:solidFill>
                <a:latin typeface="Times New Roman"/>
              </a:rPr>
              <a:t> </a:t>
            </a:r>
            <a:br>
              <a:rPr lang="en-GB" dirty="0">
                <a:solidFill>
                  <a:schemeClr val="tx1"/>
                </a:solidFill>
                <a:latin typeface="Times New Roman"/>
              </a:rPr>
            </a:br>
            <a:r>
              <a:rPr lang="en-GB" sz="1050" dirty="0">
                <a:solidFill>
                  <a:schemeClr val="tx1"/>
                </a:solidFill>
                <a:latin typeface="Times New Roman"/>
              </a:rPr>
              <a:t>[Accessed 2 11 2016]. </a:t>
            </a:r>
          </a:p>
          <a:p>
            <a:pPr>
              <a:lnSpc>
                <a:spcPct val="100000"/>
              </a:lnSpc>
            </a:pPr>
            <a:r>
              <a:rPr lang="en-GB" sz="1050" dirty="0">
                <a:solidFill>
                  <a:schemeClr val="tx1"/>
                </a:solidFill>
                <a:latin typeface="Times New Roman"/>
              </a:rPr>
              <a:t>Choi, T.-M. &amp; </a:t>
            </a:r>
            <a:r>
              <a:rPr lang="en-GB" sz="1050" dirty="0" err="1">
                <a:solidFill>
                  <a:schemeClr val="tx1"/>
                </a:solidFill>
                <a:latin typeface="Times New Roman"/>
              </a:rPr>
              <a:t>Sethi</a:t>
            </a:r>
            <a:r>
              <a:rPr lang="en-GB" sz="1050" dirty="0">
                <a:solidFill>
                  <a:schemeClr val="tx1"/>
                </a:solidFill>
                <a:latin typeface="Times New Roman"/>
              </a:rPr>
              <a:t>, S., 2010. Innovative quick response programs: A review. </a:t>
            </a:r>
            <a:r>
              <a:rPr lang="en-GB" sz="1050" i="1" dirty="0">
                <a:solidFill>
                  <a:schemeClr val="tx1"/>
                </a:solidFill>
                <a:latin typeface="Times New Roman"/>
              </a:rPr>
              <a:t>Production Economics, </a:t>
            </a:r>
            <a:r>
              <a:rPr lang="en-GB" sz="1050" dirty="0">
                <a:solidFill>
                  <a:schemeClr val="tx1"/>
                </a:solidFill>
                <a:latin typeface="Times New Roman"/>
              </a:rPr>
              <a:t>127(1), pp. 1-12. </a:t>
            </a:r>
          </a:p>
          <a:p>
            <a:pPr>
              <a:lnSpc>
                <a:spcPct val="100000"/>
              </a:lnSpc>
            </a:pPr>
            <a:r>
              <a:rPr lang="en-GB" sz="1050" dirty="0">
                <a:solidFill>
                  <a:schemeClr val="tx1"/>
                </a:solidFill>
                <a:latin typeface="Times New Roman"/>
              </a:rPr>
              <a:t>Christopher, M. &amp; Peck, H., 2005. Building the resilient supply chain. </a:t>
            </a:r>
            <a:r>
              <a:rPr lang="en-GB" sz="1050" i="1" dirty="0">
                <a:solidFill>
                  <a:schemeClr val="tx1"/>
                </a:solidFill>
                <a:latin typeface="Times New Roman"/>
              </a:rPr>
              <a:t>The International Journal of Logistics Management, </a:t>
            </a:r>
            <a:r>
              <a:rPr lang="en-GB" sz="1050" dirty="0">
                <a:solidFill>
                  <a:schemeClr val="tx1"/>
                </a:solidFill>
                <a:latin typeface="Times New Roman"/>
              </a:rPr>
              <a:t>15(2), pp. 1-13. </a:t>
            </a:r>
          </a:p>
          <a:p>
            <a:pPr>
              <a:lnSpc>
                <a:spcPct val="100000"/>
              </a:lnSpc>
            </a:pPr>
            <a:r>
              <a:rPr lang="en-GB" sz="1050" dirty="0">
                <a:solidFill>
                  <a:schemeClr val="tx1"/>
                </a:solidFill>
                <a:latin typeface="Times New Roman"/>
              </a:rPr>
              <a:t>DHL, 2010. </a:t>
            </a:r>
            <a:r>
              <a:rPr lang="en-GB" sz="1050" i="1" dirty="0">
                <a:solidFill>
                  <a:schemeClr val="tx1"/>
                </a:solidFill>
                <a:latin typeface="Times New Roman"/>
              </a:rPr>
              <a:t>A high-performance network - even during a crisis. </a:t>
            </a:r>
            <a:r>
              <a:rPr lang="en-GB" sz="1050" dirty="0">
                <a:solidFill>
                  <a:schemeClr val="tx1"/>
                </a:solidFill>
                <a:latin typeface="Times New Roman"/>
              </a:rPr>
              <a:t>[Online]  </a:t>
            </a:r>
            <a:br>
              <a:rPr lang="en-GB" dirty="0">
                <a:solidFill>
                  <a:schemeClr val="tx1"/>
                </a:solidFill>
                <a:latin typeface="Times New Roman"/>
              </a:rPr>
            </a:br>
            <a:r>
              <a:rPr lang="en-GB" sz="1050" dirty="0">
                <a:solidFill>
                  <a:schemeClr val="tx1"/>
                </a:solidFill>
                <a:latin typeface="Times New Roman"/>
              </a:rPr>
              <a:t>Available at: </a:t>
            </a:r>
            <a:r>
              <a:rPr lang="en-GB" sz="1050" u="sng" dirty="0">
                <a:solidFill>
                  <a:schemeClr val="tx1"/>
                </a:solidFill>
                <a:latin typeface="Times New Roman"/>
                <a:hlinkClick r:id="rId4"/>
              </a:rPr>
              <a:t>https://www.dpdhl.com/en/media_relations/abonnements/financial_media_newsletter/background_q1_2010.html</a:t>
            </a:r>
            <a:r>
              <a:rPr lang="en-GB" sz="1050" dirty="0">
                <a:solidFill>
                  <a:schemeClr val="tx1"/>
                </a:solidFill>
                <a:latin typeface="Times New Roman"/>
              </a:rPr>
              <a:t> </a:t>
            </a:r>
            <a:br>
              <a:rPr lang="en-GB" dirty="0">
                <a:solidFill>
                  <a:schemeClr val="tx1"/>
                </a:solidFill>
                <a:latin typeface="Times New Roman"/>
              </a:rPr>
            </a:br>
            <a:r>
              <a:rPr lang="en-GB" sz="1050" dirty="0">
                <a:solidFill>
                  <a:schemeClr val="tx1"/>
                </a:solidFill>
                <a:latin typeface="Times New Roman"/>
              </a:rPr>
              <a:t>[Accessed 21 10 2016]. </a:t>
            </a:r>
          </a:p>
          <a:p>
            <a:pPr>
              <a:lnSpc>
                <a:spcPct val="100000"/>
              </a:lnSpc>
            </a:pPr>
            <a:r>
              <a:rPr lang="en-GB" sz="1050" dirty="0">
                <a:solidFill>
                  <a:schemeClr val="tx1"/>
                </a:solidFill>
                <a:latin typeface="Times New Roman"/>
              </a:rPr>
              <a:t>DHL, 2014. </a:t>
            </a:r>
            <a:r>
              <a:rPr lang="en-GB" sz="1050" i="1" dirty="0">
                <a:solidFill>
                  <a:schemeClr val="tx1"/>
                </a:solidFill>
                <a:latin typeface="Times New Roman"/>
              </a:rPr>
              <a:t>Holistic  View  of  </a:t>
            </a:r>
            <a:r>
              <a:rPr lang="en-GB" sz="1050" i="1" dirty="0" err="1">
                <a:solidFill>
                  <a:schemeClr val="tx1"/>
                </a:solidFill>
                <a:latin typeface="Times New Roman"/>
              </a:rPr>
              <a:t>Dupont</a:t>
            </a:r>
            <a:r>
              <a:rPr lang="en-GB" sz="1050" i="1" dirty="0">
                <a:solidFill>
                  <a:schemeClr val="tx1"/>
                </a:solidFill>
                <a:latin typeface="Times New Roman"/>
              </a:rPr>
              <a:t>  Supply  Chain  Improves  Resilience  and  Avoid Cost  Customer  Challenges . </a:t>
            </a:r>
            <a:r>
              <a:rPr lang="en-GB" sz="1050" dirty="0">
                <a:solidFill>
                  <a:schemeClr val="tx1"/>
                </a:solidFill>
                <a:latin typeface="Times New Roman"/>
              </a:rPr>
              <a:t>[Online]  </a:t>
            </a:r>
            <a:br>
              <a:rPr lang="en-GB" dirty="0">
                <a:solidFill>
                  <a:schemeClr val="tx1"/>
                </a:solidFill>
                <a:latin typeface="Times New Roman"/>
              </a:rPr>
            </a:br>
            <a:r>
              <a:rPr lang="en-GB" sz="1050" dirty="0">
                <a:solidFill>
                  <a:schemeClr val="tx1"/>
                </a:solidFill>
                <a:latin typeface="Times New Roman"/>
              </a:rPr>
              <a:t>Available at: </a:t>
            </a:r>
            <a:r>
              <a:rPr lang="en-GB" sz="1050" u="sng" dirty="0">
                <a:solidFill>
                  <a:schemeClr val="tx1"/>
                </a:solidFill>
                <a:latin typeface="Times New Roman"/>
                <a:hlinkClick r:id="rId5"/>
              </a:rPr>
              <a:t>http://www.dhl.com/content/dam/downloads/g0/logistics/resilience360/dupont_case_study_en.pdf</a:t>
            </a:r>
            <a:r>
              <a:rPr lang="en-GB" sz="1050" dirty="0">
                <a:solidFill>
                  <a:schemeClr val="tx1"/>
                </a:solidFill>
                <a:latin typeface="Times New Roman"/>
              </a:rPr>
              <a:t> </a:t>
            </a:r>
            <a:br>
              <a:rPr lang="en-GB" dirty="0">
                <a:solidFill>
                  <a:schemeClr val="tx1"/>
                </a:solidFill>
                <a:latin typeface="Times New Roman"/>
              </a:rPr>
            </a:br>
            <a:r>
              <a:rPr lang="en-GB" sz="1050" dirty="0">
                <a:solidFill>
                  <a:schemeClr val="tx1"/>
                </a:solidFill>
                <a:latin typeface="Times New Roman"/>
              </a:rPr>
              <a:t>[Accessed 21 10 2016]. </a:t>
            </a:r>
          </a:p>
          <a:p>
            <a:pPr>
              <a:lnSpc>
                <a:spcPct val="100000"/>
              </a:lnSpc>
            </a:pPr>
            <a:r>
              <a:rPr lang="en-GB" sz="1050" dirty="0">
                <a:solidFill>
                  <a:schemeClr val="tx1"/>
                </a:solidFill>
                <a:latin typeface="Times New Roman"/>
              </a:rPr>
              <a:t>DHL, 2016. </a:t>
            </a:r>
            <a:r>
              <a:rPr lang="en-GB" sz="1050" i="1" dirty="0">
                <a:solidFill>
                  <a:schemeClr val="tx1"/>
                </a:solidFill>
                <a:latin typeface="Times New Roman"/>
              </a:rPr>
              <a:t>DHL Resilience360 – Managing Risks in Your Supply Chains. </a:t>
            </a:r>
            <a:r>
              <a:rPr lang="en-GB" sz="1050" dirty="0">
                <a:solidFill>
                  <a:schemeClr val="tx1"/>
                </a:solidFill>
                <a:latin typeface="Times New Roman"/>
              </a:rPr>
              <a:t>[Online]  </a:t>
            </a:r>
            <a:br>
              <a:rPr lang="en-GB" dirty="0">
                <a:solidFill>
                  <a:schemeClr val="tx1"/>
                </a:solidFill>
                <a:latin typeface="Times New Roman"/>
              </a:rPr>
            </a:br>
            <a:r>
              <a:rPr lang="en-GB" sz="1050" dirty="0">
                <a:solidFill>
                  <a:schemeClr val="tx1"/>
                </a:solidFill>
                <a:latin typeface="Times New Roman"/>
              </a:rPr>
              <a:t>Available at: </a:t>
            </a:r>
            <a:r>
              <a:rPr lang="en-GB" sz="1050" u="sng" dirty="0">
                <a:solidFill>
                  <a:schemeClr val="tx1"/>
                </a:solidFill>
                <a:latin typeface="Times New Roman"/>
                <a:hlinkClick r:id="rId6"/>
              </a:rPr>
              <a:t>http://www.dhl.co.uk/en/logistics/supply_chain_solutions/what_we_do/resilience_360.html#riskandresiliencyassessment</a:t>
            </a:r>
            <a:r>
              <a:rPr lang="en-GB" sz="1050" dirty="0">
                <a:solidFill>
                  <a:schemeClr val="tx1"/>
                </a:solidFill>
                <a:latin typeface="Times New Roman"/>
              </a:rPr>
              <a:t> </a:t>
            </a:r>
            <a:br>
              <a:rPr lang="en-GB" dirty="0">
                <a:solidFill>
                  <a:schemeClr val="tx1"/>
                </a:solidFill>
                <a:latin typeface="Times New Roman"/>
              </a:rPr>
            </a:br>
            <a:r>
              <a:rPr lang="en-GB" sz="1050" dirty="0">
                <a:solidFill>
                  <a:schemeClr val="tx1"/>
                </a:solidFill>
                <a:latin typeface="Times New Roman"/>
              </a:rPr>
              <a:t>[Accessed 7 10 2016]. </a:t>
            </a:r>
          </a:p>
          <a:p>
            <a:pPr marL="0" indent="0">
              <a:lnSpc>
                <a:spcPct val="100000"/>
              </a:lnSpc>
              <a:buNone/>
            </a:pPr>
            <a:endParaRPr lang="en-GB" sz="1050" dirty="0">
              <a:solidFill>
                <a:schemeClr val="tx1"/>
              </a:solidFill>
              <a:latin typeface="Times New Roman"/>
            </a:endParaRPr>
          </a:p>
        </p:txBody>
      </p:sp>
      <p:sp>
        <p:nvSpPr>
          <p:cNvPr id="4" name="TextBox 3"/>
          <p:cNvSpPr txBox="1"/>
          <p:nvPr/>
        </p:nvSpPr>
        <p:spPr>
          <a:xfrm>
            <a:off x="5467350" y="1518394"/>
            <a:ext cx="6623050" cy="4455066"/>
          </a:xfrm>
          <a:prstGeom prst="rect">
            <a:avLst/>
          </a:prstGeom>
        </p:spPr>
        <p:txBody>
          <a:bodyPr rtlCol="0" anchor="t">
            <a:spAutoFit/>
          </a:bodyPr>
          <a:lstStyle/>
          <a:p>
            <a:pPr algn="ctr"/>
            <a:r>
              <a:rPr lang="en-US" sz="1050" dirty="0"/>
              <a:t>Click </a:t>
            </a:r>
            <a:r>
              <a:rPr lang="en-GB" sz="1050" dirty="0">
                <a:latin typeface="Times New Roman"/>
              </a:rPr>
              <a:t>Gibson, B. J., Hanna, J. B., </a:t>
            </a:r>
            <a:r>
              <a:rPr lang="en-GB" sz="1050" dirty="0" err="1">
                <a:latin typeface="Times New Roman"/>
              </a:rPr>
              <a:t>Defee</a:t>
            </a:r>
            <a:r>
              <a:rPr lang="en-GB" sz="1050" dirty="0">
                <a:latin typeface="Times New Roman"/>
              </a:rPr>
              <a:t>, C. C. &amp; </a:t>
            </a:r>
            <a:r>
              <a:rPr lang="en-GB" sz="1050" dirty="0" err="1">
                <a:latin typeface="Times New Roman"/>
              </a:rPr>
              <a:t>Haozhe</a:t>
            </a:r>
            <a:r>
              <a:rPr lang="en-GB" sz="1050" dirty="0">
                <a:latin typeface="Times New Roman"/>
              </a:rPr>
              <a:t>, C., 2014. </a:t>
            </a:r>
            <a:r>
              <a:rPr lang="en-GB" sz="1050" i="1" dirty="0">
                <a:latin typeface="Times New Roman"/>
              </a:rPr>
              <a:t>Definitive Guide to Integrated Supply Chain Management, The: Optimize the Interaction between Supply Chain Processes, Tools, and Technologies. </a:t>
            </a:r>
            <a:r>
              <a:rPr lang="en-GB" sz="1050" dirty="0">
                <a:latin typeface="Times New Roman"/>
              </a:rPr>
              <a:t>Upper Saddle River: Pearson Education. </a:t>
            </a:r>
            <a:r>
              <a:rPr lang="en-US" sz="1050" dirty="0">
                <a:latin typeface="Times New Roman"/>
              </a:rPr>
              <a:t> </a:t>
            </a:r>
          </a:p>
          <a:p>
            <a:pPr algn="ctr"/>
            <a:r>
              <a:rPr lang="en-GB" sz="1050" dirty="0" err="1">
                <a:latin typeface="Times New Roman"/>
              </a:rPr>
              <a:t>Guilati</a:t>
            </a:r>
            <a:r>
              <a:rPr lang="en-GB" sz="1050" dirty="0">
                <a:latin typeface="Times New Roman"/>
              </a:rPr>
              <a:t>, R., 2010. </a:t>
            </a:r>
            <a:r>
              <a:rPr lang="en-GB" sz="1050" i="1" dirty="0">
                <a:latin typeface="Times New Roman"/>
              </a:rPr>
              <a:t>Reorganize for resilience: Putting customers at the </a:t>
            </a:r>
            <a:r>
              <a:rPr lang="en-GB" sz="1050" i="1" dirty="0" err="1">
                <a:latin typeface="Times New Roman"/>
              </a:rPr>
              <a:t>center</a:t>
            </a:r>
            <a:r>
              <a:rPr lang="en-GB" sz="1050" i="1" dirty="0">
                <a:latin typeface="Times New Roman"/>
              </a:rPr>
              <a:t> of your business. </a:t>
            </a:r>
            <a:r>
              <a:rPr lang="en-GB" sz="1050" dirty="0">
                <a:latin typeface="Times New Roman"/>
              </a:rPr>
              <a:t>Boston: Harvard Business Review Press. </a:t>
            </a:r>
            <a:r>
              <a:rPr lang="en-US" sz="1050" dirty="0">
                <a:latin typeface="Times New Roman"/>
              </a:rPr>
              <a:t> </a:t>
            </a:r>
          </a:p>
          <a:p>
            <a:pPr algn="ctr"/>
            <a:r>
              <a:rPr lang="en-GB" sz="1050" dirty="0" err="1">
                <a:latin typeface="Times New Roman"/>
              </a:rPr>
              <a:t>Juttner</a:t>
            </a:r>
            <a:r>
              <a:rPr lang="en-GB" sz="1050" dirty="0">
                <a:latin typeface="Times New Roman"/>
              </a:rPr>
              <a:t>, U. &amp; </a:t>
            </a:r>
            <a:r>
              <a:rPr lang="en-GB" sz="1050" dirty="0" err="1">
                <a:latin typeface="Times New Roman"/>
              </a:rPr>
              <a:t>Maklan</a:t>
            </a:r>
            <a:r>
              <a:rPr lang="en-GB" sz="1050" dirty="0">
                <a:latin typeface="Times New Roman"/>
              </a:rPr>
              <a:t>, S., 2011. Supply chain resilience in the global financial crisis: an empirical study. </a:t>
            </a:r>
            <a:r>
              <a:rPr lang="en-GB" sz="1050" i="1" dirty="0">
                <a:latin typeface="Times New Roman"/>
              </a:rPr>
              <a:t>Supply Chain Management: An International Journal, </a:t>
            </a:r>
            <a:r>
              <a:rPr lang="en-GB" sz="1050" dirty="0">
                <a:latin typeface="Times New Roman"/>
              </a:rPr>
              <a:t>16(4), pp. 246 - 259. </a:t>
            </a:r>
            <a:r>
              <a:rPr lang="en-US" sz="1050" dirty="0">
                <a:latin typeface="Times New Roman"/>
              </a:rPr>
              <a:t> </a:t>
            </a:r>
          </a:p>
          <a:p>
            <a:pPr algn="ctr"/>
            <a:r>
              <a:rPr lang="en-GB" sz="1050" dirty="0" err="1">
                <a:latin typeface="Times New Roman"/>
              </a:rPr>
              <a:t>Klibi</a:t>
            </a:r>
            <a:r>
              <a:rPr lang="en-GB" sz="1050" dirty="0">
                <a:latin typeface="Times New Roman"/>
              </a:rPr>
              <a:t>, W. &amp; Martel, A., 2012. Scenario-based Supply Chain Network risk </a:t>
            </a:r>
            <a:r>
              <a:rPr lang="en-GB" sz="1050" dirty="0" err="1">
                <a:latin typeface="Times New Roman"/>
              </a:rPr>
              <a:t>modeling</a:t>
            </a:r>
            <a:r>
              <a:rPr lang="en-GB" sz="1050" dirty="0">
                <a:latin typeface="Times New Roman"/>
              </a:rPr>
              <a:t>. </a:t>
            </a:r>
            <a:r>
              <a:rPr lang="en-GB" sz="1050" i="1" dirty="0">
                <a:latin typeface="Times New Roman"/>
              </a:rPr>
              <a:t>European Journal of Operational Research, </a:t>
            </a:r>
            <a:r>
              <a:rPr lang="en-GB" sz="1050" dirty="0">
                <a:latin typeface="Times New Roman"/>
              </a:rPr>
              <a:t>223 (3), p. 644–658. </a:t>
            </a:r>
            <a:r>
              <a:rPr lang="en-US" sz="1050" dirty="0">
                <a:latin typeface="Times New Roman"/>
              </a:rPr>
              <a:t> </a:t>
            </a:r>
          </a:p>
          <a:p>
            <a:pPr algn="ctr"/>
            <a:r>
              <a:rPr lang="en-GB" sz="1050" dirty="0">
                <a:latin typeface="Times New Roman"/>
              </a:rPr>
              <a:t>Mangan, J., </a:t>
            </a:r>
            <a:r>
              <a:rPr lang="en-GB" sz="1050" dirty="0" err="1">
                <a:latin typeface="Times New Roman"/>
              </a:rPr>
              <a:t>Lalwani</a:t>
            </a:r>
            <a:r>
              <a:rPr lang="en-GB" sz="1050" dirty="0">
                <a:latin typeface="Times New Roman"/>
              </a:rPr>
              <a:t>, C. &amp; Butcher, T., 2008, 2012 . </a:t>
            </a:r>
            <a:r>
              <a:rPr lang="en-GB" sz="1050" i="1" dirty="0">
                <a:latin typeface="Times New Roman"/>
              </a:rPr>
              <a:t>Global Logistics and Supply Chain Management. </a:t>
            </a:r>
            <a:r>
              <a:rPr lang="en-GB" sz="1050" dirty="0">
                <a:latin typeface="Times New Roman"/>
              </a:rPr>
              <a:t>Chichester: John Wiley &amp; Sons Ltd. </a:t>
            </a:r>
            <a:r>
              <a:rPr lang="en-US" sz="1050" dirty="0">
                <a:latin typeface="Times New Roman"/>
              </a:rPr>
              <a:t> </a:t>
            </a:r>
          </a:p>
          <a:p>
            <a:pPr algn="ctr"/>
            <a:r>
              <a:rPr lang="en-GB" sz="1050" dirty="0" err="1">
                <a:latin typeface="Times New Roman"/>
              </a:rPr>
              <a:t>Mohammaddusta</a:t>
            </a:r>
            <a:r>
              <a:rPr lang="en-GB" sz="1050" dirty="0">
                <a:latin typeface="Times New Roman"/>
              </a:rPr>
              <a:t>, F. et al., 2015. Developing lean and responsive supply chains: A robust model for alternative risk mitigation strategies in supply chain designs. </a:t>
            </a:r>
            <a:r>
              <a:rPr lang="en-GB" sz="1050" i="1" dirty="0">
                <a:latin typeface="Times New Roman"/>
              </a:rPr>
              <a:t>International Journal of Production Economics.</a:t>
            </a:r>
            <a:r>
              <a:rPr lang="en-GB" sz="1050" dirty="0">
                <a:latin typeface="Times New Roman"/>
              </a:rPr>
              <a:t> </a:t>
            </a:r>
            <a:r>
              <a:rPr lang="en-US" sz="1050" dirty="0">
                <a:latin typeface="Times New Roman"/>
              </a:rPr>
              <a:t> </a:t>
            </a:r>
          </a:p>
          <a:p>
            <a:pPr algn="ctr"/>
            <a:r>
              <a:rPr lang="en-GB" sz="1050" dirty="0">
                <a:latin typeface="Times New Roman"/>
              </a:rPr>
              <a:t>O'Dowd, C. et al., 2012. Volcanic ash over Europe during the eruption of </a:t>
            </a:r>
            <a:r>
              <a:rPr lang="en-GB" sz="1050" dirty="0" err="1">
                <a:latin typeface="Times New Roman"/>
              </a:rPr>
              <a:t>Eyjafjallajöekull</a:t>
            </a:r>
            <a:r>
              <a:rPr lang="en-GB" sz="1050" dirty="0">
                <a:latin typeface="Times New Roman"/>
              </a:rPr>
              <a:t> on Iceland, April-May 2010. </a:t>
            </a:r>
            <a:r>
              <a:rPr lang="en-GB" sz="1050" i="1" dirty="0">
                <a:latin typeface="Times New Roman"/>
              </a:rPr>
              <a:t>Atmospheric Environment, </a:t>
            </a:r>
            <a:r>
              <a:rPr lang="en-GB" sz="1050" dirty="0">
                <a:latin typeface="Times New Roman"/>
              </a:rPr>
              <a:t>Volume 48, pp. 143-151. </a:t>
            </a:r>
            <a:r>
              <a:rPr lang="en-US" sz="1050" dirty="0">
                <a:latin typeface="Times New Roman"/>
              </a:rPr>
              <a:t> </a:t>
            </a:r>
          </a:p>
          <a:p>
            <a:pPr algn="ctr"/>
            <a:r>
              <a:rPr lang="en-GB" sz="1050" dirty="0">
                <a:latin typeface="Times New Roman"/>
              </a:rPr>
              <a:t>Press, T. C., 2010. </a:t>
            </a:r>
            <a:r>
              <a:rPr lang="en-GB" sz="1050" i="1" dirty="0">
                <a:latin typeface="Times New Roman"/>
              </a:rPr>
              <a:t>SAS says losses narrow in Q1, ash cloud disruptions to cost $64 million. </a:t>
            </a:r>
            <a:r>
              <a:rPr lang="en-GB" sz="1050" dirty="0">
                <a:latin typeface="Times New Roman"/>
              </a:rPr>
              <a:t>[Online]  </a:t>
            </a:r>
            <a:r>
              <a:rPr lang="en-US" sz="1050" dirty="0">
                <a:latin typeface="Times New Roman"/>
              </a:rPr>
              <a:t> </a:t>
            </a:r>
            <a:br>
              <a:rPr lang="en-US" dirty="0"/>
            </a:br>
            <a:r>
              <a:rPr lang="en-US" sz="1050" dirty="0">
                <a:latin typeface="Times New Roman"/>
              </a:rPr>
              <a:t>Available at: </a:t>
            </a:r>
            <a:r>
              <a:rPr lang="en-GB" sz="1050" u="sng" dirty="0">
                <a:latin typeface="Times New Roman"/>
              </a:rPr>
              <a:t>Business Source Corporate Plus.</a:t>
            </a:r>
            <a:r>
              <a:rPr lang="en-GB" sz="1050" dirty="0">
                <a:latin typeface="Times New Roman"/>
              </a:rPr>
              <a:t> </a:t>
            </a:r>
            <a:r>
              <a:rPr lang="en-US" sz="1050" dirty="0">
                <a:latin typeface="Times New Roman"/>
              </a:rPr>
              <a:t> </a:t>
            </a:r>
            <a:br>
              <a:rPr lang="en-US" dirty="0"/>
            </a:br>
            <a:r>
              <a:rPr lang="en-US" sz="1050" dirty="0">
                <a:latin typeface="Times New Roman"/>
              </a:rPr>
              <a:t>[Accessed 27 10 2016].  </a:t>
            </a:r>
          </a:p>
          <a:p>
            <a:pPr algn="ctr"/>
            <a:r>
              <a:rPr lang="en-GB" sz="1050" dirty="0" err="1">
                <a:latin typeface="Times New Roman"/>
              </a:rPr>
              <a:t>Svensson</a:t>
            </a:r>
            <a:r>
              <a:rPr lang="en-GB" sz="1050" dirty="0">
                <a:latin typeface="Times New Roman"/>
              </a:rPr>
              <a:t>, G., 2002. A conceptual framework of vulnerability in firms’ inbound and outbound logistics flows.. </a:t>
            </a:r>
            <a:r>
              <a:rPr lang="en-GB" sz="1050" i="1" dirty="0">
                <a:latin typeface="Times New Roman"/>
              </a:rPr>
              <a:t>International Journal of Physical Distribution &amp; Logistics Management, </a:t>
            </a:r>
            <a:r>
              <a:rPr lang="en-GB" sz="1050" dirty="0">
                <a:latin typeface="Times New Roman"/>
              </a:rPr>
              <a:t>Volume 32, pp. 110-134. </a:t>
            </a:r>
            <a:r>
              <a:rPr lang="en-US" sz="1050" dirty="0">
                <a:latin typeface="Times New Roman"/>
              </a:rPr>
              <a:t> </a:t>
            </a:r>
          </a:p>
          <a:p>
            <a:pPr algn="ctr"/>
            <a:r>
              <a:rPr lang="en-GB" sz="1050" dirty="0">
                <a:latin typeface="Times New Roman"/>
              </a:rPr>
              <a:t>Thomas, K., 2012. </a:t>
            </a:r>
            <a:r>
              <a:rPr lang="en-GB" sz="1050" i="1" dirty="0">
                <a:latin typeface="Times New Roman"/>
              </a:rPr>
              <a:t>Supply Chain Nation. </a:t>
            </a:r>
            <a:r>
              <a:rPr lang="en-GB" sz="1050" dirty="0">
                <a:latin typeface="Times New Roman"/>
              </a:rPr>
              <a:t>[Online] </a:t>
            </a:r>
            <a:r>
              <a:rPr lang="de-DE" sz="1050" dirty="0">
                <a:latin typeface="Times New Roman"/>
              </a:rPr>
              <a:t> </a:t>
            </a:r>
            <a:r>
              <a:rPr lang="en-US" sz="1050" dirty="0">
                <a:latin typeface="Times New Roman"/>
              </a:rPr>
              <a:t> </a:t>
            </a:r>
            <a:br>
              <a:rPr lang="en-US" dirty="0"/>
            </a:br>
            <a:r>
              <a:rPr lang="en-US" sz="1050" dirty="0">
                <a:latin typeface="Times New Roman"/>
              </a:rPr>
              <a:t>Available</a:t>
            </a:r>
            <a:r>
              <a:rPr lang="de-DE" sz="1050" dirty="0">
                <a:latin typeface="Times New Roman"/>
              </a:rPr>
              <a:t> at: </a:t>
            </a:r>
            <a:r>
              <a:rPr lang="en-GB" sz="1050" dirty="0">
                <a:latin typeface="Times New Roman"/>
                <a:hlinkClick r:id="rId7"/>
              </a:rPr>
              <a:t>http://blog.jda.com/jda-software-supply-chain-velocity-how-to-get-there/</a:t>
            </a:r>
            <a:r>
              <a:rPr lang="de-DE" sz="1050" dirty="0">
                <a:latin typeface="Times New Roman"/>
              </a:rPr>
              <a:t> </a:t>
            </a:r>
            <a:r>
              <a:rPr lang="en-US" sz="1050" dirty="0">
                <a:latin typeface="Times New Roman"/>
              </a:rPr>
              <a:t> </a:t>
            </a:r>
            <a:br>
              <a:rPr lang="en-US" dirty="0"/>
            </a:br>
            <a:r>
              <a:rPr lang="en-US" sz="1050" dirty="0">
                <a:latin typeface="Times New Roman"/>
              </a:rPr>
              <a:t>[</a:t>
            </a:r>
            <a:r>
              <a:rPr lang="de-DE" sz="1050" dirty="0" err="1">
                <a:latin typeface="Times New Roman"/>
              </a:rPr>
              <a:t>Accessed</a:t>
            </a:r>
            <a:r>
              <a:rPr lang="de-DE" sz="1050" dirty="0">
                <a:latin typeface="Times New Roman"/>
              </a:rPr>
              <a:t> </a:t>
            </a:r>
            <a:r>
              <a:rPr lang="de-DE" sz="1050" dirty="0" err="1">
                <a:latin typeface="Times New Roman"/>
              </a:rPr>
              <a:t>october</a:t>
            </a:r>
            <a:r>
              <a:rPr lang="de-DE" sz="1050" dirty="0">
                <a:latin typeface="Times New Roman"/>
              </a:rPr>
              <a:t> 2016]. </a:t>
            </a:r>
            <a:r>
              <a:rPr lang="en-US" sz="1050" dirty="0">
                <a:latin typeface="Times New Roman"/>
              </a:rPr>
              <a:t> </a:t>
            </a:r>
          </a:p>
          <a:p>
            <a:pPr algn="ctr"/>
            <a:r>
              <a:rPr lang="de-DE" sz="1050" dirty="0">
                <a:latin typeface="Times New Roman"/>
              </a:rPr>
              <a:t>Wang, E. T. G. &amp; Wei, H.-L., 2007. </a:t>
            </a:r>
            <a:r>
              <a:rPr lang="en-GB" sz="1050" dirty="0">
                <a:latin typeface="Times New Roman"/>
              </a:rPr>
              <a:t>International Governance Value Creation: Coordinating for Information Visibility and Flexibility in Supply Chains. </a:t>
            </a:r>
            <a:r>
              <a:rPr lang="en-GB" sz="1050" i="1" dirty="0">
                <a:latin typeface="Times New Roman"/>
              </a:rPr>
              <a:t>Decision Sciences, </a:t>
            </a:r>
            <a:r>
              <a:rPr lang="en-GB" sz="1050" dirty="0">
                <a:latin typeface="Times New Roman"/>
              </a:rPr>
              <a:t>38(4), pp. 647-674. </a:t>
            </a:r>
            <a:r>
              <a:rPr lang="en-US" sz="1050" dirty="0">
                <a:latin typeface="Times New Roman"/>
              </a:rPr>
              <a:t> </a:t>
            </a:r>
          </a:p>
          <a:p>
            <a:pPr algn="ctr"/>
            <a:r>
              <a:rPr lang="en-GB" sz="1050" dirty="0">
                <a:latin typeface="Times New Roman"/>
              </a:rPr>
              <a:t>Ward, J., 2016. </a:t>
            </a:r>
            <a:r>
              <a:rPr lang="en-GB" sz="1050" i="1" dirty="0">
                <a:latin typeface="Times New Roman"/>
              </a:rPr>
              <a:t>Supply Chain Risk Management Report 2016 DHL Resilience 360, </a:t>
            </a:r>
            <a:r>
              <a:rPr lang="en-GB" sz="1050" dirty="0">
                <a:latin typeface="Times New Roman"/>
              </a:rPr>
              <a:t>Bonn: </a:t>
            </a:r>
            <a:r>
              <a:rPr lang="en-GB" sz="1050" dirty="0" err="1">
                <a:latin typeface="Times New Roman"/>
              </a:rPr>
              <a:t>Deutch</a:t>
            </a:r>
            <a:r>
              <a:rPr lang="en-GB" sz="1050" dirty="0">
                <a:latin typeface="Times New Roman"/>
              </a:rPr>
              <a:t> Post AG. </a:t>
            </a:r>
            <a:r>
              <a:rPr lang="en-US" sz="1050" dirty="0">
                <a:latin typeface="Times New Roman"/>
              </a:rPr>
              <a:t> </a:t>
            </a:r>
          </a:p>
          <a:p>
            <a:pPr algn="ctr"/>
            <a:r>
              <a:rPr lang="en-GB" sz="1050" dirty="0">
                <a:latin typeface="Times New Roman"/>
              </a:rPr>
              <a:t>WEF, 2013. </a:t>
            </a:r>
            <a:r>
              <a:rPr lang="en-GB" sz="1050" i="1" dirty="0">
                <a:latin typeface="Times New Roman"/>
              </a:rPr>
              <a:t>Building Resilience in Supply Chain, </a:t>
            </a:r>
            <a:r>
              <a:rPr lang="en-GB" sz="1050" dirty="0">
                <a:latin typeface="Times New Roman"/>
              </a:rPr>
              <a:t>Geneva: World Economic Forum.</a:t>
            </a:r>
            <a:r>
              <a:rPr lang="en-US" sz="1050" dirty="0">
                <a:latin typeface="Times New Roman"/>
              </a:rPr>
              <a:t>  </a:t>
            </a:r>
          </a:p>
        </p:txBody>
      </p:sp>
      <p:sp>
        <p:nvSpPr>
          <p:cNvPr id="5" name="Date Placeholder 4">
            <a:extLst>
              <a:ext uri="{FF2B5EF4-FFF2-40B4-BE49-F238E27FC236}">
                <a16:creationId xmlns:a16="http://schemas.microsoft.com/office/drawing/2014/main" id="{624DB412-DB47-408E-9918-40D7D915DE65}"/>
              </a:ext>
            </a:extLst>
          </p:cNvPr>
          <p:cNvSpPr>
            <a:spLocks noGrp="1"/>
          </p:cNvSpPr>
          <p:nvPr>
            <p:ph type="dt" sz="half" idx="10"/>
          </p:nvPr>
        </p:nvSpPr>
        <p:spPr/>
        <p:txBody>
          <a:bodyPr/>
          <a:lstStyle/>
          <a:p>
            <a:pPr>
              <a:defRPr/>
            </a:pPr>
            <a:fld id="{93A378BA-B44B-4DEA-B47E-0A39F5FF3A79}" type="datetime1">
              <a:rPr lang="en-GB" smtClean="0"/>
              <a:t>22/03/2021</a:t>
            </a:fld>
            <a:endParaRPr lang="en-GB"/>
          </a:p>
        </p:txBody>
      </p:sp>
      <p:sp>
        <p:nvSpPr>
          <p:cNvPr id="6" name="Slide Number Placeholder 5">
            <a:extLst>
              <a:ext uri="{FF2B5EF4-FFF2-40B4-BE49-F238E27FC236}">
                <a16:creationId xmlns:a16="http://schemas.microsoft.com/office/drawing/2014/main" id="{7F003F34-A47E-44E5-A0A6-199943F09B4E}"/>
              </a:ext>
            </a:extLst>
          </p:cNvPr>
          <p:cNvSpPr>
            <a:spLocks noGrp="1"/>
          </p:cNvSpPr>
          <p:nvPr>
            <p:ph type="sldNum" sz="quarter" idx="12"/>
          </p:nvPr>
        </p:nvSpPr>
        <p:spPr/>
        <p:txBody>
          <a:bodyPr/>
          <a:lstStyle/>
          <a:p>
            <a:pPr>
              <a:defRPr/>
            </a:pPr>
            <a:fld id="{33F0A16C-B646-4294-AC3F-05177AFEE9EC}" type="slidenum">
              <a:rPr lang="en-GB" smtClean="0"/>
              <a:pPr>
                <a:defRPr/>
              </a:pPr>
              <a:t>32</a:t>
            </a:fld>
            <a:endParaRPr lang="en-GB"/>
          </a:p>
        </p:txBody>
      </p:sp>
    </p:spTree>
    <p:extLst>
      <p:ext uri="{BB962C8B-B14F-4D97-AF65-F5344CB8AC3E}">
        <p14:creationId xmlns:p14="http://schemas.microsoft.com/office/powerpoint/2010/main" val="12739039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TotalTime>
  <Words>2466</Words>
  <Application>Microsoft Office PowerPoint</Application>
  <PresentationFormat>Widescreen</PresentationFormat>
  <Paragraphs>298</Paragraphs>
  <Slides>32</Slides>
  <Notes>9</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Arial</vt:lpstr>
      <vt:lpstr>Arial Black</vt:lpstr>
      <vt:lpstr>Calibri</vt:lpstr>
      <vt:lpstr>Courier New</vt:lpstr>
      <vt:lpstr>Liberation Sans</vt:lpstr>
      <vt:lpstr>Myriad Pro</vt:lpstr>
      <vt:lpstr>Tahoma</vt:lpstr>
      <vt:lpstr>Times New Roman</vt:lpstr>
      <vt:lpstr>20140311PresentationUWTSDTemplate</vt:lpstr>
      <vt:lpstr>PowerPoint Presentation</vt:lpstr>
      <vt:lpstr>Learning Objectives</vt:lpstr>
      <vt:lpstr>Risk</vt:lpstr>
      <vt:lpstr>Identifying Supply Chain Vulnerability</vt:lpstr>
      <vt:lpstr>The shortcomings of risk management</vt:lpstr>
      <vt:lpstr>Objective Risk and Perceived Risk</vt:lpstr>
      <vt:lpstr>Objective Risk and Perceived Risk</vt:lpstr>
      <vt:lpstr>Objective Risk and Perceived Risk</vt:lpstr>
      <vt:lpstr>The Role of IT and Information Sharing </vt:lpstr>
      <vt:lpstr>The need for holistic approaches</vt:lpstr>
      <vt:lpstr>Robust SCM</vt:lpstr>
      <vt:lpstr>Case study </vt:lpstr>
      <vt:lpstr>Resilience 360 Solution</vt:lpstr>
      <vt:lpstr>PowerPoint Presentation</vt:lpstr>
      <vt:lpstr>Definition </vt:lpstr>
      <vt:lpstr>Changing times and an uncertain world</vt:lpstr>
      <vt:lpstr>Sources of external shocks to the supply chain</vt:lpstr>
      <vt:lpstr>Business Continuity Management</vt:lpstr>
      <vt:lpstr>VUCA Framework</vt:lpstr>
      <vt:lpstr>A supply chain as an interactive system</vt:lpstr>
      <vt:lpstr>A framework for a ‘wicked problem’</vt:lpstr>
      <vt:lpstr>Level 1 - Process Engineering and Inventory Management</vt:lpstr>
      <vt:lpstr>Level 2 – Assets and Infrastructure Dependencies</vt:lpstr>
      <vt:lpstr>Level 3 – Organisations and Inter-Organisational Networks</vt:lpstr>
      <vt:lpstr>Level 4 – The Macro-Environment</vt:lpstr>
      <vt:lpstr>Key Measures of resilience</vt:lpstr>
      <vt:lpstr>Visibility</vt:lpstr>
      <vt:lpstr>Collaboration</vt:lpstr>
      <vt:lpstr>Velocity</vt:lpstr>
      <vt:lpstr>Efficiency</vt:lpstr>
      <vt:lpstr>Conclusion</vt:lpstr>
      <vt:lpstr>Recommended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Jacob Gwa</dc:creator>
  <cp:lastModifiedBy>Jacob Gwa</cp:lastModifiedBy>
  <cp:revision>10</cp:revision>
  <dcterms:created xsi:type="dcterms:W3CDTF">2021-03-22T20:38:45Z</dcterms:created>
  <dcterms:modified xsi:type="dcterms:W3CDTF">2021-03-22T21:46:43Z</dcterms:modified>
</cp:coreProperties>
</file>