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3" r:id="rId3"/>
    <p:sldId id="278" r:id="rId4"/>
    <p:sldId id="279" r:id="rId5"/>
    <p:sldId id="280" r:id="rId6"/>
    <p:sldId id="281" r:id="rId7"/>
    <p:sldId id="282" r:id="rId8"/>
    <p:sldId id="283" r:id="rId9"/>
    <p:sldId id="284" r:id="rId10"/>
    <p:sldId id="285" r:id="rId11"/>
    <p:sldId id="259" r:id="rId12"/>
    <p:sldId id="286" r:id="rId13"/>
    <p:sldId id="260" r:id="rId14"/>
    <p:sldId id="261" r:id="rId15"/>
    <p:sldId id="263" r:id="rId16"/>
    <p:sldId id="264" r:id="rId17"/>
    <p:sldId id="265" r:id="rId18"/>
    <p:sldId id="266" r:id="rId19"/>
    <p:sldId id="276" r:id="rId20"/>
    <p:sldId id="262" r:id="rId21"/>
    <p:sldId id="267" r:id="rId22"/>
    <p:sldId id="268" r:id="rId23"/>
    <p:sldId id="269" r:id="rId24"/>
    <p:sldId id="287"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4" d="100"/>
          <a:sy n="94" d="100"/>
        </p:scale>
        <p:origin x="-882"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B0AF370-53AA-4C21-BDAF-FCB4E002AE45}" type="datetimeFigureOut">
              <a:rPr lang="en-GB" smtClean="0"/>
              <a:pPr/>
              <a:t>28/05/2013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0AF370-53AA-4C21-BDAF-FCB4E002AE45}" type="datetimeFigureOut">
              <a:rPr lang="en-GB" smtClean="0"/>
              <a:pPr/>
              <a:t>28/05/2013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B0AF370-53AA-4C21-BDAF-FCB4E002AE45}" type="datetimeFigureOut">
              <a:rPr lang="en-GB" smtClean="0"/>
              <a:pPr/>
              <a:t>28/05/2013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B0AF370-53AA-4C21-BDAF-FCB4E002AE45}" type="datetimeFigureOut">
              <a:rPr lang="en-GB" smtClean="0"/>
              <a:pPr/>
              <a:t>28/05/2013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B0AF370-53AA-4C21-BDAF-FCB4E002AE45}" type="datetimeFigureOut">
              <a:rPr lang="en-GB" smtClean="0"/>
              <a:pPr/>
              <a:t>28/05/2013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B0AF370-53AA-4C21-BDAF-FCB4E002AE45}" type="datetimeFigureOut">
              <a:rPr lang="en-GB" smtClean="0"/>
              <a:pPr/>
              <a:t>28/05/2013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0AF370-53AA-4C21-BDAF-FCB4E002AE45}" type="datetimeFigureOut">
              <a:rPr lang="en-GB" smtClean="0"/>
              <a:pPr/>
              <a:t>28/05/2013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B0AF370-53AA-4C21-BDAF-FCB4E002AE45}" type="datetimeFigureOut">
              <a:rPr lang="en-GB" smtClean="0"/>
              <a:pPr/>
              <a:t>28/05/2013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B0AF370-53AA-4C21-BDAF-FCB4E002AE45}" type="datetimeFigureOut">
              <a:rPr lang="en-GB" smtClean="0"/>
              <a:pPr/>
              <a:t>28/05/2013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0AF370-53AA-4C21-BDAF-FCB4E002AE45}" type="datetimeFigureOut">
              <a:rPr lang="en-GB" smtClean="0"/>
              <a:pPr/>
              <a:t>28/05/2013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0AF370-53AA-4C21-BDAF-FCB4E002AE45}" type="datetimeFigureOut">
              <a:rPr lang="en-GB" smtClean="0"/>
              <a:pPr/>
              <a:t>28/05/2013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0AF370-53AA-4C21-BDAF-FCB4E002AE45}" type="datetimeFigureOut">
              <a:rPr lang="en-GB" smtClean="0"/>
              <a:pPr/>
              <a:t>28/05/2013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71A9BE-327D-4581-A8A7-BD9321A71580}"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annee-philologique.com/aph/"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access.sconul.ac.uk/users_info/application_html"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hyperlink" Target="http://copac.ac.uk/"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mailto:athens@tsd.ac.uk" TargetMode="External"/><Relationship Id="rId2" Type="http://schemas.openxmlformats.org/officeDocument/2006/relationships/hyperlink" Target="http://ap9.auth.athensams.net/my/"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Classics Dissertation</a:t>
            </a:r>
            <a:endParaRPr lang="en-GB" dirty="0"/>
          </a:p>
        </p:txBody>
      </p:sp>
      <p:sp>
        <p:nvSpPr>
          <p:cNvPr id="3" name="Subtitle 2"/>
          <p:cNvSpPr>
            <a:spLocks noGrp="1"/>
          </p:cNvSpPr>
          <p:nvPr>
            <p:ph type="subTitle" idx="1"/>
          </p:nvPr>
        </p:nvSpPr>
        <p:spPr/>
        <p:txBody>
          <a:bodyPr/>
          <a:lstStyle/>
          <a:p>
            <a:r>
              <a:rPr lang="en-GB" dirty="0" smtClean="0"/>
              <a:t>2</a:t>
            </a:r>
            <a:r>
              <a:rPr lang="en-GB" baseline="30000" dirty="0" smtClean="0"/>
              <a:t>nd</a:t>
            </a:r>
            <a:r>
              <a:rPr lang="en-GB" dirty="0" smtClean="0"/>
              <a:t> Preparation </a:t>
            </a:r>
            <a:r>
              <a:rPr lang="en-GB" dirty="0" smtClean="0"/>
              <a:t>Session</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Don’t forget</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Dissertation Proposal</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You </a:t>
            </a:r>
            <a:r>
              <a:rPr lang="en-GB" dirty="0"/>
              <a:t>will need to submit your proposed title and abstract by </a:t>
            </a:r>
            <a:r>
              <a:rPr lang="en-GB" u="sng" dirty="0"/>
              <a:t>30 May 2013</a:t>
            </a:r>
            <a:r>
              <a:rPr lang="en-GB" dirty="0"/>
              <a:t>, 3pm. </a:t>
            </a:r>
            <a:endParaRPr lang="en-GB" dirty="0" smtClean="0"/>
          </a:p>
          <a:p>
            <a:pPr marL="514350" indent="-514350">
              <a:buFont typeface="+mj-lt"/>
              <a:buAutoNum type="arabicPeriod"/>
            </a:pPr>
            <a:r>
              <a:rPr lang="en-GB" dirty="0" smtClean="0"/>
              <a:t>Submission </a:t>
            </a:r>
            <a:r>
              <a:rPr lang="en-GB" dirty="0"/>
              <a:t>will be </a:t>
            </a:r>
            <a:r>
              <a:rPr lang="en-GB" u="sng" dirty="0"/>
              <a:t>via Moodle</a:t>
            </a:r>
            <a:r>
              <a:rPr lang="en-GB" dirty="0"/>
              <a:t> in the CLCL5001 </a:t>
            </a:r>
            <a:r>
              <a:rPr lang="en-GB" i="1" dirty="0"/>
              <a:t>The </a:t>
            </a:r>
            <a:r>
              <a:rPr lang="en-GB" i="1"/>
              <a:t>Classics </a:t>
            </a:r>
            <a:r>
              <a:rPr lang="en-GB" i="1" smtClean="0"/>
              <a:t>Project </a:t>
            </a:r>
            <a:r>
              <a:rPr lang="en-GB" smtClean="0"/>
              <a:t>Moodle </a:t>
            </a:r>
            <a:r>
              <a:rPr lang="en-GB" dirty="0"/>
              <a:t>page</a:t>
            </a:r>
            <a:r>
              <a:rPr lang="en-GB" dirty="0" smtClean="0"/>
              <a:t>.</a:t>
            </a:r>
          </a:p>
          <a:p>
            <a:pPr marL="514350" indent="-514350">
              <a:buFont typeface="+mj-lt"/>
              <a:buAutoNum type="arabicPeriod"/>
            </a:pPr>
            <a:r>
              <a:rPr lang="en-GB" dirty="0" smtClean="0"/>
              <a:t>Use the Dissertation Proposal Form (available on Moodle).</a:t>
            </a:r>
          </a:p>
          <a:p>
            <a:pPr marL="514350" indent="-514350">
              <a:buFont typeface="+mj-lt"/>
              <a:buAutoNum type="arabicPeriod"/>
            </a:pPr>
            <a:endParaRPr lang="en-GB" dirty="0" smtClean="0"/>
          </a:p>
        </p:txBody>
      </p:sp>
    </p:spTree>
    <p:extLst>
      <p:ext uri="{BB962C8B-B14F-4D97-AF65-F5344CB8AC3E}">
        <p14:creationId xmlns:p14="http://schemas.microsoft.com/office/powerpoint/2010/main" val="20642274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comes after the proposal?</a:t>
            </a:r>
            <a:endParaRPr lang="en-GB" dirty="0"/>
          </a:p>
        </p:txBody>
      </p:sp>
      <p:sp>
        <p:nvSpPr>
          <p:cNvPr id="3" name="Content Placeholder 2"/>
          <p:cNvSpPr>
            <a:spLocks noGrp="1"/>
          </p:cNvSpPr>
          <p:nvPr>
            <p:ph idx="1"/>
          </p:nvPr>
        </p:nvSpPr>
        <p:spPr/>
        <p:txBody>
          <a:bodyPr>
            <a:normAutofit/>
          </a:bodyPr>
          <a:lstStyle/>
          <a:p>
            <a:r>
              <a:rPr lang="en-GB" dirty="0" smtClean="0"/>
              <a:t>You </a:t>
            </a:r>
            <a:r>
              <a:rPr lang="en-GB" dirty="0"/>
              <a:t>will be allocated a Provisional Dissertation Supervisor by </a:t>
            </a:r>
            <a:r>
              <a:rPr lang="en-GB" u="sng" dirty="0"/>
              <a:t>4 June 2013</a:t>
            </a:r>
            <a:r>
              <a:rPr lang="en-GB" dirty="0"/>
              <a:t>, 5pm. </a:t>
            </a:r>
            <a:endParaRPr lang="en-GB" dirty="0" smtClean="0"/>
          </a:p>
          <a:p>
            <a:r>
              <a:rPr lang="en-GB" dirty="0" smtClean="0"/>
              <a:t>You </a:t>
            </a:r>
            <a:r>
              <a:rPr lang="en-GB" dirty="0"/>
              <a:t>are expected to arrange a meeting with your Provisional Dissertation Supervisor after the 4</a:t>
            </a:r>
            <a:r>
              <a:rPr lang="en-GB" baseline="30000" dirty="0"/>
              <a:t>th</a:t>
            </a:r>
            <a:r>
              <a:rPr lang="en-GB" dirty="0"/>
              <a:t> of June and </a:t>
            </a:r>
            <a:r>
              <a:rPr lang="en-GB" u="sng" dirty="0"/>
              <a:t>before 28 June 2013</a:t>
            </a:r>
            <a:r>
              <a:rPr lang="en-GB" dirty="0"/>
              <a:t> to discuss your proposed research and receive advice and guidance regarding the next steps you are expected to take. </a:t>
            </a:r>
          </a:p>
          <a:p>
            <a:endParaRPr lang="en-GB" dirty="0"/>
          </a:p>
        </p:txBody>
      </p:sp>
    </p:spTree>
    <p:extLst>
      <p:ext uri="{BB962C8B-B14F-4D97-AF65-F5344CB8AC3E}">
        <p14:creationId xmlns:p14="http://schemas.microsoft.com/office/powerpoint/2010/main" val="21766090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Meeting with the provisional supervisor</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2070377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meeting</a:t>
            </a:r>
            <a:endParaRPr lang="en-GB" dirty="0"/>
          </a:p>
        </p:txBody>
      </p:sp>
      <p:sp>
        <p:nvSpPr>
          <p:cNvPr id="5" name="Content Placeholder 4"/>
          <p:cNvSpPr>
            <a:spLocks noGrp="1"/>
          </p:cNvSpPr>
          <p:nvPr>
            <p:ph idx="1"/>
          </p:nvPr>
        </p:nvSpPr>
        <p:spPr/>
        <p:txBody>
          <a:bodyPr>
            <a:normAutofit fontScale="92500"/>
          </a:bodyPr>
          <a:lstStyle/>
          <a:p>
            <a:r>
              <a:rPr lang="en-GB" dirty="0" smtClean="0"/>
              <a:t>Meeting with your provisional supervisor can be:</a:t>
            </a:r>
          </a:p>
          <a:p>
            <a:pPr lvl="1"/>
            <a:r>
              <a:rPr lang="en-GB" dirty="0" smtClean="0"/>
              <a:t>In person </a:t>
            </a:r>
          </a:p>
          <a:p>
            <a:pPr lvl="1"/>
            <a:r>
              <a:rPr lang="en-GB" dirty="0" smtClean="0"/>
              <a:t>On the phone</a:t>
            </a:r>
          </a:p>
          <a:p>
            <a:pPr lvl="1"/>
            <a:r>
              <a:rPr lang="en-GB" dirty="0" smtClean="0"/>
              <a:t>Via e-mail</a:t>
            </a:r>
          </a:p>
          <a:p>
            <a:r>
              <a:rPr lang="en-GB" dirty="0" smtClean="0"/>
              <a:t>Remember that you need to prepare in advance (more on this in a bit).</a:t>
            </a:r>
          </a:p>
          <a:p>
            <a:r>
              <a:rPr lang="en-GB" dirty="0" smtClean="0"/>
              <a:t>You might need more than one meeting, depending on what you want to do for your dissertation. </a:t>
            </a:r>
            <a:endParaRPr lang="en-GB" dirty="0"/>
          </a:p>
        </p:txBody>
      </p:sp>
    </p:spTree>
    <p:extLst>
      <p:ext uri="{BB962C8B-B14F-4D97-AF65-F5344CB8AC3E}">
        <p14:creationId xmlns:p14="http://schemas.microsoft.com/office/powerpoint/2010/main" val="13491894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Preparing for the meeting</a:t>
            </a:r>
            <a:endParaRPr lang="en-GB" dirty="0"/>
          </a:p>
        </p:txBody>
      </p:sp>
      <p:sp>
        <p:nvSpPr>
          <p:cNvPr id="3" name="Content Placeholder 2"/>
          <p:cNvSpPr>
            <a:spLocks noGrp="1"/>
          </p:cNvSpPr>
          <p:nvPr>
            <p:ph idx="1"/>
          </p:nvPr>
        </p:nvSpPr>
        <p:spPr/>
        <p:txBody>
          <a:bodyPr/>
          <a:lstStyle/>
          <a:p>
            <a:r>
              <a:rPr lang="en-GB" dirty="0" smtClean="0"/>
              <a:t>Have a copy of your dissertation proposal with you.</a:t>
            </a:r>
          </a:p>
          <a:p>
            <a:r>
              <a:rPr lang="en-GB" dirty="0" smtClean="0"/>
              <a:t>Have a list of what you have done/read already, and what you are planning to do during the summer.</a:t>
            </a:r>
          </a:p>
          <a:p>
            <a:r>
              <a:rPr lang="en-GB" dirty="0" smtClean="0"/>
              <a:t>Have a list of your main strengths and weaknesses, particularly in essay writing (use the feedback from past work).</a:t>
            </a:r>
            <a:endParaRPr lang="en-GB" dirty="0"/>
          </a:p>
        </p:txBody>
      </p:sp>
    </p:spTree>
    <p:extLst>
      <p:ext uri="{BB962C8B-B14F-4D97-AF65-F5344CB8AC3E}">
        <p14:creationId xmlns:p14="http://schemas.microsoft.com/office/powerpoint/2010/main" val="25549475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the meeting</a:t>
            </a:r>
            <a:endParaRPr lang="en-GB" dirty="0"/>
          </a:p>
        </p:txBody>
      </p:sp>
      <p:sp>
        <p:nvSpPr>
          <p:cNvPr id="3" name="Content Placeholder 2"/>
          <p:cNvSpPr>
            <a:spLocks noGrp="1"/>
          </p:cNvSpPr>
          <p:nvPr>
            <p:ph idx="1"/>
          </p:nvPr>
        </p:nvSpPr>
        <p:spPr/>
        <p:txBody>
          <a:bodyPr/>
          <a:lstStyle/>
          <a:p>
            <a:r>
              <a:rPr lang="en-GB" dirty="0" smtClean="0"/>
              <a:t>Ask as many questions as you need.</a:t>
            </a:r>
          </a:p>
          <a:p>
            <a:r>
              <a:rPr lang="en-GB" dirty="0" smtClean="0"/>
              <a:t>Listen to the advice and corrections. </a:t>
            </a:r>
          </a:p>
          <a:p>
            <a:r>
              <a:rPr lang="en-GB" dirty="0" smtClean="0"/>
              <a:t>REMEMBER: You might need to change your topic according to the advice you receive.</a:t>
            </a:r>
          </a:p>
          <a:p>
            <a:r>
              <a:rPr lang="en-GB" dirty="0" smtClean="0"/>
              <a:t>Discuss your plans for the summer, and take any advice on this.</a:t>
            </a:r>
          </a:p>
          <a:p>
            <a:r>
              <a:rPr lang="en-GB" dirty="0" smtClean="0"/>
              <a:t>Discuss what you think your argument will be and how it many progress. </a:t>
            </a:r>
          </a:p>
          <a:p>
            <a:endParaRPr lang="en-GB" dirty="0" smtClean="0"/>
          </a:p>
        </p:txBody>
      </p:sp>
    </p:spTree>
    <p:extLst>
      <p:ext uri="{BB962C8B-B14F-4D97-AF65-F5344CB8AC3E}">
        <p14:creationId xmlns:p14="http://schemas.microsoft.com/office/powerpoint/2010/main" val="5459656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IMPORTANT</a:t>
            </a:r>
            <a:endParaRPr lang="en-GB" dirty="0"/>
          </a:p>
        </p:txBody>
      </p:sp>
      <p:sp>
        <p:nvSpPr>
          <p:cNvPr id="3" name="Content Placeholder 2"/>
          <p:cNvSpPr>
            <a:spLocks noGrp="1"/>
          </p:cNvSpPr>
          <p:nvPr>
            <p:ph idx="1"/>
          </p:nvPr>
        </p:nvSpPr>
        <p:spPr/>
        <p:txBody>
          <a:bodyPr/>
          <a:lstStyle/>
          <a:p>
            <a:r>
              <a:rPr lang="en-GB" dirty="0"/>
              <a:t>Don’t ignore the advice you are given. </a:t>
            </a:r>
            <a:endParaRPr lang="en-GB" dirty="0" smtClean="0"/>
          </a:p>
          <a:p>
            <a:r>
              <a:rPr lang="en-GB" dirty="0" smtClean="0"/>
              <a:t>There </a:t>
            </a:r>
            <a:r>
              <a:rPr lang="en-GB" dirty="0"/>
              <a:t>is no point in trying to do a dissertation without supervision and support. </a:t>
            </a:r>
            <a:endParaRPr lang="en-GB" dirty="0" smtClean="0"/>
          </a:p>
          <a:p>
            <a:r>
              <a:rPr lang="en-GB" dirty="0" smtClean="0"/>
              <a:t>Most </a:t>
            </a:r>
            <a:r>
              <a:rPr lang="en-GB" dirty="0"/>
              <a:t>of the students that try to do </a:t>
            </a:r>
            <a:r>
              <a:rPr lang="en-GB" dirty="0" smtClean="0"/>
              <a:t>this end up with a much lower mark than they could have gotten if they had sought advice.</a:t>
            </a:r>
            <a:endParaRPr lang="en-GB" dirty="0"/>
          </a:p>
          <a:p>
            <a:endParaRPr lang="en-GB" dirty="0"/>
          </a:p>
        </p:txBody>
      </p:sp>
    </p:spTree>
    <p:extLst>
      <p:ext uri="{BB962C8B-B14F-4D97-AF65-F5344CB8AC3E}">
        <p14:creationId xmlns:p14="http://schemas.microsoft.com/office/powerpoint/2010/main" val="30329712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summer</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27835108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you are expected to do during the summer</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Do the research that you agree with your supervisor</a:t>
            </a:r>
          </a:p>
          <a:p>
            <a:pPr marL="971550" lvl="1" indent="-571500">
              <a:buFont typeface="+mj-lt"/>
              <a:buAutoNum type="romanUcPeriod"/>
            </a:pPr>
            <a:r>
              <a:rPr lang="en-GB" dirty="0" smtClean="0"/>
              <a:t>This depends on your topic and proposed venues of argument.</a:t>
            </a:r>
          </a:p>
          <a:p>
            <a:pPr marL="914400" lvl="1" indent="-514350">
              <a:buFont typeface="+mj-lt"/>
              <a:buAutoNum type="romanUcPeriod"/>
            </a:pPr>
            <a:r>
              <a:rPr lang="en-GB" dirty="0" smtClean="0"/>
              <a:t>It also depends on how much you already know about the subject</a:t>
            </a:r>
          </a:p>
          <a:p>
            <a:pPr marL="514350" indent="-514350">
              <a:buNone/>
            </a:pP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 vs. intelligent reading</a:t>
            </a:r>
            <a:endParaRPr lang="en-GB" dirty="0"/>
          </a:p>
        </p:txBody>
      </p:sp>
      <p:sp>
        <p:nvSpPr>
          <p:cNvPr id="3" name="Content Placeholder 2"/>
          <p:cNvSpPr>
            <a:spLocks noGrp="1"/>
          </p:cNvSpPr>
          <p:nvPr>
            <p:ph idx="1"/>
          </p:nvPr>
        </p:nvSpPr>
        <p:spPr/>
        <p:txBody>
          <a:bodyPr/>
          <a:lstStyle/>
          <a:p>
            <a:r>
              <a:rPr lang="en-GB" dirty="0" smtClean="0"/>
              <a:t>The summer is ideal for you to complete a lot of the reading needed for the dissertation.</a:t>
            </a:r>
          </a:p>
          <a:p>
            <a:r>
              <a:rPr lang="en-GB" dirty="0" smtClean="0"/>
              <a:t>A lot depends on what you can access, and what is best to read early in the process of your research. </a:t>
            </a:r>
            <a:endParaRPr lang="en-GB" dirty="0"/>
          </a:p>
          <a:p>
            <a:r>
              <a:rPr lang="en-GB" dirty="0" smtClean="0"/>
              <a:t>Plan in advance, and make certain you can access what you need.</a:t>
            </a:r>
          </a:p>
        </p:txBody>
      </p:sp>
    </p:spTree>
    <p:extLst>
      <p:ext uri="{BB962C8B-B14F-4D97-AF65-F5344CB8AC3E}">
        <p14:creationId xmlns:p14="http://schemas.microsoft.com/office/powerpoint/2010/main" val="36347757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Resources that you will need</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L’ </a:t>
            </a:r>
            <a:r>
              <a:rPr lang="en-GB" dirty="0" err="1" smtClean="0"/>
              <a:t>Annee</a:t>
            </a:r>
            <a:r>
              <a:rPr lang="en-GB" dirty="0" smtClean="0"/>
              <a:t> </a:t>
            </a:r>
            <a:r>
              <a:rPr lang="en-GB" dirty="0" err="1" smtClean="0"/>
              <a:t>Philologique</a:t>
            </a:r>
            <a:endParaRPr lang="en-GB" dirty="0"/>
          </a:p>
        </p:txBody>
      </p:sp>
      <p:sp>
        <p:nvSpPr>
          <p:cNvPr id="5" name="Content Placeholder 4"/>
          <p:cNvSpPr>
            <a:spLocks noGrp="1"/>
          </p:cNvSpPr>
          <p:nvPr>
            <p:ph idx="1"/>
          </p:nvPr>
        </p:nvSpPr>
        <p:spPr/>
        <p:txBody>
          <a:bodyPr>
            <a:normAutofit fontScale="92500"/>
          </a:bodyPr>
          <a:lstStyle/>
          <a:p>
            <a:r>
              <a:rPr lang="en-GB" dirty="0" smtClean="0"/>
              <a:t>The L’ </a:t>
            </a:r>
            <a:r>
              <a:rPr lang="en-GB" dirty="0" err="1" smtClean="0"/>
              <a:t>Annee</a:t>
            </a:r>
            <a:r>
              <a:rPr lang="en-GB" dirty="0" smtClean="0"/>
              <a:t> is a bibliographical journal covering Classics, Classical Studies, Ancient History and Archaeology relating to the Greco-Roman world.</a:t>
            </a:r>
          </a:p>
          <a:p>
            <a:r>
              <a:rPr lang="en-GB" dirty="0" smtClean="0"/>
              <a:t>It includes the titles and bibliographical details of </a:t>
            </a:r>
            <a:r>
              <a:rPr lang="en-GB" b="1" u="sng" dirty="0" smtClean="0"/>
              <a:t>ALL</a:t>
            </a:r>
            <a:r>
              <a:rPr lang="en-GB" dirty="0" smtClean="0"/>
              <a:t> books and articles published in that year. </a:t>
            </a:r>
          </a:p>
          <a:p>
            <a:r>
              <a:rPr lang="en-GB" dirty="0" smtClean="0"/>
              <a:t>It will give you access to a greater bibliography that what you can get out of JSTOR and the Library Catalogue</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L’ </a:t>
            </a:r>
            <a:r>
              <a:rPr lang="en-GB" dirty="0" err="1" smtClean="0"/>
              <a:t>Annee</a:t>
            </a:r>
            <a:r>
              <a:rPr lang="en-GB" dirty="0" smtClean="0"/>
              <a:t> </a:t>
            </a:r>
            <a:r>
              <a:rPr lang="en-GB" dirty="0" err="1" smtClean="0"/>
              <a:t>Philologique</a:t>
            </a:r>
            <a:r>
              <a:rPr lang="en-GB" dirty="0" smtClean="0"/>
              <a:t>: </a:t>
            </a:r>
            <a:r>
              <a:rPr lang="en-GB" b="1" dirty="0" smtClean="0"/>
              <a:t>IMPORTANT</a:t>
            </a:r>
            <a:endParaRPr lang="en-GB" b="1" dirty="0"/>
          </a:p>
        </p:txBody>
      </p:sp>
      <p:sp>
        <p:nvSpPr>
          <p:cNvPr id="3" name="Content Placeholder 2"/>
          <p:cNvSpPr>
            <a:spLocks noGrp="1"/>
          </p:cNvSpPr>
          <p:nvPr>
            <p:ph idx="1"/>
          </p:nvPr>
        </p:nvSpPr>
        <p:spPr>
          <a:xfrm>
            <a:off x="457200" y="1600201"/>
            <a:ext cx="8229600" cy="2980928"/>
          </a:xfrm>
        </p:spPr>
        <p:txBody>
          <a:bodyPr/>
          <a:lstStyle/>
          <a:p>
            <a:r>
              <a:rPr lang="en-GB" dirty="0" smtClean="0"/>
              <a:t>You can have access to the electronic database of the L’ </a:t>
            </a:r>
            <a:r>
              <a:rPr lang="en-GB" dirty="0" err="1" smtClean="0"/>
              <a:t>Annee</a:t>
            </a:r>
            <a:r>
              <a:rPr lang="en-GB" dirty="0" smtClean="0"/>
              <a:t> </a:t>
            </a:r>
            <a:r>
              <a:rPr lang="en-GB" dirty="0" err="1" smtClean="0"/>
              <a:t>Philologique</a:t>
            </a:r>
            <a:r>
              <a:rPr lang="en-GB" dirty="0" smtClean="0"/>
              <a:t> </a:t>
            </a:r>
            <a:r>
              <a:rPr lang="en-GB" b="1" u="sng" dirty="0" smtClean="0"/>
              <a:t>only</a:t>
            </a:r>
            <a:r>
              <a:rPr lang="en-GB" dirty="0" smtClean="0"/>
              <a:t> from computers in campus.</a:t>
            </a:r>
          </a:p>
          <a:p>
            <a:r>
              <a:rPr lang="en-GB" dirty="0" smtClean="0"/>
              <a:t>So you need to do any searches you need </a:t>
            </a:r>
            <a:r>
              <a:rPr lang="en-GB" b="1" dirty="0" smtClean="0"/>
              <a:t>before you leave for the summer</a:t>
            </a:r>
          </a:p>
        </p:txBody>
      </p:sp>
      <p:sp>
        <p:nvSpPr>
          <p:cNvPr id="4" name="TextBox 3"/>
          <p:cNvSpPr txBox="1"/>
          <p:nvPr/>
        </p:nvSpPr>
        <p:spPr>
          <a:xfrm>
            <a:off x="395536" y="5157192"/>
            <a:ext cx="8235652" cy="646331"/>
          </a:xfrm>
          <a:prstGeom prst="rect">
            <a:avLst/>
          </a:prstGeom>
          <a:noFill/>
        </p:spPr>
        <p:txBody>
          <a:bodyPr wrap="none" rtlCol="0">
            <a:spAutoFit/>
          </a:bodyPr>
          <a:lstStyle/>
          <a:p>
            <a:r>
              <a:rPr lang="en-GB" sz="3600" dirty="0" smtClean="0">
                <a:hlinkClick r:id="rId2"/>
              </a:rPr>
              <a:t>http://www.annee-philologique.com/aph/</a:t>
            </a:r>
            <a:r>
              <a:rPr lang="en-GB" sz="3600" dirty="0" smtClean="0"/>
              <a:t> </a:t>
            </a:r>
            <a:endParaRPr lang="en-GB" sz="36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Finding Books and Articles during the Summer</a:t>
            </a:r>
            <a:endParaRPr lang="en-GB" dirty="0"/>
          </a:p>
        </p:txBody>
      </p:sp>
      <p:sp>
        <p:nvSpPr>
          <p:cNvPr id="3" name="Content Placeholder 2"/>
          <p:cNvSpPr>
            <a:spLocks noGrp="1"/>
          </p:cNvSpPr>
          <p:nvPr>
            <p:ph idx="1"/>
          </p:nvPr>
        </p:nvSpPr>
        <p:spPr/>
        <p:txBody>
          <a:bodyPr/>
          <a:lstStyle/>
          <a:p>
            <a:r>
              <a:rPr lang="en-GB" dirty="0" smtClean="0"/>
              <a:t>Use the electronic resources available via Athens</a:t>
            </a:r>
          </a:p>
          <a:p>
            <a:r>
              <a:rPr lang="en-GB" dirty="0" smtClean="0"/>
              <a:t>Use SCONUL access to libraries near you</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SCONUL?</a:t>
            </a:r>
            <a:endParaRPr lang="en-GB" dirty="0"/>
          </a:p>
        </p:txBody>
      </p:sp>
      <p:sp>
        <p:nvSpPr>
          <p:cNvPr id="3" name="Content Placeholder 2"/>
          <p:cNvSpPr>
            <a:spLocks noGrp="1"/>
          </p:cNvSpPr>
          <p:nvPr>
            <p:ph idx="1"/>
          </p:nvPr>
        </p:nvSpPr>
        <p:spPr/>
        <p:txBody>
          <a:bodyPr/>
          <a:lstStyle/>
          <a:p>
            <a:r>
              <a:rPr lang="en-GB" dirty="0" smtClean="0"/>
              <a:t>SCONUL is a passport that allows an undergraduate in one UK institution to have access to the libraries of other institution.</a:t>
            </a:r>
          </a:p>
          <a:p>
            <a:r>
              <a:rPr lang="en-GB" dirty="0" smtClean="0"/>
              <a:t>NOTE: For the majority of libraries that allow access via SCONUL, you will not be allowed to BORROW items, only READ them inside the library (Reference-only).</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I get SCONUL access?</a:t>
            </a:r>
            <a:endParaRPr lang="en-GB" dirty="0"/>
          </a:p>
        </p:txBody>
      </p:sp>
      <p:sp>
        <p:nvSpPr>
          <p:cNvPr id="3" name="Content Placeholder 2"/>
          <p:cNvSpPr>
            <a:spLocks noGrp="1"/>
          </p:cNvSpPr>
          <p:nvPr>
            <p:ph idx="1"/>
          </p:nvPr>
        </p:nvSpPr>
        <p:spPr/>
        <p:txBody>
          <a:bodyPr/>
          <a:lstStyle/>
          <a:p>
            <a:r>
              <a:rPr lang="en-GB" dirty="0" smtClean="0"/>
              <a:t>You need to fill in an application. It is available here: </a:t>
            </a:r>
            <a:r>
              <a:rPr lang="en-GB" dirty="0" smtClean="0">
                <a:hlinkClick r:id="rId2"/>
              </a:rPr>
              <a:t>http://www.access.sconul.ac.uk/users_info/application_html</a:t>
            </a:r>
            <a:endParaRPr lang="en-GB" dirty="0" smtClean="0"/>
          </a:p>
          <a:p>
            <a:r>
              <a:rPr lang="en-GB" dirty="0" smtClean="0"/>
              <a:t>Then you need to submit that form to </a:t>
            </a:r>
            <a:r>
              <a:rPr lang="en-GB" dirty="0" smtClean="0"/>
              <a:t>the LRC.</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SCONUL accessible libraries</a:t>
            </a:r>
            <a:endParaRPr lang="en-GB" dirty="0"/>
          </a:p>
        </p:txBody>
      </p:sp>
      <p:sp>
        <p:nvSpPr>
          <p:cNvPr id="3" name="Content Placeholder 2"/>
          <p:cNvSpPr>
            <a:spLocks noGrp="1"/>
          </p:cNvSpPr>
          <p:nvPr>
            <p:ph sz="half" idx="1"/>
          </p:nvPr>
        </p:nvSpPr>
        <p:spPr>
          <a:xfrm>
            <a:off x="457200" y="1600200"/>
            <a:ext cx="2170584" cy="4525963"/>
          </a:xfrm>
        </p:spPr>
        <p:txBody>
          <a:bodyPr>
            <a:noAutofit/>
          </a:bodyPr>
          <a:lstStyle/>
          <a:p>
            <a:r>
              <a:rPr lang="en-GB" sz="2400" dirty="0" smtClean="0"/>
              <a:t>Bath</a:t>
            </a:r>
          </a:p>
          <a:p>
            <a:r>
              <a:rPr lang="en-GB" sz="2400" dirty="0" smtClean="0"/>
              <a:t>Birmingham</a:t>
            </a:r>
          </a:p>
          <a:p>
            <a:r>
              <a:rPr lang="en-GB" sz="2400" dirty="0" err="1" smtClean="0"/>
              <a:t>Birkbeck</a:t>
            </a:r>
            <a:endParaRPr lang="en-GB" sz="2400" dirty="0" smtClean="0"/>
          </a:p>
          <a:p>
            <a:r>
              <a:rPr lang="en-GB" sz="2400" dirty="0" smtClean="0"/>
              <a:t>Bristol</a:t>
            </a:r>
          </a:p>
          <a:p>
            <a:r>
              <a:rPr lang="en-GB" sz="2400" dirty="0" smtClean="0"/>
              <a:t>British Library</a:t>
            </a:r>
          </a:p>
          <a:p>
            <a:r>
              <a:rPr lang="en-GB" sz="2400" dirty="0" smtClean="0"/>
              <a:t>Cambridge</a:t>
            </a:r>
          </a:p>
          <a:p>
            <a:r>
              <a:rPr lang="en-GB" sz="2400" dirty="0" smtClean="0"/>
              <a:t>Cardiff</a:t>
            </a:r>
          </a:p>
          <a:p>
            <a:r>
              <a:rPr lang="en-GB" sz="2400" dirty="0" smtClean="0"/>
              <a:t>UC Dublin</a:t>
            </a:r>
          </a:p>
          <a:p>
            <a:r>
              <a:rPr lang="en-GB" sz="2400" dirty="0" smtClean="0"/>
              <a:t>Durham</a:t>
            </a:r>
          </a:p>
          <a:p>
            <a:endParaRPr lang="en-GB" sz="2400" dirty="0"/>
          </a:p>
        </p:txBody>
      </p:sp>
      <p:sp>
        <p:nvSpPr>
          <p:cNvPr id="6" name="Content Placeholder 5"/>
          <p:cNvSpPr>
            <a:spLocks noGrp="1"/>
          </p:cNvSpPr>
          <p:nvPr>
            <p:ph sz="half" idx="2"/>
          </p:nvPr>
        </p:nvSpPr>
        <p:spPr>
          <a:xfrm>
            <a:off x="4427984" y="1484784"/>
            <a:ext cx="2372072" cy="4525963"/>
          </a:xfrm>
        </p:spPr>
        <p:txBody>
          <a:bodyPr>
            <a:normAutofit/>
          </a:bodyPr>
          <a:lstStyle/>
          <a:p>
            <a:r>
              <a:rPr lang="en-GB" dirty="0" smtClean="0"/>
              <a:t>Manchester</a:t>
            </a:r>
          </a:p>
          <a:p>
            <a:r>
              <a:rPr lang="en-GB" dirty="0" smtClean="0"/>
              <a:t>Liverpool</a:t>
            </a:r>
          </a:p>
          <a:p>
            <a:r>
              <a:rPr lang="en-GB" dirty="0" smtClean="0"/>
              <a:t>UCL</a:t>
            </a:r>
          </a:p>
          <a:p>
            <a:r>
              <a:rPr lang="en-GB" dirty="0" err="1" smtClean="0"/>
              <a:t>Maynooth</a:t>
            </a:r>
            <a:endParaRPr lang="en-GB" dirty="0" smtClean="0"/>
          </a:p>
          <a:p>
            <a:r>
              <a:rPr lang="en-GB" dirty="0" smtClean="0"/>
              <a:t>Newcastle</a:t>
            </a:r>
          </a:p>
          <a:p>
            <a:r>
              <a:rPr lang="en-GB" dirty="0" smtClean="0"/>
              <a:t>Nottingham</a:t>
            </a:r>
          </a:p>
          <a:p>
            <a:r>
              <a:rPr lang="en-GB" dirty="0" smtClean="0"/>
              <a:t>Oxford</a:t>
            </a:r>
          </a:p>
          <a:p>
            <a:r>
              <a:rPr lang="en-GB" dirty="0" smtClean="0"/>
              <a:t>OU</a:t>
            </a:r>
          </a:p>
          <a:p>
            <a:endParaRPr lang="en-GB" dirty="0"/>
          </a:p>
        </p:txBody>
      </p:sp>
      <p:sp>
        <p:nvSpPr>
          <p:cNvPr id="7" name="Content Placeholder 5"/>
          <p:cNvSpPr txBox="1">
            <a:spLocks/>
          </p:cNvSpPr>
          <p:nvPr/>
        </p:nvSpPr>
        <p:spPr>
          <a:xfrm>
            <a:off x="6771928" y="1484784"/>
            <a:ext cx="2372072" cy="4525963"/>
          </a:xfrm>
          <a:prstGeom prst="rect">
            <a:avLst/>
          </a:prstGeom>
        </p:spPr>
        <p:txBody>
          <a:bodyPr vert="horz" lIns="91440" tIns="45720" rIns="91440" bIns="45720" rtlCol="0">
            <a:normAutofit fontScale="92500" lnSpcReduction="2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smtClean="0">
                <a:ln>
                  <a:noFill/>
                </a:ln>
                <a:solidFill>
                  <a:schemeClr val="tx1"/>
                </a:solidFill>
                <a:effectLst/>
                <a:uLnTx/>
                <a:uFillTx/>
                <a:latin typeface="+mn-lt"/>
                <a:ea typeface="+mn-ea"/>
                <a:cs typeface="+mn-cs"/>
              </a:rPr>
              <a:t>Queen’s Belfast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smtClean="0">
                <a:ln>
                  <a:noFill/>
                </a:ln>
                <a:solidFill>
                  <a:schemeClr val="tx1"/>
                </a:solidFill>
                <a:effectLst/>
                <a:uLnTx/>
                <a:uFillTx/>
                <a:latin typeface="+mn-lt"/>
                <a:ea typeface="+mn-ea"/>
                <a:cs typeface="+mn-cs"/>
              </a:rPr>
              <a:t>Reading</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smtClean="0">
                <a:ln>
                  <a:noFill/>
                </a:ln>
                <a:solidFill>
                  <a:schemeClr val="tx1"/>
                </a:solidFill>
                <a:effectLst/>
                <a:uLnTx/>
                <a:uFillTx/>
                <a:latin typeface="+mn-lt"/>
                <a:ea typeface="+mn-ea"/>
                <a:cs typeface="+mn-cs"/>
              </a:rPr>
              <a:t>Royal Holloway London</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smtClean="0">
                <a:ln>
                  <a:noFill/>
                </a:ln>
                <a:solidFill>
                  <a:schemeClr val="tx1"/>
                </a:solidFill>
                <a:effectLst/>
                <a:uLnTx/>
                <a:uFillTx/>
                <a:latin typeface="+mn-lt"/>
                <a:ea typeface="+mn-ea"/>
                <a:cs typeface="+mn-cs"/>
              </a:rPr>
              <a:t>St Andrews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smtClean="0">
                <a:ln>
                  <a:noFill/>
                </a:ln>
                <a:solidFill>
                  <a:schemeClr val="tx1"/>
                </a:solidFill>
                <a:effectLst/>
                <a:uLnTx/>
                <a:uFillTx/>
                <a:latin typeface="+mn-lt"/>
                <a:ea typeface="+mn-ea"/>
                <a:cs typeface="+mn-cs"/>
              </a:rPr>
              <a:t>Swansea</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smtClean="0">
                <a:ln>
                  <a:noFill/>
                </a:ln>
                <a:solidFill>
                  <a:schemeClr val="tx1"/>
                </a:solidFill>
                <a:effectLst/>
                <a:uLnTx/>
                <a:uFillTx/>
                <a:latin typeface="+mn-lt"/>
                <a:ea typeface="+mn-ea"/>
                <a:cs typeface="+mn-cs"/>
              </a:rPr>
              <a:t>Trinity Dublin</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smtClean="0">
                <a:ln>
                  <a:noFill/>
                </a:ln>
                <a:solidFill>
                  <a:schemeClr val="tx1"/>
                </a:solidFill>
                <a:effectLst/>
                <a:uLnTx/>
                <a:uFillTx/>
                <a:latin typeface="+mn-lt"/>
                <a:ea typeface="+mn-ea"/>
                <a:cs typeface="+mn-cs"/>
              </a:rPr>
              <a:t>Warwick</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smtClean="0">
                <a:ln>
                  <a:noFill/>
                </a:ln>
                <a:solidFill>
                  <a:schemeClr val="tx1"/>
                </a:solidFill>
                <a:effectLst/>
                <a:uLnTx/>
                <a:uFillTx/>
                <a:latin typeface="+mn-lt"/>
                <a:ea typeface="+mn-ea"/>
                <a:cs typeface="+mn-cs"/>
              </a:rPr>
              <a:t>York</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8" name="Content Placeholder 2"/>
          <p:cNvSpPr txBox="1">
            <a:spLocks/>
          </p:cNvSpPr>
          <p:nvPr/>
        </p:nvSpPr>
        <p:spPr>
          <a:xfrm>
            <a:off x="2267744" y="1628800"/>
            <a:ext cx="2170584" cy="4525963"/>
          </a:xfrm>
          <a:prstGeom prst="rect">
            <a:avLst/>
          </a:prstGeom>
        </p:spPr>
        <p:txBody>
          <a:bodyPr vert="horz" lIns="91440" tIns="45720" rIns="91440" bIns="45720" rtlCol="0">
            <a:noAutofit/>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smtClean="0">
                <a:ln>
                  <a:noFill/>
                </a:ln>
                <a:solidFill>
                  <a:schemeClr val="tx1"/>
                </a:solidFill>
                <a:effectLst/>
                <a:uLnTx/>
                <a:uFillTx/>
                <a:latin typeface="+mn-lt"/>
                <a:ea typeface="+mn-ea"/>
                <a:cs typeface="+mn-cs"/>
              </a:rPr>
              <a:t>Edinburgh</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smtClean="0">
                <a:ln>
                  <a:noFill/>
                </a:ln>
                <a:solidFill>
                  <a:schemeClr val="tx1"/>
                </a:solidFill>
                <a:effectLst/>
                <a:uLnTx/>
                <a:uFillTx/>
                <a:latin typeface="+mn-lt"/>
                <a:ea typeface="+mn-ea"/>
                <a:cs typeface="+mn-cs"/>
              </a:rPr>
              <a:t>Exeter</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smtClean="0">
                <a:ln>
                  <a:noFill/>
                </a:ln>
                <a:solidFill>
                  <a:schemeClr val="tx1"/>
                </a:solidFill>
                <a:effectLst/>
                <a:uLnTx/>
                <a:uFillTx/>
                <a:latin typeface="+mn-lt"/>
                <a:ea typeface="+mn-ea"/>
                <a:cs typeface="+mn-cs"/>
              </a:rPr>
              <a:t>Glasgow</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smtClean="0">
                <a:ln>
                  <a:noFill/>
                </a:ln>
                <a:solidFill>
                  <a:schemeClr val="tx1"/>
                </a:solidFill>
                <a:effectLst/>
                <a:uLnTx/>
                <a:uFillTx/>
                <a:latin typeface="+mn-lt"/>
                <a:ea typeface="+mn-ea"/>
                <a:cs typeface="+mn-cs"/>
              </a:rPr>
              <a:t>Hull</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smtClean="0">
                <a:ln>
                  <a:noFill/>
                </a:ln>
                <a:solidFill>
                  <a:schemeClr val="tx1"/>
                </a:solidFill>
                <a:effectLst/>
                <a:uLnTx/>
                <a:uFillTx/>
                <a:latin typeface="+mn-lt"/>
                <a:ea typeface="+mn-ea"/>
                <a:cs typeface="+mn-cs"/>
              </a:rPr>
              <a:t>Kent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smtClean="0">
                <a:ln>
                  <a:noFill/>
                </a:ln>
                <a:solidFill>
                  <a:schemeClr val="tx1"/>
                </a:solidFill>
                <a:effectLst/>
                <a:uLnTx/>
                <a:uFillTx/>
                <a:latin typeface="+mn-lt"/>
                <a:ea typeface="+mn-ea"/>
                <a:cs typeface="+mn-cs"/>
              </a:rPr>
              <a:t>King’s college London</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smtClean="0">
                <a:ln>
                  <a:noFill/>
                </a:ln>
                <a:solidFill>
                  <a:schemeClr val="tx1"/>
                </a:solidFill>
                <a:effectLst/>
                <a:uLnTx/>
                <a:uFillTx/>
                <a:latin typeface="+mn-lt"/>
                <a:ea typeface="+mn-ea"/>
                <a:cs typeface="+mn-cs"/>
              </a:rPr>
              <a:t>Leeds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smtClean="0">
                <a:ln>
                  <a:noFill/>
                </a:ln>
                <a:solidFill>
                  <a:schemeClr val="tx1"/>
                </a:solidFill>
                <a:effectLst/>
                <a:uLnTx/>
                <a:uFillTx/>
                <a:latin typeface="+mn-lt"/>
                <a:ea typeface="+mn-ea"/>
                <a:cs typeface="+mn-cs"/>
              </a:rPr>
              <a:t>Leicester</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COPAC</a:t>
            </a:r>
            <a:endParaRPr lang="en-GB" dirty="0"/>
          </a:p>
        </p:txBody>
      </p:sp>
      <p:sp>
        <p:nvSpPr>
          <p:cNvPr id="3" name="Content Placeholder 2"/>
          <p:cNvSpPr>
            <a:spLocks noGrp="1"/>
          </p:cNvSpPr>
          <p:nvPr>
            <p:ph idx="1"/>
          </p:nvPr>
        </p:nvSpPr>
        <p:spPr/>
        <p:txBody>
          <a:bodyPr/>
          <a:lstStyle/>
          <a:p>
            <a:r>
              <a:rPr lang="en-GB" dirty="0" smtClean="0"/>
              <a:t>COPAC is a library database covering many University, Specialist and National Libraries in the UK.</a:t>
            </a:r>
          </a:p>
          <a:p>
            <a:r>
              <a:rPr lang="en-GB" dirty="0" smtClean="0"/>
              <a:t>That will allow you to find the library near you that has the material (book, article, etc) that you need.</a:t>
            </a:r>
          </a:p>
          <a:p>
            <a:r>
              <a:rPr lang="en-GB" sz="5400" dirty="0" smtClean="0">
                <a:hlinkClick r:id="rId2"/>
              </a:rPr>
              <a:t>http://copac.ac.uk/</a:t>
            </a:r>
            <a:r>
              <a:rPr lang="en-GB" sz="5400" dirty="0" smtClean="0"/>
              <a:t> </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Athens</a:t>
            </a:r>
            <a:endParaRPr lang="en-GB" dirty="0"/>
          </a:p>
        </p:txBody>
      </p:sp>
      <p:sp>
        <p:nvSpPr>
          <p:cNvPr id="3" name="Content Placeholder 2"/>
          <p:cNvSpPr>
            <a:spLocks noGrp="1"/>
          </p:cNvSpPr>
          <p:nvPr>
            <p:ph idx="1"/>
          </p:nvPr>
        </p:nvSpPr>
        <p:spPr/>
        <p:txBody>
          <a:bodyPr/>
          <a:lstStyle/>
          <a:p>
            <a:r>
              <a:rPr lang="en-GB" dirty="0" smtClean="0"/>
              <a:t>You should have by now an Athens account</a:t>
            </a:r>
          </a:p>
          <a:p>
            <a:r>
              <a:rPr lang="en-GB" dirty="0" smtClean="0"/>
              <a:t>The Athens account allows you to access the majority of the electronic resources of the University from outside of campus.</a:t>
            </a:r>
          </a:p>
          <a:p>
            <a:r>
              <a:rPr lang="en-GB" dirty="0" smtClean="0">
                <a:hlinkClick r:id="rId2"/>
              </a:rPr>
              <a:t>http://ap9.auth.athensams.net/my/</a:t>
            </a:r>
            <a:r>
              <a:rPr lang="en-GB" dirty="0" smtClean="0"/>
              <a:t> </a:t>
            </a:r>
            <a:endParaRPr lang="en-GB" dirty="0" smtClean="0"/>
          </a:p>
          <a:p>
            <a:r>
              <a:rPr lang="en-GB" dirty="0"/>
              <a:t>Do you have your Athens username and password?</a:t>
            </a:r>
          </a:p>
          <a:p>
            <a:r>
              <a:rPr lang="en-GB" dirty="0"/>
              <a:t>If not, please contact </a:t>
            </a:r>
            <a:r>
              <a:rPr lang="en-GB" dirty="0">
                <a:hlinkClick r:id="rId3"/>
              </a:rPr>
              <a:t>athens@tsd.ac.uk</a:t>
            </a:r>
            <a:endParaRPr lang="en-GB" dirty="0"/>
          </a:p>
          <a:p>
            <a:endParaRPr lang="en-GB" dirty="0" smtClean="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Resources that you might find useful</a:t>
            </a:r>
            <a:endParaRPr lang="en-GB" dirty="0"/>
          </a:p>
        </p:txBody>
      </p:sp>
      <p:sp>
        <p:nvSpPr>
          <p:cNvPr id="3" name="Content Placeholder 2"/>
          <p:cNvSpPr>
            <a:spLocks noGrp="1"/>
          </p:cNvSpPr>
          <p:nvPr>
            <p:ph idx="1"/>
          </p:nvPr>
        </p:nvSpPr>
        <p:spPr/>
        <p:txBody>
          <a:bodyPr>
            <a:normAutofit lnSpcReduction="10000"/>
          </a:bodyPr>
          <a:lstStyle/>
          <a:p>
            <a:r>
              <a:rPr lang="en-GB" dirty="0" smtClean="0"/>
              <a:t>All e-book collections – remember you can find e-books via the library catalogue</a:t>
            </a:r>
          </a:p>
          <a:p>
            <a:r>
              <a:rPr lang="en-GB" dirty="0" smtClean="0"/>
              <a:t>All </a:t>
            </a:r>
            <a:r>
              <a:rPr lang="en-GB" dirty="0" err="1" smtClean="0"/>
              <a:t>e</a:t>
            </a:r>
            <a:r>
              <a:rPr lang="en-GB" dirty="0" smtClean="0"/>
              <a:t>-journal collections – you have access not only to JSTOR but also to other collections via Athens</a:t>
            </a:r>
          </a:p>
          <a:p>
            <a:r>
              <a:rPr lang="en-GB" dirty="0" smtClean="0"/>
              <a:t>Specialist resources, such as the Fragments of the Greek Historians, the Thesaurus Linguae </a:t>
            </a:r>
            <a:r>
              <a:rPr lang="en-GB" dirty="0" err="1" smtClean="0"/>
              <a:t>Latinae</a:t>
            </a:r>
            <a:r>
              <a:rPr lang="en-GB" dirty="0" smtClean="0"/>
              <a:t>, the </a:t>
            </a:r>
            <a:r>
              <a:rPr lang="en-GB" dirty="0" err="1" smtClean="0"/>
              <a:t>Supplementum</a:t>
            </a:r>
            <a:r>
              <a:rPr lang="en-GB" dirty="0" smtClean="0"/>
              <a:t> </a:t>
            </a:r>
            <a:r>
              <a:rPr lang="en-GB" dirty="0" err="1" smtClean="0"/>
              <a:t>Epigraphicum</a:t>
            </a:r>
            <a:r>
              <a:rPr lang="en-GB" dirty="0" smtClean="0"/>
              <a:t> </a:t>
            </a:r>
            <a:r>
              <a:rPr lang="en-GB" dirty="0" err="1" smtClean="0"/>
              <a:t>Graecum</a:t>
            </a:r>
            <a:r>
              <a:rPr lang="en-GB" dirty="0" smtClean="0"/>
              <a:t>, the Thesaurus Linguae </a:t>
            </a:r>
            <a:r>
              <a:rPr lang="en-GB" dirty="0" err="1" smtClean="0"/>
              <a:t>Graecae</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few </a:t>
            </a:r>
            <a:r>
              <a:rPr lang="en-GB" dirty="0" smtClean="0"/>
              <a:t>tips (1)</a:t>
            </a:r>
            <a:endParaRPr lang="en-GB" dirty="0"/>
          </a:p>
        </p:txBody>
      </p:sp>
      <p:sp>
        <p:nvSpPr>
          <p:cNvPr id="3" name="Content Placeholder 2"/>
          <p:cNvSpPr>
            <a:spLocks noGrp="1"/>
          </p:cNvSpPr>
          <p:nvPr>
            <p:ph idx="1"/>
          </p:nvPr>
        </p:nvSpPr>
        <p:spPr/>
        <p:txBody>
          <a:bodyPr>
            <a:normAutofit lnSpcReduction="10000"/>
          </a:bodyPr>
          <a:lstStyle/>
          <a:p>
            <a:r>
              <a:rPr lang="en-GB" dirty="0" smtClean="0"/>
              <a:t>If you find several articles that are of interest in one journal, then check out past volumes of that journal. Chances are scholars interested in your subject publish regularly in that journal.</a:t>
            </a:r>
          </a:p>
          <a:p>
            <a:r>
              <a:rPr lang="en-GB" dirty="0" smtClean="0"/>
              <a:t>If you find an author that has published more than one piece of research on your subject, then check out what else he/she has written</a:t>
            </a:r>
          </a:p>
          <a:p>
            <a:r>
              <a:rPr lang="en-GB" dirty="0" smtClean="0"/>
              <a:t>Remember to check out the reviews of books. </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few tips (2)</a:t>
            </a:r>
            <a:endParaRPr lang="en-GB" dirty="0"/>
          </a:p>
        </p:txBody>
      </p:sp>
      <p:sp>
        <p:nvSpPr>
          <p:cNvPr id="3" name="Content Placeholder 2"/>
          <p:cNvSpPr>
            <a:spLocks noGrp="1"/>
          </p:cNvSpPr>
          <p:nvPr>
            <p:ph idx="1"/>
          </p:nvPr>
        </p:nvSpPr>
        <p:spPr/>
        <p:txBody>
          <a:bodyPr/>
          <a:lstStyle/>
          <a:p>
            <a:r>
              <a:rPr lang="en-GB" dirty="0" smtClean="0"/>
              <a:t>Not all ancient sources are available online. Check what you need to access on paper.</a:t>
            </a:r>
          </a:p>
          <a:p>
            <a:r>
              <a:rPr lang="en-GB" dirty="0" smtClean="0"/>
              <a:t>Remember that many ancient authors are available for free online and on kindle.</a:t>
            </a:r>
          </a:p>
          <a:p>
            <a:r>
              <a:rPr lang="en-GB" dirty="0" smtClean="0"/>
              <a:t>Don’t be afraid to ask for help in finding resources </a:t>
            </a:r>
            <a:r>
              <a:rPr lang="en-GB" smtClean="0"/>
              <a:t>or books. </a:t>
            </a:r>
            <a:endParaRPr lang="en-GB" dirty="0" smtClean="0"/>
          </a:p>
          <a:p>
            <a:endParaRPr lang="en-GB" dirty="0" smtClean="0"/>
          </a:p>
        </p:txBody>
      </p:sp>
    </p:spTree>
    <p:extLst>
      <p:ext uri="{BB962C8B-B14F-4D97-AF65-F5344CB8AC3E}">
        <p14:creationId xmlns:p14="http://schemas.microsoft.com/office/powerpoint/2010/main" val="38866211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139</TotalTime>
  <Words>973</Words>
  <Application>Microsoft Office PowerPoint</Application>
  <PresentationFormat>On-screen Show (4:3)</PresentationFormat>
  <Paragraphs>115</Paragraphs>
  <Slides>24</Slides>
  <Notes>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Classics Dissertation</vt:lpstr>
      <vt:lpstr>Don’t forget</vt:lpstr>
      <vt:lpstr>Dissertation Proposal</vt:lpstr>
      <vt:lpstr>What comes after the proposal?</vt:lpstr>
      <vt:lpstr>Meeting with the provisional supervisor</vt:lpstr>
      <vt:lpstr>The meeting</vt:lpstr>
      <vt:lpstr>Preparing for the meeting</vt:lpstr>
      <vt:lpstr>In the meeting</vt:lpstr>
      <vt:lpstr>IMPORTANT</vt:lpstr>
      <vt:lpstr>The summer</vt:lpstr>
      <vt:lpstr>What you are expected to do during the summer</vt:lpstr>
      <vt:lpstr>Reading vs. intelligent reading</vt:lpstr>
      <vt:lpstr>Resources that you will need</vt:lpstr>
      <vt:lpstr>The L’ Annee Philologique</vt:lpstr>
      <vt:lpstr>The L’ Annee Philologique: IMPORTANT</vt:lpstr>
      <vt:lpstr>Finding Books and Articles during the Summer</vt:lpstr>
      <vt:lpstr>What is SCONUL?</vt:lpstr>
      <vt:lpstr>How do I get SCONUL access?</vt:lpstr>
      <vt:lpstr>SCONUL accessible libraries</vt:lpstr>
      <vt:lpstr>COPAC</vt:lpstr>
      <vt:lpstr>Athens</vt:lpstr>
      <vt:lpstr>Resources that you might find useful</vt:lpstr>
      <vt:lpstr>A few tips (1)</vt:lpstr>
      <vt:lpstr>A few tips (2)</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Errietta Bissa</dc:creator>
  <cp:lastModifiedBy>Errietta Bissa</cp:lastModifiedBy>
  <cp:revision>71</cp:revision>
  <dcterms:created xsi:type="dcterms:W3CDTF">2011-06-06T07:57:40Z</dcterms:created>
  <dcterms:modified xsi:type="dcterms:W3CDTF">2013-05-28T08:45:50Z</dcterms:modified>
</cp:coreProperties>
</file>