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7"/>
  </p:notesMasterIdLst>
  <p:sldIdLst>
    <p:sldId id="256" r:id="rId2"/>
    <p:sldId id="258" r:id="rId3"/>
    <p:sldId id="259" r:id="rId4"/>
    <p:sldId id="260" r:id="rId5"/>
    <p:sldId id="265" r:id="rId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80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4f297edac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4f297edac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4f297edac9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4f297edac9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f297edac9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f297edac9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4f297edac9_3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4f297edac9_3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5" name="Google Shape;55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6" name="Google Shape;56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</a:rPr>
              <a:t>The Cosmological Argument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5359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Argument from Motion </a:t>
            </a:r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607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It is evident to our senses that things are moving.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Whatever is moved by something else.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Everything that is in motion must have been set in motion by something which itself is moving.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There must be a primary mover otherwise there would be no motion.</a:t>
            </a:r>
            <a:endParaRPr dirty="0"/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81303" y="445025"/>
            <a:ext cx="2969172" cy="41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15"/>
          <p:cNvSpPr txBox="1"/>
          <p:nvPr/>
        </p:nvSpPr>
        <p:spPr>
          <a:xfrm>
            <a:off x="6105975" y="4657100"/>
            <a:ext cx="2918400" cy="3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Thomas Aquinas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1225-1274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6918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Argument from Causation </a:t>
            </a:r>
            <a:endParaRPr/>
          </a:p>
        </p:txBody>
      </p:sp>
      <p:sp>
        <p:nvSpPr>
          <p:cNvPr id="76" name="Google Shape;76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607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It is evident that some things are caused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Things which are caused must be caused by something else as things cannot cause themselves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There cannot be an infinite regress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Therefore, there must have been a first cause which cannot itself have been caused (an uncaused cause)</a:t>
            </a:r>
            <a:endParaRPr dirty="0"/>
          </a:p>
        </p:txBody>
      </p:sp>
      <p:pic>
        <p:nvPicPr>
          <p:cNvPr id="77" name="Google Shape;77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81303" y="445025"/>
            <a:ext cx="2969172" cy="4123850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16"/>
          <p:cNvSpPr txBox="1"/>
          <p:nvPr/>
        </p:nvSpPr>
        <p:spPr>
          <a:xfrm>
            <a:off x="6105975" y="4657100"/>
            <a:ext cx="2918400" cy="3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Thomas Aquinas</a:t>
            </a:r>
            <a:endParaRPr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1225-1274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Infinite Regress</a:t>
            </a:r>
            <a:endParaRPr/>
          </a:p>
        </p:txBody>
      </p:sp>
      <p:sp>
        <p:nvSpPr>
          <p:cNvPr id="84" name="Google Shape;84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192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 dirty="0"/>
              <a:t>A sequence of justifications that never come to an end.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 dirty="0"/>
              <a:t>Therefore, there is no justification.  </a:t>
            </a:r>
          </a:p>
        </p:txBody>
      </p:sp>
      <p:sp>
        <p:nvSpPr>
          <p:cNvPr id="85" name="Google Shape;85;p17"/>
          <p:cNvSpPr txBox="1">
            <a:spLocks noGrp="1"/>
          </p:cNvSpPr>
          <p:nvPr>
            <p:ph type="title"/>
          </p:nvPr>
        </p:nvSpPr>
        <p:spPr>
          <a:xfrm>
            <a:off x="311700" y="216881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Principle of Sufficient Reason</a:t>
            </a:r>
            <a:endParaRPr dirty="0"/>
          </a:p>
        </p:txBody>
      </p:sp>
      <p:sp>
        <p:nvSpPr>
          <p:cNvPr id="86" name="Google Shape;86;p17"/>
          <p:cNvSpPr txBox="1">
            <a:spLocks noGrp="1"/>
          </p:cNvSpPr>
          <p:nvPr>
            <p:ph type="body" idx="1"/>
          </p:nvPr>
        </p:nvSpPr>
        <p:spPr>
          <a:xfrm>
            <a:off x="311700" y="2884585"/>
            <a:ext cx="8520600" cy="72691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 dirty="0"/>
              <a:t>Everything that exists must have a reason or cause </a:t>
            </a:r>
            <a:endParaRPr dirty="0"/>
          </a:p>
        </p:txBody>
      </p:sp>
      <p:sp>
        <p:nvSpPr>
          <p:cNvPr id="7" name="Google Shape;85;p17">
            <a:extLst>
              <a:ext uri="{FF2B5EF4-FFF2-40B4-BE49-F238E27FC236}">
                <a16:creationId xmlns:a16="http://schemas.microsoft.com/office/drawing/2014/main" id="{0DDEE07D-B9FC-4E0C-9320-3DD03EF80088}"/>
              </a:ext>
            </a:extLst>
          </p:cNvPr>
          <p:cNvSpPr txBox="1">
            <a:spLocks/>
          </p:cNvSpPr>
          <p:nvPr/>
        </p:nvSpPr>
        <p:spPr>
          <a:xfrm>
            <a:off x="318104" y="3504546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dirty="0"/>
              <a:t>The Problem of Infinity </a:t>
            </a:r>
          </a:p>
        </p:txBody>
      </p:sp>
      <p:sp>
        <p:nvSpPr>
          <p:cNvPr id="8" name="Google Shape;86;p17">
            <a:extLst>
              <a:ext uri="{FF2B5EF4-FFF2-40B4-BE49-F238E27FC236}">
                <a16:creationId xmlns:a16="http://schemas.microsoft.com/office/drawing/2014/main" id="{5B2C0574-AC31-4A17-8F5E-84E7214AF164}"/>
              </a:ext>
            </a:extLst>
          </p:cNvPr>
          <p:cNvSpPr txBox="1">
            <a:spLocks/>
          </p:cNvSpPr>
          <p:nvPr/>
        </p:nvSpPr>
        <p:spPr>
          <a:xfrm>
            <a:off x="310420" y="4235689"/>
            <a:ext cx="8520600" cy="7269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Font typeface="Arial"/>
              <a:buChar char="-"/>
            </a:pPr>
            <a:r>
              <a:rPr lang="en-GB" dirty="0"/>
              <a:t>Is it possible to cross infinity?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Objections</a:t>
            </a:r>
            <a:endParaRPr/>
          </a:p>
        </p:txBody>
      </p:sp>
      <p:sp>
        <p:nvSpPr>
          <p:cNvPr id="117" name="Google Shape;117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 dirty="0"/>
              <a:t>Hume &amp; Russell - We cannot derive how the universe came about from our experience of the world. </a:t>
            </a: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 dirty="0"/>
              <a:t>The Fallacy of Composition - The constitutive parts may not have the same properties as the whole </a:t>
            </a:r>
            <a:endParaRPr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dirty="0"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 dirty="0"/>
              <a:t>The universe doesn’t require an explanation</a:t>
            </a:r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 dirty="0"/>
              <a:t>A primary mover does not necessarily mean a personal God. 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213</Words>
  <Application>Microsoft Office PowerPoint</Application>
  <PresentationFormat>On-screen Show (16:9)</PresentationFormat>
  <Paragraphs>30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Arial</vt:lpstr>
      <vt:lpstr>Simple Light</vt:lpstr>
      <vt:lpstr>The Cosmological Argument</vt:lpstr>
      <vt:lpstr>The Argument from Motion </vt:lpstr>
      <vt:lpstr>The Argument from Causation </vt:lpstr>
      <vt:lpstr>Infinite Regress</vt:lpstr>
      <vt:lpstr>Objections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Cosmological Argument</dc:title>
  <dc:creator>Tristan Nash</dc:creator>
  <cp:lastModifiedBy>Tristan Nash</cp:lastModifiedBy>
  <cp:revision>1</cp:revision>
  <dcterms:modified xsi:type="dcterms:W3CDTF">2021-03-24T15:20:25Z</dcterms:modified>
</cp:coreProperties>
</file>