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54FC48-A732-4D76-B2B7-3FBAC9144E58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CDBC47-4B8B-46F3-9C7F-AF29BC792AD3}">
      <dgm:prSet phldrT="[Text]"/>
      <dgm:spPr/>
      <dgm:t>
        <a:bodyPr/>
        <a:lstStyle/>
        <a:p>
          <a:r>
            <a:rPr lang="en-GB" dirty="0" smtClean="0"/>
            <a:t>Either it happened or it didn’t</a:t>
          </a:r>
          <a:endParaRPr lang="en-GB" dirty="0"/>
        </a:p>
      </dgm:t>
    </dgm:pt>
    <dgm:pt modelId="{049B75D0-E187-4C4E-AB49-DD653453A64C}" type="parTrans" cxnId="{D0D6E9F4-B535-48D5-ACA5-72DE1E55FF17}">
      <dgm:prSet/>
      <dgm:spPr/>
      <dgm:t>
        <a:bodyPr/>
        <a:lstStyle/>
        <a:p>
          <a:endParaRPr lang="en-GB"/>
        </a:p>
      </dgm:t>
    </dgm:pt>
    <dgm:pt modelId="{BEF417B1-C679-4F3C-A435-4E2EE1B5A096}" type="sibTrans" cxnId="{D0D6E9F4-B535-48D5-ACA5-72DE1E55FF17}">
      <dgm:prSet/>
      <dgm:spPr/>
      <dgm:t>
        <a:bodyPr/>
        <a:lstStyle/>
        <a:p>
          <a:endParaRPr lang="en-GB"/>
        </a:p>
      </dgm:t>
    </dgm:pt>
    <dgm:pt modelId="{4EE298A1-A441-4EBC-A564-3A1452F2FCDA}">
      <dgm:prSet phldrT="[Text]"/>
      <dgm:spPr/>
      <dgm:t>
        <a:bodyPr/>
        <a:lstStyle/>
        <a:p>
          <a:r>
            <a:rPr lang="en-GB" dirty="0" smtClean="0"/>
            <a:t>Whether or not it happened depends on who you are and where you’re coming from</a:t>
          </a:r>
          <a:endParaRPr lang="en-GB" dirty="0"/>
        </a:p>
      </dgm:t>
    </dgm:pt>
    <dgm:pt modelId="{338E5438-84EF-467F-935D-4EA3E003B3C3}" type="parTrans" cxnId="{A6E651DC-5CE1-4D9C-8506-21CF07465868}">
      <dgm:prSet/>
      <dgm:spPr/>
      <dgm:t>
        <a:bodyPr/>
        <a:lstStyle/>
        <a:p>
          <a:endParaRPr lang="en-GB"/>
        </a:p>
      </dgm:t>
    </dgm:pt>
    <dgm:pt modelId="{59EBDCFD-721B-4EAE-A99E-9888F1AE3916}" type="sibTrans" cxnId="{A6E651DC-5CE1-4D9C-8506-21CF07465868}">
      <dgm:prSet/>
      <dgm:spPr/>
      <dgm:t>
        <a:bodyPr/>
        <a:lstStyle/>
        <a:p>
          <a:endParaRPr lang="en-GB"/>
        </a:p>
      </dgm:t>
    </dgm:pt>
    <dgm:pt modelId="{82E9B249-C1D0-499E-95DE-EA0E0BD4DDFE}" type="pres">
      <dgm:prSet presAssocID="{D754FC48-A732-4D76-B2B7-3FBAC9144E5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5C186BD-87D7-4D50-8CE9-898063BA0E11}" type="pres">
      <dgm:prSet presAssocID="{C6CDBC47-4B8B-46F3-9C7F-AF29BC792AD3}" presName="arrow" presStyleLbl="node1" presStyleIdx="0" presStyleCnt="2" custScaleY="10015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637CA3-F423-4C00-A62A-A27C926E1824}" type="pres">
      <dgm:prSet presAssocID="{4EE298A1-A441-4EBC-A564-3A1452F2FCDA}" presName="arrow" presStyleLbl="node1" presStyleIdx="1" presStyleCnt="2" custScaleY="10032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E651DC-5CE1-4D9C-8506-21CF07465868}" srcId="{D754FC48-A732-4D76-B2B7-3FBAC9144E58}" destId="{4EE298A1-A441-4EBC-A564-3A1452F2FCDA}" srcOrd="1" destOrd="0" parTransId="{338E5438-84EF-467F-935D-4EA3E003B3C3}" sibTransId="{59EBDCFD-721B-4EAE-A99E-9888F1AE3916}"/>
    <dgm:cxn modelId="{A7FAD518-D4F6-4ECC-9D63-B03CD04F1A7F}" type="presOf" srcId="{C6CDBC47-4B8B-46F3-9C7F-AF29BC792AD3}" destId="{D5C186BD-87D7-4D50-8CE9-898063BA0E11}" srcOrd="0" destOrd="0" presId="urn:microsoft.com/office/officeart/2005/8/layout/arrow1"/>
    <dgm:cxn modelId="{096B35EA-7EA3-443C-8163-D0E4C34C0416}" type="presOf" srcId="{4EE298A1-A441-4EBC-A564-3A1452F2FCDA}" destId="{01637CA3-F423-4C00-A62A-A27C926E1824}" srcOrd="0" destOrd="0" presId="urn:microsoft.com/office/officeart/2005/8/layout/arrow1"/>
    <dgm:cxn modelId="{2F1A2622-C931-4AAA-9583-C30F754F2FA9}" type="presOf" srcId="{D754FC48-A732-4D76-B2B7-3FBAC9144E58}" destId="{82E9B249-C1D0-499E-95DE-EA0E0BD4DDFE}" srcOrd="0" destOrd="0" presId="urn:microsoft.com/office/officeart/2005/8/layout/arrow1"/>
    <dgm:cxn modelId="{D0D6E9F4-B535-48D5-ACA5-72DE1E55FF17}" srcId="{D754FC48-A732-4D76-B2B7-3FBAC9144E58}" destId="{C6CDBC47-4B8B-46F3-9C7F-AF29BC792AD3}" srcOrd="0" destOrd="0" parTransId="{049B75D0-E187-4C4E-AB49-DD653453A64C}" sibTransId="{BEF417B1-C679-4F3C-A435-4E2EE1B5A096}"/>
    <dgm:cxn modelId="{626DB8BF-48F4-4EE3-9353-AD648A108B0D}" type="presParOf" srcId="{82E9B249-C1D0-499E-95DE-EA0E0BD4DDFE}" destId="{D5C186BD-87D7-4D50-8CE9-898063BA0E11}" srcOrd="0" destOrd="0" presId="urn:microsoft.com/office/officeart/2005/8/layout/arrow1"/>
    <dgm:cxn modelId="{159D1473-83D3-4753-9364-E7590940E467}" type="presParOf" srcId="{82E9B249-C1D0-499E-95DE-EA0E0BD4DDFE}" destId="{01637CA3-F423-4C00-A62A-A27C926E1824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54FC48-A732-4D76-B2B7-3FBAC9144E58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CDBC47-4B8B-46F3-9C7F-AF29BC792AD3}">
      <dgm:prSet phldrT="[Text]"/>
      <dgm:spPr/>
      <dgm:t>
        <a:bodyPr/>
        <a:lstStyle/>
        <a:p>
          <a:r>
            <a:rPr lang="en-GB" dirty="0" smtClean="0"/>
            <a:t>Some things are fundamentally ‘true’ and some are fundamentally ‘false’</a:t>
          </a:r>
          <a:endParaRPr lang="en-GB" dirty="0"/>
        </a:p>
      </dgm:t>
    </dgm:pt>
    <dgm:pt modelId="{049B75D0-E187-4C4E-AB49-DD653453A64C}" type="parTrans" cxnId="{D0D6E9F4-B535-48D5-ACA5-72DE1E55FF17}">
      <dgm:prSet/>
      <dgm:spPr/>
      <dgm:t>
        <a:bodyPr/>
        <a:lstStyle/>
        <a:p>
          <a:endParaRPr lang="en-GB"/>
        </a:p>
      </dgm:t>
    </dgm:pt>
    <dgm:pt modelId="{BEF417B1-C679-4F3C-A435-4E2EE1B5A096}" type="sibTrans" cxnId="{D0D6E9F4-B535-48D5-ACA5-72DE1E55FF17}">
      <dgm:prSet/>
      <dgm:spPr/>
      <dgm:t>
        <a:bodyPr/>
        <a:lstStyle/>
        <a:p>
          <a:endParaRPr lang="en-GB"/>
        </a:p>
      </dgm:t>
    </dgm:pt>
    <dgm:pt modelId="{4EE298A1-A441-4EBC-A564-3A1452F2FCDA}">
      <dgm:prSet phldrT="[Text]"/>
      <dgm:spPr/>
      <dgm:t>
        <a:bodyPr/>
        <a:lstStyle/>
        <a:p>
          <a:r>
            <a:rPr lang="en-GB" dirty="0" smtClean="0"/>
            <a:t>What is ‘true’ and what is ‘false’ depends on your perspective</a:t>
          </a:r>
          <a:endParaRPr lang="en-GB" dirty="0"/>
        </a:p>
      </dgm:t>
    </dgm:pt>
    <dgm:pt modelId="{338E5438-84EF-467F-935D-4EA3E003B3C3}" type="parTrans" cxnId="{A6E651DC-5CE1-4D9C-8506-21CF07465868}">
      <dgm:prSet/>
      <dgm:spPr/>
      <dgm:t>
        <a:bodyPr/>
        <a:lstStyle/>
        <a:p>
          <a:endParaRPr lang="en-GB"/>
        </a:p>
      </dgm:t>
    </dgm:pt>
    <dgm:pt modelId="{59EBDCFD-721B-4EAE-A99E-9888F1AE3916}" type="sibTrans" cxnId="{A6E651DC-5CE1-4D9C-8506-21CF07465868}">
      <dgm:prSet/>
      <dgm:spPr/>
      <dgm:t>
        <a:bodyPr/>
        <a:lstStyle/>
        <a:p>
          <a:endParaRPr lang="en-GB"/>
        </a:p>
      </dgm:t>
    </dgm:pt>
    <dgm:pt modelId="{82E9B249-C1D0-499E-95DE-EA0E0BD4DDFE}" type="pres">
      <dgm:prSet presAssocID="{D754FC48-A732-4D76-B2B7-3FBAC9144E5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5C186BD-87D7-4D50-8CE9-898063BA0E11}" type="pres">
      <dgm:prSet presAssocID="{C6CDBC47-4B8B-46F3-9C7F-AF29BC792AD3}" presName="arrow" presStyleLbl="node1" presStyleIdx="0" presStyleCnt="2" custScaleY="10015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637CA3-F423-4C00-A62A-A27C926E1824}" type="pres">
      <dgm:prSet presAssocID="{4EE298A1-A441-4EBC-A564-3A1452F2FCDA}" presName="arrow" presStyleLbl="node1" presStyleIdx="1" presStyleCnt="2" custScaleY="10032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E651DC-5CE1-4D9C-8506-21CF07465868}" srcId="{D754FC48-A732-4D76-B2B7-3FBAC9144E58}" destId="{4EE298A1-A441-4EBC-A564-3A1452F2FCDA}" srcOrd="1" destOrd="0" parTransId="{338E5438-84EF-467F-935D-4EA3E003B3C3}" sibTransId="{59EBDCFD-721B-4EAE-A99E-9888F1AE3916}"/>
    <dgm:cxn modelId="{AE86598D-91E0-46AA-8C08-9F8258D49530}" type="presOf" srcId="{D754FC48-A732-4D76-B2B7-3FBAC9144E58}" destId="{82E9B249-C1D0-499E-95DE-EA0E0BD4DDFE}" srcOrd="0" destOrd="0" presId="urn:microsoft.com/office/officeart/2005/8/layout/arrow1"/>
    <dgm:cxn modelId="{7CF2E2FF-30EB-4C5B-BBE8-38988D9196CE}" type="presOf" srcId="{C6CDBC47-4B8B-46F3-9C7F-AF29BC792AD3}" destId="{D5C186BD-87D7-4D50-8CE9-898063BA0E11}" srcOrd="0" destOrd="0" presId="urn:microsoft.com/office/officeart/2005/8/layout/arrow1"/>
    <dgm:cxn modelId="{D0D6E9F4-B535-48D5-ACA5-72DE1E55FF17}" srcId="{D754FC48-A732-4D76-B2B7-3FBAC9144E58}" destId="{C6CDBC47-4B8B-46F3-9C7F-AF29BC792AD3}" srcOrd="0" destOrd="0" parTransId="{049B75D0-E187-4C4E-AB49-DD653453A64C}" sibTransId="{BEF417B1-C679-4F3C-A435-4E2EE1B5A096}"/>
    <dgm:cxn modelId="{15C1EAD2-EB99-4CEF-A4C5-CD8D689BD466}" type="presOf" srcId="{4EE298A1-A441-4EBC-A564-3A1452F2FCDA}" destId="{01637CA3-F423-4C00-A62A-A27C926E1824}" srcOrd="0" destOrd="0" presId="urn:microsoft.com/office/officeart/2005/8/layout/arrow1"/>
    <dgm:cxn modelId="{B8448222-2292-4EE3-990C-DCC3D42584AC}" type="presParOf" srcId="{82E9B249-C1D0-499E-95DE-EA0E0BD4DDFE}" destId="{D5C186BD-87D7-4D50-8CE9-898063BA0E11}" srcOrd="0" destOrd="0" presId="urn:microsoft.com/office/officeart/2005/8/layout/arrow1"/>
    <dgm:cxn modelId="{3F72ECED-64AC-44E0-A294-A8A641368028}" type="presParOf" srcId="{82E9B249-C1D0-499E-95DE-EA0E0BD4DDFE}" destId="{01637CA3-F423-4C00-A62A-A27C926E1824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D04704-9458-4276-8773-EF6436BD620A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DCDF973-20C5-4E5E-97EE-3FA8A18A87F1}">
      <dgm:prSet phldrT="[Text]"/>
      <dgm:spPr/>
      <dgm:t>
        <a:bodyPr/>
        <a:lstStyle/>
        <a:p>
          <a:r>
            <a:rPr lang="en-GB" dirty="0" smtClean="0"/>
            <a:t>I only trust what people think</a:t>
          </a:r>
          <a:endParaRPr lang="en-GB" dirty="0"/>
        </a:p>
      </dgm:t>
    </dgm:pt>
    <dgm:pt modelId="{5E715855-F494-4D82-9748-8E3C17F215D3}" type="parTrans" cxnId="{5D323B54-BC76-4237-AA35-0A272077ED62}">
      <dgm:prSet/>
      <dgm:spPr/>
      <dgm:t>
        <a:bodyPr/>
        <a:lstStyle/>
        <a:p>
          <a:endParaRPr lang="en-GB"/>
        </a:p>
      </dgm:t>
    </dgm:pt>
    <dgm:pt modelId="{021AF1FC-1F48-45F8-BB53-6B762980B832}" type="sibTrans" cxnId="{5D323B54-BC76-4237-AA35-0A272077ED62}">
      <dgm:prSet/>
      <dgm:spPr/>
      <dgm:t>
        <a:bodyPr/>
        <a:lstStyle/>
        <a:p>
          <a:endParaRPr lang="en-GB"/>
        </a:p>
      </dgm:t>
    </dgm:pt>
    <dgm:pt modelId="{86072580-BDB3-41E9-B79C-7497C7121EEB}">
      <dgm:prSet/>
      <dgm:spPr/>
      <dgm:t>
        <a:bodyPr/>
        <a:lstStyle/>
        <a:p>
          <a:r>
            <a:rPr lang="en-GB" dirty="0" smtClean="0"/>
            <a:t>I only trust the numbers</a:t>
          </a:r>
        </a:p>
      </dgm:t>
    </dgm:pt>
    <dgm:pt modelId="{40029657-4C49-4684-BC4D-FD10D9D9C130}" type="parTrans" cxnId="{8EDC2502-2AA5-4DD5-8242-EE0804FDC253}">
      <dgm:prSet/>
      <dgm:spPr/>
      <dgm:t>
        <a:bodyPr/>
        <a:lstStyle/>
        <a:p>
          <a:endParaRPr lang="en-GB"/>
        </a:p>
      </dgm:t>
    </dgm:pt>
    <dgm:pt modelId="{8DCAE0DC-42E4-4A4D-B196-3F07362E5878}" type="sibTrans" cxnId="{8EDC2502-2AA5-4DD5-8242-EE0804FDC253}">
      <dgm:prSet/>
      <dgm:spPr/>
      <dgm:t>
        <a:bodyPr/>
        <a:lstStyle/>
        <a:p>
          <a:endParaRPr lang="en-GB"/>
        </a:p>
      </dgm:t>
    </dgm:pt>
    <dgm:pt modelId="{28C32F03-4D53-4838-A075-1DC7B3410B74}" type="pres">
      <dgm:prSet presAssocID="{C1D04704-9458-4276-8773-EF6436BD620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9E8F68C-8306-48A8-A2B7-816C0DBE739B}" type="pres">
      <dgm:prSet presAssocID="{86072580-BDB3-41E9-B79C-7497C7121EEB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4A304F-A8FE-42C2-9E8D-034DD8D79100}" type="pres">
      <dgm:prSet presAssocID="{BDCDF973-20C5-4E5E-97EE-3FA8A18A87F1}" presName="arrow" presStyleLbl="node1" presStyleIdx="1" presStyleCnt="2" custRadScaleRad="99903" custRadScaleInc="21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3FD6BEE-2EB8-45A0-AF69-19EA4F1145C9}" type="presOf" srcId="{BDCDF973-20C5-4E5E-97EE-3FA8A18A87F1}" destId="{B14A304F-A8FE-42C2-9E8D-034DD8D79100}" srcOrd="0" destOrd="0" presId="urn:microsoft.com/office/officeart/2005/8/layout/arrow1"/>
    <dgm:cxn modelId="{5D323B54-BC76-4237-AA35-0A272077ED62}" srcId="{C1D04704-9458-4276-8773-EF6436BD620A}" destId="{BDCDF973-20C5-4E5E-97EE-3FA8A18A87F1}" srcOrd="1" destOrd="0" parTransId="{5E715855-F494-4D82-9748-8E3C17F215D3}" sibTransId="{021AF1FC-1F48-45F8-BB53-6B762980B832}"/>
    <dgm:cxn modelId="{2E8D3381-DB28-4AD9-9046-EE0BE013E65B}" type="presOf" srcId="{86072580-BDB3-41E9-B79C-7497C7121EEB}" destId="{E9E8F68C-8306-48A8-A2B7-816C0DBE739B}" srcOrd="0" destOrd="0" presId="urn:microsoft.com/office/officeart/2005/8/layout/arrow1"/>
    <dgm:cxn modelId="{F1BAD16C-4C3A-4731-8670-F0BD7B8E88D4}" type="presOf" srcId="{C1D04704-9458-4276-8773-EF6436BD620A}" destId="{28C32F03-4D53-4838-A075-1DC7B3410B74}" srcOrd="0" destOrd="0" presId="urn:microsoft.com/office/officeart/2005/8/layout/arrow1"/>
    <dgm:cxn modelId="{8EDC2502-2AA5-4DD5-8242-EE0804FDC253}" srcId="{C1D04704-9458-4276-8773-EF6436BD620A}" destId="{86072580-BDB3-41E9-B79C-7497C7121EEB}" srcOrd="0" destOrd="0" parTransId="{40029657-4C49-4684-BC4D-FD10D9D9C130}" sibTransId="{8DCAE0DC-42E4-4A4D-B196-3F07362E5878}"/>
    <dgm:cxn modelId="{FDAB35E0-D0AC-4124-B3A6-2B6977615076}" type="presParOf" srcId="{28C32F03-4D53-4838-A075-1DC7B3410B74}" destId="{E9E8F68C-8306-48A8-A2B7-816C0DBE739B}" srcOrd="0" destOrd="0" presId="urn:microsoft.com/office/officeart/2005/8/layout/arrow1"/>
    <dgm:cxn modelId="{DAEA7AF6-BD4A-4096-9FC8-BBFC62E30FC4}" type="presParOf" srcId="{28C32F03-4D53-4838-A075-1DC7B3410B74}" destId="{B14A304F-A8FE-42C2-9E8D-034DD8D79100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D04704-9458-4276-8773-EF6436BD620A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DCDF973-20C5-4E5E-97EE-3FA8A18A87F1}">
      <dgm:prSet phldrT="[Text]"/>
      <dgm:spPr/>
      <dgm:t>
        <a:bodyPr/>
        <a:lstStyle/>
        <a:p>
          <a:r>
            <a:rPr lang="en-GB" dirty="0" smtClean="0"/>
            <a:t>It’s true if enough people believe it’s true</a:t>
          </a:r>
          <a:endParaRPr lang="en-GB" dirty="0"/>
        </a:p>
      </dgm:t>
    </dgm:pt>
    <dgm:pt modelId="{5E715855-F494-4D82-9748-8E3C17F215D3}" type="parTrans" cxnId="{5D323B54-BC76-4237-AA35-0A272077ED62}">
      <dgm:prSet/>
      <dgm:spPr/>
      <dgm:t>
        <a:bodyPr/>
        <a:lstStyle/>
        <a:p>
          <a:endParaRPr lang="en-GB"/>
        </a:p>
      </dgm:t>
    </dgm:pt>
    <dgm:pt modelId="{021AF1FC-1F48-45F8-BB53-6B762980B832}" type="sibTrans" cxnId="{5D323B54-BC76-4237-AA35-0A272077ED62}">
      <dgm:prSet/>
      <dgm:spPr/>
      <dgm:t>
        <a:bodyPr/>
        <a:lstStyle/>
        <a:p>
          <a:endParaRPr lang="en-GB"/>
        </a:p>
      </dgm:t>
    </dgm:pt>
    <dgm:pt modelId="{86072580-BDB3-41E9-B79C-7497C7121EEB}">
      <dgm:prSet/>
      <dgm:spPr/>
      <dgm:t>
        <a:bodyPr/>
        <a:lstStyle/>
        <a:p>
          <a:r>
            <a:rPr lang="en-GB" dirty="0" smtClean="0"/>
            <a:t>It’s only true if you can back it up with evidence</a:t>
          </a:r>
        </a:p>
      </dgm:t>
    </dgm:pt>
    <dgm:pt modelId="{40029657-4C49-4684-BC4D-FD10D9D9C130}" type="parTrans" cxnId="{8EDC2502-2AA5-4DD5-8242-EE0804FDC253}">
      <dgm:prSet/>
      <dgm:spPr/>
      <dgm:t>
        <a:bodyPr/>
        <a:lstStyle/>
        <a:p>
          <a:endParaRPr lang="en-GB"/>
        </a:p>
      </dgm:t>
    </dgm:pt>
    <dgm:pt modelId="{8DCAE0DC-42E4-4A4D-B196-3F07362E5878}" type="sibTrans" cxnId="{8EDC2502-2AA5-4DD5-8242-EE0804FDC253}">
      <dgm:prSet/>
      <dgm:spPr/>
      <dgm:t>
        <a:bodyPr/>
        <a:lstStyle/>
        <a:p>
          <a:endParaRPr lang="en-GB"/>
        </a:p>
      </dgm:t>
    </dgm:pt>
    <dgm:pt modelId="{28C32F03-4D53-4838-A075-1DC7B3410B74}" type="pres">
      <dgm:prSet presAssocID="{C1D04704-9458-4276-8773-EF6436BD620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9E8F68C-8306-48A8-A2B7-816C0DBE739B}" type="pres">
      <dgm:prSet presAssocID="{86072580-BDB3-41E9-B79C-7497C7121EEB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4A304F-A8FE-42C2-9E8D-034DD8D79100}" type="pres">
      <dgm:prSet presAssocID="{BDCDF973-20C5-4E5E-97EE-3FA8A18A87F1}" presName="arrow" presStyleLbl="node1" presStyleIdx="1" presStyleCnt="2" custRadScaleRad="99903" custRadScaleInc="21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88D0602-A44B-4408-8192-25F0C0C14B2F}" type="presOf" srcId="{C1D04704-9458-4276-8773-EF6436BD620A}" destId="{28C32F03-4D53-4838-A075-1DC7B3410B74}" srcOrd="0" destOrd="0" presId="urn:microsoft.com/office/officeart/2005/8/layout/arrow1"/>
    <dgm:cxn modelId="{5D323B54-BC76-4237-AA35-0A272077ED62}" srcId="{C1D04704-9458-4276-8773-EF6436BD620A}" destId="{BDCDF973-20C5-4E5E-97EE-3FA8A18A87F1}" srcOrd="1" destOrd="0" parTransId="{5E715855-F494-4D82-9748-8E3C17F215D3}" sibTransId="{021AF1FC-1F48-45F8-BB53-6B762980B832}"/>
    <dgm:cxn modelId="{6882DC90-F970-4B38-8C68-BDCA1D724FED}" type="presOf" srcId="{BDCDF973-20C5-4E5E-97EE-3FA8A18A87F1}" destId="{B14A304F-A8FE-42C2-9E8D-034DD8D79100}" srcOrd="0" destOrd="0" presId="urn:microsoft.com/office/officeart/2005/8/layout/arrow1"/>
    <dgm:cxn modelId="{8EDC2502-2AA5-4DD5-8242-EE0804FDC253}" srcId="{C1D04704-9458-4276-8773-EF6436BD620A}" destId="{86072580-BDB3-41E9-B79C-7497C7121EEB}" srcOrd="0" destOrd="0" parTransId="{40029657-4C49-4684-BC4D-FD10D9D9C130}" sibTransId="{8DCAE0DC-42E4-4A4D-B196-3F07362E5878}"/>
    <dgm:cxn modelId="{95973F8D-5B5D-484F-81A3-6EB196FAF803}" type="presOf" srcId="{86072580-BDB3-41E9-B79C-7497C7121EEB}" destId="{E9E8F68C-8306-48A8-A2B7-816C0DBE739B}" srcOrd="0" destOrd="0" presId="urn:microsoft.com/office/officeart/2005/8/layout/arrow1"/>
    <dgm:cxn modelId="{29FD52DC-41E7-437D-A73F-AE1E549D89D7}" type="presParOf" srcId="{28C32F03-4D53-4838-A075-1DC7B3410B74}" destId="{E9E8F68C-8306-48A8-A2B7-816C0DBE739B}" srcOrd="0" destOrd="0" presId="urn:microsoft.com/office/officeart/2005/8/layout/arrow1"/>
    <dgm:cxn modelId="{7FF08B3D-3CB8-4FC7-A9CA-D65863C21C8C}" type="presParOf" srcId="{28C32F03-4D53-4838-A075-1DC7B3410B74}" destId="{B14A304F-A8FE-42C2-9E8D-034DD8D79100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D04704-9458-4276-8773-EF6436BD620A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DCDF973-20C5-4E5E-97EE-3FA8A18A87F1}">
      <dgm:prSet phldrT="[Text]"/>
      <dgm:spPr/>
      <dgm:t>
        <a:bodyPr/>
        <a:lstStyle/>
        <a:p>
          <a:r>
            <a:rPr lang="en-GB" dirty="0" smtClean="0"/>
            <a:t>Fact and opinion are equally important in understanding</a:t>
          </a:r>
          <a:endParaRPr lang="en-GB" dirty="0"/>
        </a:p>
      </dgm:t>
    </dgm:pt>
    <dgm:pt modelId="{5E715855-F494-4D82-9748-8E3C17F215D3}" type="parTrans" cxnId="{5D323B54-BC76-4237-AA35-0A272077ED62}">
      <dgm:prSet/>
      <dgm:spPr/>
      <dgm:t>
        <a:bodyPr/>
        <a:lstStyle/>
        <a:p>
          <a:endParaRPr lang="en-GB"/>
        </a:p>
      </dgm:t>
    </dgm:pt>
    <dgm:pt modelId="{021AF1FC-1F48-45F8-BB53-6B762980B832}" type="sibTrans" cxnId="{5D323B54-BC76-4237-AA35-0A272077ED62}">
      <dgm:prSet/>
      <dgm:spPr/>
      <dgm:t>
        <a:bodyPr/>
        <a:lstStyle/>
        <a:p>
          <a:endParaRPr lang="en-GB"/>
        </a:p>
      </dgm:t>
    </dgm:pt>
    <dgm:pt modelId="{86072580-BDB3-41E9-B79C-7497C7121EEB}">
      <dgm:prSet/>
      <dgm:spPr/>
      <dgm:t>
        <a:bodyPr/>
        <a:lstStyle/>
        <a:p>
          <a:r>
            <a:rPr lang="en-GB" dirty="0" smtClean="0"/>
            <a:t>Fact matters more than opinion in understanding</a:t>
          </a:r>
        </a:p>
      </dgm:t>
    </dgm:pt>
    <dgm:pt modelId="{40029657-4C49-4684-BC4D-FD10D9D9C130}" type="parTrans" cxnId="{8EDC2502-2AA5-4DD5-8242-EE0804FDC253}">
      <dgm:prSet/>
      <dgm:spPr/>
      <dgm:t>
        <a:bodyPr/>
        <a:lstStyle/>
        <a:p>
          <a:endParaRPr lang="en-GB"/>
        </a:p>
      </dgm:t>
    </dgm:pt>
    <dgm:pt modelId="{8DCAE0DC-42E4-4A4D-B196-3F07362E5878}" type="sibTrans" cxnId="{8EDC2502-2AA5-4DD5-8242-EE0804FDC253}">
      <dgm:prSet/>
      <dgm:spPr/>
      <dgm:t>
        <a:bodyPr/>
        <a:lstStyle/>
        <a:p>
          <a:endParaRPr lang="en-GB"/>
        </a:p>
      </dgm:t>
    </dgm:pt>
    <dgm:pt modelId="{28C32F03-4D53-4838-A075-1DC7B3410B74}" type="pres">
      <dgm:prSet presAssocID="{C1D04704-9458-4276-8773-EF6436BD620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9E8F68C-8306-48A8-A2B7-816C0DBE739B}" type="pres">
      <dgm:prSet presAssocID="{86072580-BDB3-41E9-B79C-7497C7121EEB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4A304F-A8FE-42C2-9E8D-034DD8D79100}" type="pres">
      <dgm:prSet presAssocID="{BDCDF973-20C5-4E5E-97EE-3FA8A18A87F1}" presName="arrow" presStyleLbl="node1" presStyleIdx="1" presStyleCnt="2" custRadScaleRad="99903" custRadScaleInc="21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75175C6-27A6-46FE-A68B-29325482734C}" type="presOf" srcId="{86072580-BDB3-41E9-B79C-7497C7121EEB}" destId="{E9E8F68C-8306-48A8-A2B7-816C0DBE739B}" srcOrd="0" destOrd="0" presId="urn:microsoft.com/office/officeart/2005/8/layout/arrow1"/>
    <dgm:cxn modelId="{5D323B54-BC76-4237-AA35-0A272077ED62}" srcId="{C1D04704-9458-4276-8773-EF6436BD620A}" destId="{BDCDF973-20C5-4E5E-97EE-3FA8A18A87F1}" srcOrd="1" destOrd="0" parTransId="{5E715855-F494-4D82-9748-8E3C17F215D3}" sibTransId="{021AF1FC-1F48-45F8-BB53-6B762980B832}"/>
    <dgm:cxn modelId="{730A6406-15A2-416B-B3A6-B4BBFCBEF567}" type="presOf" srcId="{BDCDF973-20C5-4E5E-97EE-3FA8A18A87F1}" destId="{B14A304F-A8FE-42C2-9E8D-034DD8D79100}" srcOrd="0" destOrd="0" presId="urn:microsoft.com/office/officeart/2005/8/layout/arrow1"/>
    <dgm:cxn modelId="{8EDC2502-2AA5-4DD5-8242-EE0804FDC253}" srcId="{C1D04704-9458-4276-8773-EF6436BD620A}" destId="{86072580-BDB3-41E9-B79C-7497C7121EEB}" srcOrd="0" destOrd="0" parTransId="{40029657-4C49-4684-BC4D-FD10D9D9C130}" sibTransId="{8DCAE0DC-42E4-4A4D-B196-3F07362E5878}"/>
    <dgm:cxn modelId="{981046DC-37B0-4100-A319-7D3074F68816}" type="presOf" srcId="{C1D04704-9458-4276-8773-EF6436BD620A}" destId="{28C32F03-4D53-4838-A075-1DC7B3410B74}" srcOrd="0" destOrd="0" presId="urn:microsoft.com/office/officeart/2005/8/layout/arrow1"/>
    <dgm:cxn modelId="{D2144180-A42D-4B60-BFD6-7709071B98C8}" type="presParOf" srcId="{28C32F03-4D53-4838-A075-1DC7B3410B74}" destId="{E9E8F68C-8306-48A8-A2B7-816C0DBE739B}" srcOrd="0" destOrd="0" presId="urn:microsoft.com/office/officeart/2005/8/layout/arrow1"/>
    <dgm:cxn modelId="{4959205E-4915-4D46-A638-B50D81A69950}" type="presParOf" srcId="{28C32F03-4D53-4838-A075-1DC7B3410B74}" destId="{B14A304F-A8FE-42C2-9E8D-034DD8D79100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186BD-87D7-4D50-8CE9-898063BA0E11}">
      <dsp:nvSpPr>
        <dsp:cNvPr id="0" name=""/>
        <dsp:cNvSpPr/>
      </dsp:nvSpPr>
      <dsp:spPr>
        <a:xfrm rot="16200000">
          <a:off x="739" y="2688"/>
          <a:ext cx="2079652" cy="2082855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Either it happened or it didn’t</a:t>
          </a:r>
          <a:endParaRPr lang="en-GB" sz="1300" kern="1200" dirty="0"/>
        </a:p>
      </dsp:txBody>
      <dsp:txXfrm rot="5400000">
        <a:off x="363077" y="524203"/>
        <a:ext cx="1718916" cy="1039826"/>
      </dsp:txXfrm>
    </dsp:sp>
    <dsp:sp modelId="{01637CA3-F423-4C00-A62A-A27C926E1824}">
      <dsp:nvSpPr>
        <dsp:cNvPr id="0" name=""/>
        <dsp:cNvSpPr/>
      </dsp:nvSpPr>
      <dsp:spPr>
        <a:xfrm rot="5400000">
          <a:off x="4616351" y="910"/>
          <a:ext cx="2079652" cy="20864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Whether or not it happened depends on who you are and where you’re coming from</a:t>
          </a:r>
          <a:endParaRPr lang="en-GB" sz="1300" kern="1200" dirty="0"/>
        </a:p>
      </dsp:txBody>
      <dsp:txXfrm rot="-5400000">
        <a:off x="4612972" y="524203"/>
        <a:ext cx="1722472" cy="10398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186BD-87D7-4D50-8CE9-898063BA0E11}">
      <dsp:nvSpPr>
        <dsp:cNvPr id="0" name=""/>
        <dsp:cNvSpPr/>
      </dsp:nvSpPr>
      <dsp:spPr>
        <a:xfrm rot="16200000">
          <a:off x="739" y="2688"/>
          <a:ext cx="2079652" cy="2082855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Some things are fundamentally ‘true’ and some are fundamentally ‘false’</a:t>
          </a:r>
          <a:endParaRPr lang="en-GB" sz="1300" kern="1200" dirty="0"/>
        </a:p>
      </dsp:txBody>
      <dsp:txXfrm rot="5400000">
        <a:off x="363077" y="524203"/>
        <a:ext cx="1718916" cy="1039826"/>
      </dsp:txXfrm>
    </dsp:sp>
    <dsp:sp modelId="{01637CA3-F423-4C00-A62A-A27C926E1824}">
      <dsp:nvSpPr>
        <dsp:cNvPr id="0" name=""/>
        <dsp:cNvSpPr/>
      </dsp:nvSpPr>
      <dsp:spPr>
        <a:xfrm rot="5400000">
          <a:off x="4616351" y="910"/>
          <a:ext cx="2079652" cy="20864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What is ‘true’ and what is ‘false’ depends on your perspective</a:t>
          </a:r>
          <a:endParaRPr lang="en-GB" sz="1300" kern="1200" dirty="0"/>
        </a:p>
      </dsp:txBody>
      <dsp:txXfrm rot="-5400000">
        <a:off x="4612972" y="524203"/>
        <a:ext cx="1722472" cy="10398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8F68C-8306-48A8-A2B7-816C0DBE739B}">
      <dsp:nvSpPr>
        <dsp:cNvPr id="0" name=""/>
        <dsp:cNvSpPr/>
      </dsp:nvSpPr>
      <dsp:spPr>
        <a:xfrm rot="16200000">
          <a:off x="1775" y="892"/>
          <a:ext cx="1726406" cy="172640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 only trust the numbers</a:t>
          </a:r>
        </a:p>
      </dsp:txBody>
      <dsp:txXfrm rot="5400000">
        <a:off x="303896" y="432493"/>
        <a:ext cx="1424285" cy="863203"/>
      </dsp:txXfrm>
    </dsp:sp>
    <dsp:sp modelId="{B14A304F-A8FE-42C2-9E8D-034DD8D79100}">
      <dsp:nvSpPr>
        <dsp:cNvPr id="0" name=""/>
        <dsp:cNvSpPr/>
      </dsp:nvSpPr>
      <dsp:spPr>
        <a:xfrm rot="5400000">
          <a:off x="4365649" y="1785"/>
          <a:ext cx="1726406" cy="172640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 only trust what people think</a:t>
          </a:r>
          <a:endParaRPr lang="en-GB" sz="1600" kern="1200" dirty="0"/>
        </a:p>
      </dsp:txBody>
      <dsp:txXfrm rot="-5400000">
        <a:off x="4365649" y="433387"/>
        <a:ext cx="1424285" cy="8632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8F68C-8306-48A8-A2B7-816C0DBE739B}">
      <dsp:nvSpPr>
        <dsp:cNvPr id="0" name=""/>
        <dsp:cNvSpPr/>
      </dsp:nvSpPr>
      <dsp:spPr>
        <a:xfrm rot="16200000">
          <a:off x="1775" y="892"/>
          <a:ext cx="1726406" cy="172640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It’s only true if you can back it up with evidence</a:t>
          </a:r>
        </a:p>
      </dsp:txBody>
      <dsp:txXfrm rot="5400000">
        <a:off x="303896" y="432493"/>
        <a:ext cx="1424285" cy="863203"/>
      </dsp:txXfrm>
    </dsp:sp>
    <dsp:sp modelId="{B14A304F-A8FE-42C2-9E8D-034DD8D79100}">
      <dsp:nvSpPr>
        <dsp:cNvPr id="0" name=""/>
        <dsp:cNvSpPr/>
      </dsp:nvSpPr>
      <dsp:spPr>
        <a:xfrm rot="5400000">
          <a:off x="4365649" y="1785"/>
          <a:ext cx="1726406" cy="172640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It’s true if enough people believe it’s true</a:t>
          </a:r>
          <a:endParaRPr lang="en-GB" sz="1300" kern="1200" dirty="0"/>
        </a:p>
      </dsp:txBody>
      <dsp:txXfrm rot="-5400000">
        <a:off x="4365649" y="433387"/>
        <a:ext cx="1424285" cy="8632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8F68C-8306-48A8-A2B7-816C0DBE739B}">
      <dsp:nvSpPr>
        <dsp:cNvPr id="0" name=""/>
        <dsp:cNvSpPr/>
      </dsp:nvSpPr>
      <dsp:spPr>
        <a:xfrm rot="16200000">
          <a:off x="1775" y="892"/>
          <a:ext cx="1726406" cy="172640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Fact matters more than opinion in understanding</a:t>
          </a:r>
        </a:p>
      </dsp:txBody>
      <dsp:txXfrm rot="5400000">
        <a:off x="303896" y="432493"/>
        <a:ext cx="1424285" cy="863203"/>
      </dsp:txXfrm>
    </dsp:sp>
    <dsp:sp modelId="{B14A304F-A8FE-42C2-9E8D-034DD8D79100}">
      <dsp:nvSpPr>
        <dsp:cNvPr id="0" name=""/>
        <dsp:cNvSpPr/>
      </dsp:nvSpPr>
      <dsp:spPr>
        <a:xfrm rot="5400000">
          <a:off x="4365649" y="1785"/>
          <a:ext cx="1726406" cy="172640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Fact and opinion are equally important in understanding</a:t>
          </a:r>
          <a:endParaRPr lang="en-GB" sz="1200" kern="1200" dirty="0"/>
        </a:p>
      </dsp:txBody>
      <dsp:txXfrm rot="-5400000">
        <a:off x="4365649" y="433387"/>
        <a:ext cx="1424285" cy="863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721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909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417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276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986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279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65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471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54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95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3554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644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033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5083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598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3616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450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6247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5349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4401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470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520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E8FAA-495F-4DAD-B4CB-B38CC50200DB}" type="datetimeFigureOut">
              <a:rPr lang="en-US" smtClean="0"/>
              <a:t>3/29/2018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A3633-B8A8-4F95-9706-927738B52D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10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29/03/2018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821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511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Ontology</a:t>
            </a:r>
            <a:r>
              <a:rPr lang="en-GB" dirty="0">
                <a:solidFill>
                  <a:schemeClr val="bg1"/>
                </a:solidFill>
              </a:rPr>
              <a:t>, Epistemology, and Methodology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Research Methods for Work-based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70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does our research come from?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Research never exists in a vacuum </a:t>
            </a:r>
          </a:p>
          <a:p>
            <a:r>
              <a:rPr lang="en-GB" dirty="0" smtClean="0"/>
              <a:t>Every element of research – from the way we identify questions to ask to the way we decide to answer those questions – is influenced by our worldview, our beliefs, our environment, our upbringing, and many other factors</a:t>
            </a:r>
          </a:p>
          <a:p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8688288" y="815744"/>
            <a:ext cx="1944216" cy="936104"/>
          </a:xfrm>
          <a:prstGeom prst="cloudCallout">
            <a:avLst>
              <a:gd name="adj1" fmla="val -44561"/>
              <a:gd name="adj2" fmla="val 757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Except at NASA…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98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Ontology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branch of philosophy/metaphysics, </a:t>
            </a:r>
            <a:r>
              <a:rPr lang="en-GB" dirty="0"/>
              <a:t>o</a:t>
            </a:r>
            <a:r>
              <a:rPr lang="en-GB" dirty="0" smtClean="0"/>
              <a:t>ntology literally translates to the study </a:t>
            </a:r>
            <a:r>
              <a:rPr lang="en-GB" dirty="0"/>
              <a:t>(-‘ology</a:t>
            </a:r>
            <a:r>
              <a:rPr lang="en-GB" dirty="0" smtClean="0"/>
              <a:t>’) of being (‘onto’-)</a:t>
            </a:r>
          </a:p>
          <a:p>
            <a:r>
              <a:rPr lang="en-GB" dirty="0" smtClean="0"/>
              <a:t>Our ontological positions and beliefs have a strong influence on the way we see the world, the research questions we see, and the way in which we choose to answer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55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5840" y="2276872"/>
            <a:ext cx="2746648" cy="922114"/>
          </a:xfrm>
        </p:spPr>
        <p:txBody>
          <a:bodyPr/>
          <a:lstStyle/>
          <a:p>
            <a:r>
              <a:rPr lang="en-GB" dirty="0" smtClean="0"/>
              <a:t>Ontology</a:t>
            </a: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 rot="18939842">
            <a:off x="2880818" y="1199889"/>
            <a:ext cx="2669174" cy="14713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ysClr val="windowText" lastClr="000000"/>
                </a:solidFill>
              </a:rPr>
              <a:t>Upbringing</a:t>
            </a:r>
            <a:endParaRPr lang="en-GB" sz="1600" dirty="0">
              <a:solidFill>
                <a:sysClr val="windowText" lastClr="000000"/>
              </a:solidFill>
            </a:endParaRPr>
          </a:p>
        </p:txBody>
      </p:sp>
      <p:sp>
        <p:nvSpPr>
          <p:cNvPr id="5" name="Down Arrow 4"/>
          <p:cNvSpPr/>
          <p:nvPr/>
        </p:nvSpPr>
        <p:spPr>
          <a:xfrm rot="2825147">
            <a:off x="6897051" y="1694816"/>
            <a:ext cx="1440798" cy="10792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Laws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 rot="13278966">
            <a:off x="3072456" y="2988423"/>
            <a:ext cx="2018108" cy="12836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Religion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 rot="6888907">
            <a:off x="6822458" y="2976730"/>
            <a:ext cx="2513277" cy="13852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Nationality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8" name="Down Arrow 7"/>
          <p:cNvSpPr/>
          <p:nvPr/>
        </p:nvSpPr>
        <p:spPr>
          <a:xfrm rot="357696">
            <a:off x="5193194" y="865431"/>
            <a:ext cx="1979027" cy="12278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Politics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9" name="Down Arrow 8"/>
          <p:cNvSpPr/>
          <p:nvPr/>
        </p:nvSpPr>
        <p:spPr>
          <a:xfrm rot="10800000">
            <a:off x="4828298" y="3255791"/>
            <a:ext cx="2567918" cy="12815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Social Constructs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37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Ontology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Objectivism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Reality is fundamentally objective, and independent of other factors</a:t>
            </a:r>
          </a:p>
          <a:p>
            <a:r>
              <a:rPr lang="en-GB" sz="2000" dirty="0"/>
              <a:t>Truth, reality, fact, etc. are things that exist and can be found</a:t>
            </a:r>
            <a:endParaRPr lang="en-GB" sz="2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Subjectivism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Reality cannot be understood without accounting for subjective experience</a:t>
            </a:r>
          </a:p>
          <a:p>
            <a:r>
              <a:rPr lang="en-GB" sz="2000" dirty="0"/>
              <a:t>Truth, reality, fact, etc. do not really exist – everything we know and think comes through our ‘lens’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545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Ontology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2855640" y="692696"/>
          <a:ext cx="6696744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/>
          </p:nvPr>
        </p:nvGraphicFramePr>
        <p:xfrm>
          <a:off x="2855640" y="2708920"/>
          <a:ext cx="6696744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6038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in apartment buildings</a:t>
            </a:r>
          </a:p>
        </p:txBody>
      </p:sp>
      <p:pic>
        <p:nvPicPr>
          <p:cNvPr id="1026" name="Picture 2" descr="45-apartments_city_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595" y="1392670"/>
            <a:ext cx="2776810" cy="4268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03513" y="1417639"/>
            <a:ext cx="282473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Objectivists wonder: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Do crimes occur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What crimes occur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Is there increased risk in these buildings?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63755" y="1417638"/>
            <a:ext cx="28247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Subjectivists wonder: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Do residents experience crimes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What do people in these buildings consider to be ‘crimes’?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Do people feel safe in and around these buildings?</a:t>
            </a:r>
          </a:p>
        </p:txBody>
      </p:sp>
    </p:spTree>
    <p:extLst>
      <p:ext uri="{BB962C8B-B14F-4D97-AF65-F5344CB8AC3E}">
        <p14:creationId xmlns:p14="http://schemas.microsoft.com/office/powerpoint/2010/main" val="399633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 you stand?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think is your preferred ontological position?</a:t>
            </a:r>
          </a:p>
          <a:p>
            <a:r>
              <a:rPr lang="en-GB" dirty="0" smtClean="0"/>
              <a:t>What do you think is the preferred ontological position of your workplace?</a:t>
            </a:r>
          </a:p>
          <a:p>
            <a:r>
              <a:rPr lang="en-GB" dirty="0" smtClean="0"/>
              <a:t>Do they link up? How does this agreement/opposition affect research potential?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7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Epistemology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Epistemology literally translates to the study (‘-ology’) of knowledge (‘</a:t>
            </a:r>
            <a:r>
              <a:rPr lang="en-GB" dirty="0" err="1" smtClean="0"/>
              <a:t>epistem</a:t>
            </a:r>
            <a:r>
              <a:rPr lang="en-GB" dirty="0" smtClean="0"/>
              <a:t>-’)</a:t>
            </a:r>
          </a:p>
          <a:p>
            <a:r>
              <a:rPr lang="en-GB" dirty="0" smtClean="0"/>
              <a:t>Our epistemological positions can help us understand what we think of as ‘knowledge’, how knowledge is created, and what knowledge is valid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04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776" y="1988840"/>
            <a:ext cx="4032448" cy="1080120"/>
          </a:xfrm>
        </p:spPr>
        <p:txBody>
          <a:bodyPr/>
          <a:lstStyle/>
          <a:p>
            <a:r>
              <a:rPr lang="en-GB" dirty="0" smtClean="0"/>
              <a:t>Epistemology</a:t>
            </a:r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7464152" y="404664"/>
            <a:ext cx="2448272" cy="1728192"/>
          </a:xfrm>
          <a:prstGeom prst="cloudCallout">
            <a:avLst>
              <a:gd name="adj1" fmla="val -39676"/>
              <a:gd name="adj2" fmla="val 58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What is truth?</a:t>
            </a: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4" name="Cloud Callout 3"/>
          <p:cNvSpPr/>
          <p:nvPr/>
        </p:nvSpPr>
        <p:spPr>
          <a:xfrm>
            <a:off x="1847528" y="2528900"/>
            <a:ext cx="2376264" cy="2016224"/>
          </a:xfrm>
          <a:prstGeom prst="cloudCallout">
            <a:avLst>
              <a:gd name="adj1" fmla="val 68261"/>
              <a:gd name="adj2" fmla="val -265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What is knowledge?</a:t>
            </a: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5" name="Cloud Callout 4"/>
          <p:cNvSpPr/>
          <p:nvPr/>
        </p:nvSpPr>
        <p:spPr>
          <a:xfrm>
            <a:off x="6312024" y="3429000"/>
            <a:ext cx="2736304" cy="2016224"/>
          </a:xfrm>
          <a:prstGeom prst="cloudCallout">
            <a:avLst>
              <a:gd name="adj1" fmla="val -35585"/>
              <a:gd name="adj2" fmla="val -706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What kinds of information are legitimate?</a:t>
            </a: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6" name="Cloud Callout 5"/>
          <p:cNvSpPr/>
          <p:nvPr/>
        </p:nvSpPr>
        <p:spPr>
          <a:xfrm>
            <a:off x="2063552" y="117350"/>
            <a:ext cx="2664296" cy="1872208"/>
          </a:xfrm>
          <a:prstGeom prst="cloudCallout">
            <a:avLst>
              <a:gd name="adj1" fmla="val 42242"/>
              <a:gd name="adj2" fmla="val 59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How deep must we dig to uncover the ‘real truth’?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4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Epistemology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Positivism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scientist!</a:t>
            </a:r>
          </a:p>
          <a:p>
            <a:r>
              <a:rPr lang="en-GB" sz="2000" dirty="0"/>
              <a:t>We find knowledge/information by measuring, gauging, observing, etc. using the senses</a:t>
            </a:r>
          </a:p>
          <a:p>
            <a:r>
              <a:rPr lang="en-GB" sz="2000" dirty="0"/>
              <a:t>Research should adhere strictly to the ‘scientific method’ and remain at arm’s length from participants/subjects</a:t>
            </a:r>
          </a:p>
          <a:p>
            <a:r>
              <a:rPr lang="en-GB" sz="2000" dirty="0"/>
              <a:t>What is important is understanding occurrences</a:t>
            </a:r>
            <a:endParaRPr lang="en-GB" sz="2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err="1" smtClean="0"/>
              <a:t>Interpretivism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detective!</a:t>
            </a:r>
          </a:p>
          <a:p>
            <a:r>
              <a:rPr lang="en-GB" sz="2000" dirty="0"/>
              <a:t>We find knowledge/information through interpreting and understanding</a:t>
            </a:r>
          </a:p>
          <a:p>
            <a:r>
              <a:rPr lang="en-GB" sz="2000" dirty="0"/>
              <a:t>Research should be flexible and interactive, allowing participants/subjects to drive questions</a:t>
            </a:r>
          </a:p>
          <a:p>
            <a:r>
              <a:rPr lang="en-GB" sz="2000" dirty="0"/>
              <a:t>What is important is understanding experiences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5409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1784" y="188640"/>
            <a:ext cx="3898776" cy="1138138"/>
          </a:xfrm>
        </p:spPr>
        <p:txBody>
          <a:bodyPr/>
          <a:lstStyle/>
          <a:p>
            <a:r>
              <a:rPr lang="en-GB" dirty="0" smtClean="0"/>
              <a:t>Epistemology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/>
          </p:nvPr>
        </p:nvGraphicFramePr>
        <p:xfrm>
          <a:off x="3053172" y="757709"/>
          <a:ext cx="6096000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/>
          </p:nvPr>
        </p:nvGraphicFramePr>
        <p:xfrm>
          <a:off x="3053172" y="2420888"/>
          <a:ext cx="6096000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/>
          <p:cNvGraphicFramePr/>
          <p:nvPr>
            <p:extLst/>
          </p:nvPr>
        </p:nvGraphicFramePr>
        <p:xfrm>
          <a:off x="3053172" y="4077072"/>
          <a:ext cx="6096000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0360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  <p:bldGraphic spid="8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in apartment buildings</a:t>
            </a:r>
          </a:p>
        </p:txBody>
      </p:sp>
      <p:pic>
        <p:nvPicPr>
          <p:cNvPr id="1026" name="Picture 2" descr="45-apartments_city_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595" y="1392670"/>
            <a:ext cx="2776810" cy="4268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03513" y="1417638"/>
            <a:ext cx="28247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Objectivists wonder: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crimes occur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What crimes occur in these buildings</a:t>
            </a:r>
            <a:r>
              <a:rPr lang="en-GB" sz="1200" dirty="0">
                <a:solidFill>
                  <a:prstClr val="black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Is there increased risk in these buildings?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63755" y="1417638"/>
            <a:ext cx="28247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Subjectivists wonder: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residents experience crimes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What do people in these buildings consider to be ‘crimes</a:t>
            </a:r>
            <a:r>
              <a:rPr lang="en-GB" sz="1200" dirty="0">
                <a:solidFill>
                  <a:prstClr val="black"/>
                </a:solidFill>
              </a:rPr>
              <a:t>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people feel safe in and around these buildings?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95723" y="2893112"/>
            <a:ext cx="282473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Positivists ask: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Are crime statistics available?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Have we categorised the crimes that occur?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Can we compare these buildings to others?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63755" y="2893113"/>
            <a:ext cx="282473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prstClr val="black"/>
                </a:solidFill>
              </a:rPr>
              <a:t>Interpretivists</a:t>
            </a:r>
            <a:r>
              <a:rPr lang="en-GB" u="sng" dirty="0">
                <a:solidFill>
                  <a:prstClr val="black"/>
                </a:solidFill>
              </a:rPr>
              <a:t> ask: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Have we spoken to residents to get their views?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residents think certain crimes are more or less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Can we observe the interaction of residents or behaviours of passers-by?</a:t>
            </a:r>
          </a:p>
        </p:txBody>
      </p:sp>
    </p:spTree>
    <p:extLst>
      <p:ext uri="{BB962C8B-B14F-4D97-AF65-F5344CB8AC3E}">
        <p14:creationId xmlns:p14="http://schemas.microsoft.com/office/powerpoint/2010/main" val="4184823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 you stand?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 you think is your preferred epistemological position?</a:t>
            </a:r>
          </a:p>
          <a:p>
            <a:r>
              <a:rPr lang="en-GB" dirty="0" smtClean="0"/>
              <a:t>What do you think is the preferred epistemological position of your workplace?</a:t>
            </a:r>
          </a:p>
          <a:p>
            <a:r>
              <a:rPr lang="en-GB" dirty="0" smtClean="0"/>
              <a:t>Do they link up? How does this agreement/opposition affect research potential?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55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Methodology literally translates to the study (‘-ology’) of ways of searching (‘method-’)</a:t>
            </a:r>
          </a:p>
          <a:p>
            <a:r>
              <a:rPr lang="en-GB" dirty="0" smtClean="0"/>
              <a:t>The methodology we choose is grounded in our ontological and epistemological positions, and reflects what we think is the </a:t>
            </a:r>
            <a:r>
              <a:rPr lang="en-GB" b="1" dirty="0" smtClean="0"/>
              <a:t>BEST</a:t>
            </a:r>
            <a:r>
              <a:rPr lang="en-GB" dirty="0" smtClean="0"/>
              <a:t> way to: </a:t>
            </a:r>
          </a:p>
          <a:p>
            <a:pPr lvl="1"/>
            <a:r>
              <a:rPr lang="en-GB" dirty="0" smtClean="0"/>
              <a:t>answer the questions we’ve identified (through our ontological lens), in order to: </a:t>
            </a:r>
          </a:p>
          <a:p>
            <a:pPr lvl="2"/>
            <a:r>
              <a:rPr lang="en-GB" dirty="0" smtClean="0"/>
              <a:t>get to the answers we see as valid (because of our epistemological position).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8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526961"/>
            <a:ext cx="4040188" cy="639762"/>
          </a:xfrm>
        </p:spPr>
        <p:txBody>
          <a:bodyPr/>
          <a:lstStyle/>
          <a:p>
            <a:pPr algn="ctr"/>
            <a:r>
              <a:rPr lang="en-GB" dirty="0" smtClean="0"/>
              <a:t>Qualitative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Data have ‘qualities’ that are generally not numeric and must be understood rather than measured</a:t>
            </a:r>
          </a:p>
          <a:p>
            <a:r>
              <a:rPr lang="en-GB" sz="2000" dirty="0"/>
              <a:t>Tends to look for meaning or experience</a:t>
            </a:r>
          </a:p>
          <a:p>
            <a:r>
              <a:rPr lang="en-GB" sz="2000" dirty="0"/>
              <a:t>Inductive = developing theory</a:t>
            </a:r>
            <a:endParaRPr lang="en-GB" sz="2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Quantitative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Data are  numerical in nature, and can be measured and ‘quantified’</a:t>
            </a:r>
          </a:p>
          <a:p>
            <a:r>
              <a:rPr lang="en-GB" sz="2000" dirty="0"/>
              <a:t>Tends to look for cause and effect or pure fact</a:t>
            </a:r>
          </a:p>
          <a:p>
            <a:r>
              <a:rPr lang="en-GB" sz="2000" dirty="0"/>
              <a:t>Deductive = testing theory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9039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Method(ology) Man asks…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9896" y="2492896"/>
            <a:ext cx="4608512" cy="2592288"/>
          </a:xfrm>
          <a:prstGeom prst="rect">
            <a:avLst/>
          </a:prstGeom>
        </p:spPr>
      </p:pic>
      <p:sp>
        <p:nvSpPr>
          <p:cNvPr id="4" name="Rounded Rectangular Callout 3"/>
          <p:cNvSpPr/>
          <p:nvPr/>
        </p:nvSpPr>
        <p:spPr>
          <a:xfrm>
            <a:off x="1847528" y="1417639"/>
            <a:ext cx="2592288" cy="3168351"/>
          </a:xfrm>
          <a:prstGeom prst="wedgeRoundRectCallout">
            <a:avLst>
              <a:gd name="adj1" fmla="val 72595"/>
              <a:gd name="adj2" fmla="val 3374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</a:rPr>
              <a:t>What is the most effective way for me to answer the question I have in a way that provides me with knowledge or information I feel is valid?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19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Common Qualitative Methods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Interviews (semi- or un-structured)</a:t>
            </a:r>
          </a:p>
          <a:p>
            <a:r>
              <a:rPr lang="en-GB" sz="2000" dirty="0"/>
              <a:t>Questionnaires (open-ended or opinion questions)</a:t>
            </a:r>
          </a:p>
          <a:p>
            <a:r>
              <a:rPr lang="en-GB" sz="2000" dirty="0"/>
              <a:t>Observation</a:t>
            </a:r>
          </a:p>
          <a:p>
            <a:r>
              <a:rPr lang="en-GB" sz="2000" dirty="0"/>
              <a:t>Focus group discussions</a:t>
            </a:r>
          </a:p>
          <a:p>
            <a:r>
              <a:rPr lang="en-GB" sz="2000" dirty="0"/>
              <a:t>Diaries</a:t>
            </a:r>
          </a:p>
          <a:p>
            <a:r>
              <a:rPr lang="en-GB" sz="2000" dirty="0"/>
              <a:t>Case </a:t>
            </a:r>
            <a:r>
              <a:rPr lang="en-GB" sz="2000" dirty="0"/>
              <a:t>study</a:t>
            </a:r>
          </a:p>
          <a:p>
            <a:r>
              <a:rPr lang="en-GB" sz="2000" dirty="0"/>
              <a:t>Role-playing</a:t>
            </a:r>
          </a:p>
          <a:p>
            <a:r>
              <a:rPr lang="en-GB" sz="2000" dirty="0"/>
              <a:t>Action research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Common Quantitative Methods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2172608"/>
            <a:ext cx="4041775" cy="3630389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Interviews (semi- or structured)</a:t>
            </a:r>
          </a:p>
          <a:p>
            <a:r>
              <a:rPr lang="en-GB" dirty="0" smtClean="0"/>
              <a:t>Questionnaires (closed-ended questions)</a:t>
            </a:r>
          </a:p>
          <a:p>
            <a:r>
              <a:rPr lang="en-GB" dirty="0" smtClean="0"/>
              <a:t>Observation</a:t>
            </a:r>
          </a:p>
          <a:p>
            <a:r>
              <a:rPr lang="en-GB" dirty="0" smtClean="0"/>
              <a:t>Focus group discussions</a:t>
            </a:r>
          </a:p>
          <a:p>
            <a:r>
              <a:rPr lang="en-GB" dirty="0" smtClean="0"/>
              <a:t>Logs</a:t>
            </a:r>
          </a:p>
          <a:p>
            <a:r>
              <a:rPr lang="en-GB" dirty="0" smtClean="0"/>
              <a:t>Case study</a:t>
            </a:r>
          </a:p>
          <a:p>
            <a:r>
              <a:rPr lang="en-GB" dirty="0" smtClean="0"/>
              <a:t>Measuring</a:t>
            </a:r>
          </a:p>
          <a:p>
            <a:r>
              <a:rPr lang="en-GB" dirty="0" smtClean="0"/>
              <a:t>Experiments</a:t>
            </a:r>
          </a:p>
          <a:p>
            <a:r>
              <a:rPr lang="en-GB" dirty="0" smtClean="0"/>
              <a:t>Content analysis</a:t>
            </a:r>
          </a:p>
          <a:p>
            <a:r>
              <a:rPr lang="en-GB" dirty="0" smtClean="0"/>
              <a:t>Ex post facto experiments</a:t>
            </a:r>
          </a:p>
          <a:p>
            <a:r>
              <a:rPr lang="en-GB" dirty="0" smtClean="0"/>
              <a:t>Testing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9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in apartment buildings</a:t>
            </a:r>
          </a:p>
        </p:txBody>
      </p:sp>
      <p:pic>
        <p:nvPicPr>
          <p:cNvPr id="1026" name="Picture 2" descr="45-apartments_city_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595" y="1392670"/>
            <a:ext cx="2776810" cy="4268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03513" y="1417638"/>
            <a:ext cx="28247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Objectivists wonder: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crimes occur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What crimes occur in these buildings</a:t>
            </a:r>
            <a:r>
              <a:rPr lang="en-GB" sz="1200" dirty="0">
                <a:solidFill>
                  <a:prstClr val="black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Is there increased risk in these buildings?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63755" y="1417638"/>
            <a:ext cx="28247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Subjectivists wonder: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residents experience crimes in these buildings?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What do people in these buildings consider to be ‘crimes</a:t>
            </a:r>
            <a:r>
              <a:rPr lang="en-GB" sz="1200" dirty="0">
                <a:solidFill>
                  <a:prstClr val="black"/>
                </a:solidFill>
              </a:rPr>
              <a:t>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people feel safe in and around these buildings?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27177" y="2893112"/>
            <a:ext cx="282473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Positivists ask: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Are crime statistics available?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Have we categorised the crimes that occur?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Can we compare these buildings to others?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63257" y="2823420"/>
            <a:ext cx="282473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prstClr val="black"/>
                </a:solidFill>
              </a:rPr>
              <a:t>Interpretivists</a:t>
            </a:r>
            <a:r>
              <a:rPr lang="en-GB" u="sng" dirty="0">
                <a:solidFill>
                  <a:prstClr val="black"/>
                </a:solidFill>
              </a:rPr>
              <a:t> ask: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Have we spoken to residents to get their views?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Do residents think certain crimes are more or less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Can we observe the interaction of residents or behaviours of passers-by?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03513" y="4437112"/>
            <a:ext cx="28247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Quantitative seeks: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Statistics on crime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Rates of crime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Measurements of crime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Comparison to other buildings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63257" y="4437112"/>
            <a:ext cx="28247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prstClr val="black"/>
                </a:solidFill>
              </a:rPr>
              <a:t>Qualitative seeks: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Experience of crime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Knowledge of crime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black"/>
                </a:solidFill>
              </a:rPr>
              <a:t>Interpretations of crime</a:t>
            </a:r>
          </a:p>
        </p:txBody>
      </p:sp>
    </p:spTree>
    <p:extLst>
      <p:ext uri="{BB962C8B-B14F-4D97-AF65-F5344CB8AC3E}">
        <p14:creationId xmlns:p14="http://schemas.microsoft.com/office/powerpoint/2010/main" val="3860069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 you stand?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methodology do you think you prefer?</a:t>
            </a:r>
          </a:p>
          <a:p>
            <a:r>
              <a:rPr lang="en-GB" dirty="0" smtClean="0"/>
              <a:t>What methodology do you think your workplace prefers?</a:t>
            </a:r>
          </a:p>
          <a:p>
            <a:r>
              <a:rPr lang="en-GB" dirty="0" smtClean="0"/>
              <a:t>Do they link up? How does this agreement/opposition affect research potential?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39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Review Ontology, Epistemology, and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700809"/>
            <a:ext cx="8229600" cy="3960439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Cohen, L., </a:t>
            </a:r>
            <a:r>
              <a:rPr lang="en-GB" dirty="0" err="1"/>
              <a:t>Manion</a:t>
            </a:r>
            <a:r>
              <a:rPr lang="en-GB" dirty="0"/>
              <a:t>, L. and Morrison, K. (2011) </a:t>
            </a:r>
            <a:r>
              <a:rPr lang="en-GB" i="1" dirty="0"/>
              <a:t>Research Methods in Education.</a:t>
            </a:r>
            <a:r>
              <a:rPr lang="en-GB" dirty="0"/>
              <a:t> Abingdon: Routledge.</a:t>
            </a:r>
          </a:p>
          <a:p>
            <a:pPr lvl="1"/>
            <a:r>
              <a:rPr lang="en-GB" dirty="0" smtClean="0"/>
              <a:t>Part 1 (p. 1-72)</a:t>
            </a:r>
          </a:p>
          <a:p>
            <a:r>
              <a:rPr lang="en-GB" dirty="0"/>
              <a:t>Gill, J and Phil Johnson, (2012) </a:t>
            </a:r>
            <a:r>
              <a:rPr lang="en-GB" i="1" dirty="0"/>
              <a:t>Research Methods for Managers</a:t>
            </a:r>
            <a:r>
              <a:rPr lang="en-GB" dirty="0"/>
              <a:t>. (4th </a:t>
            </a:r>
            <a:r>
              <a:rPr lang="en-GB" dirty="0" err="1"/>
              <a:t>ed</a:t>
            </a:r>
            <a:r>
              <a:rPr lang="en-GB" dirty="0"/>
              <a:t>) London: Sage.</a:t>
            </a:r>
          </a:p>
          <a:p>
            <a:pPr lvl="1"/>
            <a:r>
              <a:rPr lang="en-GB" dirty="0" smtClean="0"/>
              <a:t>Chapter 3 (p. 38-68)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err="1"/>
              <a:t>Easterby</a:t>
            </a:r>
            <a:r>
              <a:rPr lang="en-GB" dirty="0"/>
              <a:t>-Smith, M., Thorpe, R., and Jackson, P., (2012) </a:t>
            </a:r>
            <a:r>
              <a:rPr lang="en-GB" i="1" dirty="0"/>
              <a:t>Management</a:t>
            </a:r>
            <a:r>
              <a:rPr lang="en-GB" dirty="0"/>
              <a:t> </a:t>
            </a:r>
            <a:r>
              <a:rPr lang="en-GB" i="1" dirty="0"/>
              <a:t>Research.</a:t>
            </a:r>
            <a:r>
              <a:rPr lang="en-GB" dirty="0"/>
              <a:t> (4th </a:t>
            </a:r>
            <a:r>
              <a:rPr lang="en-GB" dirty="0" err="1"/>
              <a:t>ed</a:t>
            </a:r>
            <a:r>
              <a:rPr lang="en-GB" dirty="0"/>
              <a:t>) London: Sage.</a:t>
            </a:r>
          </a:p>
          <a:p>
            <a:pPr lvl="1"/>
            <a:r>
              <a:rPr lang="en-GB" dirty="0" smtClean="0"/>
              <a:t>Chapter 4 (p. 55-80)</a:t>
            </a:r>
          </a:p>
          <a:p>
            <a:r>
              <a:rPr lang="en-GB" dirty="0" err="1"/>
              <a:t>Gray</a:t>
            </a:r>
            <a:r>
              <a:rPr lang="en-GB" dirty="0"/>
              <a:t>, D. E. (2004). </a:t>
            </a:r>
            <a:r>
              <a:rPr lang="en-GB" i="1" dirty="0"/>
              <a:t>Doing Research in the Real World</a:t>
            </a:r>
            <a:r>
              <a:rPr lang="en-GB" dirty="0"/>
              <a:t>. London: Sage.</a:t>
            </a:r>
          </a:p>
          <a:p>
            <a:pPr lvl="1"/>
            <a:r>
              <a:rPr lang="en-GB" dirty="0" smtClean="0"/>
              <a:t>Chapter 2 (p. 15-34)</a:t>
            </a:r>
          </a:p>
          <a:p>
            <a:r>
              <a:rPr lang="en-GB" dirty="0"/>
              <a:t>Reason, P. and Bradbury, H. (2001) </a:t>
            </a:r>
            <a:r>
              <a:rPr lang="en-GB" i="1" dirty="0"/>
              <a:t>Handbook of Action Research:  Participative</a:t>
            </a:r>
            <a:r>
              <a:rPr lang="en-GB" dirty="0"/>
              <a:t> </a:t>
            </a:r>
            <a:r>
              <a:rPr lang="en-GB" i="1" dirty="0"/>
              <a:t>Inquiry and Practice</a:t>
            </a:r>
            <a:r>
              <a:rPr lang="en-GB" dirty="0"/>
              <a:t>. London: Sage.</a:t>
            </a:r>
          </a:p>
          <a:p>
            <a:pPr lvl="1"/>
            <a:r>
              <a:rPr lang="en-GB" dirty="0" smtClean="0"/>
              <a:t>Part 1 (p. 15-156)</a:t>
            </a:r>
          </a:p>
          <a:p>
            <a:r>
              <a:rPr lang="en-GB" dirty="0"/>
              <a:t>Saunders, M., Lewis, P. and </a:t>
            </a:r>
            <a:r>
              <a:rPr lang="en-GB" dirty="0" err="1"/>
              <a:t>Thornhill</a:t>
            </a:r>
            <a:r>
              <a:rPr lang="en-GB" dirty="0"/>
              <a:t>, A. (2009) </a:t>
            </a:r>
            <a:r>
              <a:rPr lang="en-GB" i="1" dirty="0"/>
              <a:t>Research Methods for Business Students.</a:t>
            </a:r>
            <a:r>
              <a:rPr lang="en-GB" dirty="0"/>
              <a:t> (5th </a:t>
            </a:r>
            <a:r>
              <a:rPr lang="en-GB" dirty="0" err="1"/>
              <a:t>ed</a:t>
            </a:r>
            <a:r>
              <a:rPr lang="en-GB" dirty="0"/>
              <a:t>) London: Pearson Education Ltd.</a:t>
            </a:r>
          </a:p>
          <a:p>
            <a:pPr lvl="1"/>
            <a:r>
              <a:rPr lang="en-GB" dirty="0" smtClean="0"/>
              <a:t>Chapter 4 (p. 106-135)</a:t>
            </a:r>
          </a:p>
        </p:txBody>
      </p:sp>
    </p:spTree>
    <p:extLst>
      <p:ext uri="{BB962C8B-B14F-4D97-AF65-F5344CB8AC3E}">
        <p14:creationId xmlns:p14="http://schemas.microsoft.com/office/powerpoint/2010/main" val="364448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9C0EEED0-D5DB-4864-AA68-29557FF31F84}" vid="{7C4D611D-874A-4BED-89F1-733731A5EEB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1299</Words>
  <Application>Microsoft Office PowerPoint</Application>
  <PresentationFormat>Widescreen</PresentationFormat>
  <Paragraphs>170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PowerPoint Presentation</vt:lpstr>
      <vt:lpstr>Ontology, Epistemology, and Methodology</vt:lpstr>
      <vt:lpstr>Where does our research come from?</vt:lpstr>
      <vt:lpstr>Ontology</vt:lpstr>
      <vt:lpstr>Ontology</vt:lpstr>
      <vt:lpstr>Ontology</vt:lpstr>
      <vt:lpstr>Ontology</vt:lpstr>
      <vt:lpstr>Crime in apartment buildings</vt:lpstr>
      <vt:lpstr>Where do you stand?</vt:lpstr>
      <vt:lpstr>Epistemology</vt:lpstr>
      <vt:lpstr>Epistemology</vt:lpstr>
      <vt:lpstr>Epistemology</vt:lpstr>
      <vt:lpstr>Epistemology</vt:lpstr>
      <vt:lpstr>Crime in apartment buildings</vt:lpstr>
      <vt:lpstr>Where do you stand?</vt:lpstr>
      <vt:lpstr>Methodology</vt:lpstr>
      <vt:lpstr>Methodology</vt:lpstr>
      <vt:lpstr>Method(ology) Man asks…</vt:lpstr>
      <vt:lpstr>Methodology</vt:lpstr>
      <vt:lpstr>Crime in apartment buildings</vt:lpstr>
      <vt:lpstr>Where do you stand?</vt:lpstr>
      <vt:lpstr>Review Ontology, Epistemology, and Methodology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1</cp:revision>
  <dcterms:created xsi:type="dcterms:W3CDTF">2018-03-29T11:26:11Z</dcterms:created>
  <dcterms:modified xsi:type="dcterms:W3CDTF">2018-03-29T11:26:25Z</dcterms:modified>
</cp:coreProperties>
</file>