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60" r:id="rId5"/>
    <p:sldId id="267" r:id="rId6"/>
    <p:sldId id="261" r:id="rId7"/>
    <p:sldId id="259" r:id="rId8"/>
    <p:sldId id="266" r:id="rId9"/>
    <p:sldId id="268" r:id="rId10"/>
    <p:sldId id="269" r:id="rId11"/>
    <p:sldId id="270" r:id="rId12"/>
    <p:sldId id="264" r:id="rId13"/>
    <p:sldId id="263" r:id="rId14"/>
    <p:sldId id="272" r:id="rId15"/>
    <p:sldId id="273" r:id="rId16"/>
    <p:sldId id="274" r:id="rId17"/>
    <p:sldId id="265" r:id="rId18"/>
    <p:sldId id="271" r:id="rId19"/>
    <p:sldId id="26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008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5" d="100"/>
          <a:sy n="85" d="100"/>
        </p:scale>
        <p:origin x="-2248" y="-5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interSettings" Target="printerSettings/printerSettings1.bin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B1E1A4-05D3-0342-AAAB-8915C5EB8CD4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4A85A-CD69-A94F-9653-9BA50D9B8B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68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4A85A-CD69-A94F-9653-9BA50D9B8BC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657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65248"/>
            <a:ext cx="7772400" cy="97840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52800"/>
            <a:ext cx="7772400" cy="87782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69141"/>
            <a:ext cx="7770813" cy="425702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67200"/>
            <a:ext cx="7772400" cy="977153"/>
          </a:xfrm>
        </p:spPr>
        <p:txBody>
          <a:bodyPr anchor="b" anchorCtr="0">
            <a:noAutofit/>
          </a:bodyPr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" y="5257800"/>
            <a:ext cx="7770813" cy="874058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540000">
            <a:off x="2056196" y="424650"/>
            <a:ext cx="5031609" cy="337580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770813" cy="1743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756647"/>
            <a:ext cx="7770813" cy="1281953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4733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5526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5526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786205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936966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905" y="971550"/>
            <a:ext cx="3657600" cy="116205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457200"/>
            <a:ext cx="3657600" cy="566896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8905" y="2133601"/>
            <a:ext cx="3657600" cy="358140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5082" y="969264"/>
            <a:ext cx="3657600" cy="1161288"/>
          </a:xfrm>
        </p:spPr>
        <p:txBody>
          <a:bodyPr anchor="b">
            <a:noAutofit/>
          </a:bodyPr>
          <a:lstStyle>
            <a:lvl1pPr algn="l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63388" y="510988"/>
            <a:ext cx="3657600" cy="5553636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99853" y="2130552"/>
            <a:ext cx="3657600" cy="3584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1376"/>
            <a:ext cx="7776882" cy="1014984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457199"/>
            <a:ext cx="5486400" cy="3644153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5141"/>
            <a:ext cx="7776882" cy="1013011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idx="13"/>
          </p:nvPr>
        </p:nvSpPr>
        <p:spPr>
          <a:xfrm>
            <a:off x="68580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>
            <a:off x="341249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>
            <a:off x="341249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8" name="Picture Placeholder 2"/>
          <p:cNvSpPr>
            <a:spLocks noGrp="1"/>
          </p:cNvSpPr>
          <p:nvPr>
            <p:ph type="pic" idx="16"/>
          </p:nvPr>
        </p:nvSpPr>
        <p:spPr>
          <a:xfrm>
            <a:off x="613918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9" name="Picture Placeholder 2"/>
          <p:cNvSpPr>
            <a:spLocks noGrp="1"/>
          </p:cNvSpPr>
          <p:nvPr>
            <p:ph type="pic" idx="17"/>
          </p:nvPr>
        </p:nvSpPr>
        <p:spPr>
          <a:xfrm>
            <a:off x="613918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533400"/>
            <a:ext cx="1600200" cy="559276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6019800" cy="559276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752600"/>
            <a:ext cx="77708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043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51A0C47-018D-4460-B945-BFF7981B6CA6}" type="datetimeFigureOut">
              <a:rPr lang="en-US" smtClean="0"/>
              <a:t>21/01/19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0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291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Tx/>
        <a:buBlip>
          <a:blip r:embed="rId16"/>
        </a:buBlip>
        <a:defRPr sz="22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20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5pPr>
      <a:lvl6pPr marL="20558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6pPr>
      <a:lvl7pPr marL="23987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7pPr>
      <a:lvl8pPr marL="2743200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8pPr>
      <a:lvl9pPr marL="3087688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microsoft.com/office/2007/relationships/hdphoto" Target="../media/hdphoto2.wdp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3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1" Type="http://schemas.microsoft.com/office/2007/relationships/hdphoto" Target="../media/hdphoto12.wdp"/><Relationship Id="rId12" Type="http://schemas.microsoft.com/office/2007/relationships/hdphoto" Target="../media/hdphoto13.wdp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3" Type="http://schemas.microsoft.com/office/2007/relationships/hdphoto" Target="../media/hdphoto4.wdp"/><Relationship Id="rId4" Type="http://schemas.microsoft.com/office/2007/relationships/hdphoto" Target="../media/hdphoto5.wdp"/><Relationship Id="rId5" Type="http://schemas.microsoft.com/office/2007/relationships/hdphoto" Target="../media/hdphoto6.wdp"/><Relationship Id="rId6" Type="http://schemas.microsoft.com/office/2007/relationships/hdphoto" Target="../media/hdphoto7.wdp"/><Relationship Id="rId7" Type="http://schemas.microsoft.com/office/2007/relationships/hdphoto" Target="../media/hdphoto8.wdp"/><Relationship Id="rId8" Type="http://schemas.microsoft.com/office/2007/relationships/hdphoto" Target="../media/hdphoto9.wdp"/><Relationship Id="rId9" Type="http://schemas.microsoft.com/office/2007/relationships/hdphoto" Target="../media/hdphoto10.wdp"/><Relationship Id="rId10" Type="http://schemas.microsoft.com/office/2007/relationships/hdphoto" Target="../media/hdphoto1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7619" y="2706276"/>
            <a:ext cx="5783729" cy="978408"/>
          </a:xfrm>
        </p:spPr>
        <p:txBody>
          <a:bodyPr anchor="ctr"/>
          <a:lstStyle/>
          <a:p>
            <a:pPr algn="dist"/>
            <a:r>
              <a:rPr lang="en-US" dirty="0" smtClean="0">
                <a:solidFill>
                  <a:schemeClr val="bg1"/>
                </a:solidFill>
                <a:effectLst/>
                <a:latin typeface="Arial"/>
                <a:cs typeface="Arial"/>
              </a:rPr>
              <a:t>LOCKCHAIN</a:t>
            </a:r>
            <a:endParaRPr lang="en-US" dirty="0">
              <a:solidFill>
                <a:schemeClr val="bg1"/>
              </a:solidFill>
              <a:effectLst/>
              <a:latin typeface="Arial"/>
              <a:cs typeface="Arial"/>
            </a:endParaRPr>
          </a:p>
        </p:txBody>
      </p:sp>
      <p:grpSp>
        <p:nvGrpSpPr>
          <p:cNvPr id="59" name="Group 58"/>
          <p:cNvGrpSpPr/>
          <p:nvPr/>
        </p:nvGrpSpPr>
        <p:grpSpPr>
          <a:xfrm>
            <a:off x="1438260" y="2963095"/>
            <a:ext cx="366059" cy="500529"/>
            <a:chOff x="1438260" y="2981769"/>
            <a:chExt cx="366059" cy="500529"/>
          </a:xfrm>
        </p:grpSpPr>
        <p:grpSp>
          <p:nvGrpSpPr>
            <p:cNvPr id="54" name="Group 53"/>
            <p:cNvGrpSpPr/>
            <p:nvPr/>
          </p:nvGrpSpPr>
          <p:grpSpPr>
            <a:xfrm>
              <a:off x="1438260" y="2981769"/>
              <a:ext cx="366059" cy="500529"/>
              <a:chOff x="2134905" y="2990839"/>
              <a:chExt cx="366059" cy="500529"/>
            </a:xfrm>
          </p:grpSpPr>
          <p:sp>
            <p:nvSpPr>
              <p:cNvPr id="6" name="Rectangle 5"/>
              <p:cNvSpPr/>
              <p:nvPr/>
            </p:nvSpPr>
            <p:spPr>
              <a:xfrm>
                <a:off x="2134905" y="2990839"/>
                <a:ext cx="366059" cy="209176"/>
              </a:xfrm>
              <a:prstGeom prst="rect">
                <a:avLst/>
              </a:prstGeom>
              <a:noFill/>
              <a:ln w="38100" cmpd="sng">
                <a:solidFill>
                  <a:srgbClr val="000000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Rectangle 6"/>
              <p:cNvSpPr/>
              <p:nvPr/>
            </p:nvSpPr>
            <p:spPr>
              <a:xfrm>
                <a:off x="2134905" y="3282192"/>
                <a:ext cx="366059" cy="209176"/>
              </a:xfrm>
              <a:prstGeom prst="rect">
                <a:avLst/>
              </a:prstGeom>
              <a:noFill/>
              <a:ln w="38100" cmpd="sng">
                <a:solidFill>
                  <a:srgbClr val="000000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9" name="Straight Connector 8"/>
              <p:cNvCxnSpPr>
                <a:stCxn id="6" idx="2"/>
                <a:endCxn id="7" idx="0"/>
              </p:cNvCxnSpPr>
              <p:nvPr/>
            </p:nvCxnSpPr>
            <p:spPr>
              <a:xfrm>
                <a:off x="2317935" y="3200015"/>
                <a:ext cx="0" cy="82177"/>
              </a:xfrm>
              <a:prstGeom prst="line">
                <a:avLst/>
              </a:prstGeom>
              <a:ln w="38100" cmpd="sng">
                <a:solidFill>
                  <a:srgbClr val="000000"/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8" name="Straight Connector 57"/>
            <p:cNvCxnSpPr/>
            <p:nvPr/>
          </p:nvCxnSpPr>
          <p:spPr>
            <a:xfrm>
              <a:off x="1438260" y="3086357"/>
              <a:ext cx="0" cy="291353"/>
            </a:xfrm>
            <a:prstGeom prst="line">
              <a:avLst/>
            </a:prstGeom>
            <a:ln w="38100" cmpd="sng">
              <a:solidFill>
                <a:srgbClr val="00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43462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AGENDA</a:t>
            </a:r>
            <a:endParaRPr lang="en-US" sz="3600" dirty="0"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effectLst/>
        </p:spPr>
        <p:txBody>
          <a:bodyPr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Introduction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What is Blockchain?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How does Blockchain work?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Applications of Blockchain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Blockchain in the Music Industry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Threats to Blockchain technology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Questions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107" y="1748118"/>
            <a:ext cx="2390588" cy="2390588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6320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INTRODUCTION</a:t>
            </a:r>
            <a:endParaRPr lang="en-US" sz="3600" dirty="0">
              <a:solidFill>
                <a:srgbClr val="000000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Information/Cyber Security &amp; Risk</a:t>
            </a:r>
          </a:p>
          <a:p>
            <a:pPr marL="0" indent="0">
              <a:buNone/>
            </a:pPr>
            <a:endParaRPr lang="en-US" sz="1800" dirty="0" smtClean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Background in</a:t>
            </a:r>
          </a:p>
          <a:p>
            <a:pPr marL="0" indent="0">
              <a:buNone/>
            </a:pPr>
            <a:endParaRPr lang="en-US" sz="1800" dirty="0" smtClean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Specialist in: </a:t>
            </a: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Threat Intelligence</a:t>
            </a: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Industrial Control Security</a:t>
            </a: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Quantitative Information Risk Analysis</a:t>
            </a: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Cyber Insurance</a:t>
            </a: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Blockchain</a:t>
            </a:r>
          </a:p>
          <a:p>
            <a:endParaRPr lang="en-US" dirty="0" smtClean="0">
              <a:latin typeface="Arial Unicode MS"/>
              <a:cs typeface="Arial Unicode MS"/>
            </a:endParaRPr>
          </a:p>
          <a:p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63"/>
          <a:stretch/>
        </p:blipFill>
        <p:spPr>
          <a:xfrm>
            <a:off x="2772086" y="2634469"/>
            <a:ext cx="2835180" cy="992504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9" name="Picture 18" descr="Screen Shot 2017-08-06 at 10.48.12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" t="5425" r="1158" b="6771"/>
          <a:stretch/>
        </p:blipFill>
        <p:spPr>
          <a:xfrm>
            <a:off x="6120655" y="2518631"/>
            <a:ext cx="2168152" cy="1224180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315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WHAT IS BLOCKCHAIN?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 decentralised ledger of </a:t>
            </a:r>
            <a:r>
              <a:rPr lang="en-US" sz="1800" i="1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all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 transactions across a peer-to-peer network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Allows participants to confirm transactions without the certification of a central authority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Can be either open (public) or closed (private) software for development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Can be used to host numerous applications, including: ‘Crypto-currencies’; Smart Contracts; Data transfer etc.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No central point of failure and secured with cryptography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18013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BENEFITS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q"/>
            </a:pPr>
            <a:r>
              <a:rPr lang="en-GB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Increased transparency</a:t>
            </a:r>
          </a:p>
          <a:p>
            <a:pPr>
              <a:buFont typeface="Wingdings" charset="2"/>
              <a:buChar char="q"/>
            </a:pPr>
            <a:r>
              <a:rPr lang="en-GB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Accurate tracking</a:t>
            </a:r>
          </a:p>
          <a:p>
            <a:pPr>
              <a:buFont typeface="Wingdings" charset="2"/>
              <a:buChar char="q"/>
            </a:pPr>
            <a:r>
              <a:rPr lang="en-GB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Permanent ledger</a:t>
            </a:r>
          </a:p>
          <a:p>
            <a:pPr>
              <a:buFont typeface="Wingdings" charset="2"/>
              <a:buChar char="q"/>
            </a:pPr>
            <a:r>
              <a:rPr lang="en-GB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Cost reduction</a:t>
            </a:r>
            <a:endParaRPr lang="en-US" sz="1800" dirty="0"/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8" name="Picture 17"/>
          <p:cNvPicPr>
            <a:picLocks noChangeAspect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8101" y="2050889"/>
            <a:ext cx="2973348" cy="32855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90537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itcoin_PNG4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53" y="1116303"/>
            <a:ext cx="1366662" cy="1366662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 descr="U5du1hb2S8yQdzfeqXcB8QWh7nHiCSj_1680x8400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641" y="3259420"/>
            <a:ext cx="2012930" cy="1195334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 descr="wZIJe9n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6828" y="756913"/>
            <a:ext cx="1289432" cy="2085442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 descr="ETHEREUM-LOGO_PORTRAIT_Black_small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572" y="2940448"/>
            <a:ext cx="2326496" cy="1833278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17" name="Picture 16" descr="zcashss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9717" y="1156417"/>
            <a:ext cx="2144059" cy="1286435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9" name="Group 18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20" name="Rectangle 19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oup 23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31" name="Straight Connector 30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Group 24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Group 25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27" name="Straight Connector 26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" name="Picture 2" descr="Bitfury_Logo_Full-Color_Pos_RGB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6600" y="5272074"/>
            <a:ext cx="5123688" cy="99669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788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4593" y="2144408"/>
            <a:ext cx="7811760" cy="3536993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5" name="Group 4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6" name="Rectangle 5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5" name="Straight Connector 14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Group 11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3" name="Straight Connector 12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HOW DOES BLOCKCHAIN WORK?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30968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HASHING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All data is 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represented as 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strings of binary digits (1,0)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 hash provides smaller, fixed-length output (the data determines the hash)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Hash functions are one way </a:t>
            </a:r>
            <a:r>
              <a:rPr lang="mr-IN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–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 you can’t get the data back from the hash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The same data will produce the same Hash every time </a:t>
            </a:r>
            <a:r>
              <a:rPr lang="mr-IN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–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 change the data, change the Hash</a:t>
            </a:r>
            <a:endParaRPr lang="en-US" dirty="0" smtClean="0"/>
          </a:p>
          <a:p>
            <a:pPr>
              <a:buFont typeface="Wingdings" charset="2"/>
              <a:buChar char="q"/>
            </a:pP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9" name="Rectangle 8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20" name="Straight Connector 19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Group 13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14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" name="Group 33"/>
          <p:cNvGrpSpPr/>
          <p:nvPr/>
        </p:nvGrpSpPr>
        <p:grpSpPr>
          <a:xfrm>
            <a:off x="3694531" y="5137743"/>
            <a:ext cx="4762082" cy="1073548"/>
            <a:chOff x="3694531" y="5137743"/>
            <a:chExt cx="4762082" cy="1073548"/>
          </a:xfrm>
        </p:grpSpPr>
        <p:pic>
          <p:nvPicPr>
            <p:cNvPr id="6" name="Picture 5" descr="IMG_4492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9315" b="16300"/>
            <a:stretch/>
          </p:blipFill>
          <p:spPr>
            <a:xfrm>
              <a:off x="7318957" y="5137743"/>
              <a:ext cx="1137656" cy="1073548"/>
            </a:xfrm>
            <a:prstGeom prst="rect">
              <a:avLst/>
            </a:prstGeo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" name="Rectangle 6"/>
            <p:cNvSpPr/>
            <p:nvPr/>
          </p:nvSpPr>
          <p:spPr>
            <a:xfrm>
              <a:off x="3694531" y="5421642"/>
              <a:ext cx="595035" cy="58477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3200" dirty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sz="3200" dirty="0">
                <a:solidFill>
                  <a:srgbClr val="000000"/>
                </a:solidFill>
              </a:endParaRPr>
            </a:p>
          </p:txBody>
        </p:sp>
        <p:grpSp>
          <p:nvGrpSpPr>
            <p:cNvPr id="22" name="Group 21"/>
            <p:cNvGrpSpPr/>
            <p:nvPr/>
          </p:nvGrpSpPr>
          <p:grpSpPr>
            <a:xfrm flipH="1">
              <a:off x="5274470" y="5324325"/>
              <a:ext cx="1059582" cy="801838"/>
              <a:chOff x="2868238" y="1725403"/>
              <a:chExt cx="2665156" cy="2016860"/>
            </a:xfrm>
            <a:noFill/>
          </p:grpSpPr>
          <p:pic>
            <p:nvPicPr>
              <p:cNvPr id="23" name="Picture 22" descr="cog.png"/>
              <p:cNvPicPr>
                <a:picLocks noChangeAspect="1"/>
              </p:cNvPicPr>
              <p:nvPr/>
            </p:nvPicPr>
            <p:blipFill rotWithShape="1">
              <a:blip r:embed="rId3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  <a:grpFill/>
            </p:spPr>
          </p:pic>
          <p:sp>
            <p:nvSpPr>
              <p:cNvPr id="24" name="Oval 23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grpFill/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noFill/>
                </a:endParaRPr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grpFill/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noFill/>
                </a:endParaRPr>
              </a:p>
            </p:txBody>
          </p:sp>
        </p:grpSp>
        <p:cxnSp>
          <p:nvCxnSpPr>
            <p:cNvPr id="30" name="Straight Arrow Connector 29"/>
            <p:cNvCxnSpPr/>
            <p:nvPr/>
          </p:nvCxnSpPr>
          <p:spPr>
            <a:xfrm>
              <a:off x="4521235" y="5769278"/>
              <a:ext cx="521566" cy="0"/>
            </a:xfrm>
            <a:prstGeom prst="straightConnector1">
              <a:avLst/>
            </a:prstGeom>
            <a:ln w="9525" cmpd="sng">
              <a:solidFill>
                <a:srgbClr val="000000"/>
              </a:solidFill>
              <a:prstDash val="dash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/>
            <p:nvPr/>
          </p:nvCxnSpPr>
          <p:spPr>
            <a:xfrm>
              <a:off x="6565721" y="5769278"/>
              <a:ext cx="521566" cy="0"/>
            </a:xfrm>
            <a:prstGeom prst="straightConnector1">
              <a:avLst/>
            </a:prstGeom>
            <a:ln w="9525" cmpd="sng">
              <a:solidFill>
                <a:srgbClr val="000000"/>
              </a:solidFill>
              <a:prstDash val="dash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89916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Requires ‘miners’ to solve a problem using partial input from the previous block</a:t>
            </a: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Hash target for Miners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Miners use algorithms to try many combinations of input to reach the Hash target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Uses up CPU &amp; Memory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The first Miner to reach the target wins, and receive payout</a:t>
            </a: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9" name="Picture 18" descr="IMG_4494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59375" y1="82344" x2="59375" y2="82344"/>
                        <a14:foregroundMark x1="80625" y1="84531" x2="80625" y2="84531"/>
                        <a14:foregroundMark x1="73125" y1="65781" x2="73125" y2="65781"/>
                        <a14:backgroundMark x1="36563" y1="49531" x2="36563" y2="495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5527" y="5422971"/>
            <a:ext cx="1021086" cy="102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37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MERKLE TREES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Essential for data integrity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Each block can contain multiple transactions, each containing data</a:t>
            </a:r>
            <a:endParaRPr lang="en-US" sz="1800" dirty="0"/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Blocks are hashed multiple times to produce the Root Hash (the Hash of Hashes of Hashes)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Allows the detection of changes to any of the data within the transactions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Hashes (and data) can be validated by running through the process for each transaction and comparing the results to the original hash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9" name="Group 58"/>
          <p:cNvGrpSpPr/>
          <p:nvPr/>
        </p:nvGrpSpPr>
        <p:grpSpPr>
          <a:xfrm>
            <a:off x="3741375" y="5424565"/>
            <a:ext cx="1665398" cy="1078678"/>
            <a:chOff x="3867980" y="5529660"/>
            <a:chExt cx="1665398" cy="1078678"/>
          </a:xfrm>
        </p:grpSpPr>
        <p:sp>
          <p:nvSpPr>
            <p:cNvPr id="22" name="Rectangle 21"/>
            <p:cNvSpPr/>
            <p:nvPr/>
          </p:nvSpPr>
          <p:spPr>
            <a:xfrm>
              <a:off x="3867980" y="6422268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361089" y="6422268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854198" y="6422268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5347308" y="6422268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100621" y="6124732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590859" y="6139059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5081097" y="6124732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4361089" y="5827196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852032" y="5827196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4590859" y="5529660"/>
              <a:ext cx="186070" cy="186070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3" name="Straight Connector 32"/>
            <p:cNvCxnSpPr>
              <a:stCxn id="22" idx="0"/>
              <a:endCxn id="26" idx="2"/>
            </p:cNvCxnSpPr>
            <p:nvPr/>
          </p:nvCxnSpPr>
          <p:spPr>
            <a:xfrm flipV="1">
              <a:off x="3961015" y="6310802"/>
              <a:ext cx="232641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>
              <a:stCxn id="23" idx="0"/>
              <a:endCxn id="27" idx="2"/>
            </p:cNvCxnSpPr>
            <p:nvPr/>
          </p:nvCxnSpPr>
          <p:spPr>
            <a:xfrm flipV="1">
              <a:off x="4454124" y="6325129"/>
              <a:ext cx="229770" cy="97139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>
              <a:stCxn id="24" idx="0"/>
              <a:endCxn id="28" idx="2"/>
            </p:cNvCxnSpPr>
            <p:nvPr/>
          </p:nvCxnSpPr>
          <p:spPr>
            <a:xfrm flipV="1">
              <a:off x="4947233" y="6310802"/>
              <a:ext cx="226899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26" idx="0"/>
              <a:endCxn id="29" idx="2"/>
            </p:cNvCxnSpPr>
            <p:nvPr/>
          </p:nvCxnSpPr>
          <p:spPr>
            <a:xfrm flipV="1">
              <a:off x="4193656" y="6013266"/>
              <a:ext cx="260468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>
              <a:stCxn id="29" idx="0"/>
              <a:endCxn id="31" idx="2"/>
            </p:cNvCxnSpPr>
            <p:nvPr/>
          </p:nvCxnSpPr>
          <p:spPr>
            <a:xfrm flipV="1">
              <a:off x="4454124" y="5715730"/>
              <a:ext cx="229770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>
              <a:stCxn id="27" idx="0"/>
              <a:endCxn id="30" idx="2"/>
            </p:cNvCxnSpPr>
            <p:nvPr/>
          </p:nvCxnSpPr>
          <p:spPr>
            <a:xfrm flipV="1">
              <a:off x="4683894" y="6013266"/>
              <a:ext cx="261173" cy="125793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>
              <a:stCxn id="27" idx="0"/>
              <a:endCxn id="29" idx="2"/>
            </p:cNvCxnSpPr>
            <p:nvPr/>
          </p:nvCxnSpPr>
          <p:spPr>
            <a:xfrm flipH="1" flipV="1">
              <a:off x="4454124" y="6013266"/>
              <a:ext cx="229770" cy="125793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>
              <a:stCxn id="30" idx="0"/>
              <a:endCxn id="31" idx="2"/>
            </p:cNvCxnSpPr>
            <p:nvPr/>
          </p:nvCxnSpPr>
          <p:spPr>
            <a:xfrm flipH="1" flipV="1">
              <a:off x="4683894" y="5715730"/>
              <a:ext cx="261173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>
              <a:stCxn id="28" idx="0"/>
              <a:endCxn id="30" idx="2"/>
            </p:cNvCxnSpPr>
            <p:nvPr/>
          </p:nvCxnSpPr>
          <p:spPr>
            <a:xfrm flipH="1" flipV="1">
              <a:off x="4945067" y="6013266"/>
              <a:ext cx="229065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23" idx="0"/>
              <a:endCxn id="26" idx="2"/>
            </p:cNvCxnSpPr>
            <p:nvPr/>
          </p:nvCxnSpPr>
          <p:spPr>
            <a:xfrm flipH="1" flipV="1">
              <a:off x="4193656" y="6310802"/>
              <a:ext cx="260468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>
              <a:stCxn id="24" idx="0"/>
              <a:endCxn id="27" idx="2"/>
            </p:cNvCxnSpPr>
            <p:nvPr/>
          </p:nvCxnSpPr>
          <p:spPr>
            <a:xfrm flipH="1" flipV="1">
              <a:off x="4683894" y="6325129"/>
              <a:ext cx="263339" cy="97139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>
              <a:stCxn id="25" idx="0"/>
              <a:endCxn id="28" idx="2"/>
            </p:cNvCxnSpPr>
            <p:nvPr/>
          </p:nvCxnSpPr>
          <p:spPr>
            <a:xfrm flipH="1" flipV="1">
              <a:off x="5174132" y="6310802"/>
              <a:ext cx="266211" cy="111466"/>
            </a:xfrm>
            <a:prstGeom prst="line">
              <a:avLst/>
            </a:prstGeom>
            <a:ln w="6350" cmpd="sng"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436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8" name="Group 107"/>
          <p:cNvGrpSpPr/>
          <p:nvPr/>
        </p:nvGrpSpPr>
        <p:grpSpPr>
          <a:xfrm>
            <a:off x="2339432" y="5004505"/>
            <a:ext cx="4479897" cy="540466"/>
            <a:chOff x="2336719" y="5070560"/>
            <a:chExt cx="4479897" cy="540466"/>
          </a:xfrm>
        </p:grpSpPr>
        <p:sp>
          <p:nvSpPr>
            <p:cNvPr id="22" name="Rectangle 21"/>
            <p:cNvSpPr/>
            <p:nvPr/>
          </p:nvSpPr>
          <p:spPr>
            <a:xfrm>
              <a:off x="2336719" y="5070560"/>
              <a:ext cx="4479897" cy="540466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3" name="Group 32"/>
            <p:cNvGrpSpPr/>
            <p:nvPr/>
          </p:nvGrpSpPr>
          <p:grpSpPr>
            <a:xfrm>
              <a:off x="2922843" y="5138326"/>
              <a:ext cx="522636" cy="395504"/>
              <a:chOff x="2868238" y="1725403"/>
              <a:chExt cx="2665156" cy="2016860"/>
            </a:xfrm>
          </p:grpSpPr>
          <p:pic>
            <p:nvPicPr>
              <p:cNvPr id="34" name="Picture 33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35" name="Oval 34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Oval 35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 flipH="1">
              <a:off x="2364755" y="5130683"/>
              <a:ext cx="522636" cy="395504"/>
              <a:chOff x="2868238" y="1725403"/>
              <a:chExt cx="2665156" cy="2016860"/>
            </a:xfrm>
          </p:grpSpPr>
          <p:pic>
            <p:nvPicPr>
              <p:cNvPr id="38" name="Picture 37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39" name="Oval 38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Oval 39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1" name="Group 40"/>
            <p:cNvGrpSpPr/>
            <p:nvPr/>
          </p:nvGrpSpPr>
          <p:grpSpPr>
            <a:xfrm flipH="1">
              <a:off x="3480931" y="5153612"/>
              <a:ext cx="522636" cy="395504"/>
              <a:chOff x="2868238" y="1725403"/>
              <a:chExt cx="2665156" cy="2016860"/>
            </a:xfrm>
          </p:grpSpPr>
          <p:pic>
            <p:nvPicPr>
              <p:cNvPr id="42" name="Picture 41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43" name="Oval 42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Oval 43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5" name="Group 44"/>
            <p:cNvGrpSpPr/>
            <p:nvPr/>
          </p:nvGrpSpPr>
          <p:grpSpPr>
            <a:xfrm>
              <a:off x="4039019" y="5161255"/>
              <a:ext cx="522636" cy="395504"/>
              <a:chOff x="2868238" y="1725403"/>
              <a:chExt cx="2665156" cy="2016860"/>
            </a:xfrm>
          </p:grpSpPr>
          <p:pic>
            <p:nvPicPr>
              <p:cNvPr id="46" name="Picture 45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47" name="Oval 46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Oval 47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9" name="Group 48"/>
            <p:cNvGrpSpPr/>
            <p:nvPr/>
          </p:nvGrpSpPr>
          <p:grpSpPr>
            <a:xfrm flipH="1">
              <a:off x="4597107" y="5145969"/>
              <a:ext cx="522636" cy="395504"/>
              <a:chOff x="2868238" y="1725403"/>
              <a:chExt cx="2665156" cy="2016860"/>
            </a:xfrm>
          </p:grpSpPr>
          <p:pic>
            <p:nvPicPr>
              <p:cNvPr id="50" name="Picture 49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51" name="Oval 50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Oval 51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7" name="TextBox 106"/>
            <p:cNvSpPr txBox="1"/>
            <p:nvPr/>
          </p:nvSpPr>
          <p:spPr>
            <a:xfrm>
              <a:off x="5298952" y="5087806"/>
              <a:ext cx="117692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 smtClean="0">
                  <a:solidFill>
                    <a:schemeClr val="bg1"/>
                  </a:solidFill>
                  <a:latin typeface="Arial"/>
                  <a:cs typeface="Arial"/>
                </a:rPr>
                <a:t>Hash Function</a:t>
              </a:r>
              <a:endParaRPr lang="en-US" sz="1400" dirty="0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</p:grpSp>
      <p:grpSp>
        <p:nvGrpSpPr>
          <p:cNvPr id="219" name="Group 218"/>
          <p:cNvGrpSpPr/>
          <p:nvPr/>
        </p:nvGrpSpPr>
        <p:grpSpPr>
          <a:xfrm>
            <a:off x="2339432" y="3316291"/>
            <a:ext cx="4479897" cy="540466"/>
            <a:chOff x="2339432" y="3316291"/>
            <a:chExt cx="4479897" cy="540466"/>
          </a:xfrm>
        </p:grpSpPr>
        <p:sp>
          <p:nvSpPr>
            <p:cNvPr id="110" name="Rectangle 109"/>
            <p:cNvSpPr/>
            <p:nvPr/>
          </p:nvSpPr>
          <p:spPr>
            <a:xfrm>
              <a:off x="2339432" y="3316291"/>
              <a:ext cx="4479897" cy="540466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1" name="Group 110"/>
            <p:cNvGrpSpPr/>
            <p:nvPr/>
          </p:nvGrpSpPr>
          <p:grpSpPr>
            <a:xfrm>
              <a:off x="2925556" y="3384057"/>
              <a:ext cx="522636" cy="395504"/>
              <a:chOff x="2868238" y="1725403"/>
              <a:chExt cx="2665156" cy="2016860"/>
            </a:xfrm>
          </p:grpSpPr>
          <p:pic>
            <p:nvPicPr>
              <p:cNvPr id="129" name="Picture 128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30" name="Oval 129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1" name="Oval 130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2" name="Group 111"/>
            <p:cNvGrpSpPr/>
            <p:nvPr/>
          </p:nvGrpSpPr>
          <p:grpSpPr>
            <a:xfrm flipH="1">
              <a:off x="2367468" y="3376414"/>
              <a:ext cx="522636" cy="395504"/>
              <a:chOff x="2868238" y="1725403"/>
              <a:chExt cx="2665156" cy="2016860"/>
            </a:xfrm>
          </p:grpSpPr>
          <p:pic>
            <p:nvPicPr>
              <p:cNvPr id="126" name="Picture 125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27" name="Oval 126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8" name="Oval 127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3" name="Group 112"/>
            <p:cNvGrpSpPr/>
            <p:nvPr/>
          </p:nvGrpSpPr>
          <p:grpSpPr>
            <a:xfrm flipH="1">
              <a:off x="3483644" y="3399343"/>
              <a:ext cx="522636" cy="395504"/>
              <a:chOff x="2868238" y="1725403"/>
              <a:chExt cx="2665156" cy="2016860"/>
            </a:xfrm>
          </p:grpSpPr>
          <p:pic>
            <p:nvPicPr>
              <p:cNvPr id="123" name="Picture 122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24" name="Oval 123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5" name="Oval 124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4" name="Group 113"/>
            <p:cNvGrpSpPr/>
            <p:nvPr/>
          </p:nvGrpSpPr>
          <p:grpSpPr>
            <a:xfrm>
              <a:off x="4041732" y="3406986"/>
              <a:ext cx="522636" cy="395504"/>
              <a:chOff x="2868238" y="1725403"/>
              <a:chExt cx="2665156" cy="2016860"/>
            </a:xfrm>
          </p:grpSpPr>
          <p:pic>
            <p:nvPicPr>
              <p:cNvPr id="120" name="Picture 119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21" name="Oval 120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2" name="Oval 121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5" name="Group 114"/>
            <p:cNvGrpSpPr/>
            <p:nvPr/>
          </p:nvGrpSpPr>
          <p:grpSpPr>
            <a:xfrm flipH="1">
              <a:off x="4599820" y="3391700"/>
              <a:ext cx="522636" cy="395504"/>
              <a:chOff x="2868238" y="1725403"/>
              <a:chExt cx="2665156" cy="2016860"/>
            </a:xfrm>
          </p:grpSpPr>
          <p:pic>
            <p:nvPicPr>
              <p:cNvPr id="117" name="Picture 116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18" name="Oval 117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9" name="Oval 118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6" name="TextBox 115"/>
            <p:cNvSpPr txBox="1"/>
            <p:nvPr/>
          </p:nvSpPr>
          <p:spPr>
            <a:xfrm>
              <a:off x="5301665" y="3333537"/>
              <a:ext cx="117692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 smtClean="0">
                  <a:solidFill>
                    <a:schemeClr val="bg1"/>
                  </a:solidFill>
                  <a:latin typeface="Arial"/>
                  <a:cs typeface="Arial"/>
                </a:rPr>
                <a:t>Hash Function</a:t>
              </a:r>
              <a:endParaRPr lang="en-US" sz="1400" dirty="0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</p:grpSp>
      <p:sp>
        <p:nvSpPr>
          <p:cNvPr id="132" name="TextBox 131"/>
          <p:cNvSpPr txBox="1"/>
          <p:nvPr/>
        </p:nvSpPr>
        <p:spPr>
          <a:xfrm>
            <a:off x="1138153" y="4276743"/>
            <a:ext cx="1176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schemeClr val="bg1"/>
                </a:solidFill>
                <a:latin typeface="Arial"/>
                <a:cs typeface="Arial"/>
              </a:rPr>
              <a:t>Hashes</a:t>
            </a:r>
            <a:endParaRPr lang="en-US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42" name="TextBox 141"/>
          <p:cNvSpPr txBox="1"/>
          <p:nvPr/>
        </p:nvSpPr>
        <p:spPr>
          <a:xfrm>
            <a:off x="510339" y="2588529"/>
            <a:ext cx="24695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schemeClr val="bg1"/>
                </a:solidFill>
                <a:latin typeface="Arial"/>
                <a:cs typeface="Arial"/>
              </a:rPr>
              <a:t>Hashes of Hashes</a:t>
            </a:r>
            <a:endParaRPr lang="en-US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grpSp>
        <p:nvGrpSpPr>
          <p:cNvPr id="145" name="Group 144"/>
          <p:cNvGrpSpPr/>
          <p:nvPr/>
        </p:nvGrpSpPr>
        <p:grpSpPr>
          <a:xfrm>
            <a:off x="2339432" y="1628077"/>
            <a:ext cx="4479897" cy="540466"/>
            <a:chOff x="2336719" y="5070560"/>
            <a:chExt cx="4479897" cy="540466"/>
          </a:xfrm>
        </p:grpSpPr>
        <p:sp>
          <p:nvSpPr>
            <p:cNvPr id="146" name="Rectangle 145"/>
            <p:cNvSpPr/>
            <p:nvPr/>
          </p:nvSpPr>
          <p:spPr>
            <a:xfrm>
              <a:off x="2336719" y="5070560"/>
              <a:ext cx="4479897" cy="540466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7" name="Group 146"/>
            <p:cNvGrpSpPr/>
            <p:nvPr/>
          </p:nvGrpSpPr>
          <p:grpSpPr>
            <a:xfrm>
              <a:off x="2922843" y="5138326"/>
              <a:ext cx="522636" cy="395504"/>
              <a:chOff x="2868238" y="1725403"/>
              <a:chExt cx="2665156" cy="2016860"/>
            </a:xfrm>
          </p:grpSpPr>
          <p:pic>
            <p:nvPicPr>
              <p:cNvPr id="165" name="Picture 164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66" name="Oval 165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7" name="Oval 166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8" name="Group 147"/>
            <p:cNvGrpSpPr/>
            <p:nvPr/>
          </p:nvGrpSpPr>
          <p:grpSpPr>
            <a:xfrm flipH="1">
              <a:off x="2364755" y="5130683"/>
              <a:ext cx="522636" cy="395504"/>
              <a:chOff x="2868238" y="1725403"/>
              <a:chExt cx="2665156" cy="2016860"/>
            </a:xfrm>
          </p:grpSpPr>
          <p:pic>
            <p:nvPicPr>
              <p:cNvPr id="162" name="Picture 161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63" name="Oval 162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4" name="Oval 163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9" name="Group 148"/>
            <p:cNvGrpSpPr/>
            <p:nvPr/>
          </p:nvGrpSpPr>
          <p:grpSpPr>
            <a:xfrm flipH="1">
              <a:off x="3480931" y="5153612"/>
              <a:ext cx="522636" cy="395504"/>
              <a:chOff x="2868238" y="1725403"/>
              <a:chExt cx="2665156" cy="2016860"/>
            </a:xfrm>
          </p:grpSpPr>
          <p:pic>
            <p:nvPicPr>
              <p:cNvPr id="159" name="Picture 158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60" name="Oval 159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1" name="Oval 160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0" name="Group 149"/>
            <p:cNvGrpSpPr/>
            <p:nvPr/>
          </p:nvGrpSpPr>
          <p:grpSpPr>
            <a:xfrm>
              <a:off x="4039019" y="5161255"/>
              <a:ext cx="522636" cy="395504"/>
              <a:chOff x="2868238" y="1725403"/>
              <a:chExt cx="2665156" cy="2016860"/>
            </a:xfrm>
          </p:grpSpPr>
          <p:pic>
            <p:nvPicPr>
              <p:cNvPr id="156" name="Picture 155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57" name="Oval 156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8" name="Oval 157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1" name="Group 150"/>
            <p:cNvGrpSpPr/>
            <p:nvPr/>
          </p:nvGrpSpPr>
          <p:grpSpPr>
            <a:xfrm flipH="1">
              <a:off x="4597107" y="5145969"/>
              <a:ext cx="522636" cy="395504"/>
              <a:chOff x="2868238" y="1725403"/>
              <a:chExt cx="2665156" cy="2016860"/>
            </a:xfrm>
          </p:grpSpPr>
          <p:pic>
            <p:nvPicPr>
              <p:cNvPr id="153" name="Picture 152" descr="cog.png"/>
              <p:cNvPicPr>
                <a:picLocks noChangeAspect="1"/>
              </p:cNvPicPr>
              <p:nvPr/>
            </p:nvPicPr>
            <p:blipFill rotWithShape="1">
              <a:blip r:embed="rId2">
                <a:biLevel thresh="75000"/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rightnessContrast bright="-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979" t="17138" r="12707" b="6490"/>
              <a:stretch/>
            </p:blipFill>
            <p:spPr>
              <a:xfrm>
                <a:off x="2868238" y="1725403"/>
                <a:ext cx="2665156" cy="2016860"/>
              </a:xfrm>
              <a:prstGeom prst="rect">
                <a:avLst/>
              </a:prstGeom>
            </p:spPr>
          </p:pic>
          <p:sp>
            <p:nvSpPr>
              <p:cNvPr id="154" name="Oval 153"/>
              <p:cNvSpPr/>
              <p:nvPr/>
            </p:nvSpPr>
            <p:spPr>
              <a:xfrm>
                <a:off x="4413662" y="2634445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5" name="Oval 154"/>
              <p:cNvSpPr/>
              <p:nvPr/>
            </p:nvSpPr>
            <p:spPr>
              <a:xfrm>
                <a:off x="3370717" y="2094047"/>
                <a:ext cx="540398" cy="54039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2" name="TextBox 151"/>
            <p:cNvSpPr txBox="1"/>
            <p:nvPr/>
          </p:nvSpPr>
          <p:spPr>
            <a:xfrm>
              <a:off x="5298952" y="5087806"/>
              <a:ext cx="117692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 smtClean="0">
                  <a:solidFill>
                    <a:schemeClr val="bg1"/>
                  </a:solidFill>
                  <a:latin typeface="Arial"/>
                  <a:cs typeface="Arial"/>
                </a:rPr>
                <a:t>Hash Function</a:t>
              </a:r>
              <a:endParaRPr lang="en-US" sz="1400" dirty="0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</p:grpSp>
      <p:sp>
        <p:nvSpPr>
          <p:cNvPr id="176" name="TextBox 175"/>
          <p:cNvSpPr txBox="1"/>
          <p:nvPr/>
        </p:nvSpPr>
        <p:spPr>
          <a:xfrm>
            <a:off x="-621636" y="900315"/>
            <a:ext cx="4696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schemeClr val="bg1"/>
                </a:solidFill>
                <a:latin typeface="Arial"/>
                <a:cs typeface="Arial"/>
              </a:rPr>
              <a:t>Root Hash (Hash of Hashes of Hashes)</a:t>
            </a:r>
            <a:endParaRPr lang="en-US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grpSp>
        <p:nvGrpSpPr>
          <p:cNvPr id="221" name="Group 220"/>
          <p:cNvGrpSpPr/>
          <p:nvPr/>
        </p:nvGrpSpPr>
        <p:grpSpPr>
          <a:xfrm>
            <a:off x="2609665" y="4700864"/>
            <a:ext cx="3939431" cy="1147749"/>
            <a:chOff x="2609665" y="4700864"/>
            <a:chExt cx="3939431" cy="1147749"/>
          </a:xfrm>
        </p:grpSpPr>
        <p:cxnSp>
          <p:nvCxnSpPr>
            <p:cNvPr id="179" name="Straight Connector 178"/>
            <p:cNvCxnSpPr>
              <a:stCxn id="19" idx="0"/>
              <a:endCxn id="99" idx="2"/>
            </p:cNvCxnSpPr>
            <p:nvPr/>
          </p:nvCxnSpPr>
          <p:spPr>
            <a:xfrm flipV="1">
              <a:off x="2609665" y="4700864"/>
              <a:ext cx="0" cy="1147749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>
              <a:stCxn id="20" idx="0"/>
              <a:endCxn id="100" idx="2"/>
            </p:cNvCxnSpPr>
            <p:nvPr/>
          </p:nvCxnSpPr>
          <p:spPr>
            <a:xfrm flipV="1">
              <a:off x="5235953" y="4700864"/>
              <a:ext cx="0" cy="1147749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>
              <a:stCxn id="21" idx="0"/>
              <a:endCxn id="101" idx="2"/>
            </p:cNvCxnSpPr>
            <p:nvPr/>
          </p:nvCxnSpPr>
          <p:spPr>
            <a:xfrm flipV="1">
              <a:off x="6549096" y="4700864"/>
              <a:ext cx="0" cy="1147749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>
              <a:stCxn id="98" idx="2"/>
              <a:endCxn id="18" idx="0"/>
            </p:cNvCxnSpPr>
            <p:nvPr/>
          </p:nvCxnSpPr>
          <p:spPr>
            <a:xfrm>
              <a:off x="3922809" y="4700864"/>
              <a:ext cx="0" cy="1147749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2" name="Group 221"/>
          <p:cNvGrpSpPr/>
          <p:nvPr/>
        </p:nvGrpSpPr>
        <p:grpSpPr>
          <a:xfrm>
            <a:off x="2609665" y="3012650"/>
            <a:ext cx="3939431" cy="1147748"/>
            <a:chOff x="2609665" y="3012650"/>
            <a:chExt cx="3939431" cy="1147748"/>
          </a:xfrm>
        </p:grpSpPr>
        <p:cxnSp>
          <p:nvCxnSpPr>
            <p:cNvPr id="193" name="Straight Connector 192"/>
            <p:cNvCxnSpPr>
              <a:stCxn id="99" idx="0"/>
              <a:endCxn id="133" idx="2"/>
            </p:cNvCxnSpPr>
            <p:nvPr/>
          </p:nvCxnSpPr>
          <p:spPr>
            <a:xfrm flipV="1">
              <a:off x="2609665" y="3012650"/>
              <a:ext cx="640485" cy="1147748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/>
            <p:cNvCxnSpPr>
              <a:stCxn id="100" idx="0"/>
              <a:endCxn id="134" idx="2"/>
            </p:cNvCxnSpPr>
            <p:nvPr/>
          </p:nvCxnSpPr>
          <p:spPr>
            <a:xfrm flipV="1">
              <a:off x="5235953" y="3012650"/>
              <a:ext cx="672657" cy="1147748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/>
            <p:cNvCxnSpPr>
              <a:stCxn id="98" idx="0"/>
              <a:endCxn id="133" idx="2"/>
            </p:cNvCxnSpPr>
            <p:nvPr/>
          </p:nvCxnSpPr>
          <p:spPr>
            <a:xfrm flipH="1" flipV="1">
              <a:off x="3250150" y="3012650"/>
              <a:ext cx="672659" cy="1147748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/>
            <p:cNvCxnSpPr>
              <a:stCxn id="101" idx="0"/>
              <a:endCxn id="134" idx="2"/>
            </p:cNvCxnSpPr>
            <p:nvPr/>
          </p:nvCxnSpPr>
          <p:spPr>
            <a:xfrm flipH="1" flipV="1">
              <a:off x="5908610" y="3012650"/>
              <a:ext cx="640486" cy="1147748"/>
            </a:xfrm>
            <a:prstGeom prst="line">
              <a:avLst/>
            </a:prstGeom>
            <a:ln>
              <a:solidFill>
                <a:srgbClr val="000000"/>
              </a:solidFill>
              <a:prstDash val="sys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1" name="Straight Connector 200"/>
          <p:cNvCxnSpPr>
            <a:stCxn id="133" idx="0"/>
            <a:endCxn id="144" idx="2"/>
          </p:cNvCxnSpPr>
          <p:nvPr/>
        </p:nvCxnSpPr>
        <p:spPr>
          <a:xfrm flipV="1">
            <a:off x="3250150" y="1324436"/>
            <a:ext cx="1329230" cy="1147748"/>
          </a:xfrm>
          <a:prstGeom prst="line">
            <a:avLst/>
          </a:prstGeom>
          <a:ln>
            <a:solidFill>
              <a:srgbClr val="000000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>
            <a:stCxn id="134" idx="0"/>
            <a:endCxn id="144" idx="2"/>
          </p:cNvCxnSpPr>
          <p:nvPr/>
        </p:nvCxnSpPr>
        <p:spPr>
          <a:xfrm flipH="1" flipV="1">
            <a:off x="4579380" y="1324436"/>
            <a:ext cx="1329230" cy="1147748"/>
          </a:xfrm>
          <a:prstGeom prst="line">
            <a:avLst/>
          </a:prstGeom>
          <a:ln>
            <a:solidFill>
              <a:srgbClr val="000000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16" name="Group 215"/>
          <p:cNvGrpSpPr/>
          <p:nvPr/>
        </p:nvGrpSpPr>
        <p:grpSpPr>
          <a:xfrm>
            <a:off x="2339432" y="5848613"/>
            <a:ext cx="4479897" cy="540466"/>
            <a:chOff x="2339432" y="5848613"/>
            <a:chExt cx="4479897" cy="540466"/>
          </a:xfrm>
        </p:grpSpPr>
        <p:sp>
          <p:nvSpPr>
            <p:cNvPr id="18" name="Rectangle 17"/>
            <p:cNvSpPr/>
            <p:nvPr/>
          </p:nvSpPr>
          <p:spPr>
            <a:xfrm>
              <a:off x="3652576" y="5848613"/>
              <a:ext cx="540466" cy="54046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339432" y="5848613"/>
              <a:ext cx="540466" cy="540466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4965720" y="5848613"/>
              <a:ext cx="540466" cy="54046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278863" y="5848613"/>
              <a:ext cx="540466" cy="54046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" name="Rectangle 203"/>
            <p:cNvSpPr/>
            <p:nvPr/>
          </p:nvSpPr>
          <p:spPr>
            <a:xfrm>
              <a:off x="2403784" y="5935598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05" name="Rectangle 204"/>
            <p:cNvSpPr/>
            <p:nvPr/>
          </p:nvSpPr>
          <p:spPr>
            <a:xfrm>
              <a:off x="3715060" y="5934180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06" name="Rectangle 205"/>
            <p:cNvSpPr/>
            <p:nvPr/>
          </p:nvSpPr>
          <p:spPr>
            <a:xfrm>
              <a:off x="5028204" y="5934180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6341347" y="5935598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08" name="Rectangle 207"/>
            <p:cNvSpPr/>
            <p:nvPr/>
          </p:nvSpPr>
          <p:spPr>
            <a:xfrm>
              <a:off x="2403784" y="5934180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17" name="Group 216"/>
          <p:cNvGrpSpPr/>
          <p:nvPr/>
        </p:nvGrpSpPr>
        <p:grpSpPr>
          <a:xfrm>
            <a:off x="2339432" y="4160398"/>
            <a:ext cx="4479897" cy="540466"/>
            <a:chOff x="2339432" y="4160398"/>
            <a:chExt cx="4479897" cy="540466"/>
          </a:xfrm>
        </p:grpSpPr>
        <p:grpSp>
          <p:nvGrpSpPr>
            <p:cNvPr id="97" name="Group 96"/>
            <p:cNvGrpSpPr/>
            <p:nvPr/>
          </p:nvGrpSpPr>
          <p:grpSpPr>
            <a:xfrm>
              <a:off x="2339432" y="4160398"/>
              <a:ext cx="4479897" cy="540466"/>
              <a:chOff x="2327772" y="5962777"/>
              <a:chExt cx="4479897" cy="540466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3640916" y="5962777"/>
                <a:ext cx="540466" cy="540466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2327772" y="5962777"/>
                <a:ext cx="540466" cy="540466"/>
              </a:xfrm>
              <a:prstGeom prst="rect">
                <a:avLst/>
              </a:prstGeom>
              <a:noFill/>
              <a:ln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4954060" y="5962777"/>
                <a:ext cx="540466" cy="540466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6267203" y="5962777"/>
                <a:ext cx="540466" cy="540466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09" name="Rectangle 208"/>
            <p:cNvSpPr/>
            <p:nvPr/>
          </p:nvSpPr>
          <p:spPr>
            <a:xfrm>
              <a:off x="2401916" y="4239626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10" name="Rectangle 209"/>
            <p:cNvSpPr/>
            <p:nvPr/>
          </p:nvSpPr>
          <p:spPr>
            <a:xfrm>
              <a:off x="3715060" y="4239626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5028204" y="4239626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12" name="Rectangle 211"/>
            <p:cNvSpPr/>
            <p:nvPr/>
          </p:nvSpPr>
          <p:spPr>
            <a:xfrm>
              <a:off x="6341347" y="4239626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18" name="Group 217"/>
          <p:cNvGrpSpPr/>
          <p:nvPr/>
        </p:nvGrpSpPr>
        <p:grpSpPr>
          <a:xfrm>
            <a:off x="2979917" y="2472184"/>
            <a:ext cx="3198926" cy="540466"/>
            <a:chOff x="2979917" y="2472184"/>
            <a:chExt cx="3198926" cy="540466"/>
          </a:xfrm>
        </p:grpSpPr>
        <p:grpSp>
          <p:nvGrpSpPr>
            <p:cNvPr id="143" name="Group 142"/>
            <p:cNvGrpSpPr/>
            <p:nvPr/>
          </p:nvGrpSpPr>
          <p:grpSpPr>
            <a:xfrm>
              <a:off x="2979917" y="2472184"/>
              <a:ext cx="3198926" cy="540466"/>
              <a:chOff x="2955667" y="2687173"/>
              <a:chExt cx="3198926" cy="540466"/>
            </a:xfrm>
          </p:grpSpPr>
          <p:sp>
            <p:nvSpPr>
              <p:cNvPr id="133" name="Rectangle 132"/>
              <p:cNvSpPr/>
              <p:nvPr/>
            </p:nvSpPr>
            <p:spPr>
              <a:xfrm>
                <a:off x="2955667" y="2687173"/>
                <a:ext cx="540466" cy="540466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4" name="Rectangle 133"/>
              <p:cNvSpPr/>
              <p:nvPr/>
            </p:nvSpPr>
            <p:spPr>
              <a:xfrm>
                <a:off x="5614127" y="2687173"/>
                <a:ext cx="540466" cy="540466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13" name="Rectangle 212"/>
            <p:cNvSpPr/>
            <p:nvPr/>
          </p:nvSpPr>
          <p:spPr>
            <a:xfrm>
              <a:off x="3042401" y="2554750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214" name="Rectangle 213"/>
            <p:cNvSpPr/>
            <p:nvPr/>
          </p:nvSpPr>
          <p:spPr>
            <a:xfrm>
              <a:off x="5700861" y="2554750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20" name="Group 219"/>
          <p:cNvGrpSpPr/>
          <p:nvPr/>
        </p:nvGrpSpPr>
        <p:grpSpPr>
          <a:xfrm>
            <a:off x="4309147" y="783970"/>
            <a:ext cx="540466" cy="540466"/>
            <a:chOff x="4309147" y="783970"/>
            <a:chExt cx="540466" cy="540466"/>
          </a:xfrm>
        </p:grpSpPr>
        <p:sp>
          <p:nvSpPr>
            <p:cNvPr id="144" name="Rectangle 143"/>
            <p:cNvSpPr/>
            <p:nvPr/>
          </p:nvSpPr>
          <p:spPr>
            <a:xfrm>
              <a:off x="4309147" y="783970"/>
              <a:ext cx="540466" cy="54046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4379772" y="871706"/>
              <a:ext cx="4154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dirty="0" smtClean="0">
                  <a:solidFill>
                    <a:srgbClr val="000000"/>
                  </a:solidFill>
                  <a:latin typeface="ＭＳ ゴシック"/>
                  <a:ea typeface="ＭＳ ゴシック"/>
                  <a:cs typeface="ＭＳ ゴシック"/>
                </a:rPr>
                <a:t>♪</a:t>
              </a:r>
              <a:endParaRPr lang="en-US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0532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" grpId="0"/>
      <p:bldP spid="142" grpId="0"/>
      <p:bldP spid="17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APPLICATIONS OF BLOCKCHAIN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Financial Services:</a:t>
            </a: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Asset Management: Trade Processing &amp; Settlement</a:t>
            </a: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Insurance: Claims Processing</a:t>
            </a: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Payments: Cross-Border (International Clearing)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Healthcare:</a:t>
            </a: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Personal Records</a:t>
            </a:r>
            <a:endParaRPr lang="en-US" sz="14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Receipt of Surgery</a:t>
            </a:r>
            <a:endParaRPr lang="en-US" sz="14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Drug Supervision and Regulation Compliance</a:t>
            </a:r>
            <a:endParaRPr lang="en-US" sz="1400" dirty="0"/>
          </a:p>
          <a:p>
            <a:pPr lvl="5">
              <a:buFont typeface="Wingdings" charset="2"/>
              <a:buChar char="q"/>
            </a:pPr>
            <a:endParaRPr lang="en-US" sz="1400" dirty="0"/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Personal:</a:t>
            </a: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Personal Identification</a:t>
            </a:r>
            <a:endParaRPr lang="en-US" sz="14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Birth, Wedding &amp; Death Certificates</a:t>
            </a:r>
            <a:endParaRPr lang="en-US" sz="14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Estate Settlements</a:t>
            </a:r>
            <a:endParaRPr lang="en-US" sz="1800" dirty="0" smtClean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Government:</a:t>
            </a: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Voting Systems</a:t>
            </a:r>
            <a:endParaRPr lang="en-US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Identity (Passport Verification)</a:t>
            </a:r>
          </a:p>
          <a:p>
            <a:pPr lvl="5">
              <a:buFont typeface="Wingdings" charset="2"/>
              <a:buChar char="q"/>
            </a:pPr>
            <a:r>
              <a:rPr lang="en-US" sz="14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Organisational Management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9" name="Picture 18" descr="revenue-icon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492" y="1869141"/>
            <a:ext cx="865945" cy="8659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492" y="2983864"/>
            <a:ext cx="865945" cy="86594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374" y="4098587"/>
            <a:ext cx="864181" cy="84987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3528" y="5197237"/>
            <a:ext cx="849873" cy="84987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6045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BLOCKCHAIN IN THE MUSIC INDUSTRY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Assist in overcoming issues: ownership rights; royalty distribution; and transparency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Bi-directional payments between artist and audience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Construction of profit-making custom playlists</a:t>
            </a:r>
            <a:endParaRPr lang="en-US" sz="1800" dirty="0" smtClean="0"/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Offers comprehensive and accurate decentralised database of music rights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Offers transparent transmission of artist royalties and real time distributions to all involved with labels, in a secure manner 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Led by artists such as Imogen Heap and DJ Gareth Emery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Journalists’ Rights Management </a:t>
            </a: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/>
          <p:cNvSpPr/>
          <p:nvPr/>
        </p:nvSpPr>
        <p:spPr>
          <a:xfrm>
            <a:off x="7926732" y="5856178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ＭＳ ゴシック"/>
                <a:ea typeface="ＭＳ ゴシック"/>
                <a:cs typeface="ＭＳ ゴシック"/>
              </a:rPr>
              <a:t>♫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578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BLOCKCHAIN IN THE MUSIC INDUSTRY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New supporting legislative efforts: The Music Modernisation Act </a:t>
            </a:r>
            <a:r>
              <a:rPr lang="mr-IN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–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 US House Judiciary Committee</a:t>
            </a:r>
            <a:endParaRPr lang="en-US" sz="1800" dirty="0" smtClean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Improving and enabling earlier initiatives, such as the Global Repertoire Database 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 self-publishing channel for music makers and rights owners underpinned by trust</a:t>
            </a:r>
            <a:endParaRPr lang="en-US" sz="1800" dirty="0" smtClean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chemeClr val="bg1"/>
                </a:solidFill>
                <a:effectLst/>
                <a:latin typeface="Arial"/>
                <a:cs typeface="Arial"/>
              </a:rPr>
              <a:t>Rights </a:t>
            </a:r>
            <a:r>
              <a:rPr lang="en-US" sz="1800" dirty="0">
                <a:solidFill>
                  <a:schemeClr val="bg1"/>
                </a:solidFill>
                <a:effectLst/>
                <a:latin typeface="Arial"/>
                <a:cs typeface="Arial"/>
              </a:rPr>
              <a:t>management organisations such as ASCAP, PRS for Music or SACEM </a:t>
            </a:r>
            <a:r>
              <a:rPr lang="en-US" sz="1800" dirty="0" smtClean="0">
                <a:solidFill>
                  <a:schemeClr val="bg1"/>
                </a:solidFill>
                <a:effectLst/>
                <a:latin typeface="Arial"/>
                <a:cs typeface="Arial"/>
              </a:rPr>
              <a:t>are exploring </a:t>
            </a:r>
            <a:r>
              <a:rPr lang="en-US" sz="1800" dirty="0">
                <a:solidFill>
                  <a:schemeClr val="bg1"/>
                </a:solidFill>
                <a:effectLst/>
                <a:latin typeface="Arial"/>
                <a:cs typeface="Arial"/>
              </a:rPr>
              <a:t>the use of Blockchain in a joint </a:t>
            </a:r>
            <a:r>
              <a:rPr lang="en-US" sz="1800" dirty="0" smtClean="0">
                <a:solidFill>
                  <a:schemeClr val="bg1"/>
                </a:solidFill>
                <a:effectLst/>
                <a:latin typeface="Arial"/>
                <a:cs typeface="Arial"/>
              </a:rPr>
              <a:t>initiative </a:t>
            </a:r>
            <a:endParaRPr lang="en-US" sz="18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/>
          <p:cNvSpPr/>
          <p:nvPr/>
        </p:nvSpPr>
        <p:spPr>
          <a:xfrm>
            <a:off x="7926732" y="5856178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ＭＳ ゴシック"/>
                <a:ea typeface="ＭＳ ゴシック"/>
                <a:cs typeface="ＭＳ ゴシック"/>
              </a:rPr>
              <a:t>♫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03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BLOCKCHAIN IN THE MUSIC INDUSTRY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Removes the requirement for ‘trusted intermediaries’</a:t>
            </a:r>
            <a:endParaRPr lang="en-US" sz="1800" dirty="0" smtClean="0"/>
          </a:p>
          <a:p>
            <a:pPr>
              <a:buFont typeface="Wingdings" charset="2"/>
              <a:buChar char="q"/>
            </a:pP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/>
          <p:cNvSpPr/>
          <p:nvPr/>
        </p:nvSpPr>
        <p:spPr>
          <a:xfrm>
            <a:off x="7926732" y="5856178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ＭＳ ゴシック"/>
                <a:ea typeface="ＭＳ ゴシック"/>
                <a:cs typeface="ＭＳ ゴシック"/>
              </a:rPr>
              <a:t>♫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19" name="Picture 18" descr="Screenshot 2019-01-21 at 10.39.1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7879" y="2531571"/>
            <a:ext cx="3558734" cy="33246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0" name="Picture 19" descr="Screenshot 2019-01-21 at 10.39.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531571"/>
            <a:ext cx="3602318" cy="332460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271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ARTIST-LED INITIATIVES</a:t>
            </a:r>
            <a:endParaRPr lang="en-US" sz="3600" dirty="0"/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Rectangle 17"/>
          <p:cNvSpPr/>
          <p:nvPr/>
        </p:nvSpPr>
        <p:spPr>
          <a:xfrm>
            <a:off x="7926732" y="5856178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ＭＳ ゴシック"/>
                <a:ea typeface="ＭＳ ゴシック"/>
                <a:cs typeface="ＭＳ ゴシック"/>
              </a:rPr>
              <a:t>♫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23" name="Picture 22" descr="G2NqMgndMAmaHgiSalHGnQ1x0USK7DdUIBssAcsAXvWQzEBrx63ixwThEzVUpAwx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315" y="2839571"/>
            <a:ext cx="6255299" cy="167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97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THREATS TO BLOCKCHAIN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External </a:t>
            </a:r>
            <a:r>
              <a:rPr lang="en-US" sz="1800" dirty="0">
                <a:solidFill>
                  <a:srgbClr val="000000"/>
                </a:solidFill>
                <a:effectLst/>
                <a:latin typeface="Arial"/>
                <a:cs typeface="Arial"/>
              </a:rPr>
              <a:t>hackers or malicious insiders subvert Blockchains</a:t>
            </a: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: </a:t>
            </a:r>
            <a:endParaRPr lang="en-US" sz="1800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Falsify Information</a:t>
            </a:r>
            <a:endParaRPr lang="en-US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Create/Authorise False Transactions</a:t>
            </a:r>
            <a:endParaRPr lang="en-US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Commit Fraud</a:t>
            </a:r>
          </a:p>
          <a:p>
            <a:pPr lvl="5">
              <a:buFont typeface="Wingdings" charset="2"/>
              <a:buChar char="q"/>
            </a:pPr>
            <a:r>
              <a:rPr lang="en-US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Malicious code</a:t>
            </a:r>
            <a:endParaRPr lang="en-US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Attacks on cryptography (coupled with Quantum)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Lack of legal scrutiny: code is the new law</a:t>
            </a:r>
          </a:p>
          <a:p>
            <a:pPr>
              <a:buFont typeface="Wingdings" charset="2"/>
              <a:buChar char="q"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Destablisation</a:t>
            </a:r>
            <a:r>
              <a:rPr lang="en-US" sz="1800" dirty="0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</a:p>
          <a:p>
            <a:pPr>
              <a:buFont typeface="Wingdings" charset="2"/>
              <a:buChar char="q"/>
            </a:pPr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83356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4496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355" y="135559"/>
            <a:ext cx="5209145" cy="659024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73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59092"/>
            <a:ext cx="7770813" cy="1429871"/>
          </a:xfrm>
        </p:spPr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QUESTIONS?</a:t>
            </a:r>
            <a:endParaRPr lang="en-US" sz="3600" dirty="0"/>
          </a:p>
        </p:txBody>
      </p:sp>
      <p:grpSp>
        <p:nvGrpSpPr>
          <p:cNvPr id="4" name="Group 3"/>
          <p:cNvGrpSpPr/>
          <p:nvPr/>
        </p:nvGrpSpPr>
        <p:grpSpPr>
          <a:xfrm>
            <a:off x="121193" y="6274915"/>
            <a:ext cx="334412" cy="455922"/>
            <a:chOff x="361522" y="5229655"/>
            <a:chExt cx="956026" cy="130340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" name="Rectangle 4"/>
            <p:cNvSpPr/>
            <p:nvPr/>
          </p:nvSpPr>
          <p:spPr>
            <a:xfrm>
              <a:off x="361522" y="6208779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93270" y="588240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61522" y="5556030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3270" y="5229655"/>
              <a:ext cx="324278" cy="324278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685800" y="6213745"/>
              <a:ext cx="470840" cy="157173"/>
              <a:chOff x="685800" y="6213745"/>
              <a:chExt cx="470840" cy="157173"/>
            </a:xfrm>
          </p:grpSpPr>
          <p:cxnSp>
            <p:nvCxnSpPr>
              <p:cNvPr id="16" name="Straight Connector 15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Group 9"/>
            <p:cNvGrpSpPr/>
            <p:nvPr/>
          </p:nvGrpSpPr>
          <p:grpSpPr>
            <a:xfrm>
              <a:off x="685800" y="5556030"/>
              <a:ext cx="470840" cy="157173"/>
              <a:chOff x="685800" y="6213745"/>
              <a:chExt cx="470840" cy="157173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/>
            <p:cNvGrpSpPr/>
            <p:nvPr/>
          </p:nvGrpSpPr>
          <p:grpSpPr>
            <a:xfrm flipH="1">
              <a:off x="522430" y="5882405"/>
              <a:ext cx="470840" cy="157173"/>
              <a:chOff x="685800" y="6213745"/>
              <a:chExt cx="470840" cy="157173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685800" y="6370918"/>
                <a:ext cx="470840" cy="0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156640" y="6213745"/>
                <a:ext cx="0" cy="157173"/>
              </a:xfrm>
              <a:prstGeom prst="line">
                <a:avLst/>
              </a:prstGeom>
              <a:ln w="3175" cmpd="sng">
                <a:solidFill>
                  <a:srgbClr val="000000"/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8" name="Content Placeholder 2"/>
          <p:cNvSpPr>
            <a:spLocks noGrp="1"/>
          </p:cNvSpPr>
          <p:nvPr>
            <p:ph idx="1"/>
          </p:nvPr>
        </p:nvSpPr>
        <p:spPr>
          <a:xfrm>
            <a:off x="3165187" y="3888963"/>
            <a:ext cx="2841783" cy="589951"/>
          </a:xfrm>
          <a:effectLst/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1800" dirty="0" smtClean="0">
                <a:solidFill>
                  <a:srgbClr val="000000"/>
                </a:solidFill>
                <a:effectLst/>
                <a:latin typeface="Arial"/>
                <a:cs typeface="Arial"/>
              </a:rPr>
              <a:t>Ajh.75178@gmail.com</a:t>
            </a:r>
          </a:p>
        </p:txBody>
      </p:sp>
    </p:spTree>
    <p:extLst>
      <p:ext uri="{BB962C8B-B14F-4D97-AF65-F5344CB8AC3E}">
        <p14:creationId xmlns:p14="http://schemas.microsoft.com/office/powerpoint/2010/main" val="427868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Story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Story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Story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50000"/>
                <a:lumMod val="120000"/>
              </a:schemeClr>
              <a:schemeClr val="phClr">
                <a:satMod val="350000"/>
                <a:lumMod val="150000"/>
              </a:schemeClr>
            </a:duotone>
          </a:blip>
          <a:tile tx="0" ty="0" sx="20000" sy="20000" flip="none" algn="ctr"/>
        </a:blipFill>
        <a:gradFill rotWithShape="1">
          <a:gsLst>
            <a:gs pos="0">
              <a:schemeClr val="phClr">
                <a:shade val="20000"/>
                <a:satMod val="130000"/>
              </a:schemeClr>
            </a:gs>
            <a:gs pos="5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200000"/>
                <a:lumMod val="120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2100000" sx="104000" sy="104000" algn="br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127000" dist="63500" dir="5400000" sx="103000" sy="103000" rotWithShape="0">
              <a:srgbClr val="000000">
                <a:alpha val="75000"/>
              </a:srgbClr>
            </a:outerShdw>
          </a:effectLst>
          <a:scene3d>
            <a:camera prst="perspectiveFront" fov="3000000"/>
            <a:lightRig rig="balanced" dir="t">
              <a:rot lat="0" lon="0" rev="18000000"/>
            </a:lightRig>
          </a:scene3d>
          <a:sp3d prstMaterial="plastic">
            <a:bevelT w="25400" h="50800" prst="angl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shade val="10000"/>
                <a:satMod val="150000"/>
              </a:schemeClr>
              <a:schemeClr val="phClr">
                <a:tint val="60000"/>
                <a:satMod val="4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Story.thmx</Template>
  <TotalTime>998</TotalTime>
  <Words>631</Words>
  <Application>Microsoft Macintosh PowerPoint</Application>
  <PresentationFormat>On-screen Show (4:3)</PresentationFormat>
  <Paragraphs>118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Story</vt:lpstr>
      <vt:lpstr>LOCKCHAIN</vt:lpstr>
      <vt:lpstr>AGENDA</vt:lpstr>
      <vt:lpstr>INTRODUCTION</vt:lpstr>
      <vt:lpstr>WHAT IS BLOCKCHAIN?</vt:lpstr>
      <vt:lpstr>BENEFITS</vt:lpstr>
      <vt:lpstr>PowerPoint Presentation</vt:lpstr>
      <vt:lpstr>HOW DOES BLOCKCHAIN WORK?</vt:lpstr>
      <vt:lpstr>HASHING</vt:lpstr>
      <vt:lpstr>MINING</vt:lpstr>
      <vt:lpstr>MERKLE TREES</vt:lpstr>
      <vt:lpstr>PowerPoint Presentation</vt:lpstr>
      <vt:lpstr>APPLICATIONS OF BLOCKCHAIN</vt:lpstr>
      <vt:lpstr>BLOCKCHAIN IN THE MUSIC INDUSTRY</vt:lpstr>
      <vt:lpstr>BLOCKCHAIN IN THE MUSIC INDUSTRY</vt:lpstr>
      <vt:lpstr>BLOCKCHAIN IN THE MUSIC INDUSTRY</vt:lpstr>
      <vt:lpstr>ARTIST-LED INITIATIVES</vt:lpstr>
      <vt:lpstr>THREATS TO BLOCKCHAIN</vt:lpstr>
      <vt:lpstr>PowerPoint Presentation</vt:lpstr>
      <vt:lpstr>QUESTIONS?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LOCKCHAIN</dc:title>
  <dc:creator>A. J. Hunt</dc:creator>
  <cp:lastModifiedBy>A. J. Hunt</cp:lastModifiedBy>
  <cp:revision>76</cp:revision>
  <dcterms:created xsi:type="dcterms:W3CDTF">2018-03-04T13:29:00Z</dcterms:created>
  <dcterms:modified xsi:type="dcterms:W3CDTF">2019-01-21T11:00:21Z</dcterms:modified>
</cp:coreProperties>
</file>