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61" r:id="rId5"/>
    <p:sldId id="259" r:id="rId6"/>
    <p:sldId id="260"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5" d="100"/>
          <a:sy n="65" d="100"/>
        </p:scale>
        <p:origin x="708"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1/30/2018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1/30/2018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1/30/2018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509A250-FF31-4206-8172-F9D3106AACB1}" type="datetimeFigureOut">
              <a:rPr lang="en-US" dirty="0"/>
              <a:t>1/30/2018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509A250-FF31-4206-8172-F9D3106AACB1}" type="datetimeFigureOut">
              <a:rPr lang="en-US" dirty="0"/>
              <a:t>1/30/2018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1/30/2018</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1/30/2018</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1/30/2018</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1/30/2018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1/30/2018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1/30/2018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1/30/2018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1/30/2018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1/30/2018</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1/30/2018</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1/30/2018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1/30/2018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509A250-FF31-4206-8172-F9D3106AACB1}" type="datetimeFigureOut">
              <a:rPr lang="en-US" dirty="0"/>
              <a:t>1/30/2018</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4D577D-234A-477C-A404-B107849FFE7F}"/>
              </a:ext>
            </a:extLst>
          </p:cNvPr>
          <p:cNvSpPr>
            <a:spLocks noGrp="1"/>
          </p:cNvSpPr>
          <p:nvPr>
            <p:ph type="ctrTitle"/>
          </p:nvPr>
        </p:nvSpPr>
        <p:spPr/>
        <p:txBody>
          <a:bodyPr/>
          <a:lstStyle/>
          <a:p>
            <a:r>
              <a:rPr lang="en-GB" sz="2400" b="1" dirty="0"/>
              <a:t>Historian Celia M. Chazelle has written of the use of visual imagery in medieval Christianity that “the [important] point is not that a picture educates its viewers about its subject but that it inspires them to awareness of the adoration which … is owed solely to God.”  How do you interpret this quotation, and what does it reveal about historiographical debates surrounding the role of images in medieval religion?</a:t>
            </a:r>
            <a:endParaRPr lang="en-GB" sz="2400" dirty="0"/>
          </a:p>
        </p:txBody>
      </p:sp>
      <p:sp>
        <p:nvSpPr>
          <p:cNvPr id="3" name="Subtitle 2">
            <a:extLst>
              <a:ext uri="{FF2B5EF4-FFF2-40B4-BE49-F238E27FC236}">
                <a16:creationId xmlns:a16="http://schemas.microsoft.com/office/drawing/2014/main" id="{D9B7353A-EE35-4E61-A841-C0154C822B92}"/>
              </a:ext>
            </a:extLst>
          </p:cNvPr>
          <p:cNvSpPr>
            <a:spLocks noGrp="1"/>
          </p:cNvSpPr>
          <p:nvPr>
            <p:ph type="subTitle" idx="1"/>
          </p:nvPr>
        </p:nvSpPr>
        <p:spPr/>
        <p:txBody>
          <a:bodyPr/>
          <a:lstStyle/>
          <a:p>
            <a:r>
              <a:rPr lang="en-GB" dirty="0"/>
              <a:t>Laura Evans </a:t>
            </a:r>
          </a:p>
        </p:txBody>
      </p:sp>
    </p:spTree>
    <p:extLst>
      <p:ext uri="{BB962C8B-B14F-4D97-AF65-F5344CB8AC3E}">
        <p14:creationId xmlns:p14="http://schemas.microsoft.com/office/powerpoint/2010/main" val="14854470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96274C-4D85-48B6-BACD-58AC82F15159}"/>
              </a:ext>
            </a:extLst>
          </p:cNvPr>
          <p:cNvSpPr>
            <a:spLocks noGrp="1"/>
          </p:cNvSpPr>
          <p:nvPr>
            <p:ph type="title"/>
          </p:nvPr>
        </p:nvSpPr>
        <p:spPr/>
        <p:txBody>
          <a:bodyPr/>
          <a:lstStyle/>
          <a:p>
            <a:r>
              <a:rPr lang="en-GB" sz="2400" b="1" dirty="0"/>
              <a:t>“the [important] point is not that a picture educates its viewers about its subject but that it inspires them to awareness of the adoration which … is owed solely to God.”</a:t>
            </a:r>
            <a:br>
              <a:rPr lang="en-GB" sz="2400" b="1" dirty="0"/>
            </a:br>
            <a:r>
              <a:rPr lang="en-GB" sz="1400" b="1" dirty="0"/>
              <a:t>Chazelle, </a:t>
            </a:r>
            <a:r>
              <a:rPr lang="en-GB" sz="1400" b="1" dirty="0" err="1"/>
              <a:t>M.Celia</a:t>
            </a:r>
            <a:r>
              <a:rPr lang="en-GB" sz="1400" b="1" dirty="0"/>
              <a:t>. ‘Pictures, Books, and the </a:t>
            </a:r>
            <a:r>
              <a:rPr lang="en-GB" sz="1400" b="1" dirty="0" err="1"/>
              <a:t>Illiterate:Pope</a:t>
            </a:r>
            <a:r>
              <a:rPr lang="en-GB" sz="1400" b="1" dirty="0"/>
              <a:t> Gregory I’s Letters to </a:t>
            </a:r>
            <a:r>
              <a:rPr lang="en-GB" sz="1400" b="1" dirty="0" err="1"/>
              <a:t>Serenus</a:t>
            </a:r>
            <a:r>
              <a:rPr lang="en-GB" sz="1400" b="1" dirty="0"/>
              <a:t> of </a:t>
            </a:r>
            <a:r>
              <a:rPr lang="en-GB" sz="1400" b="1" dirty="0" err="1"/>
              <a:t>Marsailles</a:t>
            </a:r>
            <a:r>
              <a:rPr lang="en-GB" sz="1400" b="1" dirty="0"/>
              <a:t>,’ </a:t>
            </a:r>
            <a:r>
              <a:rPr lang="en-GB" sz="1400" b="1" i="1" dirty="0"/>
              <a:t>Word &amp; Image, </a:t>
            </a:r>
            <a:r>
              <a:rPr lang="en-GB" sz="1400" b="1" dirty="0"/>
              <a:t>Volume 6 (April-June 1990),p. 141</a:t>
            </a:r>
            <a:endParaRPr lang="en-GB" sz="1400" dirty="0"/>
          </a:p>
        </p:txBody>
      </p:sp>
      <p:sp>
        <p:nvSpPr>
          <p:cNvPr id="3" name="Content Placeholder 2">
            <a:extLst>
              <a:ext uri="{FF2B5EF4-FFF2-40B4-BE49-F238E27FC236}">
                <a16:creationId xmlns:a16="http://schemas.microsoft.com/office/drawing/2014/main" id="{FC4682AD-0105-40C5-AF89-5A9CD2F099A9}"/>
              </a:ext>
            </a:extLst>
          </p:cNvPr>
          <p:cNvSpPr>
            <a:spLocks noGrp="1"/>
          </p:cNvSpPr>
          <p:nvPr>
            <p:ph idx="1"/>
          </p:nvPr>
        </p:nvSpPr>
        <p:spPr>
          <a:xfrm>
            <a:off x="1103312" y="2308860"/>
            <a:ext cx="8946541" cy="3939539"/>
          </a:xfrm>
        </p:spPr>
        <p:txBody>
          <a:bodyPr/>
          <a:lstStyle/>
          <a:p>
            <a:endParaRPr lang="en-GB" dirty="0"/>
          </a:p>
          <a:p>
            <a:r>
              <a:rPr lang="en-GB" dirty="0"/>
              <a:t>The pictures aim is to inspire.</a:t>
            </a:r>
          </a:p>
          <a:p>
            <a:endParaRPr lang="en-GB" dirty="0"/>
          </a:p>
          <a:p>
            <a:r>
              <a:rPr lang="en-GB" dirty="0"/>
              <a:t>Their admiration is of God and not the image itself.</a:t>
            </a:r>
          </a:p>
          <a:p>
            <a:endParaRPr lang="en-GB" dirty="0"/>
          </a:p>
          <a:p>
            <a:r>
              <a:rPr lang="en-GB" dirty="0"/>
              <a:t>An image speaks a thousand words. </a:t>
            </a:r>
          </a:p>
          <a:p>
            <a:endParaRPr lang="en-GB" dirty="0"/>
          </a:p>
        </p:txBody>
      </p:sp>
    </p:spTree>
    <p:extLst>
      <p:ext uri="{BB962C8B-B14F-4D97-AF65-F5344CB8AC3E}">
        <p14:creationId xmlns:p14="http://schemas.microsoft.com/office/powerpoint/2010/main" val="20346519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05F4F0-7408-4FF2-8C1D-BD4D3AD97532}"/>
              </a:ext>
            </a:extLst>
          </p:cNvPr>
          <p:cNvSpPr>
            <a:spLocks noGrp="1"/>
          </p:cNvSpPr>
          <p:nvPr>
            <p:ph type="title"/>
          </p:nvPr>
        </p:nvSpPr>
        <p:spPr/>
        <p:txBody>
          <a:bodyPr/>
          <a:lstStyle/>
          <a:p>
            <a:r>
              <a:rPr lang="en-GB" dirty="0"/>
              <a:t>Celia M. Chazelle </a:t>
            </a:r>
          </a:p>
        </p:txBody>
      </p:sp>
      <p:sp>
        <p:nvSpPr>
          <p:cNvPr id="3" name="Content Placeholder 2">
            <a:extLst>
              <a:ext uri="{FF2B5EF4-FFF2-40B4-BE49-F238E27FC236}">
                <a16:creationId xmlns:a16="http://schemas.microsoft.com/office/drawing/2014/main" id="{39E50888-B043-42BC-9408-1765DCA89EB0}"/>
              </a:ext>
            </a:extLst>
          </p:cNvPr>
          <p:cNvSpPr>
            <a:spLocks noGrp="1"/>
          </p:cNvSpPr>
          <p:nvPr>
            <p:ph idx="1"/>
          </p:nvPr>
        </p:nvSpPr>
        <p:spPr>
          <a:xfrm>
            <a:off x="1104293" y="1877696"/>
            <a:ext cx="8946541" cy="4195481"/>
          </a:xfrm>
        </p:spPr>
        <p:txBody>
          <a:bodyPr>
            <a:normAutofit lnSpcReduction="10000"/>
          </a:bodyPr>
          <a:lstStyle/>
          <a:p>
            <a:endParaRPr lang="en-GB" dirty="0"/>
          </a:p>
          <a:p>
            <a:r>
              <a:rPr lang="en-GB" dirty="0"/>
              <a:t>“In western European society the majority of the population had traditionally relied on the oral transmission of knowledge”, p. 142</a:t>
            </a:r>
          </a:p>
          <a:p>
            <a:endParaRPr lang="en-GB" dirty="0"/>
          </a:p>
          <a:p>
            <a:r>
              <a:rPr lang="en-GB" dirty="0"/>
              <a:t>“That pictures assist their ignorant beholders to virtuous behaviour: in pictures the ignorant ‘see what they ought to follow’”, p.142</a:t>
            </a:r>
          </a:p>
          <a:p>
            <a:endParaRPr lang="en-GB" dirty="0"/>
          </a:p>
          <a:p>
            <a:r>
              <a:rPr lang="en-GB" dirty="0"/>
              <a:t>“The sight of pictures could advance and refresh the illiterates’ knowledge of the stories learned from the clergy’s sermon and exhortations, and by setting those events before their eyes the depiction could lead them to be more virtuous as well as to adore God alone.”, p.148</a:t>
            </a:r>
          </a:p>
          <a:p>
            <a:endParaRPr lang="en-GB" dirty="0"/>
          </a:p>
          <a:p>
            <a:endParaRPr lang="en-GB" dirty="0"/>
          </a:p>
        </p:txBody>
      </p:sp>
    </p:spTree>
    <p:extLst>
      <p:ext uri="{BB962C8B-B14F-4D97-AF65-F5344CB8AC3E}">
        <p14:creationId xmlns:p14="http://schemas.microsoft.com/office/powerpoint/2010/main" val="19675748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C2BFA-350D-4856-A425-1003576CA1F3}"/>
              </a:ext>
            </a:extLst>
          </p:cNvPr>
          <p:cNvSpPr>
            <a:spLocks noGrp="1"/>
          </p:cNvSpPr>
          <p:nvPr>
            <p:ph type="title"/>
          </p:nvPr>
        </p:nvSpPr>
        <p:spPr/>
        <p:txBody>
          <a:bodyPr/>
          <a:lstStyle/>
          <a:p>
            <a:r>
              <a:rPr lang="en-GB" dirty="0"/>
              <a:t>Lawrence G. Duggan </a:t>
            </a:r>
            <a:br>
              <a:rPr lang="en-GB" dirty="0"/>
            </a:br>
            <a:r>
              <a:rPr lang="en-GB" sz="2400" dirty="0"/>
              <a:t>“Was Art Really The ‘the book of the illiterate?’”. </a:t>
            </a:r>
            <a:r>
              <a:rPr lang="en-GB" sz="2400" i="1" dirty="0"/>
              <a:t>Word and Image</a:t>
            </a:r>
            <a:endParaRPr lang="en-GB" sz="2400" dirty="0"/>
          </a:p>
        </p:txBody>
      </p:sp>
      <p:sp>
        <p:nvSpPr>
          <p:cNvPr id="3" name="Content Placeholder 2">
            <a:extLst>
              <a:ext uri="{FF2B5EF4-FFF2-40B4-BE49-F238E27FC236}">
                <a16:creationId xmlns:a16="http://schemas.microsoft.com/office/drawing/2014/main" id="{D58248F7-33E6-47BC-8AA0-DC9C521E56A4}"/>
              </a:ext>
            </a:extLst>
          </p:cNvPr>
          <p:cNvSpPr>
            <a:spLocks noGrp="1"/>
          </p:cNvSpPr>
          <p:nvPr>
            <p:ph idx="1"/>
          </p:nvPr>
        </p:nvSpPr>
        <p:spPr/>
        <p:txBody>
          <a:bodyPr/>
          <a:lstStyle/>
          <a:p>
            <a:endParaRPr lang="en-GB" dirty="0"/>
          </a:p>
          <a:p>
            <a:r>
              <a:rPr lang="en-GB" dirty="0"/>
              <a:t>“Words are inherently more precise than images and can convey new knowledge”, p.96.</a:t>
            </a:r>
          </a:p>
          <a:p>
            <a:endParaRPr lang="en-GB" dirty="0"/>
          </a:p>
          <a:p>
            <a:r>
              <a:rPr lang="en-GB" dirty="0"/>
              <a:t>“They were still wrong insofar as they intended to say that images can do more than remind and deepen what one already knows”, p.101.</a:t>
            </a:r>
          </a:p>
        </p:txBody>
      </p:sp>
    </p:spTree>
    <p:extLst>
      <p:ext uri="{BB962C8B-B14F-4D97-AF65-F5344CB8AC3E}">
        <p14:creationId xmlns:p14="http://schemas.microsoft.com/office/powerpoint/2010/main" val="27965559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E95C11-2A75-447E-9393-720473AF82A4}"/>
              </a:ext>
            </a:extLst>
          </p:cNvPr>
          <p:cNvSpPr>
            <a:spLocks noGrp="1"/>
          </p:cNvSpPr>
          <p:nvPr>
            <p:ph type="title"/>
          </p:nvPr>
        </p:nvSpPr>
        <p:spPr/>
        <p:txBody>
          <a:bodyPr/>
          <a:lstStyle/>
          <a:p>
            <a:r>
              <a:rPr lang="en-GB" dirty="0"/>
              <a:t>Herbert L. Kessler </a:t>
            </a:r>
            <a:br>
              <a:rPr lang="en-GB" dirty="0"/>
            </a:br>
            <a:r>
              <a:rPr lang="en-GB" sz="1800" dirty="0"/>
              <a:t>“</a:t>
            </a:r>
            <a:r>
              <a:rPr lang="en-GB" sz="2400" dirty="0"/>
              <a:t>Diction in the ‘Bible of the Illiterate</a:t>
            </a:r>
            <a:r>
              <a:rPr lang="en-GB" sz="1800" dirty="0"/>
              <a:t>’”, 1989.</a:t>
            </a:r>
            <a:endParaRPr lang="en-GB" dirty="0"/>
          </a:p>
        </p:txBody>
      </p:sp>
      <p:sp>
        <p:nvSpPr>
          <p:cNvPr id="3" name="Content Placeholder 2">
            <a:extLst>
              <a:ext uri="{FF2B5EF4-FFF2-40B4-BE49-F238E27FC236}">
                <a16:creationId xmlns:a16="http://schemas.microsoft.com/office/drawing/2014/main" id="{FDB25B8A-1E43-4394-BB28-51DE69A201B2}"/>
              </a:ext>
            </a:extLst>
          </p:cNvPr>
          <p:cNvSpPr>
            <a:spLocks noGrp="1"/>
          </p:cNvSpPr>
          <p:nvPr>
            <p:ph idx="1"/>
          </p:nvPr>
        </p:nvSpPr>
        <p:spPr/>
        <p:txBody>
          <a:bodyPr/>
          <a:lstStyle/>
          <a:p>
            <a:endParaRPr lang="en-GB" dirty="0"/>
          </a:p>
          <a:p>
            <a:r>
              <a:rPr lang="en-GB" dirty="0"/>
              <a:t>Translation of the text. </a:t>
            </a:r>
          </a:p>
          <a:p>
            <a:endParaRPr lang="en-GB" dirty="0"/>
          </a:p>
          <a:p>
            <a:r>
              <a:rPr lang="en-GB" dirty="0"/>
              <a:t>“In his very choice of word ‘</a:t>
            </a:r>
            <a:r>
              <a:rPr lang="en-GB" dirty="0" err="1"/>
              <a:t>addiscere</a:t>
            </a:r>
            <a:r>
              <a:rPr lang="en-GB" dirty="0"/>
              <a:t>’ with its suggestion of learning further and with his insistence that pictures were but aids for teaching, Gregory hinted that the illiterate audience he had in mind would either have some knowledge of the subject depicted or could have the depictions explained by someone who did.” p.34.</a:t>
            </a:r>
          </a:p>
          <a:p>
            <a:endParaRPr lang="en-GB" dirty="0"/>
          </a:p>
          <a:p>
            <a:r>
              <a:rPr lang="en-GB" dirty="0"/>
              <a:t>Literal meaning vs metaphorical meaning.</a:t>
            </a:r>
          </a:p>
        </p:txBody>
      </p:sp>
    </p:spTree>
    <p:extLst>
      <p:ext uri="{BB962C8B-B14F-4D97-AF65-F5344CB8AC3E}">
        <p14:creationId xmlns:p14="http://schemas.microsoft.com/office/powerpoint/2010/main" val="13444472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1C820B-65BC-4246-862B-B0C9532F918C}"/>
              </a:ext>
            </a:extLst>
          </p:cNvPr>
          <p:cNvSpPr>
            <a:spLocks noGrp="1"/>
          </p:cNvSpPr>
          <p:nvPr>
            <p:ph type="title"/>
          </p:nvPr>
        </p:nvSpPr>
        <p:spPr/>
        <p:txBody>
          <a:bodyPr/>
          <a:lstStyle/>
          <a:p>
            <a:r>
              <a:rPr lang="en-GB" dirty="0"/>
              <a:t>My Conclusion </a:t>
            </a:r>
          </a:p>
        </p:txBody>
      </p:sp>
      <p:sp>
        <p:nvSpPr>
          <p:cNvPr id="3" name="Content Placeholder 2">
            <a:extLst>
              <a:ext uri="{FF2B5EF4-FFF2-40B4-BE49-F238E27FC236}">
                <a16:creationId xmlns:a16="http://schemas.microsoft.com/office/drawing/2014/main" id="{39E8C418-165B-40EF-9704-E64E90BF9A2E}"/>
              </a:ext>
            </a:extLst>
          </p:cNvPr>
          <p:cNvSpPr>
            <a:spLocks noGrp="1"/>
          </p:cNvSpPr>
          <p:nvPr>
            <p:ph idx="1"/>
          </p:nvPr>
        </p:nvSpPr>
        <p:spPr/>
        <p:txBody>
          <a:bodyPr/>
          <a:lstStyle/>
          <a:p>
            <a:endParaRPr lang="en-GB" dirty="0"/>
          </a:p>
          <a:p>
            <a:r>
              <a:rPr lang="en-GB" dirty="0"/>
              <a:t>Positive and negative reinforcement </a:t>
            </a:r>
          </a:p>
          <a:p>
            <a:endParaRPr lang="en-GB" dirty="0"/>
          </a:p>
          <a:p>
            <a:r>
              <a:rPr lang="en-GB" dirty="0"/>
              <a:t>Inspire faith and Christian behaviour</a:t>
            </a:r>
          </a:p>
          <a:p>
            <a:endParaRPr lang="en-GB" dirty="0"/>
          </a:p>
          <a:p>
            <a:r>
              <a:rPr lang="en-GB" dirty="0"/>
              <a:t> The 5 senses</a:t>
            </a:r>
          </a:p>
          <a:p>
            <a:pPr marL="0" indent="0">
              <a:buNone/>
            </a:pPr>
            <a:endParaRPr lang="en-GB" dirty="0"/>
          </a:p>
          <a:p>
            <a:r>
              <a:rPr lang="en-GB" dirty="0"/>
              <a:t>Images are received differently </a:t>
            </a:r>
          </a:p>
        </p:txBody>
      </p:sp>
    </p:spTree>
    <p:extLst>
      <p:ext uri="{BB962C8B-B14F-4D97-AF65-F5344CB8AC3E}">
        <p14:creationId xmlns:p14="http://schemas.microsoft.com/office/powerpoint/2010/main" val="345177031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docProps/app.xml><?xml version="1.0" encoding="utf-8"?>
<Properties xmlns="http://schemas.openxmlformats.org/officeDocument/2006/extended-properties" xmlns:vt="http://schemas.openxmlformats.org/officeDocument/2006/docPropsVTypes">
  <Template>Ion</Template>
  <TotalTime>1329</TotalTime>
  <Words>319</Words>
  <Application>Microsoft Office PowerPoint</Application>
  <PresentationFormat>Widescreen</PresentationFormat>
  <Paragraphs>37</Paragraphs>
  <Slides>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Century Gothic</vt:lpstr>
      <vt:lpstr>Wingdings 3</vt:lpstr>
      <vt:lpstr>Ion</vt:lpstr>
      <vt:lpstr>Historian Celia M. Chazelle has written of the use of visual imagery in medieval Christianity that “the [important] point is not that a picture educates its viewers about its subject but that it inspires them to awareness of the adoration which … is owed solely to God.”  How do you interpret this quotation, and what does it reveal about historiographical debates surrounding the role of images in medieval religion?</vt:lpstr>
      <vt:lpstr>“the [important] point is not that a picture educates its viewers about its subject but that it inspires them to awareness of the adoration which … is owed solely to God.” Chazelle, M.Celia. ‘Pictures, Books, and the Illiterate:Pope Gregory I’s Letters to Serenus of Marsailles,’ Word &amp; Image, Volume 6 (April-June 1990),p. 141</vt:lpstr>
      <vt:lpstr>Celia M. Chazelle </vt:lpstr>
      <vt:lpstr>Lawrence G. Duggan  “Was Art Really The ‘the book of the illiterate?’”. Word and Image</vt:lpstr>
      <vt:lpstr>Herbert L. Kessler  “Diction in the ‘Bible of the Illiterate’”, 1989.</vt:lpstr>
      <vt:lpstr>My Conclusion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Historian Celia M. Chazelle has written of the use of visual imagery in medieval Christianity that “the [important] point is not that a picture educates its viewers about its subject but that it inspires them to awareness of the adoration which … is owed solely to God.”  How do you interpret this quotation, and what does it reveal about historiographical debates surrounding the role of images in medieval religion?</dc:title>
  <dc:creator>owner</dc:creator>
  <cp:lastModifiedBy>owner</cp:lastModifiedBy>
  <cp:revision>18</cp:revision>
  <dcterms:created xsi:type="dcterms:W3CDTF">2018-01-28T17:31:47Z</dcterms:created>
  <dcterms:modified xsi:type="dcterms:W3CDTF">2018-01-30T23:28:18Z</dcterms:modified>
</cp:coreProperties>
</file>