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11.xml" ContentType="application/vnd.openxmlformats-officedocument.theme+xml"/>
  <Override PartName="/ppt/slideLayouts/slideLayout21.xml" ContentType="application/vnd.openxmlformats-officedocument.presentationml.slideLayout+xml"/>
  <Override PartName="/ppt/theme/theme12.xml" ContentType="application/vnd.openxmlformats-officedocument.theme+xml"/>
  <Override PartName="/ppt/slideLayouts/slideLayout22.xml" ContentType="application/vnd.openxmlformats-officedocument.presentationml.slideLayout+xml"/>
  <Override PartName="/ppt/theme/theme13.xml" ContentType="application/vnd.openxmlformats-officedocument.theme+xml"/>
  <Override PartName="/ppt/slideLayouts/slideLayout23.xml" ContentType="application/vnd.openxmlformats-officedocument.presentationml.slideLayout+xml"/>
  <Override PartName="/ppt/theme/theme14.xml" ContentType="application/vnd.openxmlformats-officedocument.theme+xml"/>
  <Override PartName="/ppt/theme/theme1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6" r:id="rId4"/>
    <p:sldMasterId id="2147483657" r:id="rId5"/>
    <p:sldMasterId id="2147483658" r:id="rId6"/>
    <p:sldMasterId id="2147483660" r:id="rId7"/>
    <p:sldMasterId id="2147483659" r:id="rId8"/>
    <p:sldMasterId id="2147483661" r:id="rId9"/>
    <p:sldMasterId id="2147483662" r:id="rId10"/>
    <p:sldMasterId id="2147483663" r:id="rId11"/>
    <p:sldMasterId id="2147483664" r:id="rId12"/>
    <p:sldMasterId id="2147483665" r:id="rId13"/>
    <p:sldMasterId id="2147483666" r:id="rId14"/>
    <p:sldMasterId id="2147483673" r:id="rId15"/>
    <p:sldMasterId id="2147483670" r:id="rId16"/>
    <p:sldMasterId id="2147483671" r:id="rId17"/>
  </p:sldMasterIdLst>
  <p:notesMasterIdLst>
    <p:notesMasterId r:id="rId24"/>
  </p:notesMasterIdLst>
  <p:sldIdLst>
    <p:sldId id="851" r:id="rId18"/>
    <p:sldId id="892" r:id="rId19"/>
    <p:sldId id="893" r:id="rId20"/>
    <p:sldId id="894" r:id="rId21"/>
    <p:sldId id="895" r:id="rId22"/>
    <p:sldId id="89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66"/>
    <p:restoredTop sz="71533" autoAdjust="0"/>
  </p:normalViewPr>
  <p:slideViewPr>
    <p:cSldViewPr snapToGrid="0">
      <p:cViewPr varScale="1">
        <p:scale>
          <a:sx n="51" d="100"/>
          <a:sy n="51" d="100"/>
        </p:scale>
        <p:origin x="13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6.xml"/><Relationship Id="rId28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5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D5F032-5F8F-FE40-B2B4-2970B147A59F}" type="datetimeFigureOut">
              <a:rPr lang="en-GB" smtClean="0"/>
              <a:t>17/09/2021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3B316D-00FF-AA49-9284-97CB249A2A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523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106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a moment to reflect – almost a year on and as we move towards the end of the programme. Interesting to review your initial aspirations – have these been realised or not for you? Where are you now with the programme?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3B316D-00FF-AA49-9284-97CB249A2A5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92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3B316D-00FF-AA49-9284-97CB249A2A53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230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460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9/17/2021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5197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140" y="1390222"/>
            <a:ext cx="5891404" cy="1496669"/>
          </a:xfrm>
        </p:spPr>
        <p:txBody>
          <a:bodyPr>
            <a:normAutofit fontScale="90000"/>
          </a:bodyPr>
          <a:lstStyle/>
          <a:p>
            <a:br>
              <a:rPr lang="en-GB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Future Leaders Programme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Leading Change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Sept 2021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566208" y="1555685"/>
            <a:ext cx="5891404" cy="1496669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139544" y="2304019"/>
            <a:ext cx="5767111" cy="2053972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i="1" dirty="0">
                <a:solidFill>
                  <a:schemeClr val="bg1"/>
                </a:solidFill>
              </a:rPr>
              <a:t>Re-Group Session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0" y="107728"/>
            <a:ext cx="65" cy="24174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7970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3B37E6-D50B-4B0B-8933-473251B2C180}"/>
              </a:ext>
            </a:extLst>
          </p:cNvPr>
          <p:cNvSpPr txBox="1"/>
          <p:nvPr/>
        </p:nvSpPr>
        <p:spPr>
          <a:xfrm>
            <a:off x="1657350" y="3050916"/>
            <a:ext cx="3838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Improve trust in my team to better empower my people to be confident in making their decisions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C5C6E3-C261-4493-9849-3E335734654E}"/>
              </a:ext>
            </a:extLst>
          </p:cNvPr>
          <p:cNvSpPr txBox="1"/>
          <p:nvPr/>
        </p:nvSpPr>
        <p:spPr>
          <a:xfrm>
            <a:off x="8470106" y="3469155"/>
            <a:ext cx="3219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 better at inspiring and motivating others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AEB2CC-1B62-4226-80DA-B28FD93C9712}"/>
              </a:ext>
            </a:extLst>
          </p:cNvPr>
          <p:cNvSpPr txBox="1"/>
          <p:nvPr/>
        </p:nvSpPr>
        <p:spPr>
          <a:xfrm rot="10800000" flipH="1" flipV="1">
            <a:off x="6096000" y="2598436"/>
            <a:ext cx="3467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want to learn more about impact and the contribution I can make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B501E5-7B93-4627-8C47-34C1A6CC2D03}"/>
              </a:ext>
            </a:extLst>
          </p:cNvPr>
          <p:cNvSpPr txBox="1"/>
          <p:nvPr/>
        </p:nvSpPr>
        <p:spPr>
          <a:xfrm>
            <a:off x="727472" y="1810779"/>
            <a:ext cx="3219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not to be the ‘yes person’ – how to confidently pass things back and onwards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AAA8BB-3168-4175-8F5F-C5CA2DB0EC2F}"/>
              </a:ext>
            </a:extLst>
          </p:cNvPr>
          <p:cNvSpPr txBox="1"/>
          <p:nvPr/>
        </p:nvSpPr>
        <p:spPr>
          <a:xfrm>
            <a:off x="502444" y="4229100"/>
            <a:ext cx="4031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work collaboratively with other colleagues, and for us to build better working relationships and unified approaches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C07689-9A62-4736-B6AE-BA1ACE03C773}"/>
              </a:ext>
            </a:extLst>
          </p:cNvPr>
          <p:cNvSpPr txBox="1"/>
          <p:nvPr/>
        </p:nvSpPr>
        <p:spPr>
          <a:xfrm>
            <a:off x="4943474" y="4229100"/>
            <a:ext cx="40314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know my strengths and shortcomings and a have a forward planning map to grow and develop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B1EC9C-1C28-4B71-B2C1-4A063B78D7EF}"/>
              </a:ext>
            </a:extLst>
          </p:cNvPr>
          <p:cNvSpPr txBox="1"/>
          <p:nvPr/>
        </p:nvSpPr>
        <p:spPr>
          <a:xfrm>
            <a:off x="5804297" y="1222282"/>
            <a:ext cx="40505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Through developing a better awareness of myself, I want to improve the performance of my team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864A16-AE19-40B6-A398-4A4D1BF4A122}"/>
              </a:ext>
            </a:extLst>
          </p:cNvPr>
          <p:cNvSpPr txBox="1"/>
          <p:nvPr/>
        </p:nvSpPr>
        <p:spPr>
          <a:xfrm>
            <a:off x="502444" y="381684"/>
            <a:ext cx="11187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November 2020 – What do you want to get out of this programme?</a:t>
            </a:r>
          </a:p>
        </p:txBody>
      </p:sp>
    </p:spTree>
    <p:extLst>
      <p:ext uri="{BB962C8B-B14F-4D97-AF65-F5344CB8AC3E}">
        <p14:creationId xmlns:p14="http://schemas.microsoft.com/office/powerpoint/2010/main" val="1028068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12C56E-0B9C-4869-94AF-2EBA7A534BBC}"/>
              </a:ext>
            </a:extLst>
          </p:cNvPr>
          <p:cNvSpPr txBox="1"/>
          <p:nvPr/>
        </p:nvSpPr>
        <p:spPr>
          <a:xfrm>
            <a:off x="809625" y="566350"/>
            <a:ext cx="3810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understand the wider context of leadership, not just the technical side of my role, but the social and personal as well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0B699D-5EEC-4CDF-84E3-46E2A4D3637A}"/>
              </a:ext>
            </a:extLst>
          </p:cNvPr>
          <p:cNvSpPr txBox="1"/>
          <p:nvPr/>
        </p:nvSpPr>
        <p:spPr>
          <a:xfrm>
            <a:off x="1752600" y="3782557"/>
            <a:ext cx="3810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I’m jumping in to these feet first, love a challenge! But I know I need to reflect on my style, my approach , I want to better understand myself as a leader and my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739E9C-1257-4180-AEBC-F286FE86E77A}"/>
              </a:ext>
            </a:extLst>
          </p:cNvPr>
          <p:cNvSpPr txBox="1"/>
          <p:nvPr/>
        </p:nvSpPr>
        <p:spPr>
          <a:xfrm>
            <a:off x="5562600" y="2430007"/>
            <a:ext cx="36766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like change and I think I understand it. I’m looking for ways to drive things forward through this programme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D1A845-5C38-4B20-B4A0-2858F5C087BF}"/>
              </a:ext>
            </a:extLst>
          </p:cNvPr>
          <p:cNvSpPr txBox="1"/>
          <p:nvPr/>
        </p:nvSpPr>
        <p:spPr>
          <a:xfrm>
            <a:off x="5962650" y="735568"/>
            <a:ext cx="381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want to stretch my legs and look at new ways of leading and apply this to succession planning in my team.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92C695-821C-4B17-9EE3-A8BBB3C45747}"/>
              </a:ext>
            </a:extLst>
          </p:cNvPr>
          <p:cNvSpPr txBox="1"/>
          <p:nvPr/>
        </p:nvSpPr>
        <p:spPr>
          <a:xfrm>
            <a:off x="7629525" y="3782557"/>
            <a:ext cx="381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walk into a senior manager meeting and to not feel like an outsider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45F28C-091B-4F1F-B30D-69A4330D60EF}"/>
              </a:ext>
            </a:extLst>
          </p:cNvPr>
          <p:cNvSpPr txBox="1"/>
          <p:nvPr/>
        </p:nvSpPr>
        <p:spPr>
          <a:xfrm>
            <a:off x="809625" y="2305229"/>
            <a:ext cx="3219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 better at inspiring and motivating others</a:t>
            </a:r>
          </a:p>
        </p:txBody>
      </p:sp>
    </p:spTree>
    <p:extLst>
      <p:ext uri="{BB962C8B-B14F-4D97-AF65-F5344CB8AC3E}">
        <p14:creationId xmlns:p14="http://schemas.microsoft.com/office/powerpoint/2010/main" val="2094672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2EE5A2-7520-4780-B54A-4ABD30C011C1}"/>
              </a:ext>
            </a:extLst>
          </p:cNvPr>
          <p:cNvSpPr txBox="1"/>
          <p:nvPr/>
        </p:nvSpPr>
        <p:spPr>
          <a:xfrm>
            <a:off x="330136" y="438150"/>
            <a:ext cx="60267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Where next?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F5B732B-CE49-4C27-9C03-F44C753AC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C70AB1-001B-41C7-BB42-424EB058E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303" y="1219061"/>
            <a:ext cx="11481847" cy="357593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Shadow Board</a:t>
            </a:r>
          </a:p>
          <a:p>
            <a:r>
              <a:rPr lang="en-GB" dirty="0"/>
              <a:t>Final Action Learning Set</a:t>
            </a:r>
          </a:p>
          <a:p>
            <a:r>
              <a:rPr lang="en-GB" dirty="0"/>
              <a:t>Conclusion of project element</a:t>
            </a:r>
          </a:p>
          <a:p>
            <a:r>
              <a:rPr lang="en-GB" dirty="0"/>
              <a:t>PG Certificate in Professional Practice (Strategic Leadership in HE)</a:t>
            </a:r>
          </a:p>
          <a:p>
            <a:r>
              <a:rPr lang="en-GB" dirty="0"/>
              <a:t>Programme Finale</a:t>
            </a:r>
          </a:p>
          <a:p>
            <a:endParaRPr lang="en-GB" dirty="0"/>
          </a:p>
          <a:p>
            <a:r>
              <a:rPr lang="en-GB" dirty="0"/>
              <a:t>Chartered </a:t>
            </a:r>
            <a:r>
              <a:rPr lang="en-GB"/>
              <a:t>Manager Award</a:t>
            </a:r>
          </a:p>
          <a:p>
            <a:r>
              <a:rPr lang="en-GB"/>
              <a:t>‘</a:t>
            </a:r>
            <a:r>
              <a:rPr lang="en-GB" i="1" dirty="0"/>
              <a:t>Mentoring and Coaching for Success’ </a:t>
            </a:r>
            <a:r>
              <a:rPr lang="en-GB" dirty="0"/>
              <a:t>Programme</a:t>
            </a:r>
          </a:p>
        </p:txBody>
      </p:sp>
    </p:spTree>
    <p:extLst>
      <p:ext uri="{BB962C8B-B14F-4D97-AF65-F5344CB8AC3E}">
        <p14:creationId xmlns:p14="http://schemas.microsoft.com/office/powerpoint/2010/main" val="711782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66DCE-2251-4DB5-A64D-2B727B3A1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04413-5E55-4207-820E-556EE506E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5" y="1690688"/>
            <a:ext cx="11488132" cy="3710871"/>
          </a:xfrm>
        </p:spPr>
        <p:txBody>
          <a:bodyPr/>
          <a:lstStyle/>
          <a:p>
            <a:r>
              <a:rPr lang="en-GB" b="1" dirty="0"/>
              <a:t>Shadow Board  </a:t>
            </a:r>
            <a:r>
              <a:rPr lang="en-GB" dirty="0"/>
              <a:t>(7</a:t>
            </a:r>
            <a:r>
              <a:rPr lang="en-GB" baseline="30000" dirty="0"/>
              <a:t>th</a:t>
            </a:r>
            <a:r>
              <a:rPr lang="en-GB" dirty="0"/>
              <a:t> Oct 9-10.30)</a:t>
            </a:r>
          </a:p>
          <a:p>
            <a:r>
              <a:rPr lang="en-GB" b="1" dirty="0"/>
              <a:t>Action Learning Set  </a:t>
            </a:r>
            <a:r>
              <a:rPr lang="en-GB" dirty="0"/>
              <a:t>(8</a:t>
            </a:r>
            <a:r>
              <a:rPr lang="en-GB" baseline="30000" dirty="0"/>
              <a:t>th</a:t>
            </a:r>
            <a:r>
              <a:rPr lang="en-GB" dirty="0"/>
              <a:t> Oct 9.30-12)</a:t>
            </a:r>
          </a:p>
          <a:p>
            <a:r>
              <a:rPr lang="en-GB" b="1" dirty="0"/>
              <a:t>Assessment Days </a:t>
            </a:r>
            <a:r>
              <a:rPr lang="en-GB" dirty="0"/>
              <a:t>(for PG Cert presentation)   (18</a:t>
            </a:r>
            <a:r>
              <a:rPr lang="en-GB" baseline="30000" dirty="0"/>
              <a:t>th</a:t>
            </a:r>
            <a:r>
              <a:rPr lang="en-GB" dirty="0"/>
              <a:t> and 19</a:t>
            </a:r>
            <a:r>
              <a:rPr lang="en-GB" baseline="30000" dirty="0"/>
              <a:t>th</a:t>
            </a:r>
            <a:r>
              <a:rPr lang="en-GB" dirty="0"/>
              <a:t> Nov am)</a:t>
            </a:r>
          </a:p>
          <a:p>
            <a:r>
              <a:rPr lang="en-GB" b="1" dirty="0"/>
              <a:t>FLP Lunch </a:t>
            </a:r>
            <a:r>
              <a:rPr lang="en-GB" dirty="0"/>
              <a:t>(19</a:t>
            </a:r>
            <a:r>
              <a:rPr lang="en-GB" baseline="30000" dirty="0"/>
              <a:t>th</a:t>
            </a:r>
            <a:r>
              <a:rPr lang="en-GB" dirty="0"/>
              <a:t> Nov)</a:t>
            </a:r>
          </a:p>
          <a:p>
            <a:r>
              <a:rPr lang="en-GB" b="1" dirty="0"/>
              <a:t>Programme Finale with VC </a:t>
            </a:r>
            <a:r>
              <a:rPr lang="en-GB" dirty="0"/>
              <a:t>(7</a:t>
            </a:r>
            <a:r>
              <a:rPr lang="en-GB" baseline="30000" dirty="0"/>
              <a:t>th</a:t>
            </a:r>
            <a:r>
              <a:rPr lang="en-GB" dirty="0"/>
              <a:t> Dec 2-4pm)</a:t>
            </a:r>
          </a:p>
          <a:p>
            <a:r>
              <a:rPr lang="en-GB" b="1" dirty="0"/>
              <a:t>Final submission PGCert </a:t>
            </a:r>
            <a:r>
              <a:rPr lang="en-GB" dirty="0"/>
              <a:t>(end of Jan 2022)</a:t>
            </a:r>
          </a:p>
        </p:txBody>
      </p:sp>
    </p:spTree>
    <p:extLst>
      <p:ext uri="{BB962C8B-B14F-4D97-AF65-F5344CB8AC3E}">
        <p14:creationId xmlns:p14="http://schemas.microsoft.com/office/powerpoint/2010/main" val="3515143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77593-8FA4-42C1-888B-BD8A82289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Programme Finale</a:t>
            </a:r>
          </a:p>
        </p:txBody>
      </p:sp>
      <p:pic>
        <p:nvPicPr>
          <p:cNvPr id="1026" name="Picture 2" descr="the finale, Celebration of Light 2018, Vancouver | roaming-the-planet |  Flickr">
            <a:extLst>
              <a:ext uri="{FF2B5EF4-FFF2-40B4-BE49-F238E27FC236}">
                <a16:creationId xmlns:a16="http://schemas.microsoft.com/office/drawing/2014/main" id="{2B4E8625-8E9D-4106-886C-4A8D9600D3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7137" y="1190625"/>
            <a:ext cx="3776663" cy="35173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67982A-73FA-4E28-BFBB-2A4BB2D78A43}"/>
              </a:ext>
            </a:extLst>
          </p:cNvPr>
          <p:cNvSpPr txBox="1"/>
          <p:nvPr/>
        </p:nvSpPr>
        <p:spPr>
          <a:xfrm>
            <a:off x="510619" y="1690688"/>
            <a:ext cx="65802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Pre-Recorded Video</a:t>
            </a:r>
          </a:p>
          <a:p>
            <a:r>
              <a:rPr lang="en-GB" sz="2400" dirty="0"/>
              <a:t>What impact has the programme had on?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You 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Others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The University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Advice to future applicants/participants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7F852E-C579-47B0-8620-72040D953599}"/>
              </a:ext>
            </a:extLst>
          </p:cNvPr>
          <p:cNvSpPr txBox="1"/>
          <p:nvPr/>
        </p:nvSpPr>
        <p:spPr>
          <a:xfrm>
            <a:off x="510619" y="4191000"/>
            <a:ext cx="65802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In-session with VC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Live panel discussion and Q&amp;A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Invitation extended to mentors and line managers</a:t>
            </a:r>
          </a:p>
        </p:txBody>
      </p:sp>
    </p:spTree>
    <p:extLst>
      <p:ext uri="{BB962C8B-B14F-4D97-AF65-F5344CB8AC3E}">
        <p14:creationId xmlns:p14="http://schemas.microsoft.com/office/powerpoint/2010/main" val="21190517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528A8CD7-EBCA-474C-BBDD-1C7B3CFB99B3}"/>
    </a:ext>
  </a:extLst>
</a:theme>
</file>

<file path=ppt/theme/theme2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94EC666A-FA25-D24B-B8B7-6B0849826C0B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5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341099A-2CA7-0F40-A0C2-DBA79B04F616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72950A46-5D0F-5B45-80BF-FAFD76489183}"/>
    </a:ext>
  </a:extLst>
</a:theme>
</file>

<file path=ppt/theme/theme7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B30EAF06-3EF0-8540-B8D5-0747FE69DD58}"/>
    </a:ext>
  </a:extLst>
</a:theme>
</file>

<file path=ppt/theme/theme8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1787B570-DB7E-7F48-91B0-9E6F516EB757}"/>
    </a:ext>
  </a:extLst>
</a:theme>
</file>

<file path=ppt/theme/theme9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E3F083FC-65F2-424A-9F85-833A03E8FF54}"/>
    </a:ext>
  </a:extLst>
</a:theme>
</file>

<file path=ppt/theme/theme10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9C99445-741D-5047-BFCA-64ECBB6BA174}"/>
    </a:ext>
  </a:extLst>
</a:theme>
</file>

<file path=ppt/theme/theme11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89BACAB5-2572-9144-A176-AFC2C60610C4}"/>
    </a:ext>
  </a:extLst>
</a:theme>
</file>

<file path=ppt/theme/theme12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19F581F-3CB0-AE43-8364-3377CBF8888D}"/>
    </a:ext>
  </a:extLst>
</a:theme>
</file>

<file path=ppt/theme/theme13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020DD798-A37E-9F46-B530-A57568EA56DA}"/>
    </a:ext>
  </a:extLst>
</a:theme>
</file>

<file path=ppt/theme/theme14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CB6882F1-7989-8244-B21D-72534426F38B}"/>
    </a:ext>
  </a:extLst>
</a:theme>
</file>

<file path=ppt/theme/theme1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211f9404-bca0-4bcf-9c1d-965ccb6f8d2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200_Subtitle 3</Template>
  <TotalTime>1603</TotalTime>
  <Words>447</Words>
  <Application>Microsoft Office PowerPoint</Application>
  <PresentationFormat>Widescreen</PresentationFormat>
  <Paragraphs>47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14</vt:i4>
      </vt:variant>
      <vt:variant>
        <vt:lpstr>Slide Titles</vt:lpstr>
      </vt:variant>
      <vt:variant>
        <vt:i4>6</vt:i4>
      </vt:variant>
    </vt:vector>
  </HeadingPairs>
  <TitlesOfParts>
    <vt:vector size="23" baseType="lpstr">
      <vt:lpstr>Arial</vt:lpstr>
      <vt:lpstr>Calibri</vt:lpstr>
      <vt:lpstr>Calibri Light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 Future Leaders Programme Leading Change Sept 2021      </vt:lpstr>
      <vt:lpstr>PowerPoint Presentation</vt:lpstr>
      <vt:lpstr>PowerPoint Presentation</vt:lpstr>
      <vt:lpstr> </vt:lpstr>
      <vt:lpstr>Key Dates</vt:lpstr>
      <vt:lpstr>Programme Finale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Ian Walsh</dc:creator>
  <cp:lastModifiedBy>Sara Mills</cp:lastModifiedBy>
  <cp:revision>96</cp:revision>
  <dcterms:created xsi:type="dcterms:W3CDTF">2021-03-29T10:52:19Z</dcterms:created>
  <dcterms:modified xsi:type="dcterms:W3CDTF">2021-09-17T09:32:07Z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