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85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71" r:id="rId12"/>
    <p:sldId id="272" r:id="rId13"/>
    <p:sldId id="273" r:id="rId14"/>
    <p:sldId id="274" r:id="rId15"/>
    <p:sldId id="275" r:id="rId16"/>
    <p:sldId id="276" r:id="rId17"/>
  </p:sldIdLst>
  <p:sldSz cx="14630400" cy="8229600"/>
  <p:notesSz cx="8229600" cy="14630400"/>
  <p:embeddedFontLst>
    <p:embeddedFont>
      <p:font typeface="DM Sans Semi Bold" pitchFamily="2" charset="77"/>
      <p:regular r:id="rId19"/>
    </p:embeddedFont>
    <p:embeddedFont>
      <p:font typeface="Inter Medium" panose="02000503000000020004" pitchFamily="2"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53" d="100"/>
          <a:sy n="53" d="100"/>
        </p:scale>
        <p:origin x="99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7557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David represents classic early-onset Type 1 diabetes requiring immediate insulin therapy, while Margaret typifies gradual-onset Type 2 diabetes linked to lifestyle factors. Diabetes affects over 10.5% of the global adult population, representing a major health and economic burden</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Huang, et al., 2025).  My objectives are to: describe pancreatic endocrine anatomy, explain how Type 1 and Type 2 diabetes disrupt this system,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lifestyle and demographic risk factors, and recommend evidence-based care plans following NICE guidelines."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pancreas contains 1-2 million Islets of Langerhans.” The pancreas contains two types of cells. These cells have a vital role to play in the maintenance of the level of glucose present in the blood. These cells include the beta cells, which have the role of producing insulin and thereby lowering the level of glucose in the blood. The other cells include the alpha cells, which have the role of producing glucagon and thereby raising the level of glucose in the blood during fasting. This level of glucose in the blood is regulated to between 4-7 </a:t>
            </a:r>
            <a:r>
              <a:rPr lang="en-US" sz="1200" b="0" i="0" kern="1200" dirty="0" err="1">
                <a:solidFill>
                  <a:schemeClr val="tx1"/>
                </a:solidFill>
                <a:effectLst/>
                <a:latin typeface="+mn-lt"/>
                <a:ea typeface="+mn-ea"/>
                <a:cs typeface="+mn-cs"/>
              </a:rPr>
              <a:t>mmol</a:t>
            </a:r>
            <a:r>
              <a:rPr lang="en-US" sz="1200" b="0" i="0" kern="1200" dirty="0">
                <a:solidFill>
                  <a:schemeClr val="tx1"/>
                </a:solidFill>
                <a:effectLst/>
                <a:latin typeface="+mn-lt"/>
                <a:ea typeface="+mn-ea"/>
                <a:cs typeface="+mn-cs"/>
              </a:rPr>
              <a:t>/L through the role of the two hormones. There is the role of </a:t>
            </a:r>
            <a:r>
              <a:rPr lang="en-US" sz="1200" b="0" i="0" kern="1200" dirty="0" err="1">
                <a:solidFill>
                  <a:schemeClr val="tx1"/>
                </a:solidFill>
                <a:effectLst/>
                <a:latin typeface="+mn-lt"/>
                <a:ea typeface="+mn-ea"/>
                <a:cs typeface="+mn-cs"/>
              </a:rPr>
              <a:t>somatostatin</a:t>
            </a:r>
            <a:r>
              <a:rPr lang="en-US" sz="1200" b="0" i="0" kern="1200" dirty="0">
                <a:solidFill>
                  <a:schemeClr val="tx1"/>
                </a:solidFill>
                <a:effectLst/>
                <a:latin typeface="+mn-lt"/>
                <a:ea typeface="+mn-ea"/>
                <a:cs typeface="+mn-cs"/>
              </a:rPr>
              <a:t>, which is produced by delta cells. There is also the role of incretin hormones like GLP-1 (Osunde, et al., 2025).</a:t>
            </a:r>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David's Type 1 diabetes, autoimmune destruction targets insulin-producing beta cells. Research demonstrates that stressed beta cells transition into inflammatory phenotypes that provoke immune responses; however, when immune surveillance fails, stressed cells accumulate and contribute to autoimmunity (Dos Santos, et al., 2025). The few surviving beta cells exhibit altered electrophysiological properties, increased antigen presentation via MHC class I, metabolic reprogramming toward glycolysis, and impaired protein translation . Alpha cells become </a:t>
            </a:r>
            <a:r>
              <a:rPr lang="en-US" sz="1200" b="0" i="0" kern="1200" dirty="0" err="1">
                <a:solidFill>
                  <a:schemeClr val="tx1"/>
                </a:solidFill>
                <a:effectLst/>
                <a:latin typeface="+mn-lt"/>
                <a:ea typeface="+mn-ea"/>
                <a:cs typeface="+mn-cs"/>
              </a:rPr>
              <a:t>hyperresponsive</a:t>
            </a:r>
            <a:r>
              <a:rPr lang="en-US" sz="1200" b="0" i="0" kern="1200" dirty="0">
                <a:solidFill>
                  <a:schemeClr val="tx1"/>
                </a:solidFill>
                <a:effectLst/>
                <a:latin typeface="+mn-lt"/>
                <a:ea typeface="+mn-ea"/>
                <a:cs typeface="+mn-cs"/>
              </a:rPr>
              <a:t> with increased glucagon secretion, further </a:t>
            </a:r>
            <a:r>
              <a:rPr lang="en-US" sz="1200" b="0" i="0" kern="1200" dirty="0" err="1">
                <a:solidFill>
                  <a:schemeClr val="tx1"/>
                </a:solidFill>
                <a:effectLst/>
                <a:latin typeface="+mn-lt"/>
                <a:ea typeface="+mn-ea"/>
                <a:cs typeface="+mn-cs"/>
              </a:rPr>
              <a:t>dysregulating</a:t>
            </a:r>
            <a:r>
              <a:rPr lang="en-US" sz="1200" b="0" i="0" kern="1200" dirty="0">
                <a:solidFill>
                  <a:schemeClr val="tx1"/>
                </a:solidFill>
                <a:effectLst/>
                <a:latin typeface="+mn-lt"/>
                <a:ea typeface="+mn-ea"/>
                <a:cs typeface="+mn-cs"/>
              </a:rPr>
              <a:t> glucose homeostasis (</a:t>
            </a:r>
            <a:r>
              <a:rPr lang="en-US" sz="1200" b="0" i="0" kern="1200" dirty="0" err="1">
                <a:solidFill>
                  <a:schemeClr val="tx1"/>
                </a:solidFill>
                <a:effectLst/>
                <a:latin typeface="+mn-lt"/>
                <a:ea typeface="+mn-ea"/>
                <a:cs typeface="+mn-cs"/>
              </a:rPr>
              <a:t>Bhushan</a:t>
            </a:r>
            <a:r>
              <a:rPr lang="en-US" sz="1200" b="0" i="0" kern="1200" dirty="0">
                <a:solidFill>
                  <a:schemeClr val="tx1"/>
                </a:solidFill>
                <a:effectLst/>
                <a:latin typeface="+mn-lt"/>
                <a:ea typeface="+mn-ea"/>
                <a:cs typeface="+mn-cs"/>
              </a:rPr>
              <a:t>, and Thompson,</a:t>
            </a:r>
            <a:r>
              <a:rPr lang="en-US" sz="1200" b="0" i="0"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In David's type 1 diabetes, for instance, in which beta cells are targeted for destruction by an autoimmune process, scientific studies have shown that when beta cells are under stress, they transform into inflammatory cells that induce an immune response. However, when an immune response is not mounted against these stressed beta cells, they build up and contribute to autoimmunity (Dos Santos, et al., 2025).The remaining beta cells have altered electrophysiology, antigen presentation via MHC class I, metabolic changes favoring glycolysis, and defective protein translation. Alpha cells are </a:t>
            </a:r>
            <a:r>
              <a:rPr lang="en-US" sz="1200" b="0" i="0" u="none" strike="noStrike" kern="1200" dirty="0" err="1">
                <a:solidFill>
                  <a:schemeClr val="tx1"/>
                </a:solidFill>
                <a:effectLst/>
                <a:latin typeface="+mn-lt"/>
                <a:ea typeface="+mn-ea"/>
                <a:cs typeface="+mn-cs"/>
              </a:rPr>
              <a:t>hyperresponsive</a:t>
            </a:r>
            <a:r>
              <a:rPr lang="en-US" sz="1200" b="0" i="0" u="none" strike="noStrike" kern="1200" dirty="0">
                <a:solidFill>
                  <a:schemeClr val="tx1"/>
                </a:solidFill>
                <a:effectLst/>
                <a:latin typeface="+mn-lt"/>
                <a:ea typeface="+mn-ea"/>
                <a:cs typeface="+mn-cs"/>
              </a:rPr>
              <a:t> and secrete glucagon in excess. (</a:t>
            </a:r>
            <a:r>
              <a:rPr lang="en-US" sz="1200" b="0" i="0" u="none" strike="noStrike" kern="1200" dirty="0" err="1">
                <a:solidFill>
                  <a:schemeClr val="tx1"/>
                </a:solidFill>
                <a:effectLst/>
                <a:latin typeface="+mn-lt"/>
                <a:ea typeface="+mn-ea"/>
                <a:cs typeface="+mn-cs"/>
              </a:rPr>
              <a:t>Bhushan</a:t>
            </a:r>
            <a:r>
              <a:rPr lang="en-US" sz="1200" b="0" i="0" u="none" strike="noStrike" kern="1200" dirty="0">
                <a:solidFill>
                  <a:schemeClr val="tx1"/>
                </a:solidFill>
                <a:effectLst/>
                <a:latin typeface="+mn-lt"/>
                <a:ea typeface="+mn-ea"/>
                <a:cs typeface="+mn-cs"/>
              </a:rPr>
              <a:t>, and Thompson, 2025)</a:t>
            </a:r>
            <a:r>
              <a:rPr lang="en-US" sz="1200" b="0" i="0" kern="1200" dirty="0">
                <a:solidFill>
                  <a:schemeClr val="tx1"/>
                </a:solidFill>
                <a:effectLst/>
                <a:latin typeface="+mn-lt"/>
                <a:ea typeface="+mn-ea"/>
                <a:cs typeface="+mn-cs"/>
              </a:rPr>
              <a:t>2025).</a:t>
            </a:r>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Margaret's type 2 diabetes is characterized by two key defects: insulin resistance and beta cell dysfunction. Molecular mechanisms, for instance, PI3K/</a:t>
            </a:r>
            <a:r>
              <a:rPr lang="en-US" sz="1200" b="0" i="0" u="none" strike="noStrike" kern="1200" dirty="0" err="1">
                <a:solidFill>
                  <a:schemeClr val="tx1"/>
                </a:solidFill>
                <a:effectLst/>
                <a:latin typeface="+mn-lt"/>
                <a:ea typeface="+mn-ea"/>
                <a:cs typeface="+mn-cs"/>
              </a:rPr>
              <a:t>Akt</a:t>
            </a:r>
            <a:r>
              <a:rPr lang="en-US" sz="1200" b="0" i="0" u="none" strike="noStrike" kern="1200" dirty="0">
                <a:solidFill>
                  <a:schemeClr val="tx1"/>
                </a:solidFill>
                <a:effectLst/>
                <a:latin typeface="+mn-lt"/>
                <a:ea typeface="+mn-ea"/>
                <a:cs typeface="+mn-cs"/>
              </a:rPr>
              <a:t>, AMPK, </a:t>
            </a:r>
            <a:r>
              <a:rPr lang="en-US" sz="1200" b="0" i="0" u="none" strike="noStrike" kern="1200" dirty="0" err="1">
                <a:solidFill>
                  <a:schemeClr val="tx1"/>
                </a:solidFill>
                <a:effectLst/>
                <a:latin typeface="+mn-lt"/>
                <a:ea typeface="+mn-ea"/>
                <a:cs typeface="+mn-cs"/>
              </a:rPr>
              <a:t>mTOR</a:t>
            </a:r>
            <a:r>
              <a:rPr lang="en-US" sz="1200" b="0" i="0" u="none" strike="noStrike" kern="1200" dirty="0">
                <a:solidFill>
                  <a:schemeClr val="tx1"/>
                </a:solidFill>
                <a:effectLst/>
                <a:latin typeface="+mn-lt"/>
                <a:ea typeface="+mn-ea"/>
                <a:cs typeface="+mn-cs"/>
              </a:rPr>
              <a:t>, and JNK signaling pathways are disrupted, thus linking molecular dysfunction and clinical phenotypes. When an individual is not diabetic, insulin resistance stimulates an adaptive beta cell response characterized by increased mass and secretion; however, in type 2 diabetes, this adaptation is impaired (</a:t>
            </a:r>
            <a:r>
              <a:rPr lang="en-US" sz="1200" b="0" i="0" u="none" strike="noStrike" kern="1200" dirty="0" err="1">
                <a:solidFill>
                  <a:schemeClr val="tx1"/>
                </a:solidFill>
                <a:effectLst/>
                <a:latin typeface="+mn-lt"/>
                <a:ea typeface="+mn-ea"/>
                <a:cs typeface="+mn-cs"/>
              </a:rPr>
              <a:t>Manduchi</a:t>
            </a:r>
            <a:r>
              <a:rPr lang="en-US" sz="1200" b="0" i="0" u="none" strike="noStrike" kern="1200" dirty="0">
                <a:solidFill>
                  <a:schemeClr val="tx1"/>
                </a:solidFill>
                <a:effectLst/>
                <a:latin typeface="+mn-lt"/>
                <a:ea typeface="+mn-ea"/>
                <a:cs typeface="+mn-cs"/>
              </a:rPr>
              <a:t> et al., 2025). Epigenetic investigations have shown that beta cells undergo age-related DNA </a:t>
            </a:r>
            <a:r>
              <a:rPr lang="en-US" sz="1200" b="0" i="0" u="none" strike="noStrike" kern="1200" dirty="0" err="1">
                <a:solidFill>
                  <a:schemeClr val="tx1"/>
                </a:solidFill>
                <a:effectLst/>
                <a:latin typeface="+mn-lt"/>
                <a:ea typeface="+mn-ea"/>
                <a:cs typeface="+mn-cs"/>
              </a:rPr>
              <a:t>demethylation</a:t>
            </a:r>
            <a:r>
              <a:rPr lang="en-US" sz="1200" b="0" i="0" u="none" strike="noStrike" kern="1200" dirty="0">
                <a:solidFill>
                  <a:schemeClr val="tx1"/>
                </a:solidFill>
                <a:effectLst/>
                <a:latin typeface="+mn-lt"/>
                <a:ea typeface="+mn-ea"/>
                <a:cs typeface="+mn-cs"/>
              </a:rPr>
              <a:t> in identity genes, which is enhanced in type 2 diabetes as a compensatory mechanism that is ultimately unsuccessful in type 2 diabetes because of insulin resistance (O'Sullivan et al., 2025)</a:t>
            </a:r>
            <a:endParaRPr lang="en-US" b="0" dirty="0">
              <a:effectLst/>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Type 1 diabetes has a rapid onset in young, lean individuals because of the destruction of beta cells in the pancreas by the immune system, requiring immediate insulin therapy. Type 2 diabetes has a slow onset in adults aged 45 years and above, although in younger individuals because of the rising prevalence of obesity (</a:t>
            </a:r>
            <a:r>
              <a:rPr lang="en-US" sz="1200" b="0" i="0" u="none" strike="noStrike" kern="1200" dirty="0" err="1">
                <a:solidFill>
                  <a:schemeClr val="tx1"/>
                </a:solidFill>
                <a:effectLst/>
                <a:latin typeface="+mn-lt"/>
                <a:ea typeface="+mn-ea"/>
                <a:cs typeface="+mn-cs"/>
              </a:rPr>
              <a:t>Giannakogeorgou</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Roden</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Pafili</a:t>
            </a:r>
            <a:r>
              <a:rPr lang="en-US" sz="1200" b="0" i="0" u="none" strike="noStrike" kern="1200" dirty="0">
                <a:solidFill>
                  <a:schemeClr val="tx1"/>
                </a:solidFill>
                <a:effectLst/>
                <a:latin typeface="+mn-lt"/>
                <a:ea typeface="+mn-ea"/>
                <a:cs typeface="+mn-cs"/>
              </a:rPr>
              <a:t>, 2025).Patients are overweight or obese and have resistance to insulin and relative lack of insulin. New clustering methods have been developed to identify </a:t>
            </a:r>
            <a:r>
              <a:rPr lang="en-US" sz="1200" b="0" i="0" u="none" strike="noStrike" kern="1200" dirty="0" err="1">
                <a:solidFill>
                  <a:schemeClr val="tx1"/>
                </a:solidFill>
                <a:effectLst/>
                <a:latin typeface="+mn-lt"/>
                <a:ea typeface="+mn-ea"/>
                <a:cs typeface="+mn-cs"/>
              </a:rPr>
              <a:t>subtypes.Severe</a:t>
            </a:r>
            <a:r>
              <a:rPr lang="en-US" sz="1200" b="0" i="0" u="none" strike="noStrike" kern="1200" dirty="0">
                <a:solidFill>
                  <a:schemeClr val="tx1"/>
                </a:solidFill>
                <a:effectLst/>
                <a:latin typeface="+mn-lt"/>
                <a:ea typeface="+mn-ea"/>
                <a:cs typeface="+mn-cs"/>
              </a:rPr>
              <a:t> Insulin Deficient Diabetes (SIDD) resembles type 1 diabetes without autoantibodies. Severe Insistent Resistant Diabetes (SIRD) has the highest risk of complications. Type 1 diabetes cannot be prevented; Type 2 diabetes can be prevented with lifestyle changes (</a:t>
            </a:r>
            <a:r>
              <a:rPr lang="en-US" sz="1200" b="0" i="0" u="none" strike="noStrike" kern="1200" dirty="0" err="1">
                <a:solidFill>
                  <a:schemeClr val="tx1"/>
                </a:solidFill>
                <a:effectLst/>
                <a:latin typeface="+mn-lt"/>
                <a:ea typeface="+mn-ea"/>
                <a:cs typeface="+mn-cs"/>
              </a:rPr>
              <a:t>Asplund</a:t>
            </a:r>
            <a:r>
              <a:rPr lang="en-US" sz="1200" b="0" i="0" u="none" strike="noStrike" kern="1200" dirty="0">
                <a:solidFill>
                  <a:schemeClr val="tx1"/>
                </a:solidFill>
                <a:effectLst/>
                <a:latin typeface="+mn-lt"/>
                <a:ea typeface="+mn-ea"/>
                <a:cs typeface="+mn-cs"/>
              </a:rPr>
              <a:t>, et al., 2026).</a:t>
            </a:r>
            <a:endParaRPr lang="en-US" b="0" dirty="0">
              <a:effectLst/>
            </a:endParaRPr>
          </a:p>
          <a:p>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David is 22 years old, lives in student accommodation, has irregular sleep patterns, eats takeaways, and has sedentary study habits. The genetic predisposition of diabetes includes HLA genotypes, which increase susceptibility to autoimmunity. Studies indicate that stressed beta cells accumulate due to failure of immune surveillance, which leads to autoimmunity. The single-cell techniques indicate that cell-type-specific causes of beta-cell failure include increased antigen presentation and metabolic reprogramming. David's lifestyle may not be the cause of his diabetes, but it affects his ability to manage his condition." (</a:t>
            </a:r>
            <a:r>
              <a:rPr lang="en-US" sz="1200" b="0" i="0" u="none" strike="noStrike" kern="1200" dirty="0" err="1">
                <a:solidFill>
                  <a:schemeClr val="tx1"/>
                </a:solidFill>
                <a:effectLst/>
                <a:latin typeface="+mn-lt"/>
                <a:ea typeface="+mn-ea"/>
                <a:cs typeface="+mn-cs"/>
              </a:rPr>
              <a:t>Bhushan</a:t>
            </a:r>
            <a:r>
              <a:rPr lang="en-US" sz="1200" b="0" i="0" u="none" strike="noStrike" kern="1200" dirty="0">
                <a:solidFill>
                  <a:schemeClr val="tx1"/>
                </a:solidFill>
                <a:effectLst/>
                <a:latin typeface="+mn-lt"/>
                <a:ea typeface="+mn-ea"/>
                <a:cs typeface="+mn-cs"/>
              </a:rPr>
              <a:t>, and Thompson, 2025)</a:t>
            </a:r>
            <a:endParaRPr lang="en-US" b="0" dirty="0">
              <a:effectLst/>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Margaret, 58, works as an office administrator with sedentary occupation, drives to work, relies on ready meals, and has BMI over 27. Modifiable risk factors include physical inactivity and poor diet. Non-modifiable factors include age over 45 and family history (</a:t>
            </a:r>
            <a:r>
              <a:rPr lang="en-US" sz="1200" b="0" i="0" u="none" strike="noStrike" kern="1200" dirty="0" err="1">
                <a:solidFill>
                  <a:schemeClr val="tx1"/>
                </a:solidFill>
                <a:effectLst/>
                <a:latin typeface="+mn-lt"/>
                <a:ea typeface="+mn-ea"/>
                <a:cs typeface="+mn-cs"/>
              </a:rPr>
              <a:t>Giannakogeorgou</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Roden</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Pafili</a:t>
            </a:r>
            <a:r>
              <a:rPr lang="en-US" sz="1200" b="0" i="0" u="none" strike="noStrike" kern="1200" dirty="0">
                <a:solidFill>
                  <a:schemeClr val="tx1"/>
                </a:solidFill>
                <a:effectLst/>
                <a:latin typeface="+mn-lt"/>
                <a:ea typeface="+mn-ea"/>
                <a:cs typeface="+mn-cs"/>
              </a:rPr>
              <a:t>, 2025) .Phenotype-based clustering identifies subtypes where insulin resistance serves as central link to complications . Prospective studies demonstrate that higher HOMA2-IR associates with Severe Insulin-Resistant Diabetes subtype, while higher BMI associates with Mild Obesity-related Diabetes . Understanding this distinction helps patients focus on changeable factors.</a:t>
            </a:r>
            <a:endParaRPr lang="en-US" b="0" dirty="0">
              <a:effectLst/>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their study, Huang, et al., (2025) stated that “Excessive visceral fat caused by poor diet and physical inactivity leads to inflammation, which makes insulin resistance even worse.” Research studies confirm that “Inflammation of the adipose tissue plays a significant role in the development of Type 2 diabetes.” Chronic stress triggers the production of cortisol, which is known as the counter-regulatory hormone, which raises blood sugar levels by gluconeogenesis, making insulin resistance even worse. This leads to insulin resistance, which then requires more insulin, putting more pressure on the beta cells, leading to the exhaustion of the beta cells. NICE Guideline NG28 states that weight management and exercise are the cornerstone of Type 2 Diabetes prevention. The relationship between metabolic dysfunction and diabetes can be described as a cycle of metabolic abnormalities.</a:t>
            </a:r>
            <a:endParaRPr lang="en-US" b="0" dirty="0">
              <a:effectLst/>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care plans adhere to NICE Guidelines NG17 for Type 1 and NG28 for Type 2, but patient-centered care also involves understanding the individual circumstances of the patient. Good management of the patient's lifestyle is fundamental in the management of blood glucose levels, especially in Type 2 diabetes . Studies show that nutrition planning, exercise, stress management, and adequate sleep can greatly contribute to the improvement of blood glucose levels . The care plan has been developed to cover three aspects: routine and monitoring, communication and education, and ethical considerations. Education is an important part of the management of diabetes, to be provided at the time of diagnosis and annually</a:t>
            </a:r>
            <a:endParaRPr lang="en-US" b="0" dirty="0">
              <a:effectLst/>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For David with Type 1, the NICE NG17 guidelines recommend the need to monitor blood glucose levels 4 to 10 times a day or the use of continuous glucose monitoring with ketone testing when ill. The insulin therapy needs to be adjusted by giving multiple daily injections of insulin or by the pump, taking into account the carbohydrate intake and the level of physical activity. DAFNE education is required to develop the skill of matching insulin with </a:t>
            </a:r>
            <a:r>
              <a:rPr lang="en-US" sz="1200" b="0" i="0" u="none" strike="noStrike" kern="1200" dirty="0" err="1">
                <a:solidFill>
                  <a:schemeClr val="tx1"/>
                </a:solidFill>
                <a:effectLst/>
                <a:latin typeface="+mn-lt"/>
                <a:ea typeface="+mn-ea"/>
                <a:cs typeface="+mn-cs"/>
              </a:rPr>
              <a:t>lifestyle.For</a:t>
            </a:r>
            <a:r>
              <a:rPr lang="en-US" sz="1200" b="0" i="0" u="none" strike="noStrike" kern="1200" dirty="0">
                <a:solidFill>
                  <a:schemeClr val="tx1"/>
                </a:solidFill>
                <a:effectLst/>
                <a:latin typeface="+mn-lt"/>
                <a:ea typeface="+mn-ea"/>
                <a:cs typeface="+mn-cs"/>
              </a:rPr>
              <a:t> Margaret with Type 2 diabetes, NICE NG28 recommends regular glucose monitoring 1-2 times a day with metformin therapy. Research supports the fact that a loss of 5-10% body weight improves insulin sensitivity and glucose levels . Her management plan should include 150 minutes a week of physical activity at moderate levels. Physical activity interventions have been shown to improve glucose responses in Type 2 diabetes” (</a:t>
            </a:r>
            <a:r>
              <a:rPr lang="en-US" sz="1200" b="0" i="0" u="none" strike="noStrike" kern="1200" dirty="0" err="1">
                <a:solidFill>
                  <a:schemeClr val="tx1"/>
                </a:solidFill>
                <a:effectLst/>
                <a:latin typeface="+mn-lt"/>
                <a:ea typeface="+mn-ea"/>
                <a:cs typeface="+mn-cs"/>
              </a:rPr>
              <a:t>Osunde</a:t>
            </a:r>
            <a:r>
              <a:rPr lang="en-US" sz="1200" b="0" i="0" u="none" strike="noStrike" kern="1200" dirty="0">
                <a:solidFill>
                  <a:schemeClr val="tx1"/>
                </a:solidFill>
                <a:effectLst/>
                <a:latin typeface="+mn-lt"/>
                <a:ea typeface="+mn-ea"/>
                <a:cs typeface="+mn-cs"/>
              </a:rPr>
              <a:t>, et al., 2025).</a:t>
            </a:r>
            <a:endParaRPr lang="en-US" b="0" dirty="0">
              <a:effectLst/>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692522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Effective communication involves clear language and 'Teach Back' to check for understanding. Studies have confirmed that structured education has a major positive effect on the management of </a:t>
            </a:r>
            <a:r>
              <a:rPr lang="en-US" sz="1200" b="0" i="0" u="none" strike="noStrike" kern="1200" dirty="0" err="1">
                <a:solidFill>
                  <a:schemeClr val="tx1"/>
                </a:solidFill>
                <a:effectLst/>
                <a:latin typeface="+mn-lt"/>
                <a:ea typeface="+mn-ea"/>
                <a:cs typeface="+mn-cs"/>
              </a:rPr>
              <a:t>hypoglycaemia</a:t>
            </a:r>
            <a:r>
              <a:rPr lang="en-US" sz="1200" b="0" i="0" u="none" strike="noStrike" kern="1200" dirty="0">
                <a:solidFill>
                  <a:schemeClr val="tx1"/>
                </a:solidFill>
                <a:effectLst/>
                <a:latin typeface="+mn-lt"/>
                <a:ea typeface="+mn-ea"/>
                <a:cs typeface="+mn-cs"/>
              </a:rPr>
              <a:t> and diabetes . David needs to be referred to receive DAFNE insulin management training. Margaret would benefit from receiving DESMOND or NHS Diabetes Prevention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covering food groups, exercise, and complications.</a:t>
            </a:r>
            <a:endParaRPr lang="en-US" b="0" dirty="0">
              <a:effectLst/>
            </a:endParaRPr>
          </a:p>
          <a:p>
            <a:pPr rtl="0"/>
            <a:r>
              <a:rPr lang="en-US" sz="1200" b="0" i="0" u="none" strike="noStrike" kern="1200" dirty="0">
                <a:solidFill>
                  <a:schemeClr val="tx1"/>
                </a:solidFill>
                <a:effectLst/>
                <a:latin typeface="+mn-lt"/>
                <a:ea typeface="+mn-ea"/>
                <a:cs typeface="+mn-cs"/>
              </a:rPr>
              <a:t>Psychological support is essential—research has confirmed that diabetes distress is a major issue .We must screen regularly for depression and provide peer support connections. Diabetes self-management education and support are essential components of comprehensive diabetes care.  (Fong, et al., 2025)</a:t>
            </a:r>
            <a:endParaRPr lang="en-US" b="0" dirty="0">
              <a:effectLst/>
            </a:endParaRP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6466661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Patient autonomy requires respecting informed choices through shared decision-making. Confidentiality demands GDPR compliance and secure health records. Equity ensures equal access to CGM devices, education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and specialist services regardless of background . Non-</a:t>
            </a:r>
            <a:r>
              <a:rPr lang="en-US" sz="1200" b="0" i="0" u="none" strike="noStrike" kern="1200" dirty="0" err="1">
                <a:solidFill>
                  <a:schemeClr val="tx1"/>
                </a:solidFill>
                <a:effectLst/>
                <a:latin typeface="+mn-lt"/>
                <a:ea typeface="+mn-ea"/>
                <a:cs typeface="+mn-cs"/>
              </a:rPr>
              <a:t>judgemental</a:t>
            </a:r>
            <a:r>
              <a:rPr lang="en-US" sz="1200" b="0" i="0" u="none" strike="noStrike" kern="1200" dirty="0">
                <a:solidFill>
                  <a:schemeClr val="tx1"/>
                </a:solidFill>
                <a:effectLst/>
                <a:latin typeface="+mn-lt"/>
                <a:ea typeface="+mn-ea"/>
                <a:cs typeface="+mn-cs"/>
              </a:rPr>
              <a:t> care is particularly important—research emphasizes avoiding stigmatization for lifestyle choices contributing to Type 2 diabetes, recognizing the multifactorial nature of disease development including genetic, environmental, and metabolic factors . Delivering care with compassion builds therapeutic trust and improves outcomes.</a:t>
            </a:r>
            <a:endParaRPr lang="en-US" b="0" dirty="0">
              <a:effectLst/>
            </a:endParaRPr>
          </a:p>
          <a:p>
            <a:br>
              <a:rPr lang="en-US"/>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311989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Diabetes fundamentally disrupts pancreatic endocrine function through distinct mechanisms. Type 1 involves autoimmune beta-cell destruction with alpha-cell </a:t>
            </a:r>
            <a:r>
              <a:rPr lang="en-US" sz="1200" b="0" i="0" u="none" strike="noStrike" kern="1200" dirty="0" err="1">
                <a:solidFill>
                  <a:schemeClr val="tx1"/>
                </a:solidFill>
                <a:effectLst/>
                <a:latin typeface="+mn-lt"/>
                <a:ea typeface="+mn-ea"/>
                <a:cs typeface="+mn-cs"/>
              </a:rPr>
              <a:t>hyperresponsiveness</a:t>
            </a:r>
            <a:r>
              <a:rPr lang="en-US" sz="1200" b="0" i="0" u="none" strike="noStrike" kern="1200" dirty="0">
                <a:solidFill>
                  <a:schemeClr val="tx1"/>
                </a:solidFill>
                <a:effectLst/>
                <a:latin typeface="+mn-lt"/>
                <a:ea typeface="+mn-ea"/>
                <a:cs typeface="+mn-cs"/>
              </a:rPr>
              <a:t> . Type 2 involves insulin resistance with accelerated epigenetic ageing and beta-cell failure.(</a:t>
            </a:r>
            <a:r>
              <a:rPr lang="en-US" sz="1200" b="0" i="0" u="none" strike="noStrike" kern="1200" dirty="0" err="1">
                <a:solidFill>
                  <a:schemeClr val="tx1"/>
                </a:solidFill>
                <a:effectLst/>
                <a:latin typeface="+mn-lt"/>
                <a:ea typeface="+mn-ea"/>
                <a:cs typeface="+mn-cs"/>
              </a:rPr>
              <a:t>Kamanzi</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Ntakirutimana</a:t>
            </a:r>
            <a:r>
              <a:rPr lang="en-US" sz="1200" b="0" i="0" u="none" strike="noStrike" kern="1200" dirty="0">
                <a:solidFill>
                  <a:schemeClr val="tx1"/>
                </a:solidFill>
                <a:effectLst/>
                <a:latin typeface="+mn-lt"/>
                <a:ea typeface="+mn-ea"/>
                <a:cs typeface="+mn-cs"/>
              </a:rPr>
              <a:t>, 2025). Lifestyle factors play crucial roles in both types, with particular significance for Type 2 prevention (Dos Santos, T. et al. 2025). Phenotype-based subtypes exhibit distinct pathophysiological mechanisms shaping complication development, with insulin resistance as central link . Effective care plans must be evidence-based, patient-</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and address medical, educational, and ethical dimensions holistically (Bertrand, </a:t>
            </a:r>
            <a:r>
              <a:rPr lang="en-US" sz="1200" b="0" i="0" u="none" strike="noStrike" kern="1200" dirty="0" err="1">
                <a:solidFill>
                  <a:schemeClr val="tx1"/>
                </a:solidFill>
                <a:effectLst/>
                <a:latin typeface="+mn-lt"/>
                <a:ea typeface="+mn-ea"/>
                <a:cs typeface="+mn-cs"/>
              </a:rPr>
              <a:t>Tomek</a:t>
            </a:r>
            <a:r>
              <a:rPr lang="en-US" sz="1200" b="0" i="0" u="none" strike="noStrike" kern="1200" dirty="0">
                <a:solidFill>
                  <a:schemeClr val="tx1"/>
                </a:solidFill>
                <a:effectLst/>
                <a:latin typeface="+mn-lt"/>
                <a:ea typeface="+mn-ea"/>
                <a:cs typeface="+mn-cs"/>
              </a:rPr>
              <a:t>, and Rodriguez .2026).</a:t>
            </a:r>
            <a:endParaRPr lang="en-US" b="0"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2733686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3930887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p>
        </p:txBody>
      </p:sp>
      <p:sp>
        <p:nvSpPr>
          <p:cNvPr id="3"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smtClean="0"/>
              <a:t>3/8/26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1784153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3/8/26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188155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051686"/>
            <a:ext cx="12618720" cy="3423284"/>
          </a:xfrm>
        </p:spPr>
        <p:txBody>
          <a:bodyPr anchor="b"/>
          <a:lstStyle>
            <a:lvl1pPr>
              <a:defRPr sz="7200"/>
            </a:lvl1pPr>
          </a:lstStyle>
          <a:p>
            <a:r>
              <a:rPr lang="en-US"/>
              <a:t>Click to edit Master title style</a:t>
            </a:r>
          </a:p>
        </p:txBody>
      </p:sp>
      <p:sp>
        <p:nvSpPr>
          <p:cNvPr id="3"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0060987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3/8/26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9150993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38150"/>
            <a:ext cx="12618720" cy="1590676"/>
          </a:xfrm>
        </p:spPr>
        <p:txBody>
          <a:bodyPr/>
          <a:lstStyle/>
          <a:p>
            <a:r>
              <a:rPr lang="en-US"/>
              <a:t>Click to edit Master title style</a:t>
            </a:r>
          </a:p>
        </p:txBody>
      </p:sp>
      <p:sp>
        <p:nvSpPr>
          <p:cNvPr id="3"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3/8/26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7436877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3/8/26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844149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56726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p>
        </p:txBody>
      </p:sp>
      <p:sp>
        <p:nvSpPr>
          <p:cNvPr id="3"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380816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p>
        </p:txBody>
      </p:sp>
      <p:sp>
        <p:nvSpPr>
          <p:cNvPr id="3" name="Picture Placeholder 2"/>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US"/>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308131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3/8/26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1943561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38150"/>
            <a:ext cx="3154680" cy="697420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3/8/26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842796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8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7755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8782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2588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75380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56239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8286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30474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07168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6217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C764DE79-268F-4C1A-8933-263129D2AF90}" type="datetimeFigureOut">
              <a:rPr lang="en-US" smtClean="0"/>
              <a:t>3/8/26</a:t>
            </a:fld>
            <a:endParaRPr lang="en-US" dirty="0"/>
          </a:p>
        </p:txBody>
      </p:sp>
      <p:sp>
        <p:nvSpPr>
          <p:cNvPr id="5"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708351304"/>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 id="2147483875" r:id="rId17"/>
    <p:sldLayoutId id="2147483876" r:id="rId18"/>
    <p:sldLayoutId id="2147483877" r:id="rId19"/>
    <p:sldLayoutId id="2147483878" r:id="rId20"/>
    <p:sldLayoutId id="2147483879" r:id="rId21"/>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s>
</file>

<file path=ppt/slides/_rels/slide10.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21.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sv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slides/_rels/slide14.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40.png"/><Relationship Id="rId7" Type="http://schemas.openxmlformats.org/officeDocument/2006/relationships/image" Target="../media/image43.svg"/><Relationship Id="rId2" Type="http://schemas.openxmlformats.org/officeDocument/2006/relationships/notesSlide" Target="../notesSlides/notesSlide14.xml"/><Relationship Id="rId1" Type="http://schemas.openxmlformats.org/officeDocument/2006/relationships/slideLayout" Target="../slideLayouts/slideLayout15.xml"/><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8" Type="http://schemas.openxmlformats.org/officeDocument/2006/relationships/hyperlink" Target="https://link.springer.com/article/10.1007/s42000-025-00701-y" TargetMode="External"/><Relationship Id="rId3" Type="http://schemas.openxmlformats.org/officeDocument/2006/relationships/hyperlink" Target="https://www.thelancet.com/journals/landia/article/PIIS2213-8587(25)00283-9/abstract" TargetMode="External"/><Relationship Id="rId7" Type="http://schemas.openxmlformats.org/officeDocument/2006/relationships/hyperlink" Target="https://link.springer.com/article/10.1186/s12884-025-08035-8"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hyperlink" Target="https://www.jci.org/articles/view/195267" TargetMode="External"/><Relationship Id="rId5" Type="http://schemas.openxmlformats.org/officeDocument/2006/relationships/hyperlink" Target="https://physoc.onlinelibrary.wiley.com/doi/abs/10.1113/JP287140" TargetMode="External"/><Relationship Id="rId10" Type="http://schemas.openxmlformats.org/officeDocument/2006/relationships/hyperlink" Target="https://www.frontiersin.org/journals/public-health/articles/10.3389/fpubh.2025.1515797/full" TargetMode="External"/><Relationship Id="rId4" Type="http://schemas.openxmlformats.org/officeDocument/2006/relationships/hyperlink" Target="https://perspectivesinmedicine.cshlp.org/content/15/7/a041605.short" TargetMode="External"/><Relationship Id="rId9" Type="http://schemas.openxmlformats.org/officeDocument/2006/relationships/hyperlink" Target="https://diabetesjournals.org/diabetes/article/74/Supplement_1/290-OR/158725"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researchgate.net/profile/Kampala-International-University-Vii/publication/400092848_Hepatoprotective_Mechanisms_of_Natural_Antioxidants_in_Diabetes-Induced_Liver_Dysfunction/links/69789e2820c0a92260f56a15/Hepatoprotective-Mechanisms-of-Natural-Antioxidants-in-Diabetes-Induced-Liver-Dysfunction.pdf" TargetMode="External"/><Relationship Id="rId2" Type="http://schemas.openxmlformats.org/officeDocument/2006/relationships/hyperlink" Target="https://www.frontiersin.org/journals/public-health/articles/10.3389/fpubh.2025.1515797/full" TargetMode="External"/><Relationship Id="rId1" Type="http://schemas.openxmlformats.org/officeDocument/2006/relationships/slideLayout" Target="../slideLayouts/slideLayout16.xml"/><Relationship Id="rId6" Type="http://schemas.openxmlformats.org/officeDocument/2006/relationships/hyperlink" Target="https://journals.lww.com/bjem/fulltext/2025/01000/transforming_diabetes_management__optimizing_blood.3.aspx?context=latestarticles" TargetMode="External"/><Relationship Id="rId5" Type="http://schemas.openxmlformats.org/officeDocument/2006/relationships/hyperlink" Target="https://febs.onlinelibrary.wiley.com/doi/abs/10.1002/1873-3468.70115" TargetMode="External"/><Relationship Id="rId4" Type="http://schemas.openxmlformats.org/officeDocument/2006/relationships/hyperlink" Target="https://pmc.ncbi.nlm.nih.gov/articles/PMC122366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982748"/>
            <a:ext cx="7556421" cy="2835116"/>
          </a:xfrm>
          <a:prstGeom prst="rect">
            <a:avLst/>
          </a:prstGeom>
          <a:noFill/>
          <a:ln/>
        </p:spPr>
        <p:txBody>
          <a:bodyPr wrap="square" lIns="0" tIns="0" rIns="0" bIns="0" rtlCol="0" anchor="t"/>
          <a:lstStyle/>
          <a:p>
            <a:r>
              <a:rPr lang="en-US" sz="4800" b="1" dirty="0"/>
              <a:t>Diabetes Mellitus:</a:t>
            </a:r>
            <a:br>
              <a:rPr lang="en-US" sz="4800" b="1" dirty="0"/>
            </a:br>
            <a:r>
              <a:rPr lang="en-US" sz="4800" dirty="0"/>
              <a:t>A Physiological &amp; Care-Based Analysis</a:t>
            </a:r>
            <a:endParaRPr lang="en-US" sz="4800" b="1" dirty="0"/>
          </a:p>
        </p:txBody>
      </p:sp>
      <p:sp>
        <p:nvSpPr>
          <p:cNvPr id="4" name="Text 1"/>
          <p:cNvSpPr/>
          <p:nvPr/>
        </p:nvSpPr>
        <p:spPr>
          <a:xfrm>
            <a:off x="793790" y="5158025"/>
            <a:ext cx="7556421" cy="1961671"/>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BMHP5023 Introduction to Physiology</a:t>
            </a:r>
            <a:endParaRPr lang="en-US" sz="1750" dirty="0"/>
          </a:p>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[Student Number</a:t>
            </a:r>
            <a:r>
              <a:rPr lang="en-GB" sz="1750" dirty="0">
                <a:solidFill>
                  <a:srgbClr val="464646"/>
                </a:solidFill>
                <a:latin typeface="Inter Medium" pitchFamily="34" charset="0"/>
                <a:ea typeface="Inter Medium" pitchFamily="34" charset="-122"/>
                <a:cs typeface="Inter Medium" pitchFamily="34" charset="-120"/>
              </a:rPr>
              <a:t>:  2407033</a:t>
            </a:r>
            <a:r>
              <a:rPr lang="en-US" sz="1750" dirty="0">
                <a:solidFill>
                  <a:srgbClr val="464646"/>
                </a:solidFill>
                <a:latin typeface="Inter Medium" pitchFamily="34" charset="0"/>
                <a:ea typeface="Inter Medium" pitchFamily="34" charset="-122"/>
                <a:cs typeface="Inter Medium" pitchFamily="34" charset="-120"/>
              </a:rPr>
              <a:t>]</a:t>
            </a:r>
            <a:r>
              <a:rPr lang="en-GB" sz="1750" dirty="0">
                <a:solidFill>
                  <a:srgbClr val="464646"/>
                </a:solidFill>
                <a:latin typeface="Inter Medium" pitchFamily="34" charset="0"/>
                <a:ea typeface="Inter Medium" pitchFamily="34" charset="-122"/>
                <a:cs typeface="Inter Medium" pitchFamily="34" charset="-120"/>
              </a:rPr>
              <a:t> </a:t>
            </a:r>
          </a:p>
          <a:p>
            <a:pPr marL="0" indent="0" algn="l">
              <a:lnSpc>
                <a:spcPts val="2850"/>
              </a:lnSpc>
              <a:buNone/>
            </a:pPr>
            <a:r>
              <a:rPr lang="en-GB" sz="1750" dirty="0">
                <a:solidFill>
                  <a:srgbClr val="464646"/>
                </a:solidFill>
                <a:latin typeface="Inter Medium" pitchFamily="34" charset="0"/>
                <a:ea typeface="Inter Medium" pitchFamily="34" charset="-122"/>
                <a:cs typeface="Inter Medium" pitchFamily="34" charset="-120"/>
              </a:rPr>
              <a:t>[Student Name: Robina </a:t>
            </a:r>
            <a:r>
              <a:rPr lang="en-GB" sz="1750" dirty="0" err="1">
                <a:solidFill>
                  <a:srgbClr val="464646"/>
                </a:solidFill>
                <a:latin typeface="Inter Medium" pitchFamily="34" charset="0"/>
                <a:ea typeface="Inter Medium" pitchFamily="34" charset="-122"/>
                <a:cs typeface="Inter Medium" pitchFamily="34" charset="-120"/>
              </a:rPr>
              <a:t>Kausar</a:t>
            </a:r>
            <a:endParaRPr lang="en-US" sz="1750" dirty="0"/>
          </a:p>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[Lecturer's Name</a:t>
            </a:r>
            <a:r>
              <a:rPr lang="en-GB" sz="1750" dirty="0">
                <a:solidFill>
                  <a:srgbClr val="464646"/>
                </a:solidFill>
                <a:latin typeface="Inter Medium" pitchFamily="34" charset="0"/>
                <a:ea typeface="Inter Medium" pitchFamily="34" charset="-122"/>
                <a:cs typeface="Inter Medium" pitchFamily="34" charset="-120"/>
              </a:rPr>
              <a:t>: Robert </a:t>
            </a:r>
            <a:r>
              <a:rPr lang="en-GB" sz="1750" dirty="0" err="1">
                <a:solidFill>
                  <a:srgbClr val="464646"/>
                </a:solidFill>
                <a:latin typeface="Inter Medium" pitchFamily="34" charset="0"/>
                <a:ea typeface="Inter Medium" pitchFamily="34" charset="-122"/>
                <a:cs typeface="Inter Medium" pitchFamily="34" charset="-120"/>
              </a:rPr>
              <a:t>Nartowski</a:t>
            </a:r>
            <a:r>
              <a:rPr lang="en-GB" sz="1750">
                <a:solidFill>
                  <a:srgbClr val="464646"/>
                </a:solidFill>
                <a:latin typeface="Inter Medium" pitchFamily="34" charset="0"/>
                <a:ea typeface="Inter Medium" pitchFamily="34" charset="-122"/>
                <a:cs typeface="Inter Medium" pitchFamily="34" charset="-120"/>
              </a:rPr>
              <a:t> ]</a:t>
            </a:r>
            <a:endParaRPr lang="en-GB" sz="1750" dirty="0">
              <a:solidFill>
                <a:srgbClr val="464646"/>
              </a:solidFill>
              <a:latin typeface="Inter Medium" pitchFamily="34" charset="0"/>
              <a:ea typeface="Inter Medium" pitchFamily="34" charset="-122"/>
              <a:cs typeface="Inter Medium" pitchFamily="34" charset="-120"/>
            </a:endParaRPr>
          </a:p>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[Date of Submission</a:t>
            </a:r>
            <a:r>
              <a:rPr lang="en-GB" sz="1750" dirty="0">
                <a:solidFill>
                  <a:srgbClr val="464646"/>
                </a:solidFill>
                <a:latin typeface="Inter Medium" pitchFamily="34" charset="0"/>
                <a:ea typeface="Inter Medium" pitchFamily="34" charset="-122"/>
                <a:cs typeface="Inter Medium" pitchFamily="34" charset="-120"/>
              </a:rPr>
              <a:t>: 23</a:t>
            </a:r>
            <a:r>
              <a:rPr lang="en-GB" sz="1750" baseline="30000" dirty="0">
                <a:solidFill>
                  <a:srgbClr val="464646"/>
                </a:solidFill>
                <a:latin typeface="Inter Medium" pitchFamily="34" charset="0"/>
                <a:ea typeface="Inter Medium" pitchFamily="34" charset="-122"/>
                <a:cs typeface="Inter Medium" pitchFamily="34" charset="-120"/>
              </a:rPr>
              <a:t>rd</a:t>
            </a:r>
            <a:r>
              <a:rPr lang="en-GB" sz="1750" dirty="0">
                <a:solidFill>
                  <a:srgbClr val="464646"/>
                </a:solidFill>
                <a:latin typeface="Inter Medium" pitchFamily="34" charset="0"/>
                <a:ea typeface="Inter Medium" pitchFamily="34" charset="-122"/>
                <a:cs typeface="Inter Medium" pitchFamily="34" charset="-120"/>
              </a:rPr>
              <a:t> March 2026</a:t>
            </a:r>
            <a:r>
              <a:rPr lang="en-US" sz="1750" dirty="0">
                <a:solidFill>
                  <a:srgbClr val="464646"/>
                </a:solidFill>
                <a:latin typeface="Inter Medium" pitchFamily="34" charset="0"/>
                <a:ea typeface="Inter Medium" pitchFamily="34" charset="-122"/>
                <a:cs typeface="Inter Medium" pitchFamily="34" charset="-120"/>
              </a:rPr>
              <a:t>]</a:t>
            </a:r>
            <a:endParaRPr lang="en-US" sz="1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722120"/>
            <a:ext cx="8763833" cy="708779"/>
          </a:xfrm>
          <a:prstGeom prst="rect">
            <a:avLst/>
          </a:prstGeom>
          <a:noFill/>
          <a:ln/>
        </p:spPr>
        <p:txBody>
          <a:bodyPr wrap="none" lIns="0" tIns="0" rIns="0" bIns="0" rtlCol="0" anchor="t"/>
          <a:lstStyle/>
          <a:p>
            <a:pPr marL="0" indent="0" algn="l">
              <a:lnSpc>
                <a:spcPts val="5550"/>
              </a:lnSpc>
              <a:buNone/>
            </a:pPr>
            <a:r>
              <a:rPr lang="en-US" sz="4450" dirty="0">
                <a:solidFill>
                  <a:srgbClr val="030303"/>
                </a:solidFill>
                <a:latin typeface="DM Sans Semi Bold" pitchFamily="34" charset="0"/>
                <a:ea typeface="DM Sans Semi Bold" pitchFamily="34" charset="-122"/>
                <a:cs typeface="DM Sans Semi Bold" pitchFamily="34" charset="-120"/>
              </a:rPr>
              <a:t>Introduction to the Case &amp; Aims</a:t>
            </a:r>
            <a:endParaRPr lang="en-US" sz="4450" dirty="0"/>
          </a:p>
        </p:txBody>
      </p:sp>
      <p:sp>
        <p:nvSpPr>
          <p:cNvPr id="3" name="Text 1"/>
          <p:cNvSpPr/>
          <p:nvPr/>
        </p:nvSpPr>
        <p:spPr>
          <a:xfrm>
            <a:off x="793790" y="2997875"/>
            <a:ext cx="3571042" cy="425291"/>
          </a:xfrm>
          <a:prstGeom prst="rect">
            <a:avLst/>
          </a:prstGeom>
          <a:noFill/>
          <a:ln/>
        </p:spPr>
        <p:txBody>
          <a:bodyPr wrap="none" lIns="0" tIns="0" rIns="0" bIns="0" rtlCol="0" anchor="t"/>
          <a:lstStyle/>
          <a:p>
            <a:pPr marL="0" indent="0" algn="l">
              <a:lnSpc>
                <a:spcPts val="3300"/>
              </a:lnSpc>
              <a:buNone/>
            </a:pPr>
            <a:r>
              <a:rPr lang="en-US" sz="2650" dirty="0">
                <a:solidFill>
                  <a:srgbClr val="030303"/>
                </a:solidFill>
                <a:latin typeface="DM Sans Semi Bold" pitchFamily="34" charset="0"/>
                <a:ea typeface="DM Sans Semi Bold" pitchFamily="34" charset="-122"/>
                <a:cs typeface="DM Sans Semi Bold" pitchFamily="34" charset="-120"/>
              </a:rPr>
              <a:t>Two Fictional Patients</a:t>
            </a:r>
            <a:endParaRPr lang="en-US" sz="2650" dirty="0"/>
          </a:p>
        </p:txBody>
      </p:sp>
      <p:sp>
        <p:nvSpPr>
          <p:cNvPr id="4" name="Text 2"/>
          <p:cNvSpPr/>
          <p:nvPr/>
        </p:nvSpPr>
        <p:spPr>
          <a:xfrm>
            <a:off x="793790" y="3649980"/>
            <a:ext cx="6244709" cy="1088708"/>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David (Type 1):</a:t>
            </a:r>
            <a:r>
              <a:rPr lang="en-US" sz="1750" dirty="0">
                <a:solidFill>
                  <a:srgbClr val="464646"/>
                </a:solidFill>
                <a:latin typeface="Inter Medium" pitchFamily="34" charset="0"/>
                <a:ea typeface="Inter Medium" pitchFamily="34" charset="-122"/>
                <a:cs typeface="Inter Medium" pitchFamily="34" charset="-120"/>
              </a:rPr>
              <a:t> A 22-year-old university student, recently diagnosed with Type 1 Diabetes. Active lifestyle disrupted by new diagnosis.</a:t>
            </a:r>
            <a:endParaRPr lang="en-US" sz="1750" dirty="0"/>
          </a:p>
        </p:txBody>
      </p:sp>
      <p:sp>
        <p:nvSpPr>
          <p:cNvPr id="5" name="Text 3"/>
          <p:cNvSpPr/>
          <p:nvPr/>
        </p:nvSpPr>
        <p:spPr>
          <a:xfrm>
            <a:off x="793790" y="4942761"/>
            <a:ext cx="6244709" cy="1088708"/>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Margaret (Type 2):</a:t>
            </a:r>
            <a:r>
              <a:rPr lang="en-US" sz="1750" dirty="0">
                <a:solidFill>
                  <a:srgbClr val="464646"/>
                </a:solidFill>
                <a:latin typeface="Inter Medium" pitchFamily="34" charset="0"/>
                <a:ea typeface="Inter Medium" pitchFamily="34" charset="-122"/>
                <a:cs typeface="Inter Medium" pitchFamily="34" charset="-120"/>
              </a:rPr>
              <a:t> A 58-year-old office worker, diagnosed 5 years ago. Managing condition alongside established routines.</a:t>
            </a:r>
            <a:endParaRPr lang="en-US" sz="1750" dirty="0"/>
          </a:p>
        </p:txBody>
      </p:sp>
      <p:sp>
        <p:nvSpPr>
          <p:cNvPr id="6" name="Text 4"/>
          <p:cNvSpPr/>
          <p:nvPr/>
        </p:nvSpPr>
        <p:spPr>
          <a:xfrm>
            <a:off x="7599521" y="2997875"/>
            <a:ext cx="3402330" cy="425291"/>
          </a:xfrm>
          <a:prstGeom prst="rect">
            <a:avLst/>
          </a:prstGeom>
          <a:noFill/>
          <a:ln/>
        </p:spPr>
        <p:txBody>
          <a:bodyPr wrap="none" lIns="0" tIns="0" rIns="0" bIns="0" rtlCol="0" anchor="t"/>
          <a:lstStyle/>
          <a:p>
            <a:pPr marL="0" indent="0" algn="l">
              <a:lnSpc>
                <a:spcPts val="3300"/>
              </a:lnSpc>
              <a:buNone/>
            </a:pPr>
            <a:r>
              <a:rPr lang="en-US" sz="2650" dirty="0">
                <a:solidFill>
                  <a:srgbClr val="030303"/>
                </a:solidFill>
                <a:latin typeface="DM Sans Semi Bold" pitchFamily="34" charset="0"/>
                <a:ea typeface="DM Sans Semi Bold" pitchFamily="34" charset="-122"/>
                <a:cs typeface="DM Sans Semi Bold" pitchFamily="34" charset="-120"/>
              </a:rPr>
              <a:t>Learning Objectives</a:t>
            </a:r>
            <a:endParaRPr lang="en-US" sz="2650" dirty="0"/>
          </a:p>
        </p:txBody>
      </p:sp>
      <p:sp>
        <p:nvSpPr>
          <p:cNvPr id="7" name="Text 5"/>
          <p:cNvSpPr/>
          <p:nvPr/>
        </p:nvSpPr>
        <p:spPr>
          <a:xfrm>
            <a:off x="7599521" y="3649980"/>
            <a:ext cx="6244709" cy="2778204"/>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64646"/>
                </a:solidFill>
                <a:latin typeface="Inter Medium" pitchFamily="34" charset="0"/>
                <a:ea typeface="Inter Medium" pitchFamily="34" charset="-122"/>
                <a:cs typeface="Inter Medium" pitchFamily="34" charset="-120"/>
              </a:rPr>
              <a:t>Describe anatomy and physiology of the endocrine pancreas</a:t>
            </a:r>
            <a:endParaRPr lang="en-US" sz="1750" dirty="0"/>
          </a:p>
          <a:p>
            <a:pPr marL="342900" indent="-342900">
              <a:lnSpc>
                <a:spcPts val="2850"/>
              </a:lnSpc>
              <a:buSzPct val="100000"/>
              <a:buChar char="•"/>
            </a:pPr>
            <a:r>
              <a:rPr lang="en-US" sz="1750" dirty="0">
                <a:solidFill>
                  <a:srgbClr val="464646"/>
                </a:solidFill>
                <a:latin typeface="Inter Medium" pitchFamily="34" charset="0"/>
                <a:ea typeface="Inter Medium" pitchFamily="34" charset="-122"/>
                <a:cs typeface="Inter Medium" pitchFamily="34" charset="-120"/>
              </a:rPr>
              <a:t>Explain how Type 1 and Type 2 Diabetes disrupt this system. (Huang, et al., 2025)</a:t>
            </a:r>
            <a:endParaRPr lang="en-US" sz="1750" dirty="0"/>
          </a:p>
          <a:p>
            <a:pPr marL="342900" indent="-342900" algn="l">
              <a:lnSpc>
                <a:spcPts val="2850"/>
              </a:lnSpc>
              <a:buSzPct val="100000"/>
              <a:buChar char="•"/>
            </a:pPr>
            <a:r>
              <a:rPr lang="en-US" sz="1750" dirty="0" err="1">
                <a:solidFill>
                  <a:srgbClr val="464646"/>
                </a:solidFill>
                <a:latin typeface="Inter Medium" pitchFamily="34" charset="0"/>
                <a:ea typeface="Inter Medium" pitchFamily="34" charset="-122"/>
                <a:cs typeface="Inter Medium" pitchFamily="34" charset="-120"/>
              </a:rPr>
              <a:t>Analyse</a:t>
            </a:r>
            <a:r>
              <a:rPr lang="en-US" sz="1750" dirty="0">
                <a:solidFill>
                  <a:srgbClr val="464646"/>
                </a:solidFill>
                <a:latin typeface="Inter Medium" pitchFamily="34" charset="0"/>
                <a:ea typeface="Inter Medium" pitchFamily="34" charset="-122"/>
                <a:cs typeface="Inter Medium" pitchFamily="34" charset="-120"/>
              </a:rPr>
              <a:t> lifestyle and demographic risk factors</a:t>
            </a:r>
            <a:endParaRPr lang="en-US" sz="1750" dirty="0"/>
          </a:p>
          <a:p>
            <a:pPr marL="342900" indent="-342900">
              <a:lnSpc>
                <a:spcPts val="2850"/>
              </a:lnSpc>
              <a:buSzPct val="100000"/>
              <a:buChar char="•"/>
            </a:pPr>
            <a:r>
              <a:rPr lang="en-US" sz="1750" dirty="0">
                <a:solidFill>
                  <a:srgbClr val="464646"/>
                </a:solidFill>
                <a:latin typeface="Inter Medium" pitchFamily="34" charset="0"/>
                <a:ea typeface="Inter Medium" pitchFamily="34" charset="-122"/>
                <a:cs typeface="Inter Medium" pitchFamily="34" charset="-120"/>
              </a:rPr>
              <a:t>Recommend care plan based on NHS and NICE guidelines (Huang, et al., 2025)</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33386" y="1004649"/>
            <a:ext cx="7850029" cy="1155382"/>
          </a:xfrm>
          <a:prstGeom prst="rect">
            <a:avLst/>
          </a:prstGeom>
          <a:noFill/>
          <a:ln/>
        </p:spPr>
        <p:txBody>
          <a:bodyPr wrap="square" lIns="0" tIns="0" rIns="0" bIns="0" rtlCol="0" anchor="t"/>
          <a:lstStyle/>
          <a:p>
            <a:pPr marL="0" indent="0" algn="l">
              <a:lnSpc>
                <a:spcPts val="4500"/>
              </a:lnSpc>
              <a:buNone/>
            </a:pPr>
            <a:r>
              <a:rPr lang="en-US" sz="3600" dirty="0">
                <a:solidFill>
                  <a:srgbClr val="030303"/>
                </a:solidFill>
                <a:latin typeface="DM Sans Semi Bold" pitchFamily="34" charset="0"/>
                <a:ea typeface="DM Sans Semi Bold" pitchFamily="34" charset="-122"/>
                <a:cs typeface="DM Sans Semi Bold" pitchFamily="34" charset="-120"/>
              </a:rPr>
              <a:t>Anatomy &amp; Physiology: The Pancreas</a:t>
            </a:r>
            <a:endParaRPr lang="en-US" sz="3600" dirty="0"/>
          </a:p>
        </p:txBody>
      </p:sp>
      <p:sp>
        <p:nvSpPr>
          <p:cNvPr id="4" name="Shape 1"/>
          <p:cNvSpPr/>
          <p:nvPr/>
        </p:nvSpPr>
        <p:spPr>
          <a:xfrm>
            <a:off x="6133386" y="2386013"/>
            <a:ext cx="3849648" cy="2259449"/>
          </a:xfrm>
          <a:prstGeom prst="roundRect">
            <a:avLst>
              <a:gd name="adj" fmla="val 1227"/>
            </a:avLst>
          </a:prstGeom>
          <a:solidFill>
            <a:srgbClr val="F2EEEE"/>
          </a:solidFill>
          <a:ln/>
        </p:spPr>
        <p:txBody>
          <a:bodyPr/>
          <a:lstStyle/>
          <a:p>
            <a:endParaRPr lang="en-US"/>
          </a:p>
        </p:txBody>
      </p:sp>
      <p:sp>
        <p:nvSpPr>
          <p:cNvPr id="5" name="Shape 2"/>
          <p:cNvSpPr/>
          <p:nvPr/>
        </p:nvSpPr>
        <p:spPr>
          <a:xfrm>
            <a:off x="6318171" y="2570798"/>
            <a:ext cx="554593" cy="554593"/>
          </a:xfrm>
          <a:prstGeom prst="roundRect">
            <a:avLst>
              <a:gd name="adj" fmla="val 16486118"/>
            </a:avLst>
          </a:prstGeom>
          <a:solidFill>
            <a:srgbClr val="1C9770"/>
          </a:solidFill>
          <a:ln/>
        </p:spPr>
        <p:txBody>
          <a:bodyPr/>
          <a:lstStyle/>
          <a:p>
            <a:endParaRPr lang="en-US"/>
          </a:p>
        </p:txBody>
      </p:sp>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70690" y="2723317"/>
            <a:ext cx="249555" cy="249555"/>
          </a:xfrm>
          <a:prstGeom prst="rect">
            <a:avLst/>
          </a:prstGeom>
        </p:spPr>
      </p:pic>
      <p:sp>
        <p:nvSpPr>
          <p:cNvPr id="7" name="Text 3"/>
          <p:cNvSpPr/>
          <p:nvPr/>
        </p:nvSpPr>
        <p:spPr>
          <a:xfrm>
            <a:off x="6318171" y="3276005"/>
            <a:ext cx="2311003" cy="288846"/>
          </a:xfrm>
          <a:prstGeom prst="rect">
            <a:avLst/>
          </a:prstGeom>
          <a:noFill/>
          <a:ln/>
        </p:spPr>
        <p:txBody>
          <a:bodyPr wrap="none" lIns="0" tIns="0" rIns="0" bIns="0" rtlCol="0" anchor="t"/>
          <a:lstStyle/>
          <a:p>
            <a:pPr marL="0" indent="0" algn="l">
              <a:lnSpc>
                <a:spcPts val="2250"/>
              </a:lnSpc>
              <a:buNone/>
            </a:pPr>
            <a:r>
              <a:rPr lang="en-US" sz="1800" dirty="0">
                <a:solidFill>
                  <a:srgbClr val="464646"/>
                </a:solidFill>
                <a:latin typeface="DM Sans Semi Bold" pitchFamily="34" charset="0"/>
                <a:ea typeface="DM Sans Semi Bold" pitchFamily="34" charset="-122"/>
                <a:cs typeface="DM Sans Semi Bold" pitchFamily="34" charset="-120"/>
              </a:rPr>
              <a:t>Anatomy</a:t>
            </a:r>
            <a:endParaRPr lang="en-US" sz="1800" dirty="0"/>
          </a:p>
        </p:txBody>
      </p:sp>
      <p:sp>
        <p:nvSpPr>
          <p:cNvPr id="8" name="Text 4"/>
          <p:cNvSpPr/>
          <p:nvPr/>
        </p:nvSpPr>
        <p:spPr>
          <a:xfrm>
            <a:off x="6318171" y="3655219"/>
            <a:ext cx="3480078" cy="805458"/>
          </a:xfrm>
          <a:prstGeom prst="rect">
            <a:avLst/>
          </a:prstGeom>
          <a:noFill/>
          <a:ln/>
        </p:spPr>
        <p:txBody>
          <a:bodyPr wrap="square" lIns="0" tIns="0" rIns="0" bIns="0" rtlCol="0" anchor="t"/>
          <a:lstStyle/>
          <a:p>
            <a:pPr marL="0" indent="0" algn="l">
              <a:lnSpc>
                <a:spcPts val="2100"/>
              </a:lnSpc>
              <a:buNone/>
            </a:pPr>
            <a:r>
              <a:rPr lang="en-US" sz="1450" dirty="0">
                <a:solidFill>
                  <a:srgbClr val="464646"/>
                </a:solidFill>
                <a:latin typeface="Inter Medium" pitchFamily="34" charset="0"/>
                <a:ea typeface="Inter Medium" pitchFamily="34" charset="-122"/>
                <a:cs typeface="Inter Medium" pitchFamily="34" charset="-120"/>
              </a:rPr>
              <a:t>The pancreas is a gland located behind the stomach, containing clusters of cells called the </a:t>
            </a:r>
            <a:r>
              <a:rPr lang="en-US" sz="1450" b="1" dirty="0">
                <a:solidFill>
                  <a:srgbClr val="464646"/>
                </a:solidFill>
                <a:latin typeface="Inter Medium" pitchFamily="34" charset="0"/>
                <a:ea typeface="Inter Medium" pitchFamily="34" charset="-122"/>
                <a:cs typeface="Inter Medium" pitchFamily="34" charset="-120"/>
              </a:rPr>
              <a:t>Islets of Langerhans</a:t>
            </a:r>
            <a:r>
              <a:rPr lang="en-US" sz="1450" dirty="0">
                <a:solidFill>
                  <a:srgbClr val="464646"/>
                </a:solidFill>
                <a:latin typeface="Inter Medium" pitchFamily="34" charset="0"/>
                <a:ea typeface="Inter Medium" pitchFamily="34" charset="-122"/>
                <a:cs typeface="Inter Medium" pitchFamily="34" charset="-120"/>
              </a:rPr>
              <a:t>.</a:t>
            </a:r>
            <a:endParaRPr lang="en-US" sz="1450" dirty="0"/>
          </a:p>
        </p:txBody>
      </p:sp>
      <p:sp>
        <p:nvSpPr>
          <p:cNvPr id="9" name="Shape 5"/>
          <p:cNvSpPr/>
          <p:nvPr/>
        </p:nvSpPr>
        <p:spPr>
          <a:xfrm>
            <a:off x="10133648" y="2386013"/>
            <a:ext cx="3849767" cy="2259449"/>
          </a:xfrm>
          <a:prstGeom prst="roundRect">
            <a:avLst>
              <a:gd name="adj" fmla="val 1227"/>
            </a:avLst>
          </a:prstGeom>
          <a:solidFill>
            <a:srgbClr val="F2EEEE"/>
          </a:solidFill>
          <a:ln/>
        </p:spPr>
        <p:txBody>
          <a:bodyPr/>
          <a:lstStyle/>
          <a:p>
            <a:endParaRPr lang="en-US"/>
          </a:p>
        </p:txBody>
      </p:sp>
      <p:sp>
        <p:nvSpPr>
          <p:cNvPr id="10" name="Shape 6"/>
          <p:cNvSpPr/>
          <p:nvPr/>
        </p:nvSpPr>
        <p:spPr>
          <a:xfrm>
            <a:off x="10318433" y="2570798"/>
            <a:ext cx="554593" cy="554593"/>
          </a:xfrm>
          <a:prstGeom prst="roundRect">
            <a:avLst>
              <a:gd name="adj" fmla="val 16486118"/>
            </a:avLst>
          </a:prstGeom>
          <a:solidFill>
            <a:srgbClr val="1C9770"/>
          </a:solidFill>
          <a:ln/>
        </p:spPr>
        <p:txBody>
          <a:bodyPr/>
          <a:lstStyle/>
          <a:p>
            <a:endParaRPr lang="en-US"/>
          </a:p>
        </p:txBody>
      </p:sp>
      <p:pic>
        <p:nvPicPr>
          <p:cNvPr id="11"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470952" y="2723317"/>
            <a:ext cx="249555" cy="249555"/>
          </a:xfrm>
          <a:prstGeom prst="rect">
            <a:avLst/>
          </a:prstGeom>
        </p:spPr>
      </p:pic>
      <p:sp>
        <p:nvSpPr>
          <p:cNvPr id="12" name="Text 7"/>
          <p:cNvSpPr/>
          <p:nvPr/>
        </p:nvSpPr>
        <p:spPr>
          <a:xfrm>
            <a:off x="10318433" y="3276005"/>
            <a:ext cx="2311003" cy="288846"/>
          </a:xfrm>
          <a:prstGeom prst="rect">
            <a:avLst/>
          </a:prstGeom>
          <a:noFill/>
          <a:ln/>
        </p:spPr>
        <p:txBody>
          <a:bodyPr wrap="none" lIns="0" tIns="0" rIns="0" bIns="0" rtlCol="0" anchor="t"/>
          <a:lstStyle/>
          <a:p>
            <a:pPr marL="0" indent="0" algn="l">
              <a:lnSpc>
                <a:spcPts val="2250"/>
              </a:lnSpc>
              <a:buNone/>
            </a:pPr>
            <a:r>
              <a:rPr lang="en-US" sz="1800" dirty="0">
                <a:solidFill>
                  <a:srgbClr val="464646"/>
                </a:solidFill>
                <a:latin typeface="DM Sans Semi Bold" pitchFamily="34" charset="0"/>
                <a:ea typeface="DM Sans Semi Bold" pitchFamily="34" charset="-122"/>
                <a:cs typeface="DM Sans Semi Bold" pitchFamily="34" charset="-120"/>
              </a:rPr>
              <a:t>Key Cell Types</a:t>
            </a:r>
            <a:endParaRPr lang="en-US" sz="1800" dirty="0"/>
          </a:p>
        </p:txBody>
      </p:sp>
      <p:sp>
        <p:nvSpPr>
          <p:cNvPr id="13" name="Text 8"/>
          <p:cNvSpPr/>
          <p:nvPr/>
        </p:nvSpPr>
        <p:spPr>
          <a:xfrm>
            <a:off x="10318433" y="3655219"/>
            <a:ext cx="3480197" cy="805458"/>
          </a:xfrm>
          <a:prstGeom prst="rect">
            <a:avLst/>
          </a:prstGeom>
          <a:noFill/>
          <a:ln/>
        </p:spPr>
        <p:txBody>
          <a:bodyPr wrap="square" lIns="0" tIns="0" rIns="0" bIns="0" rtlCol="0" anchor="t"/>
          <a:lstStyle/>
          <a:p>
            <a:pPr marL="0" indent="0" algn="l">
              <a:lnSpc>
                <a:spcPts val="2100"/>
              </a:lnSpc>
              <a:buNone/>
            </a:pPr>
            <a:r>
              <a:rPr lang="en-US" sz="1450" b="1" dirty="0">
                <a:solidFill>
                  <a:srgbClr val="464646"/>
                </a:solidFill>
                <a:latin typeface="Inter Medium" pitchFamily="34" charset="0"/>
                <a:ea typeface="Inter Medium" pitchFamily="34" charset="-122"/>
                <a:cs typeface="Inter Medium" pitchFamily="34" charset="-120"/>
              </a:rPr>
              <a:t>Beta cells:</a:t>
            </a:r>
            <a:r>
              <a:rPr lang="en-US" sz="1450" dirty="0">
                <a:solidFill>
                  <a:srgbClr val="464646"/>
                </a:solidFill>
                <a:latin typeface="Inter Medium" pitchFamily="34" charset="0"/>
                <a:ea typeface="Inter Medium" pitchFamily="34" charset="-122"/>
                <a:cs typeface="Inter Medium" pitchFamily="34" charset="-120"/>
              </a:rPr>
              <a:t> Produce insulin (lowers blood glucose). </a:t>
            </a:r>
            <a:r>
              <a:rPr lang="en-US" sz="1450" b="1" dirty="0">
                <a:solidFill>
                  <a:srgbClr val="464646"/>
                </a:solidFill>
                <a:latin typeface="Inter Medium" pitchFamily="34" charset="0"/>
                <a:ea typeface="Inter Medium" pitchFamily="34" charset="-122"/>
                <a:cs typeface="Inter Medium" pitchFamily="34" charset="-120"/>
              </a:rPr>
              <a:t>Alpha cells:</a:t>
            </a:r>
            <a:r>
              <a:rPr lang="en-US" sz="1450" dirty="0">
                <a:solidFill>
                  <a:srgbClr val="464646"/>
                </a:solidFill>
                <a:latin typeface="Inter Medium" pitchFamily="34" charset="0"/>
                <a:ea typeface="Inter Medium" pitchFamily="34" charset="-122"/>
                <a:cs typeface="Inter Medium" pitchFamily="34" charset="-120"/>
              </a:rPr>
              <a:t> Produce glucagon (raises blood glucose).</a:t>
            </a:r>
            <a:endParaRPr lang="en-US" sz="1450" dirty="0"/>
          </a:p>
        </p:txBody>
      </p:sp>
      <p:sp>
        <p:nvSpPr>
          <p:cNvPr id="14" name="Shape 9"/>
          <p:cNvSpPr/>
          <p:nvPr/>
        </p:nvSpPr>
        <p:spPr>
          <a:xfrm>
            <a:off x="6133386" y="4796076"/>
            <a:ext cx="7850029" cy="1990963"/>
          </a:xfrm>
          <a:prstGeom prst="roundRect">
            <a:avLst>
              <a:gd name="adj" fmla="val 1393"/>
            </a:avLst>
          </a:prstGeom>
          <a:solidFill>
            <a:srgbClr val="F2EEEE"/>
          </a:solidFill>
          <a:ln/>
        </p:spPr>
        <p:txBody>
          <a:bodyPr/>
          <a:lstStyle/>
          <a:p>
            <a:endParaRPr lang="en-US"/>
          </a:p>
        </p:txBody>
      </p:sp>
      <p:sp>
        <p:nvSpPr>
          <p:cNvPr id="15" name="Shape 10"/>
          <p:cNvSpPr/>
          <p:nvPr/>
        </p:nvSpPr>
        <p:spPr>
          <a:xfrm>
            <a:off x="6318171" y="4980861"/>
            <a:ext cx="554593" cy="554593"/>
          </a:xfrm>
          <a:prstGeom prst="roundRect">
            <a:avLst>
              <a:gd name="adj" fmla="val 16486118"/>
            </a:avLst>
          </a:prstGeom>
          <a:solidFill>
            <a:srgbClr val="1C9770"/>
          </a:solidFill>
          <a:ln/>
        </p:spPr>
        <p:txBody>
          <a:bodyPr/>
          <a:lstStyle/>
          <a:p>
            <a:endParaRPr lang="en-US"/>
          </a:p>
        </p:txBody>
      </p:sp>
      <p:pic>
        <p:nvPicPr>
          <p:cNvPr id="16"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470690" y="5133380"/>
            <a:ext cx="249555" cy="249555"/>
          </a:xfrm>
          <a:prstGeom prst="rect">
            <a:avLst/>
          </a:prstGeom>
        </p:spPr>
      </p:pic>
      <p:sp>
        <p:nvSpPr>
          <p:cNvPr id="17" name="Text 11"/>
          <p:cNvSpPr/>
          <p:nvPr/>
        </p:nvSpPr>
        <p:spPr>
          <a:xfrm>
            <a:off x="6318171" y="5686068"/>
            <a:ext cx="2311003" cy="288846"/>
          </a:xfrm>
          <a:prstGeom prst="rect">
            <a:avLst/>
          </a:prstGeom>
          <a:noFill/>
          <a:ln/>
        </p:spPr>
        <p:txBody>
          <a:bodyPr wrap="none" lIns="0" tIns="0" rIns="0" bIns="0" rtlCol="0" anchor="t"/>
          <a:lstStyle/>
          <a:p>
            <a:pPr marL="0" indent="0" algn="l">
              <a:lnSpc>
                <a:spcPts val="2250"/>
              </a:lnSpc>
              <a:buNone/>
            </a:pPr>
            <a:r>
              <a:rPr lang="en-US" sz="1800" dirty="0">
                <a:solidFill>
                  <a:srgbClr val="464646"/>
                </a:solidFill>
                <a:latin typeface="DM Sans Semi Bold" pitchFamily="34" charset="0"/>
                <a:ea typeface="DM Sans Semi Bold" pitchFamily="34" charset="-122"/>
                <a:cs typeface="DM Sans Semi Bold" pitchFamily="34" charset="-120"/>
              </a:rPr>
              <a:t>Homeostasis</a:t>
            </a:r>
            <a:endParaRPr lang="en-US" sz="1800" dirty="0"/>
          </a:p>
        </p:txBody>
      </p:sp>
      <p:sp>
        <p:nvSpPr>
          <p:cNvPr id="18" name="Text 12"/>
          <p:cNvSpPr/>
          <p:nvPr/>
        </p:nvSpPr>
        <p:spPr>
          <a:xfrm>
            <a:off x="6318171" y="6065282"/>
            <a:ext cx="7480459" cy="536972"/>
          </a:xfrm>
          <a:prstGeom prst="rect">
            <a:avLst/>
          </a:prstGeom>
          <a:noFill/>
          <a:ln/>
        </p:spPr>
        <p:txBody>
          <a:bodyPr wrap="square" lIns="0" tIns="0" rIns="0" bIns="0" rtlCol="0" anchor="t"/>
          <a:lstStyle/>
          <a:p>
            <a:pPr marL="0" indent="0" algn="l">
              <a:lnSpc>
                <a:spcPts val="2100"/>
              </a:lnSpc>
              <a:buNone/>
            </a:pPr>
            <a:r>
              <a:rPr lang="en-US" sz="1450" dirty="0">
                <a:solidFill>
                  <a:srgbClr val="464646"/>
                </a:solidFill>
                <a:latin typeface="Inter Medium" pitchFamily="34" charset="0"/>
                <a:ea typeface="Inter Medium" pitchFamily="34" charset="-122"/>
                <a:cs typeface="Inter Medium" pitchFamily="34" charset="-120"/>
              </a:rPr>
              <a:t>Insulin and glucagon work in a feedback loop to maintain stable blood glucose levels (approximately 4-7 mmol/L).</a:t>
            </a:r>
            <a:endParaRPr lang="en-US" sz="1450" dirty="0"/>
          </a:p>
        </p:txBody>
      </p:sp>
      <p:sp>
        <p:nvSpPr>
          <p:cNvPr id="19" name="Text 13"/>
          <p:cNvSpPr/>
          <p:nvPr/>
        </p:nvSpPr>
        <p:spPr>
          <a:xfrm>
            <a:off x="6133386" y="6956465"/>
            <a:ext cx="7850029" cy="268486"/>
          </a:xfrm>
          <a:prstGeom prst="rect">
            <a:avLst/>
          </a:prstGeom>
          <a:noFill/>
          <a:ln/>
        </p:spPr>
        <p:txBody>
          <a:bodyPr wrap="none" lIns="0" tIns="0" rIns="0" bIns="0" rtlCol="0" anchor="t"/>
          <a:lstStyle/>
          <a:p>
            <a:pPr marL="0" indent="0" algn="l">
              <a:lnSpc>
                <a:spcPts val="2100"/>
              </a:lnSpc>
              <a:buNone/>
            </a:pPr>
            <a:r>
              <a:rPr lang="en-US" sz="1450" i="1" dirty="0">
                <a:solidFill>
                  <a:srgbClr val="464646"/>
                </a:solidFill>
                <a:latin typeface="Inter Medium" pitchFamily="34" charset="0"/>
                <a:ea typeface="Inter Medium" pitchFamily="34" charset="-122"/>
                <a:cs typeface="Inter Medium" pitchFamily="34" charset="-120"/>
              </a:rPr>
              <a:t>(</a:t>
            </a:r>
            <a:r>
              <a:rPr lang="en-US" sz="1450" i="1" dirty="0" err="1">
                <a:solidFill>
                  <a:srgbClr val="464646"/>
                </a:solidFill>
                <a:latin typeface="Inter Medium" pitchFamily="34" charset="0"/>
                <a:ea typeface="Inter Medium" pitchFamily="34" charset="-122"/>
                <a:cs typeface="Inter Medium" pitchFamily="34" charset="-120"/>
              </a:rPr>
              <a:t>Osunde</a:t>
            </a:r>
            <a:r>
              <a:rPr lang="en-US" sz="1450" i="1" dirty="0">
                <a:solidFill>
                  <a:srgbClr val="464646"/>
                </a:solidFill>
                <a:latin typeface="Inter Medium" pitchFamily="34" charset="0"/>
                <a:ea typeface="Inter Medium" pitchFamily="34" charset="-122"/>
                <a:cs typeface="Inter Medium" pitchFamily="34" charset="-120"/>
              </a:rPr>
              <a:t>, et al., 2025.)</a:t>
            </a:r>
            <a:endParaRPr lang="en-US" sz="14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26718" y="1150620"/>
            <a:ext cx="7290197" cy="571738"/>
          </a:xfrm>
          <a:prstGeom prst="rect">
            <a:avLst/>
          </a:prstGeom>
          <a:noFill/>
          <a:ln/>
        </p:spPr>
        <p:txBody>
          <a:bodyPr wrap="none" lIns="0" tIns="0" rIns="0" bIns="0" rtlCol="0" anchor="t"/>
          <a:lstStyle/>
          <a:p>
            <a:pPr marL="0" indent="0" algn="l">
              <a:lnSpc>
                <a:spcPts val="4500"/>
              </a:lnSpc>
              <a:buNone/>
            </a:pPr>
            <a:r>
              <a:rPr lang="en-US" sz="3600" dirty="0">
                <a:solidFill>
                  <a:srgbClr val="030303"/>
                </a:solidFill>
                <a:latin typeface="DM Sans Semi Bold" pitchFamily="34" charset="0"/>
                <a:ea typeface="DM Sans Semi Bold" pitchFamily="34" charset="-122"/>
                <a:cs typeface="DM Sans Semi Bold" pitchFamily="34" charset="-120"/>
              </a:rPr>
              <a:t>Pathophysiology: Type 1 Diabetes</a:t>
            </a:r>
            <a:endParaRPr lang="en-US" sz="3600" dirty="0"/>
          </a:p>
        </p:txBody>
      </p:sp>
      <p:sp>
        <p:nvSpPr>
          <p:cNvPr id="4" name="Text 1"/>
          <p:cNvSpPr/>
          <p:nvPr/>
        </p:nvSpPr>
        <p:spPr>
          <a:xfrm>
            <a:off x="6126718" y="1781294"/>
            <a:ext cx="4497586" cy="343019"/>
          </a:xfrm>
          <a:prstGeom prst="rect">
            <a:avLst/>
          </a:prstGeom>
          <a:noFill/>
          <a:ln/>
        </p:spPr>
        <p:txBody>
          <a:bodyPr wrap="none" lIns="0" tIns="0" rIns="0" bIns="0" rtlCol="0" anchor="t"/>
          <a:lstStyle/>
          <a:p>
            <a:pPr marL="0" indent="0" algn="l">
              <a:lnSpc>
                <a:spcPts val="2700"/>
              </a:lnSpc>
              <a:buNone/>
            </a:pPr>
            <a:r>
              <a:rPr lang="en-US" sz="2150" dirty="0">
                <a:solidFill>
                  <a:srgbClr val="030303"/>
                </a:solidFill>
                <a:latin typeface="DM Sans Semi Bold" pitchFamily="34" charset="0"/>
                <a:ea typeface="DM Sans Semi Bold" pitchFamily="34" charset="-122"/>
                <a:cs typeface="DM Sans Semi Bold" pitchFamily="34" charset="-120"/>
              </a:rPr>
              <a:t>David's Condition: Type 1 Diabetes</a:t>
            </a:r>
            <a:endParaRPr lang="en-US" sz="2150" dirty="0"/>
          </a:p>
        </p:txBody>
      </p:sp>
      <p:pic>
        <p:nvPicPr>
          <p:cNvPr id="5" name="Image 1" descr="preencoded.png"/>
          <p:cNvPicPr>
            <a:picLocks noChangeAspect="1"/>
          </p:cNvPicPr>
          <p:nvPr/>
        </p:nvPicPr>
        <p:blipFill>
          <a:blip r:embed="rId4"/>
          <a:stretch>
            <a:fillRect/>
          </a:stretch>
        </p:blipFill>
        <p:spPr>
          <a:xfrm>
            <a:off x="6126718" y="2345650"/>
            <a:ext cx="914757" cy="1268968"/>
          </a:xfrm>
          <a:prstGeom prst="rect">
            <a:avLst/>
          </a:prstGeom>
        </p:spPr>
      </p:pic>
      <p:sp>
        <p:nvSpPr>
          <p:cNvPr id="6" name="Text 2"/>
          <p:cNvSpPr/>
          <p:nvPr/>
        </p:nvSpPr>
        <p:spPr>
          <a:xfrm>
            <a:off x="7188994" y="2528530"/>
            <a:ext cx="2781181" cy="285869"/>
          </a:xfrm>
          <a:prstGeom prst="rect">
            <a:avLst/>
          </a:prstGeom>
          <a:noFill/>
          <a:ln/>
        </p:spPr>
        <p:txBody>
          <a:bodyPr wrap="none" lIns="0" tIns="0" rIns="0" bIns="0" rtlCol="0" anchor="t"/>
          <a:lstStyle/>
          <a:p>
            <a:pPr marL="0" indent="0" algn="l">
              <a:lnSpc>
                <a:spcPts val="2250"/>
              </a:lnSpc>
              <a:buNone/>
            </a:pPr>
            <a:r>
              <a:rPr lang="en-US" sz="1800" dirty="0">
                <a:solidFill>
                  <a:srgbClr val="464646"/>
                </a:solidFill>
                <a:latin typeface="DM Sans Semi Bold" pitchFamily="34" charset="0"/>
                <a:ea typeface="DM Sans Semi Bold" pitchFamily="34" charset="-122"/>
                <a:cs typeface="DM Sans Semi Bold" pitchFamily="34" charset="-120"/>
              </a:rPr>
              <a:t>Autoimmune Destruction</a:t>
            </a:r>
            <a:endParaRPr lang="en-US" sz="1800" dirty="0"/>
          </a:p>
        </p:txBody>
      </p:sp>
      <p:sp>
        <p:nvSpPr>
          <p:cNvPr id="7" name="Text 3"/>
          <p:cNvSpPr/>
          <p:nvPr/>
        </p:nvSpPr>
        <p:spPr>
          <a:xfrm>
            <a:off x="7172952" y="2902863"/>
            <a:ext cx="6801088" cy="528876"/>
          </a:xfrm>
          <a:prstGeom prst="rect">
            <a:avLst/>
          </a:prstGeom>
          <a:noFill/>
          <a:ln/>
        </p:spPr>
        <p:txBody>
          <a:bodyPr wrap="square" lIns="0" tIns="0" rIns="0" bIns="0" rtlCol="0" anchor="t"/>
          <a:lstStyle/>
          <a:p>
            <a:pPr marL="0" indent="0" algn="l">
              <a:lnSpc>
                <a:spcPts val="2050"/>
              </a:lnSpc>
              <a:buNone/>
            </a:pPr>
            <a:r>
              <a:rPr lang="en-US" sz="1400" dirty="0">
                <a:solidFill>
                  <a:srgbClr val="464646"/>
                </a:solidFill>
                <a:latin typeface="Inter Medium" pitchFamily="34" charset="0"/>
                <a:ea typeface="Inter Medium" pitchFamily="34" charset="-122"/>
                <a:cs typeface="Inter Medium" pitchFamily="34" charset="-120"/>
              </a:rPr>
              <a:t>The immune system mistakenly attacks and destroys </a:t>
            </a:r>
            <a:r>
              <a:rPr lang="en-US" sz="1400" b="1" dirty="0">
                <a:solidFill>
                  <a:srgbClr val="464646"/>
                </a:solidFill>
                <a:latin typeface="Inter Medium" pitchFamily="34" charset="0"/>
                <a:ea typeface="Inter Medium" pitchFamily="34" charset="-122"/>
                <a:cs typeface="Inter Medium" pitchFamily="34" charset="-120"/>
              </a:rPr>
              <a:t>beta cells</a:t>
            </a:r>
            <a:r>
              <a:rPr lang="en-US" sz="1400" dirty="0">
                <a:solidFill>
                  <a:srgbClr val="464646"/>
                </a:solidFill>
                <a:latin typeface="Inter Medium" pitchFamily="34" charset="0"/>
                <a:ea typeface="Inter Medium" pitchFamily="34" charset="-122"/>
                <a:cs typeface="Inter Medium" pitchFamily="34" charset="-120"/>
              </a:rPr>
              <a:t> in the pancreas. (Dos Santos, et al., 2025.) </a:t>
            </a:r>
            <a:endParaRPr lang="en-US" sz="1400" dirty="0"/>
          </a:p>
        </p:txBody>
      </p:sp>
      <p:pic>
        <p:nvPicPr>
          <p:cNvPr id="8" name="Image 2" descr="preencoded.png"/>
          <p:cNvPicPr>
            <a:picLocks noChangeAspect="1"/>
          </p:cNvPicPr>
          <p:nvPr/>
        </p:nvPicPr>
        <p:blipFill>
          <a:blip r:embed="rId5"/>
          <a:stretch>
            <a:fillRect/>
          </a:stretch>
        </p:blipFill>
        <p:spPr>
          <a:xfrm>
            <a:off x="6126718" y="3614618"/>
            <a:ext cx="914757" cy="1268968"/>
          </a:xfrm>
          <a:prstGeom prst="rect">
            <a:avLst/>
          </a:prstGeom>
        </p:spPr>
      </p:pic>
      <p:sp>
        <p:nvSpPr>
          <p:cNvPr id="9" name="Text 4"/>
          <p:cNvSpPr/>
          <p:nvPr/>
        </p:nvSpPr>
        <p:spPr>
          <a:xfrm>
            <a:off x="7188994" y="3797498"/>
            <a:ext cx="2286833" cy="285869"/>
          </a:xfrm>
          <a:prstGeom prst="rect">
            <a:avLst/>
          </a:prstGeom>
          <a:noFill/>
          <a:ln/>
        </p:spPr>
        <p:txBody>
          <a:bodyPr wrap="none" lIns="0" tIns="0" rIns="0" bIns="0" rtlCol="0" anchor="t"/>
          <a:lstStyle/>
          <a:p>
            <a:pPr marL="0" indent="0" algn="l">
              <a:lnSpc>
                <a:spcPts val="2250"/>
              </a:lnSpc>
              <a:buNone/>
            </a:pPr>
            <a:r>
              <a:rPr lang="en-US" sz="1800" dirty="0">
                <a:solidFill>
                  <a:srgbClr val="464646"/>
                </a:solidFill>
                <a:latin typeface="DM Sans Semi Bold" pitchFamily="34" charset="0"/>
                <a:ea typeface="DM Sans Semi Bold" pitchFamily="34" charset="-122"/>
                <a:cs typeface="DM Sans Semi Bold" pitchFamily="34" charset="-120"/>
              </a:rPr>
              <a:t>Insulin Deficiency</a:t>
            </a:r>
            <a:endParaRPr lang="en-US" sz="1800" dirty="0"/>
          </a:p>
        </p:txBody>
      </p:sp>
      <p:sp>
        <p:nvSpPr>
          <p:cNvPr id="10" name="Text 5"/>
          <p:cNvSpPr/>
          <p:nvPr/>
        </p:nvSpPr>
        <p:spPr>
          <a:xfrm>
            <a:off x="7188994" y="4171831"/>
            <a:ext cx="6801088" cy="528876"/>
          </a:xfrm>
          <a:prstGeom prst="rect">
            <a:avLst/>
          </a:prstGeom>
          <a:noFill/>
          <a:ln/>
        </p:spPr>
        <p:txBody>
          <a:bodyPr wrap="square" lIns="0" tIns="0" rIns="0" bIns="0" rtlCol="0" anchor="t"/>
          <a:lstStyle/>
          <a:p>
            <a:pPr>
              <a:lnSpc>
                <a:spcPts val="2050"/>
              </a:lnSpc>
            </a:pPr>
            <a:r>
              <a:rPr lang="en-US" sz="1400" dirty="0">
                <a:solidFill>
                  <a:srgbClr val="464646"/>
                </a:solidFill>
                <a:latin typeface="Inter Medium" pitchFamily="34" charset="0"/>
                <a:ea typeface="Inter Medium" pitchFamily="34" charset="-122"/>
                <a:cs typeface="Inter Medium" pitchFamily="34" charset="-120"/>
              </a:rPr>
              <a:t>The pancreas produces little to </a:t>
            </a:r>
            <a:r>
              <a:rPr lang="en-US" sz="1400" b="1" dirty="0">
                <a:solidFill>
                  <a:srgbClr val="464646"/>
                </a:solidFill>
                <a:latin typeface="Inter Medium" pitchFamily="34" charset="0"/>
                <a:ea typeface="Inter Medium" pitchFamily="34" charset="-122"/>
                <a:cs typeface="Inter Medium" pitchFamily="34" charset="-120"/>
              </a:rPr>
              <a:t>no insulin</a:t>
            </a:r>
            <a:r>
              <a:rPr lang="en-US" sz="1400" dirty="0">
                <a:solidFill>
                  <a:srgbClr val="464646"/>
                </a:solidFill>
                <a:latin typeface="Inter Medium" pitchFamily="34" charset="0"/>
                <a:ea typeface="Inter Medium" pitchFamily="34" charset="-122"/>
                <a:cs typeface="Inter Medium" pitchFamily="34" charset="-120"/>
              </a:rPr>
              <a:t>, preventing glucose from entering cells. (Dos Santos, et al., 2025.) </a:t>
            </a:r>
            <a:endParaRPr lang="en-US" sz="1400" dirty="0"/>
          </a:p>
        </p:txBody>
      </p:sp>
      <p:pic>
        <p:nvPicPr>
          <p:cNvPr id="11" name="Image 3" descr="preencoded.png"/>
          <p:cNvPicPr>
            <a:picLocks noChangeAspect="1"/>
          </p:cNvPicPr>
          <p:nvPr/>
        </p:nvPicPr>
        <p:blipFill>
          <a:blip r:embed="rId6"/>
          <a:stretch>
            <a:fillRect/>
          </a:stretch>
        </p:blipFill>
        <p:spPr>
          <a:xfrm>
            <a:off x="6126718" y="4883587"/>
            <a:ext cx="914757" cy="1097637"/>
          </a:xfrm>
          <a:prstGeom prst="rect">
            <a:avLst/>
          </a:prstGeom>
        </p:spPr>
      </p:pic>
      <p:sp>
        <p:nvSpPr>
          <p:cNvPr id="12" name="Text 6"/>
          <p:cNvSpPr/>
          <p:nvPr/>
        </p:nvSpPr>
        <p:spPr>
          <a:xfrm>
            <a:off x="7188994" y="5066467"/>
            <a:ext cx="2286833" cy="285869"/>
          </a:xfrm>
          <a:prstGeom prst="rect">
            <a:avLst/>
          </a:prstGeom>
          <a:noFill/>
          <a:ln/>
        </p:spPr>
        <p:txBody>
          <a:bodyPr wrap="none" lIns="0" tIns="0" rIns="0" bIns="0" rtlCol="0" anchor="t"/>
          <a:lstStyle/>
          <a:p>
            <a:pPr marL="0" indent="0" algn="l">
              <a:lnSpc>
                <a:spcPts val="2250"/>
              </a:lnSpc>
              <a:buNone/>
            </a:pPr>
            <a:r>
              <a:rPr lang="en-US" sz="1800" dirty="0">
                <a:solidFill>
                  <a:srgbClr val="464646"/>
                </a:solidFill>
                <a:latin typeface="DM Sans Semi Bold" pitchFamily="34" charset="0"/>
                <a:ea typeface="DM Sans Semi Bold" pitchFamily="34" charset="-122"/>
                <a:cs typeface="DM Sans Semi Bold" pitchFamily="34" charset="-120"/>
              </a:rPr>
              <a:t>Hyperglycaemia</a:t>
            </a:r>
            <a:endParaRPr lang="en-US" sz="1800" dirty="0"/>
          </a:p>
        </p:txBody>
      </p:sp>
      <p:sp>
        <p:nvSpPr>
          <p:cNvPr id="13" name="Text 7"/>
          <p:cNvSpPr/>
          <p:nvPr/>
        </p:nvSpPr>
        <p:spPr>
          <a:xfrm>
            <a:off x="7188993" y="5440798"/>
            <a:ext cx="7280985" cy="480297"/>
          </a:xfrm>
          <a:prstGeom prst="rect">
            <a:avLst/>
          </a:prstGeom>
          <a:noFill/>
          <a:ln/>
        </p:spPr>
        <p:txBody>
          <a:bodyPr wrap="none" lIns="0" tIns="0" rIns="0" bIns="0" rtlCol="0" anchor="t"/>
          <a:lstStyle/>
          <a:p>
            <a:pPr marL="0" indent="0" algn="l">
              <a:lnSpc>
                <a:spcPts val="2050"/>
              </a:lnSpc>
              <a:buNone/>
            </a:pPr>
            <a:r>
              <a:rPr lang="en-US" sz="1400" dirty="0">
                <a:solidFill>
                  <a:srgbClr val="464646"/>
                </a:solidFill>
                <a:latin typeface="Inter Medium" pitchFamily="34" charset="0"/>
                <a:ea typeface="Inter Medium" pitchFamily="34" charset="-122"/>
                <a:cs typeface="Inter Medium" pitchFamily="34" charset="-120"/>
              </a:rPr>
              <a:t>Glucose accumulates in the blood, leading to chronic high blood sugar levels. (</a:t>
            </a:r>
            <a:r>
              <a:rPr lang="en-US" sz="1400" dirty="0" err="1">
                <a:solidFill>
                  <a:srgbClr val="464646"/>
                </a:solidFill>
                <a:latin typeface="Inter Medium" pitchFamily="34" charset="0"/>
                <a:ea typeface="Inter Medium" pitchFamily="34" charset="-122"/>
                <a:cs typeface="Inter Medium" pitchFamily="34" charset="-120"/>
              </a:rPr>
              <a:t>Bhushan</a:t>
            </a:r>
            <a:endParaRPr lang="en-US" sz="1400" dirty="0">
              <a:solidFill>
                <a:srgbClr val="464646"/>
              </a:solidFill>
              <a:latin typeface="Inter Medium" pitchFamily="34" charset="0"/>
              <a:ea typeface="Inter Medium" pitchFamily="34" charset="-122"/>
              <a:cs typeface="Inter Medium" pitchFamily="34" charset="-120"/>
            </a:endParaRPr>
          </a:p>
          <a:p>
            <a:pPr marL="0" indent="0" algn="l">
              <a:lnSpc>
                <a:spcPts val="2050"/>
              </a:lnSpc>
              <a:buNone/>
            </a:pPr>
            <a:r>
              <a:rPr lang="en-US" sz="1400" dirty="0">
                <a:solidFill>
                  <a:srgbClr val="464646"/>
                </a:solidFill>
                <a:latin typeface="Inter Medium" pitchFamily="34" charset="0"/>
                <a:ea typeface="Inter Medium" pitchFamily="34" charset="-122"/>
                <a:cs typeface="Inter Medium" pitchFamily="34" charset="-120"/>
              </a:rPr>
              <a:t>and Thompson, 2025.)</a:t>
            </a:r>
            <a:endParaRPr lang="en-US" sz="1400" dirty="0"/>
          </a:p>
        </p:txBody>
      </p:sp>
      <p:pic>
        <p:nvPicPr>
          <p:cNvPr id="14" name="Image 4" descr="preencoded.png"/>
          <p:cNvPicPr>
            <a:picLocks noChangeAspect="1"/>
          </p:cNvPicPr>
          <p:nvPr/>
        </p:nvPicPr>
        <p:blipFill>
          <a:blip r:embed="rId7"/>
          <a:stretch>
            <a:fillRect/>
          </a:stretch>
        </p:blipFill>
        <p:spPr>
          <a:xfrm>
            <a:off x="6126718" y="5981224"/>
            <a:ext cx="914757" cy="1097637"/>
          </a:xfrm>
          <a:prstGeom prst="rect">
            <a:avLst/>
          </a:prstGeom>
        </p:spPr>
      </p:pic>
      <p:sp>
        <p:nvSpPr>
          <p:cNvPr id="15" name="Text 8"/>
          <p:cNvSpPr/>
          <p:nvPr/>
        </p:nvSpPr>
        <p:spPr>
          <a:xfrm>
            <a:off x="7188994" y="6164104"/>
            <a:ext cx="2286833" cy="285869"/>
          </a:xfrm>
          <a:prstGeom prst="rect">
            <a:avLst/>
          </a:prstGeom>
          <a:noFill/>
          <a:ln/>
        </p:spPr>
        <p:txBody>
          <a:bodyPr wrap="none" lIns="0" tIns="0" rIns="0" bIns="0" rtlCol="0" anchor="t"/>
          <a:lstStyle/>
          <a:p>
            <a:pPr marL="0" indent="0" algn="l">
              <a:lnSpc>
                <a:spcPts val="2250"/>
              </a:lnSpc>
              <a:buNone/>
            </a:pPr>
            <a:r>
              <a:rPr lang="en-US" sz="1800" dirty="0">
                <a:solidFill>
                  <a:srgbClr val="464646"/>
                </a:solidFill>
                <a:latin typeface="DM Sans Semi Bold" pitchFamily="34" charset="0"/>
                <a:ea typeface="DM Sans Semi Bold" pitchFamily="34" charset="-122"/>
                <a:cs typeface="DM Sans Semi Bold" pitchFamily="34" charset="-120"/>
              </a:rPr>
              <a:t>Ketone Production</a:t>
            </a:r>
            <a:endParaRPr lang="en-US" sz="1800" dirty="0"/>
          </a:p>
        </p:txBody>
      </p:sp>
      <p:sp>
        <p:nvSpPr>
          <p:cNvPr id="16" name="Text 9"/>
          <p:cNvSpPr/>
          <p:nvPr/>
        </p:nvSpPr>
        <p:spPr>
          <a:xfrm>
            <a:off x="7172952" y="6506352"/>
            <a:ext cx="6801088" cy="264438"/>
          </a:xfrm>
          <a:prstGeom prst="rect">
            <a:avLst/>
          </a:prstGeom>
          <a:noFill/>
          <a:ln/>
        </p:spPr>
        <p:txBody>
          <a:bodyPr wrap="none" lIns="0" tIns="0" rIns="0" bIns="0" rtlCol="0" anchor="t"/>
          <a:lstStyle/>
          <a:p>
            <a:pPr>
              <a:lnSpc>
                <a:spcPts val="2050"/>
              </a:lnSpc>
            </a:pPr>
            <a:r>
              <a:rPr lang="en-US" sz="1400" dirty="0">
                <a:solidFill>
                  <a:srgbClr val="464646"/>
                </a:solidFill>
                <a:latin typeface="Inter Medium" pitchFamily="34" charset="0"/>
                <a:ea typeface="Inter Medium" pitchFamily="34" charset="-122"/>
                <a:cs typeface="Inter Medium" pitchFamily="34" charset="-120"/>
              </a:rPr>
              <a:t>The body breaks down fat for energy, producing ketones as a byproduct. </a:t>
            </a:r>
          </a:p>
          <a:p>
            <a:pPr>
              <a:lnSpc>
                <a:spcPts val="2050"/>
              </a:lnSpc>
            </a:pPr>
            <a:r>
              <a:rPr lang="en-US" sz="1400" dirty="0">
                <a:solidFill>
                  <a:srgbClr val="464646"/>
                </a:solidFill>
                <a:latin typeface="Inter Medium" pitchFamily="34" charset="0"/>
                <a:ea typeface="Inter Medium" pitchFamily="34" charset="-122"/>
                <a:cs typeface="Inter Medium" pitchFamily="34" charset="-120"/>
              </a:rPr>
              <a:t>(Dos Santos, et al., 2025) </a:t>
            </a:r>
            <a:endParaRPr lang="en-US" sz="1400" dirty="0"/>
          </a:p>
          <a:p>
            <a:pPr marL="0" indent="0" algn="l">
              <a:lnSpc>
                <a:spcPts val="2050"/>
              </a:lnSpc>
              <a:buNone/>
            </a:pP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5962412" y="1313736"/>
            <a:ext cx="5496639" cy="425053"/>
          </a:xfrm>
          <a:prstGeom prst="rect">
            <a:avLst/>
          </a:prstGeom>
          <a:noFill/>
          <a:ln/>
        </p:spPr>
        <p:txBody>
          <a:bodyPr wrap="none" lIns="0" tIns="0" rIns="0" bIns="0" rtlCol="0" anchor="t"/>
          <a:lstStyle/>
          <a:p>
            <a:pPr marL="0" indent="0" algn="l">
              <a:lnSpc>
                <a:spcPts val="3300"/>
              </a:lnSpc>
              <a:buNone/>
            </a:pPr>
            <a:r>
              <a:rPr lang="en-US" sz="2650" dirty="0">
                <a:solidFill>
                  <a:srgbClr val="030303"/>
                </a:solidFill>
                <a:latin typeface="DM Sans Semi Bold" pitchFamily="34" charset="0"/>
                <a:ea typeface="DM Sans Semi Bold" pitchFamily="34" charset="-122"/>
                <a:cs typeface="DM Sans Semi Bold" pitchFamily="34" charset="-120"/>
              </a:rPr>
              <a:t>Pathophysiology: Type 2 Diabetes</a:t>
            </a:r>
            <a:endParaRPr lang="en-US" sz="2650" dirty="0"/>
          </a:p>
        </p:txBody>
      </p:sp>
      <p:sp>
        <p:nvSpPr>
          <p:cNvPr id="4" name="Text 1"/>
          <p:cNvSpPr/>
          <p:nvPr/>
        </p:nvSpPr>
        <p:spPr>
          <a:xfrm>
            <a:off x="5962412" y="1771412"/>
            <a:ext cx="3728561" cy="255032"/>
          </a:xfrm>
          <a:prstGeom prst="rect">
            <a:avLst/>
          </a:prstGeom>
          <a:noFill/>
          <a:ln/>
        </p:spPr>
        <p:txBody>
          <a:bodyPr wrap="none" lIns="0" tIns="0" rIns="0" bIns="0" rtlCol="0" anchor="t"/>
          <a:lstStyle/>
          <a:p>
            <a:pPr marL="0" indent="0" algn="l">
              <a:lnSpc>
                <a:spcPts val="2000"/>
              </a:lnSpc>
              <a:buNone/>
            </a:pPr>
            <a:r>
              <a:rPr lang="en-US" sz="1600" dirty="0">
                <a:solidFill>
                  <a:srgbClr val="030303"/>
                </a:solidFill>
                <a:latin typeface="DM Sans Semi Bold" pitchFamily="34" charset="0"/>
                <a:ea typeface="DM Sans Semi Bold" pitchFamily="34" charset="-122"/>
                <a:cs typeface="DM Sans Semi Bold" pitchFamily="34" charset="-120"/>
              </a:rPr>
              <a:t>Margaret's Condition: Type 2 Diabetes</a:t>
            </a:r>
            <a:endParaRPr lang="en-US" sz="1600" dirty="0"/>
          </a:p>
        </p:txBody>
      </p:sp>
      <p:sp>
        <p:nvSpPr>
          <p:cNvPr id="5" name="Shape 2"/>
          <p:cNvSpPr/>
          <p:nvPr/>
        </p:nvSpPr>
        <p:spPr>
          <a:xfrm>
            <a:off x="5962412" y="2352675"/>
            <a:ext cx="8191976" cy="926663"/>
          </a:xfrm>
          <a:prstGeom prst="roundRect">
            <a:avLst>
              <a:gd name="adj" fmla="val 7894"/>
            </a:avLst>
          </a:prstGeom>
          <a:solidFill>
            <a:srgbClr val="FFFFFF"/>
          </a:solidFill>
          <a:ln/>
        </p:spPr>
        <p:txBody>
          <a:bodyPr/>
          <a:lstStyle/>
          <a:p>
            <a:endParaRPr lang="en-US"/>
          </a:p>
        </p:txBody>
      </p:sp>
      <p:sp>
        <p:nvSpPr>
          <p:cNvPr id="6" name="Shape 3"/>
          <p:cNvSpPr/>
          <p:nvPr/>
        </p:nvSpPr>
        <p:spPr>
          <a:xfrm>
            <a:off x="5962412" y="2337435"/>
            <a:ext cx="8191976" cy="60960"/>
          </a:xfrm>
          <a:prstGeom prst="roundRect">
            <a:avLst>
              <a:gd name="adj" fmla="val 33470"/>
            </a:avLst>
          </a:prstGeom>
          <a:solidFill>
            <a:srgbClr val="1C9770"/>
          </a:solidFill>
          <a:ln/>
        </p:spPr>
        <p:txBody>
          <a:bodyPr/>
          <a:lstStyle/>
          <a:p>
            <a:endParaRPr lang="en-US"/>
          </a:p>
        </p:txBody>
      </p:sp>
      <p:sp>
        <p:nvSpPr>
          <p:cNvPr id="7" name="Shape 4"/>
          <p:cNvSpPr/>
          <p:nvPr/>
        </p:nvSpPr>
        <p:spPr>
          <a:xfrm>
            <a:off x="9854386" y="2148721"/>
            <a:ext cx="408027" cy="408027"/>
          </a:xfrm>
          <a:prstGeom prst="roundRect">
            <a:avLst>
              <a:gd name="adj" fmla="val 224103"/>
            </a:avLst>
          </a:prstGeom>
          <a:solidFill>
            <a:srgbClr val="1C9770"/>
          </a:solidFill>
          <a:ln/>
        </p:spPr>
        <p:txBody>
          <a:bodyPr/>
          <a:lstStyle/>
          <a:p>
            <a:endParaRPr lang="en-US"/>
          </a:p>
        </p:txBody>
      </p:sp>
      <p:sp>
        <p:nvSpPr>
          <p:cNvPr id="8" name="Text 5"/>
          <p:cNvSpPr/>
          <p:nvPr/>
        </p:nvSpPr>
        <p:spPr>
          <a:xfrm>
            <a:off x="9976783" y="2250758"/>
            <a:ext cx="163116" cy="203954"/>
          </a:xfrm>
          <a:prstGeom prst="rect">
            <a:avLst/>
          </a:prstGeom>
          <a:noFill/>
          <a:ln/>
        </p:spPr>
        <p:txBody>
          <a:bodyPr wrap="none" lIns="0" tIns="0" rIns="0" bIns="0" rtlCol="0" anchor="t"/>
          <a:lstStyle/>
          <a:p>
            <a:pPr marL="0" indent="0" algn="l">
              <a:lnSpc>
                <a:spcPts val="1600"/>
              </a:lnSpc>
              <a:buNone/>
            </a:pPr>
            <a:r>
              <a:rPr lang="en-US" sz="1250" dirty="0">
                <a:solidFill>
                  <a:srgbClr val="FFFFFF"/>
                </a:solidFill>
                <a:latin typeface="DM Sans Semi Bold" pitchFamily="34" charset="0"/>
                <a:ea typeface="DM Sans Semi Bold" pitchFamily="34" charset="-122"/>
                <a:cs typeface="DM Sans Semi Bold" pitchFamily="34" charset="-120"/>
              </a:rPr>
              <a:t>1</a:t>
            </a:r>
            <a:endParaRPr lang="en-US" sz="1250" dirty="0"/>
          </a:p>
        </p:txBody>
      </p:sp>
      <p:sp>
        <p:nvSpPr>
          <p:cNvPr id="9" name="Text 6"/>
          <p:cNvSpPr/>
          <p:nvPr/>
        </p:nvSpPr>
        <p:spPr>
          <a:xfrm>
            <a:off x="6113621" y="2692718"/>
            <a:ext cx="1700213" cy="212527"/>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Insulin Resistance</a:t>
            </a:r>
            <a:endParaRPr lang="en-US" sz="1300" dirty="0"/>
          </a:p>
        </p:txBody>
      </p:sp>
      <p:sp>
        <p:nvSpPr>
          <p:cNvPr id="10" name="Text 7"/>
          <p:cNvSpPr/>
          <p:nvPr/>
        </p:nvSpPr>
        <p:spPr>
          <a:xfrm>
            <a:off x="6113621" y="2954179"/>
            <a:ext cx="7889558" cy="173950"/>
          </a:xfrm>
          <a:prstGeom prst="rect">
            <a:avLst/>
          </a:prstGeom>
          <a:noFill/>
          <a:ln/>
        </p:spPr>
        <p:txBody>
          <a:bodyPr wrap="none" lIns="0" tIns="0" rIns="0" bIns="0" rtlCol="0" anchor="t"/>
          <a:lstStyle/>
          <a:p>
            <a:pPr marL="0" indent="0" algn="l">
              <a:lnSpc>
                <a:spcPts val="1350"/>
              </a:lnSpc>
              <a:buNone/>
            </a:pPr>
            <a:r>
              <a:rPr lang="en-US" sz="1050" dirty="0">
                <a:solidFill>
                  <a:srgbClr val="464646"/>
                </a:solidFill>
                <a:latin typeface="Inter Medium" pitchFamily="34" charset="0"/>
                <a:ea typeface="Inter Medium" pitchFamily="34" charset="-122"/>
                <a:cs typeface="Inter Medium" pitchFamily="34" charset="-120"/>
              </a:rPr>
              <a:t>Body cells (muscle, fat, liver) stop responding effectively to insulin, preventing glucose uptake. (</a:t>
            </a:r>
            <a:r>
              <a:rPr lang="en-US" sz="1050" dirty="0" err="1">
                <a:solidFill>
                  <a:srgbClr val="464646"/>
                </a:solidFill>
                <a:latin typeface="Inter Medium" pitchFamily="34" charset="0"/>
                <a:ea typeface="Inter Medium" pitchFamily="34" charset="-122"/>
                <a:cs typeface="Inter Medium" pitchFamily="34" charset="-120"/>
              </a:rPr>
              <a:t>Manduchi</a:t>
            </a:r>
            <a:r>
              <a:rPr lang="en-US" sz="1050" dirty="0">
                <a:solidFill>
                  <a:srgbClr val="464646"/>
                </a:solidFill>
                <a:latin typeface="Inter Medium" pitchFamily="34" charset="0"/>
                <a:ea typeface="Inter Medium" pitchFamily="34" charset="-122"/>
                <a:cs typeface="Inter Medium" pitchFamily="34" charset="-120"/>
              </a:rPr>
              <a:t> et al.,2025)</a:t>
            </a:r>
            <a:endParaRPr lang="en-US" sz="1050" dirty="0"/>
          </a:p>
        </p:txBody>
      </p:sp>
      <p:sp>
        <p:nvSpPr>
          <p:cNvPr id="11" name="Shape 8"/>
          <p:cNvSpPr/>
          <p:nvPr/>
        </p:nvSpPr>
        <p:spPr>
          <a:xfrm>
            <a:off x="5962412" y="3564850"/>
            <a:ext cx="8191976" cy="926663"/>
          </a:xfrm>
          <a:prstGeom prst="roundRect">
            <a:avLst>
              <a:gd name="adj" fmla="val 7894"/>
            </a:avLst>
          </a:prstGeom>
          <a:solidFill>
            <a:srgbClr val="FFFFFF"/>
          </a:solidFill>
          <a:ln/>
        </p:spPr>
        <p:txBody>
          <a:bodyPr/>
          <a:lstStyle/>
          <a:p>
            <a:endParaRPr lang="en-US"/>
          </a:p>
        </p:txBody>
      </p:sp>
      <p:sp>
        <p:nvSpPr>
          <p:cNvPr id="12" name="Shape 9"/>
          <p:cNvSpPr/>
          <p:nvPr/>
        </p:nvSpPr>
        <p:spPr>
          <a:xfrm>
            <a:off x="5962412" y="3549610"/>
            <a:ext cx="8191976" cy="60960"/>
          </a:xfrm>
          <a:prstGeom prst="roundRect">
            <a:avLst>
              <a:gd name="adj" fmla="val 33470"/>
            </a:avLst>
          </a:prstGeom>
          <a:solidFill>
            <a:srgbClr val="1C9770"/>
          </a:solidFill>
          <a:ln/>
        </p:spPr>
        <p:txBody>
          <a:bodyPr/>
          <a:lstStyle/>
          <a:p>
            <a:endParaRPr lang="en-US"/>
          </a:p>
        </p:txBody>
      </p:sp>
      <p:sp>
        <p:nvSpPr>
          <p:cNvPr id="13" name="Shape 10"/>
          <p:cNvSpPr/>
          <p:nvPr/>
        </p:nvSpPr>
        <p:spPr>
          <a:xfrm>
            <a:off x="9854386" y="3360896"/>
            <a:ext cx="408027" cy="408027"/>
          </a:xfrm>
          <a:prstGeom prst="roundRect">
            <a:avLst>
              <a:gd name="adj" fmla="val 224103"/>
            </a:avLst>
          </a:prstGeom>
          <a:solidFill>
            <a:srgbClr val="1C9770"/>
          </a:solidFill>
          <a:ln/>
        </p:spPr>
        <p:txBody>
          <a:bodyPr/>
          <a:lstStyle/>
          <a:p>
            <a:endParaRPr lang="en-US"/>
          </a:p>
        </p:txBody>
      </p:sp>
      <p:sp>
        <p:nvSpPr>
          <p:cNvPr id="14" name="Text 11"/>
          <p:cNvSpPr/>
          <p:nvPr/>
        </p:nvSpPr>
        <p:spPr>
          <a:xfrm>
            <a:off x="9976783" y="3462933"/>
            <a:ext cx="163116" cy="203954"/>
          </a:xfrm>
          <a:prstGeom prst="rect">
            <a:avLst/>
          </a:prstGeom>
          <a:noFill/>
          <a:ln/>
        </p:spPr>
        <p:txBody>
          <a:bodyPr wrap="none" lIns="0" tIns="0" rIns="0" bIns="0" rtlCol="0" anchor="t"/>
          <a:lstStyle/>
          <a:p>
            <a:pPr marL="0" indent="0" algn="l">
              <a:lnSpc>
                <a:spcPts val="1600"/>
              </a:lnSpc>
              <a:buNone/>
            </a:pPr>
            <a:r>
              <a:rPr lang="en-US" sz="1250" dirty="0">
                <a:solidFill>
                  <a:srgbClr val="FFFFFF"/>
                </a:solidFill>
                <a:latin typeface="DM Sans Semi Bold" pitchFamily="34" charset="0"/>
                <a:ea typeface="DM Sans Semi Bold" pitchFamily="34" charset="-122"/>
                <a:cs typeface="DM Sans Semi Bold" pitchFamily="34" charset="-120"/>
              </a:rPr>
              <a:t>2</a:t>
            </a:r>
            <a:endParaRPr lang="en-US" sz="1250" dirty="0"/>
          </a:p>
        </p:txBody>
      </p:sp>
      <p:sp>
        <p:nvSpPr>
          <p:cNvPr id="15" name="Text 12"/>
          <p:cNvSpPr/>
          <p:nvPr/>
        </p:nvSpPr>
        <p:spPr>
          <a:xfrm>
            <a:off x="6113621" y="3904893"/>
            <a:ext cx="2058114" cy="212527"/>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Compensatory Response</a:t>
            </a:r>
            <a:endParaRPr lang="en-US" sz="1300" dirty="0"/>
          </a:p>
        </p:txBody>
      </p:sp>
      <p:sp>
        <p:nvSpPr>
          <p:cNvPr id="16" name="Text 13"/>
          <p:cNvSpPr/>
          <p:nvPr/>
        </p:nvSpPr>
        <p:spPr>
          <a:xfrm>
            <a:off x="6113621" y="4166354"/>
            <a:ext cx="7889558" cy="173950"/>
          </a:xfrm>
          <a:prstGeom prst="rect">
            <a:avLst/>
          </a:prstGeom>
          <a:noFill/>
          <a:ln/>
        </p:spPr>
        <p:txBody>
          <a:bodyPr wrap="none" lIns="0" tIns="0" rIns="0" bIns="0" rtlCol="0" anchor="t"/>
          <a:lstStyle/>
          <a:p>
            <a:pPr marL="0" indent="0" algn="l">
              <a:lnSpc>
                <a:spcPts val="1350"/>
              </a:lnSpc>
              <a:buNone/>
            </a:pPr>
            <a:r>
              <a:rPr lang="en-US" sz="1050" dirty="0">
                <a:solidFill>
                  <a:srgbClr val="464646"/>
                </a:solidFill>
                <a:latin typeface="Inter Medium" pitchFamily="34" charset="0"/>
                <a:ea typeface="Inter Medium" pitchFamily="34" charset="-122"/>
                <a:cs typeface="Inter Medium" pitchFamily="34" charset="-120"/>
              </a:rPr>
              <a:t>The pancreas initially produces more insulin to overcome resistance, straining beta cells. (O’Sullivan et al., 2025)</a:t>
            </a:r>
            <a:endParaRPr lang="en-US" sz="1050" dirty="0"/>
          </a:p>
        </p:txBody>
      </p:sp>
      <p:sp>
        <p:nvSpPr>
          <p:cNvPr id="17" name="Shape 14"/>
          <p:cNvSpPr/>
          <p:nvPr/>
        </p:nvSpPr>
        <p:spPr>
          <a:xfrm>
            <a:off x="5962412" y="4777026"/>
            <a:ext cx="8191976" cy="926663"/>
          </a:xfrm>
          <a:prstGeom prst="roundRect">
            <a:avLst>
              <a:gd name="adj" fmla="val 7894"/>
            </a:avLst>
          </a:prstGeom>
          <a:solidFill>
            <a:srgbClr val="FFFFFF"/>
          </a:solidFill>
          <a:ln/>
        </p:spPr>
        <p:txBody>
          <a:bodyPr/>
          <a:lstStyle/>
          <a:p>
            <a:endParaRPr lang="en-US"/>
          </a:p>
        </p:txBody>
      </p:sp>
      <p:sp>
        <p:nvSpPr>
          <p:cNvPr id="18" name="Shape 15"/>
          <p:cNvSpPr/>
          <p:nvPr/>
        </p:nvSpPr>
        <p:spPr>
          <a:xfrm>
            <a:off x="5962412" y="4761786"/>
            <a:ext cx="8191976" cy="60960"/>
          </a:xfrm>
          <a:prstGeom prst="roundRect">
            <a:avLst>
              <a:gd name="adj" fmla="val 33470"/>
            </a:avLst>
          </a:prstGeom>
          <a:solidFill>
            <a:srgbClr val="1C9770"/>
          </a:solidFill>
          <a:ln/>
        </p:spPr>
        <p:txBody>
          <a:bodyPr/>
          <a:lstStyle/>
          <a:p>
            <a:endParaRPr lang="en-US"/>
          </a:p>
        </p:txBody>
      </p:sp>
      <p:sp>
        <p:nvSpPr>
          <p:cNvPr id="19" name="Shape 16"/>
          <p:cNvSpPr/>
          <p:nvPr/>
        </p:nvSpPr>
        <p:spPr>
          <a:xfrm>
            <a:off x="9854386" y="4573072"/>
            <a:ext cx="408027" cy="408027"/>
          </a:xfrm>
          <a:prstGeom prst="roundRect">
            <a:avLst>
              <a:gd name="adj" fmla="val 224103"/>
            </a:avLst>
          </a:prstGeom>
          <a:solidFill>
            <a:srgbClr val="1C9770"/>
          </a:solidFill>
          <a:ln/>
        </p:spPr>
        <p:txBody>
          <a:bodyPr/>
          <a:lstStyle/>
          <a:p>
            <a:endParaRPr lang="en-US"/>
          </a:p>
        </p:txBody>
      </p:sp>
      <p:sp>
        <p:nvSpPr>
          <p:cNvPr id="20" name="Text 17"/>
          <p:cNvSpPr/>
          <p:nvPr/>
        </p:nvSpPr>
        <p:spPr>
          <a:xfrm>
            <a:off x="9976783" y="4675108"/>
            <a:ext cx="163116" cy="203954"/>
          </a:xfrm>
          <a:prstGeom prst="rect">
            <a:avLst/>
          </a:prstGeom>
          <a:noFill/>
          <a:ln/>
        </p:spPr>
        <p:txBody>
          <a:bodyPr wrap="none" lIns="0" tIns="0" rIns="0" bIns="0" rtlCol="0" anchor="t"/>
          <a:lstStyle/>
          <a:p>
            <a:pPr marL="0" indent="0" algn="l">
              <a:lnSpc>
                <a:spcPts val="1600"/>
              </a:lnSpc>
              <a:buNone/>
            </a:pPr>
            <a:r>
              <a:rPr lang="en-US" sz="1250" dirty="0">
                <a:solidFill>
                  <a:srgbClr val="FFFFFF"/>
                </a:solidFill>
                <a:latin typeface="DM Sans Semi Bold" pitchFamily="34" charset="0"/>
                <a:ea typeface="DM Sans Semi Bold" pitchFamily="34" charset="-122"/>
                <a:cs typeface="DM Sans Semi Bold" pitchFamily="34" charset="-120"/>
              </a:rPr>
              <a:t>3</a:t>
            </a:r>
            <a:endParaRPr lang="en-US" sz="1250" dirty="0"/>
          </a:p>
        </p:txBody>
      </p:sp>
      <p:sp>
        <p:nvSpPr>
          <p:cNvPr id="21" name="Text 18"/>
          <p:cNvSpPr/>
          <p:nvPr/>
        </p:nvSpPr>
        <p:spPr>
          <a:xfrm>
            <a:off x="6113621" y="5117068"/>
            <a:ext cx="1761292" cy="212527"/>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Beta Cell Dysfunction</a:t>
            </a:r>
            <a:endParaRPr lang="en-US" sz="1300" dirty="0"/>
          </a:p>
        </p:txBody>
      </p:sp>
      <p:sp>
        <p:nvSpPr>
          <p:cNvPr id="22" name="Text 19"/>
          <p:cNvSpPr/>
          <p:nvPr/>
        </p:nvSpPr>
        <p:spPr>
          <a:xfrm>
            <a:off x="6113621" y="5378529"/>
            <a:ext cx="7889558" cy="173950"/>
          </a:xfrm>
          <a:prstGeom prst="rect">
            <a:avLst/>
          </a:prstGeom>
          <a:noFill/>
          <a:ln/>
        </p:spPr>
        <p:txBody>
          <a:bodyPr wrap="none" lIns="0" tIns="0" rIns="0" bIns="0" rtlCol="0" anchor="t"/>
          <a:lstStyle/>
          <a:p>
            <a:pPr>
              <a:lnSpc>
                <a:spcPts val="1350"/>
              </a:lnSpc>
            </a:pPr>
            <a:r>
              <a:rPr lang="en-US" sz="1050" dirty="0">
                <a:solidFill>
                  <a:srgbClr val="464646"/>
                </a:solidFill>
                <a:latin typeface="Inter Medium" pitchFamily="34" charset="0"/>
                <a:ea typeface="Inter Medium" pitchFamily="34" charset="-122"/>
                <a:cs typeface="Inter Medium" pitchFamily="34" charset="-120"/>
              </a:rPr>
              <a:t>Eventually, beta cells cannot sustain increased production, leading to relative insulin deficiency (</a:t>
            </a:r>
            <a:r>
              <a:rPr lang="en-US" sz="1050" dirty="0" err="1">
                <a:solidFill>
                  <a:srgbClr val="464646"/>
                </a:solidFill>
                <a:latin typeface="Inter Medium" pitchFamily="34" charset="0"/>
                <a:ea typeface="Inter Medium" pitchFamily="34" charset="-122"/>
                <a:cs typeface="Inter Medium" pitchFamily="34" charset="-120"/>
              </a:rPr>
              <a:t>Manduchi</a:t>
            </a:r>
            <a:r>
              <a:rPr lang="en-US" sz="1050" dirty="0">
                <a:solidFill>
                  <a:srgbClr val="464646"/>
                </a:solidFill>
                <a:latin typeface="Inter Medium" pitchFamily="34" charset="0"/>
                <a:ea typeface="Inter Medium" pitchFamily="34" charset="-122"/>
                <a:cs typeface="Inter Medium" pitchFamily="34" charset="-120"/>
              </a:rPr>
              <a:t> et al.,2025)</a:t>
            </a:r>
            <a:endParaRPr lang="en-US" sz="1050" dirty="0"/>
          </a:p>
        </p:txBody>
      </p:sp>
      <p:sp>
        <p:nvSpPr>
          <p:cNvPr id="23" name="Shape 20"/>
          <p:cNvSpPr/>
          <p:nvPr/>
        </p:nvSpPr>
        <p:spPr>
          <a:xfrm>
            <a:off x="5962412" y="5989201"/>
            <a:ext cx="8191976" cy="926663"/>
          </a:xfrm>
          <a:prstGeom prst="roundRect">
            <a:avLst>
              <a:gd name="adj" fmla="val 7894"/>
            </a:avLst>
          </a:prstGeom>
          <a:solidFill>
            <a:srgbClr val="FFFFFF"/>
          </a:solidFill>
          <a:ln/>
        </p:spPr>
        <p:txBody>
          <a:bodyPr/>
          <a:lstStyle/>
          <a:p>
            <a:endParaRPr lang="en-US"/>
          </a:p>
        </p:txBody>
      </p:sp>
      <p:sp>
        <p:nvSpPr>
          <p:cNvPr id="24" name="Shape 21"/>
          <p:cNvSpPr/>
          <p:nvPr/>
        </p:nvSpPr>
        <p:spPr>
          <a:xfrm>
            <a:off x="5962412" y="5973961"/>
            <a:ext cx="8191976" cy="60960"/>
          </a:xfrm>
          <a:prstGeom prst="roundRect">
            <a:avLst>
              <a:gd name="adj" fmla="val 33470"/>
            </a:avLst>
          </a:prstGeom>
          <a:solidFill>
            <a:srgbClr val="1C9770"/>
          </a:solidFill>
          <a:ln/>
        </p:spPr>
        <p:txBody>
          <a:bodyPr/>
          <a:lstStyle/>
          <a:p>
            <a:endParaRPr lang="en-US"/>
          </a:p>
        </p:txBody>
      </p:sp>
      <p:sp>
        <p:nvSpPr>
          <p:cNvPr id="25" name="Shape 22"/>
          <p:cNvSpPr/>
          <p:nvPr/>
        </p:nvSpPr>
        <p:spPr>
          <a:xfrm>
            <a:off x="9854386" y="5785247"/>
            <a:ext cx="408027" cy="408027"/>
          </a:xfrm>
          <a:prstGeom prst="roundRect">
            <a:avLst>
              <a:gd name="adj" fmla="val 224103"/>
            </a:avLst>
          </a:prstGeom>
          <a:solidFill>
            <a:srgbClr val="1C9770"/>
          </a:solidFill>
          <a:ln/>
        </p:spPr>
        <p:txBody>
          <a:bodyPr/>
          <a:lstStyle/>
          <a:p>
            <a:endParaRPr lang="en-US"/>
          </a:p>
        </p:txBody>
      </p:sp>
      <p:sp>
        <p:nvSpPr>
          <p:cNvPr id="26" name="Text 23"/>
          <p:cNvSpPr/>
          <p:nvPr/>
        </p:nvSpPr>
        <p:spPr>
          <a:xfrm>
            <a:off x="9976783" y="5887283"/>
            <a:ext cx="163116" cy="203954"/>
          </a:xfrm>
          <a:prstGeom prst="rect">
            <a:avLst/>
          </a:prstGeom>
          <a:noFill/>
          <a:ln/>
        </p:spPr>
        <p:txBody>
          <a:bodyPr wrap="none" lIns="0" tIns="0" rIns="0" bIns="0" rtlCol="0" anchor="t"/>
          <a:lstStyle/>
          <a:p>
            <a:pPr marL="0" indent="0" algn="l">
              <a:lnSpc>
                <a:spcPts val="1600"/>
              </a:lnSpc>
              <a:buNone/>
            </a:pPr>
            <a:r>
              <a:rPr lang="en-US" sz="1250" dirty="0">
                <a:solidFill>
                  <a:srgbClr val="FFFFFF"/>
                </a:solidFill>
                <a:latin typeface="DM Sans Semi Bold" pitchFamily="34" charset="0"/>
                <a:ea typeface="DM Sans Semi Bold" pitchFamily="34" charset="-122"/>
                <a:cs typeface="DM Sans Semi Bold" pitchFamily="34" charset="-120"/>
              </a:rPr>
              <a:t>4</a:t>
            </a:r>
            <a:endParaRPr lang="en-US" sz="1250" dirty="0"/>
          </a:p>
        </p:txBody>
      </p:sp>
      <p:sp>
        <p:nvSpPr>
          <p:cNvPr id="27" name="Text 24"/>
          <p:cNvSpPr/>
          <p:nvPr/>
        </p:nvSpPr>
        <p:spPr>
          <a:xfrm>
            <a:off x="6113621" y="6329243"/>
            <a:ext cx="2316361" cy="212527"/>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Progressive Hyperglycaemia</a:t>
            </a:r>
            <a:endParaRPr lang="en-US" sz="1300" dirty="0"/>
          </a:p>
        </p:txBody>
      </p:sp>
      <p:sp>
        <p:nvSpPr>
          <p:cNvPr id="28" name="Text 25"/>
          <p:cNvSpPr/>
          <p:nvPr/>
        </p:nvSpPr>
        <p:spPr>
          <a:xfrm>
            <a:off x="6113621" y="6590705"/>
            <a:ext cx="7889558" cy="173950"/>
          </a:xfrm>
          <a:prstGeom prst="rect">
            <a:avLst/>
          </a:prstGeom>
          <a:noFill/>
          <a:ln/>
        </p:spPr>
        <p:txBody>
          <a:bodyPr wrap="none" lIns="0" tIns="0" rIns="0" bIns="0" rtlCol="0" anchor="t"/>
          <a:lstStyle/>
          <a:p>
            <a:pPr>
              <a:lnSpc>
                <a:spcPts val="1350"/>
              </a:lnSpc>
            </a:pPr>
            <a:r>
              <a:rPr lang="en-US" sz="1050" dirty="0">
                <a:solidFill>
                  <a:srgbClr val="464646"/>
                </a:solidFill>
                <a:latin typeface="Inter Medium" pitchFamily="34" charset="0"/>
                <a:ea typeface="Inter Medium" pitchFamily="34" charset="-122"/>
                <a:cs typeface="Inter Medium" pitchFamily="34" charset="-120"/>
              </a:rPr>
              <a:t>Both insulin resistance and declining insulin production contribute to chronic high blood sugar (</a:t>
            </a:r>
            <a:r>
              <a:rPr lang="en-US" sz="1050" dirty="0" err="1">
                <a:solidFill>
                  <a:srgbClr val="464646"/>
                </a:solidFill>
                <a:latin typeface="Inter Medium" pitchFamily="34" charset="0"/>
                <a:ea typeface="Inter Medium" pitchFamily="34" charset="-122"/>
                <a:cs typeface="Inter Medium" pitchFamily="34" charset="-120"/>
              </a:rPr>
              <a:t>Manduchi</a:t>
            </a:r>
            <a:r>
              <a:rPr lang="en-US" sz="1050" dirty="0">
                <a:solidFill>
                  <a:srgbClr val="464646"/>
                </a:solidFill>
                <a:latin typeface="Inter Medium" pitchFamily="34" charset="0"/>
                <a:ea typeface="Inter Medium" pitchFamily="34" charset="-122"/>
                <a:cs typeface="Inter Medium" pitchFamily="34" charset="-120"/>
              </a:rPr>
              <a:t> et al.,2025)</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705445"/>
            <a:ext cx="7204591" cy="708779"/>
          </a:xfrm>
          <a:prstGeom prst="rect">
            <a:avLst/>
          </a:prstGeom>
          <a:noFill/>
          <a:ln/>
        </p:spPr>
        <p:txBody>
          <a:bodyPr wrap="none" lIns="0" tIns="0" rIns="0" bIns="0" rtlCol="0" anchor="t"/>
          <a:lstStyle/>
          <a:p>
            <a:pPr marL="0" indent="0" algn="l">
              <a:lnSpc>
                <a:spcPts val="5550"/>
              </a:lnSpc>
              <a:buNone/>
            </a:pPr>
            <a:r>
              <a:rPr lang="en-US" sz="4450" dirty="0">
                <a:solidFill>
                  <a:srgbClr val="030303"/>
                </a:solidFill>
                <a:latin typeface="DM Sans Semi Bold" pitchFamily="34" charset="0"/>
                <a:ea typeface="DM Sans Semi Bold" pitchFamily="34" charset="-122"/>
                <a:cs typeface="DM Sans Semi Bold" pitchFamily="34" charset="-120"/>
              </a:rPr>
              <a:t>Comparing the Conditions</a:t>
            </a:r>
            <a:endParaRPr lang="en-US" sz="4450" dirty="0"/>
          </a:p>
        </p:txBody>
      </p:sp>
      <p:sp>
        <p:nvSpPr>
          <p:cNvPr id="3" name="Shape 1"/>
          <p:cNvSpPr/>
          <p:nvPr/>
        </p:nvSpPr>
        <p:spPr>
          <a:xfrm>
            <a:off x="801410" y="1875473"/>
            <a:ext cx="13035201" cy="5648563"/>
          </a:xfrm>
          <a:prstGeom prst="roundRect">
            <a:avLst>
              <a:gd name="adj" fmla="val 0"/>
            </a:avLst>
          </a:prstGeom>
          <a:noFill/>
          <a:ln w="7620">
            <a:solidFill>
              <a:srgbClr val="000000">
                <a:alpha val="8000"/>
              </a:srgbClr>
            </a:solidFill>
            <a:prstDash val="solid"/>
          </a:ln>
        </p:spPr>
        <p:txBody>
          <a:bodyPr/>
          <a:lstStyle/>
          <a:p>
            <a:endParaRPr lang="en-US"/>
          </a:p>
        </p:txBody>
      </p:sp>
      <p:sp>
        <p:nvSpPr>
          <p:cNvPr id="4" name="Shape 2"/>
          <p:cNvSpPr/>
          <p:nvPr/>
        </p:nvSpPr>
        <p:spPr>
          <a:xfrm>
            <a:off x="801410" y="1875473"/>
            <a:ext cx="13027581" cy="650319"/>
          </a:xfrm>
          <a:prstGeom prst="rect">
            <a:avLst/>
          </a:prstGeom>
          <a:solidFill>
            <a:srgbClr val="FFFFFF">
              <a:alpha val="4000"/>
            </a:srgbClr>
          </a:solidFill>
          <a:ln/>
        </p:spPr>
        <p:txBody>
          <a:bodyPr/>
          <a:lstStyle/>
          <a:p>
            <a:endParaRPr lang="en-US"/>
          </a:p>
        </p:txBody>
      </p:sp>
      <p:sp>
        <p:nvSpPr>
          <p:cNvPr id="5" name="Text 3"/>
          <p:cNvSpPr/>
          <p:nvPr/>
        </p:nvSpPr>
        <p:spPr>
          <a:xfrm>
            <a:off x="1028343" y="2019181"/>
            <a:ext cx="3450788"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Feature</a:t>
            </a:r>
            <a:endParaRPr lang="en-US" sz="1750" dirty="0"/>
          </a:p>
        </p:txBody>
      </p:sp>
      <p:sp>
        <p:nvSpPr>
          <p:cNvPr id="6" name="Text 4"/>
          <p:cNvSpPr/>
          <p:nvPr/>
        </p:nvSpPr>
        <p:spPr>
          <a:xfrm>
            <a:off x="4940379" y="2019181"/>
            <a:ext cx="4098369"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Type 1 (David)</a:t>
            </a:r>
            <a:endParaRPr lang="en-US" sz="1750" dirty="0"/>
          </a:p>
        </p:txBody>
      </p:sp>
      <p:sp>
        <p:nvSpPr>
          <p:cNvPr id="7" name="Text 5"/>
          <p:cNvSpPr/>
          <p:nvPr/>
        </p:nvSpPr>
        <p:spPr>
          <a:xfrm>
            <a:off x="9499997" y="2019181"/>
            <a:ext cx="4102179"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Type 2 (Margaret)</a:t>
            </a:r>
            <a:endParaRPr lang="en-US" sz="1750" dirty="0"/>
          </a:p>
        </p:txBody>
      </p:sp>
      <p:sp>
        <p:nvSpPr>
          <p:cNvPr id="8" name="Shape 6"/>
          <p:cNvSpPr/>
          <p:nvPr/>
        </p:nvSpPr>
        <p:spPr>
          <a:xfrm>
            <a:off x="793789" y="2525792"/>
            <a:ext cx="13027581" cy="1013222"/>
          </a:xfrm>
          <a:prstGeom prst="rect">
            <a:avLst/>
          </a:prstGeom>
          <a:solidFill>
            <a:srgbClr val="000000">
              <a:alpha val="4000"/>
            </a:srgbClr>
          </a:solidFill>
          <a:ln/>
        </p:spPr>
        <p:txBody>
          <a:bodyPr/>
          <a:lstStyle/>
          <a:p>
            <a:endParaRPr lang="en-US"/>
          </a:p>
        </p:txBody>
      </p:sp>
      <p:sp>
        <p:nvSpPr>
          <p:cNvPr id="9" name="Text 7"/>
          <p:cNvSpPr/>
          <p:nvPr/>
        </p:nvSpPr>
        <p:spPr>
          <a:xfrm>
            <a:off x="1028343" y="2669500"/>
            <a:ext cx="3450788"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Onset</a:t>
            </a:r>
            <a:endParaRPr lang="en-US" sz="1750" dirty="0"/>
          </a:p>
        </p:txBody>
      </p:sp>
      <p:sp>
        <p:nvSpPr>
          <p:cNvPr id="10" name="Text 8"/>
          <p:cNvSpPr/>
          <p:nvPr/>
        </p:nvSpPr>
        <p:spPr>
          <a:xfrm>
            <a:off x="4940379" y="2669500"/>
            <a:ext cx="4098369" cy="1013222"/>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Rapid, often in childhood/young adulthood </a:t>
            </a:r>
            <a:r>
              <a:rPr lang="en-US" sz="1000" dirty="0">
                <a:solidFill>
                  <a:srgbClr val="464646"/>
                </a:solidFill>
                <a:latin typeface="Inter Medium" pitchFamily="34" charset="0"/>
                <a:ea typeface="Inter Medium" pitchFamily="34" charset="-122"/>
                <a:cs typeface="Inter Medium" pitchFamily="34" charset="-120"/>
              </a:rPr>
              <a:t>(</a:t>
            </a:r>
            <a:r>
              <a:rPr lang="en-US" sz="1000" dirty="0" err="1">
                <a:solidFill>
                  <a:srgbClr val="464646"/>
                </a:solidFill>
                <a:latin typeface="Inter Medium" pitchFamily="34" charset="0"/>
                <a:ea typeface="Inter Medium" pitchFamily="34" charset="-122"/>
                <a:cs typeface="Inter Medium" pitchFamily="34" charset="-120"/>
              </a:rPr>
              <a:t>Giannakogeorgou,Roden</a:t>
            </a:r>
            <a:r>
              <a:rPr lang="en-US" sz="1000" dirty="0">
                <a:solidFill>
                  <a:srgbClr val="464646"/>
                </a:solidFill>
                <a:latin typeface="Inter Medium" pitchFamily="34" charset="0"/>
                <a:ea typeface="Inter Medium" pitchFamily="34" charset="-122"/>
                <a:cs typeface="Inter Medium" pitchFamily="34" charset="-120"/>
              </a:rPr>
              <a:t> and </a:t>
            </a:r>
            <a:r>
              <a:rPr lang="en-US" sz="1000" dirty="0" err="1">
                <a:solidFill>
                  <a:srgbClr val="464646"/>
                </a:solidFill>
                <a:latin typeface="Inter Medium" pitchFamily="34" charset="0"/>
                <a:ea typeface="Inter Medium" pitchFamily="34" charset="-122"/>
                <a:cs typeface="Inter Medium" pitchFamily="34" charset="-120"/>
              </a:rPr>
              <a:t>Pafili</a:t>
            </a:r>
            <a:r>
              <a:rPr lang="en-US" sz="1000" dirty="0">
                <a:solidFill>
                  <a:srgbClr val="464646"/>
                </a:solidFill>
                <a:latin typeface="Inter Medium" pitchFamily="34" charset="0"/>
                <a:ea typeface="Inter Medium" pitchFamily="34" charset="-122"/>
                <a:cs typeface="Inter Medium" pitchFamily="34" charset="-120"/>
              </a:rPr>
              <a:t>, 2025</a:t>
            </a:r>
            <a:r>
              <a:rPr lang="en-US" sz="1050" dirty="0">
                <a:solidFill>
                  <a:srgbClr val="464646"/>
                </a:solidFill>
                <a:latin typeface="Inter Medium" pitchFamily="34" charset="0"/>
                <a:ea typeface="Inter Medium" pitchFamily="34" charset="-122"/>
                <a:cs typeface="Inter Medium" pitchFamily="34" charset="-120"/>
              </a:rPr>
              <a:t>)</a:t>
            </a:r>
            <a:endParaRPr lang="en-US" sz="1050" dirty="0"/>
          </a:p>
        </p:txBody>
      </p:sp>
      <p:sp>
        <p:nvSpPr>
          <p:cNvPr id="11" name="Text 9"/>
          <p:cNvSpPr/>
          <p:nvPr/>
        </p:nvSpPr>
        <p:spPr>
          <a:xfrm>
            <a:off x="9499997" y="2669500"/>
            <a:ext cx="4102179" cy="725805"/>
          </a:xfrm>
          <a:prstGeom prst="rect">
            <a:avLst/>
          </a:prstGeom>
          <a:noFill/>
          <a:ln/>
        </p:spPr>
        <p:txBody>
          <a:bodyPr wrap="square" lIns="0" tIns="0" rIns="0" bIns="0" rtlCol="0" anchor="t"/>
          <a:lstStyle/>
          <a:p>
            <a:pPr>
              <a:lnSpc>
                <a:spcPts val="2850"/>
              </a:lnSpc>
            </a:pPr>
            <a:r>
              <a:rPr lang="en-US" sz="1750" dirty="0">
                <a:solidFill>
                  <a:srgbClr val="464646"/>
                </a:solidFill>
                <a:latin typeface="Inter Medium" pitchFamily="34" charset="0"/>
                <a:ea typeface="Inter Medium" pitchFamily="34" charset="-122"/>
                <a:cs typeface="Inter Medium" pitchFamily="34" charset="-120"/>
              </a:rPr>
              <a:t>Gradual, usually in adults (increasing in younger)</a:t>
            </a:r>
            <a:r>
              <a:rPr lang="en-US" sz="1600" dirty="0">
                <a:solidFill>
                  <a:srgbClr val="464646"/>
                </a:solidFill>
                <a:latin typeface="Inter Medium" pitchFamily="34" charset="0"/>
                <a:ea typeface="Inter Medium" pitchFamily="34" charset="-122"/>
                <a:cs typeface="Inter Medium" pitchFamily="34" charset="-120"/>
              </a:rPr>
              <a:t> </a:t>
            </a:r>
            <a:r>
              <a:rPr lang="en-US" sz="1050" dirty="0">
                <a:solidFill>
                  <a:srgbClr val="464646"/>
                </a:solidFill>
                <a:latin typeface="Inter Medium" pitchFamily="34" charset="0"/>
                <a:ea typeface="Inter Medium" pitchFamily="34" charset="-122"/>
                <a:cs typeface="Inter Medium" pitchFamily="34" charset="-120"/>
              </a:rPr>
              <a:t>(</a:t>
            </a:r>
            <a:r>
              <a:rPr lang="en-US" sz="1050" dirty="0" err="1">
                <a:solidFill>
                  <a:srgbClr val="464646"/>
                </a:solidFill>
                <a:latin typeface="Inter Medium" pitchFamily="34" charset="0"/>
                <a:ea typeface="Inter Medium" pitchFamily="34" charset="-122"/>
                <a:cs typeface="Inter Medium" pitchFamily="34" charset="-120"/>
              </a:rPr>
              <a:t>Giannakogeorgou,Roden</a:t>
            </a:r>
            <a:r>
              <a:rPr lang="en-US" sz="1050" dirty="0">
                <a:solidFill>
                  <a:srgbClr val="464646"/>
                </a:solidFill>
                <a:latin typeface="Inter Medium" pitchFamily="34" charset="0"/>
                <a:ea typeface="Inter Medium" pitchFamily="34" charset="-122"/>
                <a:cs typeface="Inter Medium" pitchFamily="34" charset="-120"/>
              </a:rPr>
              <a:t> and </a:t>
            </a:r>
            <a:r>
              <a:rPr lang="en-US" sz="1050" dirty="0" err="1">
                <a:solidFill>
                  <a:srgbClr val="464646"/>
                </a:solidFill>
                <a:latin typeface="Inter Medium" pitchFamily="34" charset="0"/>
                <a:ea typeface="Inter Medium" pitchFamily="34" charset="-122"/>
                <a:cs typeface="Inter Medium" pitchFamily="34" charset="-120"/>
              </a:rPr>
              <a:t>Pafili</a:t>
            </a:r>
            <a:r>
              <a:rPr lang="en-US" sz="1050" dirty="0">
                <a:solidFill>
                  <a:srgbClr val="464646"/>
                </a:solidFill>
                <a:latin typeface="Inter Medium" pitchFamily="34" charset="0"/>
                <a:ea typeface="Inter Medium" pitchFamily="34" charset="-122"/>
                <a:cs typeface="Inter Medium" pitchFamily="34" charset="-120"/>
              </a:rPr>
              <a:t>, 2025)</a:t>
            </a:r>
            <a:endParaRPr lang="en-US" sz="1750" dirty="0"/>
          </a:p>
        </p:txBody>
      </p:sp>
      <p:sp>
        <p:nvSpPr>
          <p:cNvPr id="12" name="Shape 10"/>
          <p:cNvSpPr/>
          <p:nvPr/>
        </p:nvSpPr>
        <p:spPr>
          <a:xfrm>
            <a:off x="801410" y="3539014"/>
            <a:ext cx="13027581" cy="650319"/>
          </a:xfrm>
          <a:prstGeom prst="rect">
            <a:avLst/>
          </a:prstGeom>
          <a:solidFill>
            <a:srgbClr val="FFFFFF">
              <a:alpha val="4000"/>
            </a:srgbClr>
          </a:solidFill>
          <a:ln/>
        </p:spPr>
        <p:txBody>
          <a:bodyPr/>
          <a:lstStyle/>
          <a:p>
            <a:endParaRPr lang="en-US"/>
          </a:p>
        </p:txBody>
      </p:sp>
      <p:sp>
        <p:nvSpPr>
          <p:cNvPr id="13" name="Text 11"/>
          <p:cNvSpPr/>
          <p:nvPr/>
        </p:nvSpPr>
        <p:spPr>
          <a:xfrm>
            <a:off x="1028343" y="3682722"/>
            <a:ext cx="3450788"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Body Weight</a:t>
            </a:r>
            <a:endParaRPr lang="en-US" sz="1750" dirty="0"/>
          </a:p>
        </p:txBody>
      </p:sp>
      <p:sp>
        <p:nvSpPr>
          <p:cNvPr id="14" name="Text 12"/>
          <p:cNvSpPr/>
          <p:nvPr/>
        </p:nvSpPr>
        <p:spPr>
          <a:xfrm>
            <a:off x="4940379" y="3682722"/>
            <a:ext cx="4098369" cy="362903"/>
          </a:xfrm>
          <a:prstGeom prst="rect">
            <a:avLst/>
          </a:prstGeom>
          <a:noFill/>
          <a:ln/>
        </p:spPr>
        <p:txBody>
          <a:bodyPr wrap="none" lIns="0" tIns="0" rIns="0" bIns="0" rtlCol="0" anchor="t"/>
          <a:lstStyle/>
          <a:p>
            <a:pPr>
              <a:lnSpc>
                <a:spcPts val="2850"/>
              </a:lnSpc>
            </a:pPr>
            <a:r>
              <a:rPr lang="en-US" sz="1750" dirty="0">
                <a:solidFill>
                  <a:srgbClr val="464646"/>
                </a:solidFill>
                <a:latin typeface="Inter Medium" pitchFamily="34" charset="0"/>
                <a:ea typeface="Inter Medium" pitchFamily="34" charset="-122"/>
                <a:cs typeface="Inter Medium" pitchFamily="34" charset="-120"/>
              </a:rPr>
              <a:t>Often lean</a:t>
            </a:r>
            <a:r>
              <a:rPr lang="en-US" sz="1600" dirty="0">
                <a:solidFill>
                  <a:srgbClr val="464646"/>
                </a:solidFill>
                <a:latin typeface="Inter Medium" pitchFamily="34" charset="0"/>
                <a:ea typeface="Inter Medium" pitchFamily="34" charset="-122"/>
                <a:cs typeface="Inter Medium" pitchFamily="34" charset="-120"/>
              </a:rPr>
              <a:t> </a:t>
            </a:r>
            <a:r>
              <a:rPr lang="en-US" sz="1100" dirty="0">
                <a:solidFill>
                  <a:srgbClr val="464646"/>
                </a:solidFill>
                <a:latin typeface="Inter Medium" pitchFamily="34" charset="0"/>
                <a:ea typeface="Inter Medium" pitchFamily="34" charset="-122"/>
                <a:cs typeface="Inter Medium" pitchFamily="34" charset="-120"/>
              </a:rPr>
              <a:t>(</a:t>
            </a:r>
            <a:r>
              <a:rPr lang="en-US" sz="1100" dirty="0" err="1">
                <a:solidFill>
                  <a:srgbClr val="464646"/>
                </a:solidFill>
                <a:latin typeface="Inter Medium" pitchFamily="34" charset="0"/>
                <a:ea typeface="Inter Medium" pitchFamily="34" charset="-122"/>
                <a:cs typeface="Inter Medium" pitchFamily="34" charset="-120"/>
              </a:rPr>
              <a:t>Giannakogeorgou,Roden</a:t>
            </a:r>
            <a:r>
              <a:rPr lang="en-US" sz="1100" dirty="0">
                <a:solidFill>
                  <a:srgbClr val="464646"/>
                </a:solidFill>
                <a:latin typeface="Inter Medium" pitchFamily="34" charset="0"/>
                <a:ea typeface="Inter Medium" pitchFamily="34" charset="-122"/>
                <a:cs typeface="Inter Medium" pitchFamily="34" charset="-120"/>
              </a:rPr>
              <a:t> and </a:t>
            </a:r>
            <a:r>
              <a:rPr lang="en-US" sz="1100" dirty="0" err="1">
                <a:solidFill>
                  <a:srgbClr val="464646"/>
                </a:solidFill>
                <a:latin typeface="Inter Medium" pitchFamily="34" charset="0"/>
                <a:ea typeface="Inter Medium" pitchFamily="34" charset="-122"/>
                <a:cs typeface="Inter Medium" pitchFamily="34" charset="-120"/>
              </a:rPr>
              <a:t>Pafili</a:t>
            </a:r>
            <a:r>
              <a:rPr lang="en-US" sz="1100" dirty="0">
                <a:solidFill>
                  <a:srgbClr val="464646"/>
                </a:solidFill>
                <a:latin typeface="Inter Medium" pitchFamily="34" charset="0"/>
                <a:ea typeface="Inter Medium" pitchFamily="34" charset="-122"/>
                <a:cs typeface="Inter Medium" pitchFamily="34" charset="-120"/>
              </a:rPr>
              <a:t>, 2025)</a:t>
            </a:r>
            <a:endParaRPr lang="en-US" sz="2000" dirty="0"/>
          </a:p>
          <a:p>
            <a:pPr>
              <a:lnSpc>
                <a:spcPts val="2850"/>
              </a:lnSpc>
            </a:pPr>
            <a:endParaRPr lang="en-US" sz="1200" dirty="0"/>
          </a:p>
        </p:txBody>
      </p:sp>
      <p:sp>
        <p:nvSpPr>
          <p:cNvPr id="15" name="Text 13"/>
          <p:cNvSpPr/>
          <p:nvPr/>
        </p:nvSpPr>
        <p:spPr>
          <a:xfrm>
            <a:off x="9499997" y="3682722"/>
            <a:ext cx="4102179" cy="362903"/>
          </a:xfrm>
          <a:prstGeom prst="rect">
            <a:avLst/>
          </a:prstGeom>
          <a:noFill/>
          <a:ln/>
        </p:spPr>
        <p:txBody>
          <a:bodyPr wrap="non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Often overweight or obese</a:t>
            </a:r>
            <a:endParaRPr lang="en-US" sz="1750" dirty="0"/>
          </a:p>
        </p:txBody>
      </p:sp>
      <p:sp>
        <p:nvSpPr>
          <p:cNvPr id="16" name="Shape 14"/>
          <p:cNvSpPr/>
          <p:nvPr/>
        </p:nvSpPr>
        <p:spPr>
          <a:xfrm>
            <a:off x="793790" y="4168899"/>
            <a:ext cx="13027581" cy="1013222"/>
          </a:xfrm>
          <a:prstGeom prst="rect">
            <a:avLst/>
          </a:prstGeom>
          <a:solidFill>
            <a:srgbClr val="000000">
              <a:alpha val="4000"/>
            </a:srgbClr>
          </a:solidFill>
          <a:ln/>
        </p:spPr>
        <p:txBody>
          <a:bodyPr/>
          <a:lstStyle/>
          <a:p>
            <a:endParaRPr lang="en-US"/>
          </a:p>
        </p:txBody>
      </p:sp>
      <p:sp>
        <p:nvSpPr>
          <p:cNvPr id="17" name="Text 15"/>
          <p:cNvSpPr/>
          <p:nvPr/>
        </p:nvSpPr>
        <p:spPr>
          <a:xfrm>
            <a:off x="1028343" y="4333042"/>
            <a:ext cx="3450788"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Primary Cause</a:t>
            </a:r>
            <a:endParaRPr lang="en-US" sz="1750" dirty="0"/>
          </a:p>
        </p:txBody>
      </p:sp>
      <p:sp>
        <p:nvSpPr>
          <p:cNvPr id="18" name="Text 16"/>
          <p:cNvSpPr/>
          <p:nvPr/>
        </p:nvSpPr>
        <p:spPr>
          <a:xfrm>
            <a:off x="4940379" y="4333042"/>
            <a:ext cx="4098369" cy="725804"/>
          </a:xfrm>
          <a:prstGeom prst="rect">
            <a:avLst/>
          </a:prstGeom>
          <a:noFill/>
          <a:ln/>
        </p:spPr>
        <p:txBody>
          <a:bodyPr wrap="non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Autoimmune destruction of beta cells</a:t>
            </a:r>
          </a:p>
          <a:p>
            <a:pPr>
              <a:lnSpc>
                <a:spcPts val="2850"/>
              </a:lnSpc>
            </a:pPr>
            <a:r>
              <a:rPr lang="en-US" sz="1200" dirty="0">
                <a:solidFill>
                  <a:srgbClr val="464646"/>
                </a:solidFill>
                <a:latin typeface="Inter Medium" pitchFamily="34" charset="0"/>
                <a:ea typeface="Inter Medium" pitchFamily="34" charset="-122"/>
                <a:cs typeface="Inter Medium" pitchFamily="34" charset="-120"/>
              </a:rPr>
              <a:t>(</a:t>
            </a:r>
            <a:r>
              <a:rPr lang="en-US" sz="1200" dirty="0" err="1">
                <a:solidFill>
                  <a:srgbClr val="464646"/>
                </a:solidFill>
                <a:latin typeface="Inter Medium" pitchFamily="34" charset="0"/>
                <a:ea typeface="Inter Medium" pitchFamily="34" charset="-122"/>
                <a:cs typeface="Inter Medium" pitchFamily="34" charset="-120"/>
              </a:rPr>
              <a:t>Asplund,et</a:t>
            </a:r>
            <a:r>
              <a:rPr lang="en-US" sz="1200" dirty="0">
                <a:solidFill>
                  <a:srgbClr val="464646"/>
                </a:solidFill>
                <a:latin typeface="Inter Medium" pitchFamily="34" charset="0"/>
                <a:ea typeface="Inter Medium" pitchFamily="34" charset="-122"/>
                <a:cs typeface="Inter Medium" pitchFamily="34" charset="-120"/>
              </a:rPr>
              <a:t> al.,2026)</a:t>
            </a:r>
            <a:endParaRPr lang="en-US" sz="1200" dirty="0"/>
          </a:p>
          <a:p>
            <a:pPr marL="0" indent="0" algn="l">
              <a:lnSpc>
                <a:spcPts val="2850"/>
              </a:lnSpc>
              <a:buNone/>
            </a:pPr>
            <a:endParaRPr lang="en-US" sz="1750" dirty="0"/>
          </a:p>
        </p:txBody>
      </p:sp>
      <p:sp>
        <p:nvSpPr>
          <p:cNvPr id="19" name="Text 17"/>
          <p:cNvSpPr/>
          <p:nvPr/>
        </p:nvSpPr>
        <p:spPr>
          <a:xfrm>
            <a:off x="9499997" y="4333042"/>
            <a:ext cx="4102179" cy="725805"/>
          </a:xfrm>
          <a:prstGeom prst="rect">
            <a:avLst/>
          </a:prstGeom>
          <a:noFill/>
          <a:ln/>
        </p:spPr>
        <p:txBody>
          <a:bodyPr wrap="square" lIns="0" tIns="0" rIns="0" bIns="0" rtlCol="0" anchor="t"/>
          <a:lstStyle/>
          <a:p>
            <a:pPr>
              <a:lnSpc>
                <a:spcPts val="2850"/>
              </a:lnSpc>
            </a:pPr>
            <a:r>
              <a:rPr lang="en-US" sz="1750" dirty="0">
                <a:solidFill>
                  <a:srgbClr val="464646"/>
                </a:solidFill>
                <a:latin typeface="Inter Medium" pitchFamily="34" charset="0"/>
                <a:ea typeface="Inter Medium" pitchFamily="34" charset="-122"/>
                <a:cs typeface="Inter Medium" pitchFamily="34" charset="-120"/>
              </a:rPr>
              <a:t>Insulin resistance &amp; relative insulin deficiency.</a:t>
            </a:r>
            <a:r>
              <a:rPr lang="en-US" sz="1050" dirty="0">
                <a:solidFill>
                  <a:srgbClr val="464646"/>
                </a:solidFill>
                <a:latin typeface="Inter Medium" pitchFamily="34" charset="0"/>
                <a:ea typeface="Inter Medium" pitchFamily="34" charset="-122"/>
                <a:cs typeface="Inter Medium" pitchFamily="34" charset="-120"/>
              </a:rPr>
              <a:t> (</a:t>
            </a:r>
            <a:r>
              <a:rPr lang="en-US" sz="1200" dirty="0" err="1">
                <a:solidFill>
                  <a:srgbClr val="464646"/>
                </a:solidFill>
                <a:latin typeface="Inter Medium" pitchFamily="34" charset="0"/>
                <a:ea typeface="Inter Medium" pitchFamily="34" charset="-122"/>
                <a:cs typeface="Inter Medium" pitchFamily="34" charset="-120"/>
              </a:rPr>
              <a:t>Asplund,et</a:t>
            </a:r>
            <a:r>
              <a:rPr lang="en-US" sz="1200" dirty="0">
                <a:solidFill>
                  <a:srgbClr val="464646"/>
                </a:solidFill>
                <a:latin typeface="Inter Medium" pitchFamily="34" charset="0"/>
                <a:ea typeface="Inter Medium" pitchFamily="34" charset="-122"/>
                <a:cs typeface="Inter Medium" pitchFamily="34" charset="-120"/>
              </a:rPr>
              <a:t> al.,2026)</a:t>
            </a:r>
            <a:endParaRPr lang="en-US" sz="1200" dirty="0"/>
          </a:p>
          <a:p>
            <a:pPr marL="0" indent="0" algn="l">
              <a:lnSpc>
                <a:spcPts val="2850"/>
              </a:lnSpc>
              <a:buNone/>
            </a:pPr>
            <a:endParaRPr lang="en-US" sz="1750" dirty="0"/>
          </a:p>
        </p:txBody>
      </p:sp>
      <p:sp>
        <p:nvSpPr>
          <p:cNvPr id="20" name="Shape 18"/>
          <p:cNvSpPr/>
          <p:nvPr/>
        </p:nvSpPr>
        <p:spPr>
          <a:xfrm>
            <a:off x="801410" y="5202555"/>
            <a:ext cx="13027581" cy="650319"/>
          </a:xfrm>
          <a:prstGeom prst="rect">
            <a:avLst/>
          </a:prstGeom>
          <a:solidFill>
            <a:srgbClr val="FFFFFF">
              <a:alpha val="4000"/>
            </a:srgbClr>
          </a:solidFill>
          <a:ln/>
        </p:spPr>
        <p:txBody>
          <a:bodyPr/>
          <a:lstStyle/>
          <a:p>
            <a:endParaRPr lang="en-US"/>
          </a:p>
        </p:txBody>
      </p:sp>
      <p:sp>
        <p:nvSpPr>
          <p:cNvPr id="21" name="Text 19"/>
          <p:cNvSpPr/>
          <p:nvPr/>
        </p:nvSpPr>
        <p:spPr>
          <a:xfrm>
            <a:off x="1028343" y="5346263"/>
            <a:ext cx="3450788"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Insulin Level</a:t>
            </a:r>
            <a:endParaRPr lang="en-US" sz="1750" dirty="0"/>
          </a:p>
        </p:txBody>
      </p:sp>
      <p:sp>
        <p:nvSpPr>
          <p:cNvPr id="22" name="Text 20"/>
          <p:cNvSpPr/>
          <p:nvPr/>
        </p:nvSpPr>
        <p:spPr>
          <a:xfrm>
            <a:off x="4940379" y="5346263"/>
            <a:ext cx="4098369" cy="362903"/>
          </a:xfrm>
          <a:prstGeom prst="rect">
            <a:avLst/>
          </a:prstGeom>
          <a:noFill/>
          <a:ln/>
        </p:spPr>
        <p:txBody>
          <a:bodyPr wrap="none" lIns="0" tIns="0" rIns="0" bIns="0" rtlCol="0" anchor="t"/>
          <a:lstStyle/>
          <a:p>
            <a:pPr>
              <a:lnSpc>
                <a:spcPts val="2850"/>
              </a:lnSpc>
            </a:pPr>
            <a:r>
              <a:rPr lang="en-US" sz="1750" dirty="0">
                <a:solidFill>
                  <a:srgbClr val="464646"/>
                </a:solidFill>
                <a:latin typeface="Inter Medium" pitchFamily="34" charset="0"/>
                <a:ea typeface="Inter Medium" pitchFamily="34" charset="-122"/>
                <a:cs typeface="Inter Medium" pitchFamily="34" charset="-120"/>
              </a:rPr>
              <a:t>Very low or absent </a:t>
            </a:r>
            <a:r>
              <a:rPr lang="en-US" sz="1400" dirty="0">
                <a:solidFill>
                  <a:srgbClr val="464646"/>
                </a:solidFill>
                <a:latin typeface="Inter Medium" pitchFamily="34" charset="0"/>
                <a:ea typeface="Inter Medium" pitchFamily="34" charset="-122"/>
                <a:cs typeface="Inter Medium" pitchFamily="34" charset="-120"/>
              </a:rPr>
              <a:t>(</a:t>
            </a:r>
            <a:r>
              <a:rPr lang="en-US" sz="1200" dirty="0" err="1">
                <a:solidFill>
                  <a:srgbClr val="464646"/>
                </a:solidFill>
                <a:latin typeface="Inter Medium" pitchFamily="34" charset="0"/>
                <a:ea typeface="Inter Medium" pitchFamily="34" charset="-122"/>
                <a:cs typeface="Inter Medium" pitchFamily="34" charset="-120"/>
              </a:rPr>
              <a:t>Asplund,et</a:t>
            </a:r>
            <a:r>
              <a:rPr lang="en-US" sz="1200" dirty="0">
                <a:solidFill>
                  <a:srgbClr val="464646"/>
                </a:solidFill>
                <a:latin typeface="Inter Medium" pitchFamily="34" charset="0"/>
                <a:ea typeface="Inter Medium" pitchFamily="34" charset="-122"/>
                <a:cs typeface="Inter Medium" pitchFamily="34" charset="-120"/>
              </a:rPr>
              <a:t> al.,2026).</a:t>
            </a:r>
            <a:endParaRPr lang="en-US" sz="1200" dirty="0"/>
          </a:p>
          <a:p>
            <a:pPr marL="0" indent="0" algn="l">
              <a:lnSpc>
                <a:spcPts val="2850"/>
              </a:lnSpc>
              <a:buNone/>
            </a:pPr>
            <a:endParaRPr lang="en-US" sz="1200" dirty="0"/>
          </a:p>
        </p:txBody>
      </p:sp>
      <p:sp>
        <p:nvSpPr>
          <p:cNvPr id="23" name="Text 21"/>
          <p:cNvSpPr/>
          <p:nvPr/>
        </p:nvSpPr>
        <p:spPr>
          <a:xfrm>
            <a:off x="9417934" y="5346263"/>
            <a:ext cx="4102179" cy="362903"/>
          </a:xfrm>
          <a:prstGeom prst="rect">
            <a:avLst/>
          </a:prstGeom>
          <a:noFill/>
          <a:ln/>
        </p:spPr>
        <p:txBody>
          <a:bodyPr wrap="none" lIns="0" tIns="0" rIns="0" bIns="0" rtlCol="0" anchor="t"/>
          <a:lstStyle/>
          <a:p>
            <a:pPr>
              <a:lnSpc>
                <a:spcPts val="2850"/>
              </a:lnSpc>
            </a:pPr>
            <a:r>
              <a:rPr lang="en-US" sz="1750" dirty="0">
                <a:solidFill>
                  <a:srgbClr val="464646"/>
                </a:solidFill>
                <a:latin typeface="Inter Medium" pitchFamily="34" charset="0"/>
                <a:ea typeface="Inter Medium" pitchFamily="34" charset="-122"/>
                <a:cs typeface="Inter Medium" pitchFamily="34" charset="-120"/>
              </a:rPr>
              <a:t>High initially, then decreases.</a:t>
            </a:r>
            <a:r>
              <a:rPr lang="en-US" sz="1600" dirty="0">
                <a:solidFill>
                  <a:srgbClr val="464646"/>
                </a:solidFill>
                <a:latin typeface="Inter Medium" pitchFamily="34" charset="0"/>
                <a:ea typeface="Inter Medium" pitchFamily="34" charset="-122"/>
                <a:cs typeface="Inter Medium" pitchFamily="34" charset="-120"/>
              </a:rPr>
              <a:t> </a:t>
            </a:r>
            <a:r>
              <a:rPr lang="en-US" sz="1050" dirty="0">
                <a:solidFill>
                  <a:srgbClr val="464646"/>
                </a:solidFill>
                <a:latin typeface="Inter Medium" pitchFamily="34" charset="0"/>
                <a:ea typeface="Inter Medium" pitchFamily="34" charset="-122"/>
                <a:cs typeface="Inter Medium" pitchFamily="34" charset="-120"/>
              </a:rPr>
              <a:t>(</a:t>
            </a:r>
            <a:r>
              <a:rPr lang="en-US" sz="1000" dirty="0" err="1">
                <a:solidFill>
                  <a:srgbClr val="464646"/>
                </a:solidFill>
                <a:latin typeface="Inter Medium" pitchFamily="34" charset="0"/>
                <a:ea typeface="Inter Medium" pitchFamily="34" charset="-122"/>
                <a:cs typeface="Inter Medium" pitchFamily="34" charset="-120"/>
              </a:rPr>
              <a:t>Asplund,et</a:t>
            </a:r>
            <a:r>
              <a:rPr lang="en-US" sz="1000" dirty="0">
                <a:solidFill>
                  <a:srgbClr val="464646"/>
                </a:solidFill>
                <a:latin typeface="Inter Medium" pitchFamily="34" charset="0"/>
                <a:ea typeface="Inter Medium" pitchFamily="34" charset="-122"/>
                <a:cs typeface="Inter Medium" pitchFamily="34" charset="-120"/>
              </a:rPr>
              <a:t> al.,2026)</a:t>
            </a:r>
            <a:endParaRPr lang="en-US" sz="1000" dirty="0"/>
          </a:p>
          <a:p>
            <a:pPr marL="0" indent="0" algn="l">
              <a:lnSpc>
                <a:spcPts val="2850"/>
              </a:lnSpc>
              <a:buNone/>
            </a:pPr>
            <a:endParaRPr lang="en-US" sz="1750" dirty="0"/>
          </a:p>
        </p:txBody>
      </p:sp>
      <p:sp>
        <p:nvSpPr>
          <p:cNvPr id="24" name="Shape 22"/>
          <p:cNvSpPr/>
          <p:nvPr/>
        </p:nvSpPr>
        <p:spPr>
          <a:xfrm>
            <a:off x="801410" y="5852874"/>
            <a:ext cx="13027581" cy="1013222"/>
          </a:xfrm>
          <a:prstGeom prst="rect">
            <a:avLst/>
          </a:prstGeom>
          <a:solidFill>
            <a:srgbClr val="000000">
              <a:alpha val="4000"/>
            </a:srgbClr>
          </a:solidFill>
          <a:ln/>
        </p:spPr>
        <p:txBody>
          <a:bodyPr/>
          <a:lstStyle/>
          <a:p>
            <a:endParaRPr lang="en-US"/>
          </a:p>
        </p:txBody>
      </p:sp>
      <p:sp>
        <p:nvSpPr>
          <p:cNvPr id="25" name="Text 23"/>
          <p:cNvSpPr/>
          <p:nvPr/>
        </p:nvSpPr>
        <p:spPr>
          <a:xfrm>
            <a:off x="1028343" y="5996583"/>
            <a:ext cx="3450788"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Treatment</a:t>
            </a:r>
            <a:endParaRPr lang="en-US" sz="1750" dirty="0"/>
          </a:p>
        </p:txBody>
      </p:sp>
      <p:sp>
        <p:nvSpPr>
          <p:cNvPr id="26" name="Text 24"/>
          <p:cNvSpPr/>
          <p:nvPr/>
        </p:nvSpPr>
        <p:spPr>
          <a:xfrm>
            <a:off x="4940379" y="5996583"/>
            <a:ext cx="4098369" cy="362903"/>
          </a:xfrm>
          <a:prstGeom prst="rect">
            <a:avLst/>
          </a:prstGeom>
          <a:noFill/>
          <a:ln/>
        </p:spPr>
        <p:txBody>
          <a:bodyPr wrap="non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Insulin injections required for survival</a:t>
            </a:r>
            <a:endParaRPr lang="en-US" sz="1750" dirty="0"/>
          </a:p>
        </p:txBody>
      </p:sp>
      <p:sp>
        <p:nvSpPr>
          <p:cNvPr id="27" name="Text 25"/>
          <p:cNvSpPr/>
          <p:nvPr/>
        </p:nvSpPr>
        <p:spPr>
          <a:xfrm>
            <a:off x="9499997" y="5996583"/>
            <a:ext cx="4102179" cy="725805"/>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Lifestyle changes, oral medication, possibly insulin</a:t>
            </a:r>
            <a:endParaRPr lang="en-US" sz="1750" dirty="0"/>
          </a:p>
        </p:txBody>
      </p:sp>
      <p:sp>
        <p:nvSpPr>
          <p:cNvPr id="28" name="Shape 26"/>
          <p:cNvSpPr/>
          <p:nvPr/>
        </p:nvSpPr>
        <p:spPr>
          <a:xfrm>
            <a:off x="574595" y="6731099"/>
            <a:ext cx="13027581" cy="650319"/>
          </a:xfrm>
          <a:prstGeom prst="rect">
            <a:avLst/>
          </a:prstGeom>
          <a:solidFill>
            <a:srgbClr val="FFFFFF">
              <a:alpha val="4000"/>
            </a:srgbClr>
          </a:solidFill>
          <a:ln/>
        </p:spPr>
        <p:txBody>
          <a:bodyPr/>
          <a:lstStyle/>
          <a:p>
            <a:endParaRPr lang="en-US"/>
          </a:p>
        </p:txBody>
      </p:sp>
      <p:sp>
        <p:nvSpPr>
          <p:cNvPr id="29" name="Text 27"/>
          <p:cNvSpPr/>
          <p:nvPr/>
        </p:nvSpPr>
        <p:spPr>
          <a:xfrm>
            <a:off x="1028343" y="7009805"/>
            <a:ext cx="3450788" cy="362903"/>
          </a:xfrm>
          <a:prstGeom prst="rect">
            <a:avLst/>
          </a:prstGeom>
          <a:noFill/>
          <a:ln/>
        </p:spPr>
        <p:txBody>
          <a:bodyPr wrap="non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Prevention</a:t>
            </a:r>
            <a:endParaRPr lang="en-US" sz="1750" dirty="0"/>
          </a:p>
        </p:txBody>
      </p:sp>
      <p:sp>
        <p:nvSpPr>
          <p:cNvPr id="30" name="Text 28"/>
          <p:cNvSpPr/>
          <p:nvPr/>
        </p:nvSpPr>
        <p:spPr>
          <a:xfrm>
            <a:off x="4940379" y="7009805"/>
            <a:ext cx="4098369" cy="362903"/>
          </a:xfrm>
          <a:prstGeom prst="rect">
            <a:avLst/>
          </a:prstGeom>
          <a:noFill/>
          <a:ln/>
        </p:spPr>
        <p:txBody>
          <a:bodyPr wrap="none" lIns="0" tIns="0" rIns="0" bIns="0" rtlCol="0" anchor="t"/>
          <a:lstStyle/>
          <a:p>
            <a:pPr>
              <a:lnSpc>
                <a:spcPts val="2850"/>
              </a:lnSpc>
            </a:pPr>
            <a:r>
              <a:rPr lang="en-US" sz="1750" dirty="0">
                <a:solidFill>
                  <a:srgbClr val="464646"/>
                </a:solidFill>
                <a:latin typeface="Inter Medium" pitchFamily="34" charset="0"/>
                <a:ea typeface="Inter Medium" pitchFamily="34" charset="-122"/>
                <a:cs typeface="Inter Medium" pitchFamily="34" charset="-120"/>
              </a:rPr>
              <a:t>Not currently preventable.</a:t>
            </a:r>
            <a:r>
              <a:rPr lang="en-US" sz="1600" dirty="0">
                <a:solidFill>
                  <a:srgbClr val="464646"/>
                </a:solidFill>
                <a:latin typeface="Inter Medium" pitchFamily="34" charset="0"/>
                <a:ea typeface="Inter Medium" pitchFamily="34" charset="-122"/>
                <a:cs typeface="Inter Medium" pitchFamily="34" charset="-120"/>
              </a:rPr>
              <a:t> </a:t>
            </a:r>
            <a:r>
              <a:rPr lang="en-US" sz="1050" dirty="0">
                <a:solidFill>
                  <a:srgbClr val="464646"/>
                </a:solidFill>
                <a:latin typeface="Inter Medium" pitchFamily="34" charset="0"/>
                <a:ea typeface="Inter Medium" pitchFamily="34" charset="-122"/>
                <a:cs typeface="Inter Medium" pitchFamily="34" charset="-120"/>
              </a:rPr>
              <a:t>(</a:t>
            </a:r>
            <a:r>
              <a:rPr lang="en-US" sz="1050" dirty="0" err="1">
                <a:solidFill>
                  <a:srgbClr val="464646"/>
                </a:solidFill>
                <a:latin typeface="Inter Medium" pitchFamily="34" charset="0"/>
                <a:ea typeface="Inter Medium" pitchFamily="34" charset="-122"/>
                <a:cs typeface="Inter Medium" pitchFamily="34" charset="-120"/>
              </a:rPr>
              <a:t>Asplund,et</a:t>
            </a:r>
            <a:r>
              <a:rPr lang="en-US" sz="1050" dirty="0">
                <a:solidFill>
                  <a:srgbClr val="464646"/>
                </a:solidFill>
                <a:latin typeface="Inter Medium" pitchFamily="34" charset="0"/>
                <a:ea typeface="Inter Medium" pitchFamily="34" charset="-122"/>
                <a:cs typeface="Inter Medium" pitchFamily="34" charset="-120"/>
              </a:rPr>
              <a:t> al.,2026)</a:t>
            </a:r>
            <a:endParaRPr lang="en-US" sz="1050" dirty="0"/>
          </a:p>
          <a:p>
            <a:pPr marL="0" indent="0" algn="l">
              <a:lnSpc>
                <a:spcPts val="2850"/>
              </a:lnSpc>
              <a:buNone/>
            </a:pPr>
            <a:endParaRPr lang="en-US" sz="1750" dirty="0"/>
          </a:p>
        </p:txBody>
      </p:sp>
      <p:sp>
        <p:nvSpPr>
          <p:cNvPr id="31" name="Text 29"/>
          <p:cNvSpPr/>
          <p:nvPr/>
        </p:nvSpPr>
        <p:spPr>
          <a:xfrm>
            <a:off x="9499997" y="7009805"/>
            <a:ext cx="4102179" cy="362903"/>
          </a:xfrm>
          <a:prstGeom prst="rect">
            <a:avLst/>
          </a:prstGeom>
          <a:noFill/>
          <a:ln/>
        </p:spPr>
        <p:txBody>
          <a:bodyPr wrap="none" lIns="0" tIns="0" rIns="0" bIns="0" rtlCol="0" anchor="t"/>
          <a:lstStyle/>
          <a:p>
            <a:pPr>
              <a:lnSpc>
                <a:spcPts val="2850"/>
              </a:lnSpc>
            </a:pPr>
            <a:r>
              <a:rPr lang="en-US" sz="1750" dirty="0">
                <a:solidFill>
                  <a:srgbClr val="464646"/>
                </a:solidFill>
                <a:latin typeface="Inter Medium" pitchFamily="34" charset="0"/>
                <a:ea typeface="Inter Medium" pitchFamily="34" charset="-122"/>
                <a:cs typeface="Inter Medium" pitchFamily="34" charset="-120"/>
              </a:rPr>
              <a:t>Modifiable through lifestyle. </a:t>
            </a:r>
            <a:r>
              <a:rPr lang="en-US" sz="1050" dirty="0">
                <a:solidFill>
                  <a:srgbClr val="464646"/>
                </a:solidFill>
                <a:latin typeface="Inter Medium" pitchFamily="34" charset="0"/>
                <a:ea typeface="Inter Medium" pitchFamily="34" charset="-122"/>
                <a:cs typeface="Inter Medium" pitchFamily="34" charset="-120"/>
              </a:rPr>
              <a:t>(</a:t>
            </a:r>
            <a:r>
              <a:rPr lang="en-US" sz="1000" dirty="0" err="1">
                <a:solidFill>
                  <a:srgbClr val="464646"/>
                </a:solidFill>
                <a:latin typeface="Inter Medium" pitchFamily="34" charset="0"/>
                <a:ea typeface="Inter Medium" pitchFamily="34" charset="-122"/>
                <a:cs typeface="Inter Medium" pitchFamily="34" charset="-120"/>
              </a:rPr>
              <a:t>Asplund,et</a:t>
            </a:r>
            <a:r>
              <a:rPr lang="en-US" sz="1000" dirty="0">
                <a:solidFill>
                  <a:srgbClr val="464646"/>
                </a:solidFill>
                <a:latin typeface="Inter Medium" pitchFamily="34" charset="0"/>
                <a:ea typeface="Inter Medium" pitchFamily="34" charset="-122"/>
                <a:cs typeface="Inter Medium" pitchFamily="34" charset="-120"/>
              </a:rPr>
              <a:t> al.,2026)</a:t>
            </a:r>
            <a:endParaRPr lang="en-US" sz="1000" dirty="0"/>
          </a:p>
          <a:p>
            <a:pPr marL="0" indent="0" algn="l">
              <a:lnSpc>
                <a:spcPts val="2850"/>
              </a:lnSpc>
              <a:buNone/>
            </a:pP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371243" y="518874"/>
            <a:ext cx="7694890" cy="538401"/>
          </a:xfrm>
          <a:prstGeom prst="rect">
            <a:avLst/>
          </a:prstGeom>
          <a:noFill/>
          <a:ln/>
        </p:spPr>
        <p:txBody>
          <a:bodyPr wrap="none" lIns="0" tIns="0" rIns="0" bIns="0" rtlCol="0" anchor="t"/>
          <a:lstStyle/>
          <a:p>
            <a:pPr marL="0" indent="0" algn="l">
              <a:lnSpc>
                <a:spcPts val="4200"/>
              </a:lnSpc>
              <a:buNone/>
            </a:pPr>
            <a:r>
              <a:rPr lang="en-US" sz="3350" dirty="0">
                <a:solidFill>
                  <a:srgbClr val="030303"/>
                </a:solidFill>
                <a:latin typeface="DM Sans Semi Bold" pitchFamily="34" charset="0"/>
                <a:ea typeface="DM Sans Semi Bold" pitchFamily="34" charset="-122"/>
                <a:cs typeface="DM Sans Semi Bold" pitchFamily="34" charset="-120"/>
              </a:rPr>
              <a:t>Patient Demographics: David (Type 1)</a:t>
            </a:r>
            <a:endParaRPr lang="en-US" sz="3350" dirty="0"/>
          </a:p>
        </p:txBody>
      </p:sp>
      <p:pic>
        <p:nvPicPr>
          <p:cNvPr id="3" name="Image 0" descr="preencoded.png"/>
          <p:cNvPicPr>
            <a:picLocks noChangeAspect="1"/>
          </p:cNvPicPr>
          <p:nvPr/>
        </p:nvPicPr>
        <p:blipFill>
          <a:blip r:embed="rId3"/>
          <a:stretch>
            <a:fillRect/>
          </a:stretch>
        </p:blipFill>
        <p:spPr>
          <a:xfrm>
            <a:off x="1371243" y="1400651"/>
            <a:ext cx="3887510" cy="5183267"/>
          </a:xfrm>
          <a:prstGeom prst="rect">
            <a:avLst/>
          </a:prstGeom>
        </p:spPr>
      </p:pic>
      <p:sp>
        <p:nvSpPr>
          <p:cNvPr id="4" name="Text 1"/>
          <p:cNvSpPr/>
          <p:nvPr/>
        </p:nvSpPr>
        <p:spPr>
          <a:xfrm>
            <a:off x="5686663" y="2552819"/>
            <a:ext cx="2584252" cy="323017"/>
          </a:xfrm>
          <a:prstGeom prst="rect">
            <a:avLst/>
          </a:prstGeom>
          <a:noFill/>
          <a:ln/>
        </p:spPr>
        <p:txBody>
          <a:bodyPr wrap="none" lIns="0" tIns="0" rIns="0" bIns="0" rtlCol="0" anchor="t"/>
          <a:lstStyle/>
          <a:p>
            <a:pPr marL="0" indent="0" algn="l">
              <a:lnSpc>
                <a:spcPts val="2500"/>
              </a:lnSpc>
              <a:buNone/>
            </a:pPr>
            <a:r>
              <a:rPr lang="en-US" sz="2000" dirty="0">
                <a:solidFill>
                  <a:srgbClr val="030303"/>
                </a:solidFill>
                <a:latin typeface="DM Sans Semi Bold" pitchFamily="34" charset="0"/>
                <a:ea typeface="DM Sans Semi Bold" pitchFamily="34" charset="-122"/>
                <a:cs typeface="DM Sans Semi Bold" pitchFamily="34" charset="-120"/>
              </a:rPr>
              <a:t>Patient Profile</a:t>
            </a:r>
            <a:endParaRPr lang="en-US" sz="2000" dirty="0"/>
          </a:p>
        </p:txBody>
      </p:sp>
      <p:sp>
        <p:nvSpPr>
          <p:cNvPr id="5" name="Text 2"/>
          <p:cNvSpPr/>
          <p:nvPr/>
        </p:nvSpPr>
        <p:spPr>
          <a:xfrm>
            <a:off x="5686663" y="3006685"/>
            <a:ext cx="7579876" cy="1106805"/>
          </a:xfrm>
          <a:prstGeom prst="rect">
            <a:avLst/>
          </a:prstGeom>
          <a:noFill/>
          <a:ln/>
        </p:spPr>
        <p:txBody>
          <a:bodyPr wrap="square" lIns="0" tIns="0" rIns="0" bIns="0" rtlCol="0" anchor="t"/>
          <a:lstStyle/>
          <a:p>
            <a:pPr marL="342900" indent="-342900" algn="l">
              <a:lnSpc>
                <a:spcPts val="1900"/>
              </a:lnSpc>
              <a:buSzPct val="100000"/>
              <a:buChar char="•"/>
            </a:pPr>
            <a:r>
              <a:rPr lang="en-US" sz="1350" b="1" dirty="0">
                <a:solidFill>
                  <a:srgbClr val="464646"/>
                </a:solidFill>
                <a:latin typeface="Inter Medium" pitchFamily="34" charset="0"/>
                <a:ea typeface="Inter Medium" pitchFamily="34" charset="-122"/>
                <a:cs typeface="Inter Medium" pitchFamily="34" charset="-120"/>
              </a:rPr>
              <a:t>Name:</a:t>
            </a:r>
            <a:r>
              <a:rPr lang="en-US" sz="1350" dirty="0">
                <a:solidFill>
                  <a:srgbClr val="464646"/>
                </a:solidFill>
                <a:latin typeface="Inter Medium" pitchFamily="34" charset="0"/>
                <a:ea typeface="Inter Medium" pitchFamily="34" charset="-122"/>
                <a:cs typeface="Inter Medium" pitchFamily="34" charset="-120"/>
              </a:rPr>
              <a:t> David</a:t>
            </a:r>
            <a:endParaRPr lang="en-US" sz="1350" dirty="0"/>
          </a:p>
          <a:p>
            <a:pPr marL="342900" indent="-342900" algn="l">
              <a:lnSpc>
                <a:spcPts val="1900"/>
              </a:lnSpc>
              <a:buSzPct val="100000"/>
              <a:buChar char="•"/>
            </a:pPr>
            <a:r>
              <a:rPr lang="en-US" sz="1350" b="1" dirty="0">
                <a:solidFill>
                  <a:srgbClr val="464646"/>
                </a:solidFill>
                <a:latin typeface="Inter Medium" pitchFamily="34" charset="0"/>
                <a:ea typeface="Inter Medium" pitchFamily="34" charset="-122"/>
                <a:cs typeface="Inter Medium" pitchFamily="34" charset="-120"/>
              </a:rPr>
              <a:t>Age:</a:t>
            </a:r>
            <a:r>
              <a:rPr lang="en-US" sz="1350" dirty="0">
                <a:solidFill>
                  <a:srgbClr val="464646"/>
                </a:solidFill>
                <a:latin typeface="Inter Medium" pitchFamily="34" charset="0"/>
                <a:ea typeface="Inter Medium" pitchFamily="34" charset="-122"/>
                <a:cs typeface="Inter Medium" pitchFamily="34" charset="-120"/>
              </a:rPr>
              <a:t> 22 years</a:t>
            </a:r>
            <a:endParaRPr lang="en-US" sz="1350" dirty="0"/>
          </a:p>
          <a:p>
            <a:pPr marL="342900" indent="-342900" algn="l">
              <a:lnSpc>
                <a:spcPts val="1900"/>
              </a:lnSpc>
              <a:buSzPct val="100000"/>
              <a:buChar char="•"/>
            </a:pPr>
            <a:r>
              <a:rPr lang="en-US" sz="1350" b="1" dirty="0">
                <a:solidFill>
                  <a:srgbClr val="464646"/>
                </a:solidFill>
                <a:latin typeface="Inter Medium" pitchFamily="34" charset="0"/>
                <a:ea typeface="Inter Medium" pitchFamily="34" charset="-122"/>
                <a:cs typeface="Inter Medium" pitchFamily="34" charset="-120"/>
              </a:rPr>
              <a:t>Occupation:</a:t>
            </a:r>
            <a:r>
              <a:rPr lang="en-US" sz="1350" dirty="0">
                <a:solidFill>
                  <a:srgbClr val="464646"/>
                </a:solidFill>
                <a:latin typeface="Inter Medium" pitchFamily="34" charset="0"/>
                <a:ea typeface="Inter Medium" pitchFamily="34" charset="-122"/>
                <a:cs typeface="Inter Medium" pitchFamily="34" charset="-120"/>
              </a:rPr>
              <a:t> University Student</a:t>
            </a:r>
            <a:endParaRPr lang="en-US" sz="1350" dirty="0"/>
          </a:p>
          <a:p>
            <a:pPr marL="342900" indent="-342900" algn="l">
              <a:lnSpc>
                <a:spcPts val="1900"/>
              </a:lnSpc>
              <a:buSzPct val="100000"/>
              <a:buChar char="•"/>
            </a:pPr>
            <a:r>
              <a:rPr lang="en-US" sz="1350" b="1" dirty="0">
                <a:solidFill>
                  <a:srgbClr val="464646"/>
                </a:solidFill>
                <a:latin typeface="Inter Medium" pitchFamily="34" charset="0"/>
                <a:ea typeface="Inter Medium" pitchFamily="34" charset="-122"/>
                <a:cs typeface="Inter Medium" pitchFamily="34" charset="-120"/>
              </a:rPr>
              <a:t>Living Situation:</a:t>
            </a:r>
            <a:r>
              <a:rPr lang="en-US" sz="1350" dirty="0">
                <a:solidFill>
                  <a:srgbClr val="464646"/>
                </a:solidFill>
                <a:latin typeface="Inter Medium" pitchFamily="34" charset="0"/>
                <a:ea typeface="Inter Medium" pitchFamily="34" charset="-122"/>
                <a:cs typeface="Inter Medium" pitchFamily="34" charset="-120"/>
              </a:rPr>
              <a:t> Student accommodation</a:t>
            </a:r>
            <a:endParaRPr lang="en-US" sz="1350" dirty="0"/>
          </a:p>
        </p:txBody>
      </p:sp>
      <p:sp>
        <p:nvSpPr>
          <p:cNvPr id="6" name="Text 3"/>
          <p:cNvSpPr/>
          <p:nvPr/>
        </p:nvSpPr>
        <p:spPr>
          <a:xfrm>
            <a:off x="5686663" y="4244340"/>
            <a:ext cx="2584252" cy="323017"/>
          </a:xfrm>
          <a:prstGeom prst="rect">
            <a:avLst/>
          </a:prstGeom>
          <a:noFill/>
          <a:ln/>
        </p:spPr>
        <p:txBody>
          <a:bodyPr wrap="none" lIns="0" tIns="0" rIns="0" bIns="0" rtlCol="0" anchor="t"/>
          <a:lstStyle/>
          <a:p>
            <a:pPr marL="0" indent="0" algn="l">
              <a:lnSpc>
                <a:spcPts val="2500"/>
              </a:lnSpc>
              <a:buNone/>
            </a:pPr>
            <a:r>
              <a:rPr lang="en-US" sz="2000" dirty="0">
                <a:solidFill>
                  <a:srgbClr val="030303"/>
                </a:solidFill>
                <a:latin typeface="DM Sans Semi Bold" pitchFamily="34" charset="0"/>
                <a:ea typeface="DM Sans Semi Bold" pitchFamily="34" charset="-122"/>
                <a:cs typeface="DM Sans Semi Bold" pitchFamily="34" charset="-120"/>
              </a:rPr>
              <a:t>Lifestyle Factors</a:t>
            </a:r>
            <a:endParaRPr lang="en-US" sz="2000" dirty="0"/>
          </a:p>
        </p:txBody>
      </p:sp>
      <p:sp>
        <p:nvSpPr>
          <p:cNvPr id="7" name="Text 4"/>
          <p:cNvSpPr/>
          <p:nvPr/>
        </p:nvSpPr>
        <p:spPr>
          <a:xfrm>
            <a:off x="5686663" y="4698206"/>
            <a:ext cx="7579876" cy="1076952"/>
          </a:xfrm>
          <a:prstGeom prst="rect">
            <a:avLst/>
          </a:prstGeom>
          <a:noFill/>
          <a:ln/>
        </p:spPr>
        <p:txBody>
          <a:bodyPr wrap="square" lIns="0" tIns="0" rIns="0" bIns="0" rtlCol="0" anchor="t"/>
          <a:lstStyle/>
          <a:p>
            <a:pPr marL="342900" indent="-342900" algn="l">
              <a:lnSpc>
                <a:spcPts val="1900"/>
              </a:lnSpc>
              <a:buSzPct val="100000"/>
              <a:buChar char="•"/>
            </a:pPr>
            <a:r>
              <a:rPr lang="en-US" sz="1350" dirty="0">
                <a:solidFill>
                  <a:srgbClr val="464646"/>
                </a:solidFill>
                <a:latin typeface="Inter Medium" pitchFamily="34" charset="0"/>
                <a:ea typeface="Inter Medium" pitchFamily="34" charset="-122"/>
                <a:cs typeface="Inter Medium" pitchFamily="34" charset="-120"/>
              </a:rPr>
              <a:t>Diet often consists of takeaways and processed food</a:t>
            </a:r>
            <a:endParaRPr lang="en-US" sz="1350" dirty="0"/>
          </a:p>
          <a:p>
            <a:pPr marL="342900" indent="-342900" algn="l">
              <a:lnSpc>
                <a:spcPts val="1900"/>
              </a:lnSpc>
              <a:buSzPct val="100000"/>
              <a:buChar char="•"/>
            </a:pPr>
            <a:r>
              <a:rPr lang="en-US" sz="1350" dirty="0">
                <a:solidFill>
                  <a:srgbClr val="464646"/>
                </a:solidFill>
                <a:latin typeface="Inter Medium" pitchFamily="34" charset="0"/>
                <a:ea typeface="Inter Medium" pitchFamily="34" charset="-122"/>
                <a:cs typeface="Inter Medium" pitchFamily="34" charset="-120"/>
              </a:rPr>
              <a:t>Irregular sleep patterns due to academic demands</a:t>
            </a:r>
            <a:endParaRPr lang="en-US" sz="1350" dirty="0"/>
          </a:p>
          <a:p>
            <a:pPr marL="342900" indent="-342900" algn="l">
              <a:lnSpc>
                <a:spcPts val="1900"/>
              </a:lnSpc>
              <a:buSzPct val="100000"/>
              <a:buChar char="•"/>
            </a:pPr>
            <a:r>
              <a:rPr lang="en-US" sz="1350" dirty="0">
                <a:solidFill>
                  <a:srgbClr val="464646"/>
                </a:solidFill>
                <a:latin typeface="Inter Medium" pitchFamily="34" charset="0"/>
                <a:ea typeface="Inter Medium" pitchFamily="34" charset="-122"/>
                <a:cs typeface="Inter Medium" pitchFamily="34" charset="-120"/>
              </a:rPr>
              <a:t>Sedentary study habits with limited physical activity</a:t>
            </a:r>
          </a:p>
          <a:p>
            <a:pPr>
              <a:lnSpc>
                <a:spcPts val="1900"/>
              </a:lnSpc>
              <a:buSzPct val="100000"/>
            </a:pPr>
            <a:r>
              <a:rPr lang="en-US" sz="1350" dirty="0">
                <a:solidFill>
                  <a:srgbClr val="464646"/>
                </a:solidFill>
                <a:latin typeface="Inter Medium" pitchFamily="34" charset="0"/>
                <a:ea typeface="Inter Medium" pitchFamily="34" charset="-122"/>
              </a:rPr>
              <a:t> </a:t>
            </a:r>
          </a:p>
          <a:p>
            <a:pPr>
              <a:lnSpc>
                <a:spcPts val="1900"/>
              </a:lnSpc>
              <a:buSzPct val="100000"/>
            </a:pPr>
            <a:r>
              <a:rPr lang="en-US" sz="1350" dirty="0">
                <a:solidFill>
                  <a:srgbClr val="464646"/>
                </a:solidFill>
                <a:latin typeface="Inter Medium" pitchFamily="34" charset="0"/>
                <a:ea typeface="Inter Medium" pitchFamily="34" charset="-122"/>
              </a:rPr>
              <a:t>       (</a:t>
            </a:r>
            <a:r>
              <a:rPr lang="en-US" sz="1350" dirty="0" err="1">
                <a:solidFill>
                  <a:srgbClr val="464646"/>
                </a:solidFill>
                <a:latin typeface="Inter Medium" pitchFamily="34" charset="0"/>
                <a:ea typeface="Inter Medium" pitchFamily="34" charset="-122"/>
              </a:rPr>
              <a:t>Bhushan</a:t>
            </a:r>
            <a:r>
              <a:rPr lang="en-US" sz="1350" dirty="0">
                <a:solidFill>
                  <a:srgbClr val="464646"/>
                </a:solidFill>
                <a:latin typeface="Inter Medium" pitchFamily="34" charset="0"/>
                <a:ea typeface="Inter Medium" pitchFamily="34" charset="-122"/>
              </a:rPr>
              <a:t> and Thompson, 2025.) </a:t>
            </a:r>
            <a:endParaRPr lang="en-US" sz="1350" dirty="0"/>
          </a:p>
          <a:p>
            <a:pPr algn="l">
              <a:lnSpc>
                <a:spcPts val="1900"/>
              </a:lnSpc>
              <a:buSzPct val="100000"/>
            </a:pPr>
            <a:r>
              <a:rPr lang="en-US" sz="1350" dirty="0"/>
              <a:t>   </a:t>
            </a:r>
          </a:p>
        </p:txBody>
      </p:sp>
      <p:sp>
        <p:nvSpPr>
          <p:cNvPr id="8" name="Shape 5"/>
          <p:cNvSpPr/>
          <p:nvPr/>
        </p:nvSpPr>
        <p:spPr>
          <a:xfrm>
            <a:off x="1371243" y="6969740"/>
            <a:ext cx="86082" cy="86082"/>
          </a:xfrm>
          <a:prstGeom prst="roundRect">
            <a:avLst>
              <a:gd name="adj" fmla="val 531121"/>
            </a:avLst>
          </a:prstGeom>
          <a:solidFill>
            <a:srgbClr val="1C9770"/>
          </a:solidFill>
          <a:ln/>
        </p:spPr>
        <p:txBody>
          <a:bodyPr/>
          <a:lstStyle/>
          <a:p>
            <a:endParaRPr lang="en-US"/>
          </a:p>
        </p:txBody>
      </p:sp>
      <p:sp>
        <p:nvSpPr>
          <p:cNvPr id="9" name="Text 6"/>
          <p:cNvSpPr/>
          <p:nvPr/>
        </p:nvSpPr>
        <p:spPr>
          <a:xfrm>
            <a:off x="1588175" y="6878241"/>
            <a:ext cx="2153483" cy="269200"/>
          </a:xfrm>
          <a:prstGeom prst="rect">
            <a:avLst/>
          </a:prstGeom>
          <a:noFill/>
          <a:ln/>
        </p:spPr>
        <p:txBody>
          <a:bodyPr wrap="none" lIns="0" tIns="0" rIns="0" bIns="0" rtlCol="0" anchor="t"/>
          <a:lstStyle/>
          <a:p>
            <a:pPr marL="0" indent="0" algn="l">
              <a:lnSpc>
                <a:spcPts val="2100"/>
              </a:lnSpc>
              <a:buNone/>
            </a:pPr>
            <a:r>
              <a:rPr lang="en-US" sz="1650" dirty="0">
                <a:solidFill>
                  <a:srgbClr val="464646"/>
                </a:solidFill>
                <a:latin typeface="DM Sans Semi Bold" pitchFamily="34" charset="0"/>
                <a:ea typeface="DM Sans Semi Bold" pitchFamily="34" charset="-122"/>
                <a:cs typeface="DM Sans Semi Bold" pitchFamily="34" charset="-120"/>
              </a:rPr>
              <a:t>Genetic Risk</a:t>
            </a:r>
            <a:endParaRPr lang="en-US" sz="1650" dirty="0"/>
          </a:p>
        </p:txBody>
      </p:sp>
      <p:sp>
        <p:nvSpPr>
          <p:cNvPr id="10" name="Text 7"/>
          <p:cNvSpPr/>
          <p:nvPr/>
        </p:nvSpPr>
        <p:spPr>
          <a:xfrm>
            <a:off x="1588175" y="7168634"/>
            <a:ext cx="5645229" cy="484823"/>
          </a:xfrm>
          <a:prstGeom prst="rect">
            <a:avLst/>
          </a:prstGeom>
          <a:noFill/>
          <a:ln/>
        </p:spPr>
        <p:txBody>
          <a:bodyPr wrap="none" lIns="0" tIns="0" rIns="0" bIns="0" rtlCol="0" anchor="t"/>
          <a:lstStyle/>
          <a:p>
            <a:pPr marL="0" indent="0" algn="l">
              <a:lnSpc>
                <a:spcPts val="1900"/>
              </a:lnSpc>
              <a:buNone/>
            </a:pPr>
            <a:r>
              <a:rPr lang="en-US" sz="1350" dirty="0">
                <a:solidFill>
                  <a:srgbClr val="464646"/>
                </a:solidFill>
                <a:latin typeface="Inter Medium" pitchFamily="34" charset="0"/>
                <a:ea typeface="Inter Medium" pitchFamily="34" charset="-122"/>
                <a:cs typeface="Inter Medium" pitchFamily="34" charset="-120"/>
              </a:rPr>
              <a:t>HLA genotype increases susceptibility to autoimmune response</a:t>
            </a:r>
          </a:p>
          <a:p>
            <a:pPr marL="0" indent="0" algn="l">
              <a:lnSpc>
                <a:spcPts val="1900"/>
              </a:lnSpc>
              <a:buNone/>
            </a:pPr>
            <a:r>
              <a:rPr lang="en-US" sz="1350" dirty="0">
                <a:solidFill>
                  <a:srgbClr val="464646"/>
                </a:solidFill>
                <a:latin typeface="Inter Medium" pitchFamily="34" charset="0"/>
                <a:ea typeface="Inter Medium" pitchFamily="34" charset="-122"/>
              </a:rPr>
              <a:t>(</a:t>
            </a:r>
            <a:r>
              <a:rPr lang="en-US" sz="1350" dirty="0" err="1">
                <a:solidFill>
                  <a:srgbClr val="464646"/>
                </a:solidFill>
                <a:latin typeface="Inter Medium" pitchFamily="34" charset="0"/>
                <a:ea typeface="Inter Medium" pitchFamily="34" charset="-122"/>
              </a:rPr>
              <a:t>Bhushan</a:t>
            </a:r>
            <a:r>
              <a:rPr lang="en-US" sz="1350" dirty="0">
                <a:solidFill>
                  <a:srgbClr val="464646"/>
                </a:solidFill>
                <a:latin typeface="Inter Medium" pitchFamily="34" charset="0"/>
                <a:ea typeface="Inter Medium" pitchFamily="34" charset="-122"/>
              </a:rPr>
              <a:t> and Thompson, 2025.) </a:t>
            </a:r>
            <a:endParaRPr lang="en-US" sz="1350" dirty="0"/>
          </a:p>
        </p:txBody>
      </p:sp>
      <p:sp>
        <p:nvSpPr>
          <p:cNvPr id="11" name="Shape 8"/>
          <p:cNvSpPr/>
          <p:nvPr/>
        </p:nvSpPr>
        <p:spPr>
          <a:xfrm>
            <a:off x="7396877" y="6969740"/>
            <a:ext cx="86082" cy="86082"/>
          </a:xfrm>
          <a:prstGeom prst="roundRect">
            <a:avLst>
              <a:gd name="adj" fmla="val 531121"/>
            </a:avLst>
          </a:prstGeom>
          <a:solidFill>
            <a:srgbClr val="1C9770"/>
          </a:solidFill>
          <a:ln/>
        </p:spPr>
        <p:txBody>
          <a:bodyPr/>
          <a:lstStyle/>
          <a:p>
            <a:endParaRPr lang="en-US"/>
          </a:p>
        </p:txBody>
      </p:sp>
      <p:sp>
        <p:nvSpPr>
          <p:cNvPr id="12" name="Text 9"/>
          <p:cNvSpPr/>
          <p:nvPr/>
        </p:nvSpPr>
        <p:spPr>
          <a:xfrm>
            <a:off x="7613809" y="6878241"/>
            <a:ext cx="2269212" cy="269200"/>
          </a:xfrm>
          <a:prstGeom prst="rect">
            <a:avLst/>
          </a:prstGeom>
          <a:noFill/>
          <a:ln/>
        </p:spPr>
        <p:txBody>
          <a:bodyPr wrap="none" lIns="0" tIns="0" rIns="0" bIns="0" rtlCol="0" anchor="t"/>
          <a:lstStyle/>
          <a:p>
            <a:pPr marL="0" indent="0" algn="l">
              <a:lnSpc>
                <a:spcPts val="2100"/>
              </a:lnSpc>
              <a:buNone/>
            </a:pPr>
            <a:r>
              <a:rPr lang="en-US" sz="1650" dirty="0">
                <a:solidFill>
                  <a:srgbClr val="464646"/>
                </a:solidFill>
                <a:latin typeface="DM Sans Semi Bold" pitchFamily="34" charset="0"/>
                <a:ea typeface="DM Sans Semi Bold" pitchFamily="34" charset="-122"/>
                <a:cs typeface="DM Sans Semi Bold" pitchFamily="34" charset="-120"/>
              </a:rPr>
              <a:t>Environmental Trigger</a:t>
            </a:r>
            <a:endParaRPr lang="en-US" sz="1650" dirty="0"/>
          </a:p>
        </p:txBody>
      </p:sp>
      <p:sp>
        <p:nvSpPr>
          <p:cNvPr id="13" name="Text 10"/>
          <p:cNvSpPr/>
          <p:nvPr/>
        </p:nvSpPr>
        <p:spPr>
          <a:xfrm>
            <a:off x="7613809" y="7225903"/>
            <a:ext cx="5645229" cy="484823"/>
          </a:xfrm>
          <a:prstGeom prst="rect">
            <a:avLst/>
          </a:prstGeom>
          <a:noFill/>
          <a:ln/>
        </p:spPr>
        <p:txBody>
          <a:bodyPr wrap="square" lIns="0" tIns="0" rIns="0" bIns="0" rtlCol="0" anchor="t"/>
          <a:lstStyle/>
          <a:p>
            <a:pPr>
              <a:lnSpc>
                <a:spcPts val="1900"/>
              </a:lnSpc>
            </a:pPr>
            <a:r>
              <a:rPr lang="en-US" sz="1350" dirty="0">
                <a:solidFill>
                  <a:srgbClr val="464646"/>
                </a:solidFill>
                <a:latin typeface="Inter Medium" pitchFamily="34" charset="0"/>
                <a:ea typeface="Inter Medium" pitchFamily="34" charset="-122"/>
                <a:cs typeface="Inter Medium" pitchFamily="34" charset="-120"/>
              </a:rPr>
              <a:t>Potential viral trigger (e.g., enterovirus) initiating autoimmune destruction (</a:t>
            </a:r>
            <a:r>
              <a:rPr lang="en-US" sz="1350" dirty="0" err="1">
                <a:solidFill>
                  <a:srgbClr val="464646"/>
                </a:solidFill>
                <a:latin typeface="Inter Medium" pitchFamily="34" charset="0"/>
                <a:ea typeface="Inter Medium" pitchFamily="34" charset="-122"/>
              </a:rPr>
              <a:t>Bhushan</a:t>
            </a:r>
            <a:r>
              <a:rPr lang="en-US" sz="1350" dirty="0">
                <a:solidFill>
                  <a:srgbClr val="464646"/>
                </a:solidFill>
                <a:latin typeface="Inter Medium" pitchFamily="34" charset="0"/>
                <a:ea typeface="Inter Medium" pitchFamily="34" charset="-122"/>
              </a:rPr>
              <a:t> and Thompson, 2025.) </a:t>
            </a:r>
            <a:endParaRPr lang="en-US" sz="1350" dirty="0"/>
          </a:p>
          <a:p>
            <a:pPr marL="0" indent="0" algn="l">
              <a:lnSpc>
                <a:spcPts val="1900"/>
              </a:lnSpc>
              <a:buNone/>
            </a:pP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2050256" y="423863"/>
            <a:ext cx="7533323" cy="476845"/>
          </a:xfrm>
          <a:prstGeom prst="rect">
            <a:avLst/>
          </a:prstGeom>
          <a:noFill/>
          <a:ln/>
        </p:spPr>
        <p:txBody>
          <a:bodyPr wrap="none" lIns="0" tIns="0" rIns="0" bIns="0" rtlCol="0" anchor="t"/>
          <a:lstStyle/>
          <a:p>
            <a:pPr marL="0" indent="0" algn="l">
              <a:lnSpc>
                <a:spcPts val="3750"/>
              </a:lnSpc>
              <a:buNone/>
            </a:pPr>
            <a:r>
              <a:rPr lang="en-US" sz="3000" dirty="0">
                <a:solidFill>
                  <a:srgbClr val="030303"/>
                </a:solidFill>
                <a:latin typeface="DM Sans Semi Bold" pitchFamily="34" charset="0"/>
                <a:ea typeface="DM Sans Semi Bold" pitchFamily="34" charset="-122"/>
                <a:cs typeface="DM Sans Semi Bold" pitchFamily="34" charset="-120"/>
              </a:rPr>
              <a:t>Patient Demographics: Margaret (Type 2)</a:t>
            </a:r>
            <a:endParaRPr lang="en-US" sz="3000" dirty="0"/>
          </a:p>
        </p:txBody>
      </p:sp>
      <p:pic>
        <p:nvPicPr>
          <p:cNvPr id="3" name="Image 0" descr="preencoded.png"/>
          <p:cNvPicPr>
            <a:picLocks noChangeAspect="1"/>
          </p:cNvPicPr>
          <p:nvPr/>
        </p:nvPicPr>
        <p:blipFill>
          <a:blip r:embed="rId3"/>
          <a:stretch>
            <a:fillRect/>
          </a:stretch>
        </p:blipFill>
        <p:spPr>
          <a:xfrm>
            <a:off x="2050256" y="1170146"/>
            <a:ext cx="3443407" cy="4591169"/>
          </a:xfrm>
          <a:prstGeom prst="rect">
            <a:avLst/>
          </a:prstGeom>
        </p:spPr>
      </p:pic>
      <p:sp>
        <p:nvSpPr>
          <p:cNvPr id="4" name="Text 1"/>
          <p:cNvSpPr/>
          <p:nvPr/>
        </p:nvSpPr>
        <p:spPr>
          <a:xfrm>
            <a:off x="5873472" y="2134791"/>
            <a:ext cx="2289096" cy="286107"/>
          </a:xfrm>
          <a:prstGeom prst="rect">
            <a:avLst/>
          </a:prstGeom>
          <a:noFill/>
          <a:ln/>
        </p:spPr>
        <p:txBody>
          <a:bodyPr wrap="none" lIns="0" tIns="0" rIns="0" bIns="0" rtlCol="0" anchor="t"/>
          <a:lstStyle/>
          <a:p>
            <a:pPr marL="0" indent="0" algn="l">
              <a:lnSpc>
                <a:spcPts val="2250"/>
              </a:lnSpc>
              <a:buNone/>
            </a:pPr>
            <a:r>
              <a:rPr lang="en-US" sz="1800" dirty="0">
                <a:solidFill>
                  <a:srgbClr val="030303"/>
                </a:solidFill>
                <a:latin typeface="DM Sans Semi Bold" pitchFamily="34" charset="0"/>
                <a:ea typeface="DM Sans Semi Bold" pitchFamily="34" charset="-122"/>
                <a:cs typeface="DM Sans Semi Bold" pitchFamily="34" charset="-120"/>
              </a:rPr>
              <a:t>Patient Profile</a:t>
            </a:r>
            <a:endParaRPr lang="en-US" sz="1800" dirty="0"/>
          </a:p>
        </p:txBody>
      </p:sp>
      <p:sp>
        <p:nvSpPr>
          <p:cNvPr id="5" name="Text 2"/>
          <p:cNvSpPr/>
          <p:nvPr/>
        </p:nvSpPr>
        <p:spPr>
          <a:xfrm>
            <a:off x="5873472" y="2523530"/>
            <a:ext cx="6714053" cy="924282"/>
          </a:xfrm>
          <a:prstGeom prst="rect">
            <a:avLst/>
          </a:prstGeom>
          <a:noFill/>
          <a:ln/>
        </p:spPr>
        <p:txBody>
          <a:bodyPr wrap="square" lIns="0" tIns="0" rIns="0" bIns="0" rtlCol="0" anchor="t"/>
          <a:lstStyle/>
          <a:p>
            <a:pPr marL="342900" indent="-342900" algn="l">
              <a:lnSpc>
                <a:spcPts val="1600"/>
              </a:lnSpc>
              <a:buSzPct val="100000"/>
              <a:buChar char="•"/>
            </a:pPr>
            <a:r>
              <a:rPr lang="en-US" sz="1200" b="1" dirty="0">
                <a:solidFill>
                  <a:srgbClr val="464646"/>
                </a:solidFill>
                <a:latin typeface="Inter Medium" pitchFamily="34" charset="0"/>
                <a:ea typeface="Inter Medium" pitchFamily="34" charset="-122"/>
                <a:cs typeface="Inter Medium" pitchFamily="34" charset="-120"/>
              </a:rPr>
              <a:t>Name:</a:t>
            </a:r>
            <a:r>
              <a:rPr lang="en-US" sz="1200" dirty="0">
                <a:solidFill>
                  <a:srgbClr val="464646"/>
                </a:solidFill>
                <a:latin typeface="Inter Medium" pitchFamily="34" charset="0"/>
                <a:ea typeface="Inter Medium" pitchFamily="34" charset="-122"/>
                <a:cs typeface="Inter Medium" pitchFamily="34" charset="-120"/>
              </a:rPr>
              <a:t> Margaret</a:t>
            </a:r>
            <a:endParaRPr lang="en-US" sz="1200" dirty="0"/>
          </a:p>
          <a:p>
            <a:pPr marL="342900" indent="-342900" algn="l">
              <a:lnSpc>
                <a:spcPts val="1600"/>
              </a:lnSpc>
              <a:buSzPct val="100000"/>
              <a:buChar char="•"/>
            </a:pPr>
            <a:r>
              <a:rPr lang="en-US" sz="1200" b="1" dirty="0">
                <a:solidFill>
                  <a:srgbClr val="464646"/>
                </a:solidFill>
                <a:latin typeface="Inter Medium" pitchFamily="34" charset="0"/>
                <a:ea typeface="Inter Medium" pitchFamily="34" charset="-122"/>
                <a:cs typeface="Inter Medium" pitchFamily="34" charset="-120"/>
              </a:rPr>
              <a:t>Age:</a:t>
            </a:r>
            <a:r>
              <a:rPr lang="en-US" sz="1200" dirty="0">
                <a:solidFill>
                  <a:srgbClr val="464646"/>
                </a:solidFill>
                <a:latin typeface="Inter Medium" pitchFamily="34" charset="0"/>
                <a:ea typeface="Inter Medium" pitchFamily="34" charset="-122"/>
                <a:cs typeface="Inter Medium" pitchFamily="34" charset="-120"/>
              </a:rPr>
              <a:t> 58 years</a:t>
            </a:r>
            <a:endParaRPr lang="en-US" sz="1200" dirty="0"/>
          </a:p>
          <a:p>
            <a:pPr marL="342900" indent="-342900" algn="l">
              <a:lnSpc>
                <a:spcPts val="1600"/>
              </a:lnSpc>
              <a:buSzPct val="100000"/>
              <a:buChar char="•"/>
            </a:pPr>
            <a:r>
              <a:rPr lang="en-US" sz="1200" b="1" dirty="0">
                <a:solidFill>
                  <a:srgbClr val="464646"/>
                </a:solidFill>
                <a:latin typeface="Inter Medium" pitchFamily="34" charset="0"/>
                <a:ea typeface="Inter Medium" pitchFamily="34" charset="-122"/>
                <a:cs typeface="Inter Medium" pitchFamily="34" charset="-120"/>
              </a:rPr>
              <a:t>Occupation:</a:t>
            </a:r>
            <a:r>
              <a:rPr lang="en-US" sz="1200" dirty="0">
                <a:solidFill>
                  <a:srgbClr val="464646"/>
                </a:solidFill>
                <a:latin typeface="Inter Medium" pitchFamily="34" charset="0"/>
                <a:ea typeface="Inter Medium" pitchFamily="34" charset="-122"/>
                <a:cs typeface="Inter Medium" pitchFamily="34" charset="-120"/>
              </a:rPr>
              <a:t> Office Administrator</a:t>
            </a:r>
            <a:endParaRPr lang="en-US" sz="1200" dirty="0"/>
          </a:p>
          <a:p>
            <a:pPr marL="342900" indent="-342900" algn="l">
              <a:lnSpc>
                <a:spcPts val="1600"/>
              </a:lnSpc>
              <a:buSzPct val="100000"/>
              <a:buChar char="•"/>
            </a:pPr>
            <a:r>
              <a:rPr lang="en-US" sz="1200" b="1" dirty="0">
                <a:solidFill>
                  <a:srgbClr val="464646"/>
                </a:solidFill>
                <a:latin typeface="Inter Medium" pitchFamily="34" charset="0"/>
                <a:ea typeface="Inter Medium" pitchFamily="34" charset="-122"/>
                <a:cs typeface="Inter Medium" pitchFamily="34" charset="-120"/>
              </a:rPr>
              <a:t>Living Situation:</a:t>
            </a:r>
            <a:r>
              <a:rPr lang="en-US" sz="1200" dirty="0">
                <a:solidFill>
                  <a:srgbClr val="464646"/>
                </a:solidFill>
                <a:latin typeface="Inter Medium" pitchFamily="34" charset="0"/>
                <a:ea typeface="Inter Medium" pitchFamily="34" charset="-122"/>
                <a:cs typeface="Inter Medium" pitchFamily="34" charset="-120"/>
              </a:rPr>
              <a:t> Established home</a:t>
            </a:r>
            <a:endParaRPr lang="en-US" sz="1200" dirty="0"/>
          </a:p>
        </p:txBody>
      </p:sp>
      <p:sp>
        <p:nvSpPr>
          <p:cNvPr id="6" name="Text 3"/>
          <p:cNvSpPr/>
          <p:nvPr/>
        </p:nvSpPr>
        <p:spPr>
          <a:xfrm>
            <a:off x="5873472" y="3550444"/>
            <a:ext cx="2289096" cy="286107"/>
          </a:xfrm>
          <a:prstGeom prst="rect">
            <a:avLst/>
          </a:prstGeom>
          <a:noFill/>
          <a:ln/>
        </p:spPr>
        <p:txBody>
          <a:bodyPr wrap="none" lIns="0" tIns="0" rIns="0" bIns="0" rtlCol="0" anchor="t"/>
          <a:lstStyle/>
          <a:p>
            <a:pPr marL="0" indent="0" algn="l">
              <a:lnSpc>
                <a:spcPts val="2250"/>
              </a:lnSpc>
              <a:buNone/>
            </a:pPr>
            <a:r>
              <a:rPr lang="en-US" sz="1800" dirty="0">
                <a:solidFill>
                  <a:srgbClr val="030303"/>
                </a:solidFill>
                <a:latin typeface="DM Sans Semi Bold" pitchFamily="34" charset="0"/>
                <a:ea typeface="DM Sans Semi Bold" pitchFamily="34" charset="-122"/>
                <a:cs typeface="DM Sans Semi Bold" pitchFamily="34" charset="-120"/>
              </a:rPr>
              <a:t>Lifestyle Factors</a:t>
            </a:r>
            <a:endParaRPr lang="en-US" sz="1800" dirty="0"/>
          </a:p>
        </p:txBody>
      </p:sp>
      <p:sp>
        <p:nvSpPr>
          <p:cNvPr id="7" name="Text 4"/>
          <p:cNvSpPr/>
          <p:nvPr/>
        </p:nvSpPr>
        <p:spPr>
          <a:xfrm>
            <a:off x="5871411" y="3939182"/>
            <a:ext cx="6700072" cy="1162207"/>
          </a:xfrm>
          <a:prstGeom prst="rect">
            <a:avLst/>
          </a:prstGeom>
          <a:noFill/>
          <a:ln/>
        </p:spPr>
        <p:txBody>
          <a:bodyPr wrap="square" lIns="0" tIns="0" rIns="0" bIns="0" rtlCol="0" anchor="t"/>
          <a:lstStyle/>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Sedentary job with prolonged sitting</a:t>
            </a:r>
            <a:endParaRPr lang="en-US" sz="1200" dirty="0"/>
          </a:p>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Drives to work, minimal active transport</a:t>
            </a:r>
            <a:endParaRPr lang="en-US" sz="1200" dirty="0"/>
          </a:p>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Enjoys ready meals, limited cooking</a:t>
            </a:r>
            <a:endParaRPr lang="en-US" sz="1200" dirty="0"/>
          </a:p>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Non-smoker, drinks wine socially</a:t>
            </a:r>
          </a:p>
          <a:p>
            <a:pPr algn="l">
              <a:lnSpc>
                <a:spcPts val="1600"/>
              </a:lnSpc>
              <a:buSzPct val="100000"/>
            </a:pPr>
            <a:r>
              <a:rPr lang="en-US" sz="1200" dirty="0">
                <a:solidFill>
                  <a:srgbClr val="464646"/>
                </a:solidFill>
                <a:latin typeface="Inter Medium" pitchFamily="34" charset="0"/>
                <a:ea typeface="Inter Medium" pitchFamily="34" charset="-122"/>
              </a:rPr>
              <a:t>           </a:t>
            </a:r>
          </a:p>
          <a:p>
            <a:pPr>
              <a:lnSpc>
                <a:spcPts val="1600"/>
              </a:lnSpc>
              <a:buSzPct val="100000"/>
            </a:pPr>
            <a:r>
              <a:rPr lang="en-US" sz="1200" dirty="0">
                <a:solidFill>
                  <a:srgbClr val="464646"/>
                </a:solidFill>
                <a:latin typeface="Inter Medium" pitchFamily="34" charset="0"/>
                <a:ea typeface="Inter Medium" pitchFamily="34" charset="-122"/>
              </a:rPr>
              <a:t> (</a:t>
            </a:r>
            <a:r>
              <a:rPr lang="en-US" sz="1200" dirty="0" err="1">
                <a:solidFill>
                  <a:srgbClr val="464646"/>
                </a:solidFill>
                <a:latin typeface="Inter Medium" pitchFamily="34" charset="0"/>
                <a:ea typeface="Inter Medium" pitchFamily="34" charset="-122"/>
                <a:cs typeface="Inter Medium" pitchFamily="34" charset="-120"/>
              </a:rPr>
              <a:t>Giannakogeorgou,Roden</a:t>
            </a:r>
            <a:r>
              <a:rPr lang="en-US" sz="1200" dirty="0">
                <a:solidFill>
                  <a:srgbClr val="464646"/>
                </a:solidFill>
                <a:latin typeface="Inter Medium" pitchFamily="34" charset="0"/>
                <a:ea typeface="Inter Medium" pitchFamily="34" charset="-122"/>
                <a:cs typeface="Inter Medium" pitchFamily="34" charset="-120"/>
              </a:rPr>
              <a:t> and </a:t>
            </a:r>
            <a:r>
              <a:rPr lang="en-US" sz="1200" dirty="0" err="1">
                <a:solidFill>
                  <a:srgbClr val="464646"/>
                </a:solidFill>
                <a:latin typeface="Inter Medium" pitchFamily="34" charset="0"/>
                <a:ea typeface="Inter Medium" pitchFamily="34" charset="-122"/>
                <a:cs typeface="Inter Medium" pitchFamily="34" charset="-120"/>
              </a:rPr>
              <a:t>Pafili</a:t>
            </a:r>
            <a:r>
              <a:rPr lang="en-US" sz="1200" dirty="0">
                <a:solidFill>
                  <a:srgbClr val="464646"/>
                </a:solidFill>
                <a:latin typeface="Inter Medium" pitchFamily="34" charset="0"/>
                <a:ea typeface="Inter Medium" pitchFamily="34" charset="-122"/>
                <a:cs typeface="Inter Medium" pitchFamily="34" charset="-120"/>
              </a:rPr>
              <a:t>, 2025.)</a:t>
            </a:r>
            <a:endParaRPr lang="en-US" sz="1200" dirty="0"/>
          </a:p>
        </p:txBody>
      </p:sp>
      <p:sp>
        <p:nvSpPr>
          <p:cNvPr id="8" name="Text 5"/>
          <p:cNvSpPr/>
          <p:nvPr/>
        </p:nvSpPr>
        <p:spPr>
          <a:xfrm>
            <a:off x="2050256" y="6030754"/>
            <a:ext cx="2765346" cy="286107"/>
          </a:xfrm>
          <a:prstGeom prst="rect">
            <a:avLst/>
          </a:prstGeom>
          <a:noFill/>
          <a:ln/>
        </p:spPr>
        <p:txBody>
          <a:bodyPr wrap="none" lIns="0" tIns="0" rIns="0" bIns="0" rtlCol="0" anchor="t"/>
          <a:lstStyle/>
          <a:p>
            <a:pPr marL="0" indent="0" algn="l">
              <a:lnSpc>
                <a:spcPts val="2250"/>
              </a:lnSpc>
              <a:buNone/>
            </a:pPr>
            <a:r>
              <a:rPr lang="en-US" sz="1800" dirty="0">
                <a:solidFill>
                  <a:srgbClr val="030303"/>
                </a:solidFill>
                <a:latin typeface="DM Sans Semi Bold" pitchFamily="34" charset="0"/>
                <a:ea typeface="DM Sans Semi Bold" pitchFamily="34" charset="-122"/>
                <a:cs typeface="DM Sans Semi Bold" pitchFamily="34" charset="-120"/>
              </a:rPr>
              <a:t>Risk Factor Classification</a:t>
            </a:r>
            <a:endParaRPr lang="en-US" sz="1800" dirty="0"/>
          </a:p>
        </p:txBody>
      </p:sp>
      <p:sp>
        <p:nvSpPr>
          <p:cNvPr id="9" name="Shape 6"/>
          <p:cNvSpPr/>
          <p:nvPr/>
        </p:nvSpPr>
        <p:spPr>
          <a:xfrm>
            <a:off x="2050256" y="6470809"/>
            <a:ext cx="5213509" cy="1334929"/>
          </a:xfrm>
          <a:prstGeom prst="roundRect">
            <a:avLst>
              <a:gd name="adj" fmla="val 1715"/>
            </a:avLst>
          </a:prstGeom>
          <a:solidFill>
            <a:srgbClr val="FFFFFF"/>
          </a:solidFill>
          <a:ln w="22860">
            <a:solidFill>
              <a:srgbClr val="1C9770"/>
            </a:solidFill>
            <a:prstDash val="solid"/>
          </a:ln>
        </p:spPr>
        <p:txBody>
          <a:bodyPr/>
          <a:lstStyle/>
          <a:p>
            <a:endParaRPr lang="en-US"/>
          </a:p>
        </p:txBody>
      </p:sp>
      <p:sp>
        <p:nvSpPr>
          <p:cNvPr id="10" name="Text 7"/>
          <p:cNvSpPr/>
          <p:nvPr/>
        </p:nvSpPr>
        <p:spPr>
          <a:xfrm>
            <a:off x="2225635" y="6646188"/>
            <a:ext cx="1948934" cy="238363"/>
          </a:xfrm>
          <a:prstGeom prst="rect">
            <a:avLst/>
          </a:prstGeom>
          <a:noFill/>
          <a:ln/>
        </p:spPr>
        <p:txBody>
          <a:bodyPr wrap="none" lIns="0" tIns="0" rIns="0" bIns="0" rtlCol="0" anchor="t"/>
          <a:lstStyle/>
          <a:p>
            <a:pPr marL="0" indent="0" algn="l">
              <a:lnSpc>
                <a:spcPts val="1850"/>
              </a:lnSpc>
              <a:buNone/>
            </a:pPr>
            <a:r>
              <a:rPr lang="en-US" sz="1500" dirty="0">
                <a:solidFill>
                  <a:srgbClr val="464646"/>
                </a:solidFill>
                <a:latin typeface="DM Sans Semi Bold" pitchFamily="34" charset="0"/>
                <a:ea typeface="DM Sans Semi Bold" pitchFamily="34" charset="-122"/>
                <a:cs typeface="DM Sans Semi Bold" pitchFamily="34" charset="-120"/>
              </a:rPr>
              <a:t>Modifiable (Lifestyle)</a:t>
            </a:r>
            <a:endParaRPr lang="en-US" sz="1500" dirty="0"/>
          </a:p>
        </p:txBody>
      </p:sp>
      <p:sp>
        <p:nvSpPr>
          <p:cNvPr id="11" name="Text 8"/>
          <p:cNvSpPr/>
          <p:nvPr/>
        </p:nvSpPr>
        <p:spPr>
          <a:xfrm>
            <a:off x="2225635" y="6946106"/>
            <a:ext cx="4862751" cy="684252"/>
          </a:xfrm>
          <a:prstGeom prst="rect">
            <a:avLst/>
          </a:prstGeom>
          <a:noFill/>
          <a:ln/>
        </p:spPr>
        <p:txBody>
          <a:bodyPr wrap="square" lIns="0" tIns="0" rIns="0" bIns="0" rtlCol="0" anchor="t"/>
          <a:lstStyle/>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Physical inactivity</a:t>
            </a:r>
            <a:endParaRPr lang="en-US" sz="1200" dirty="0"/>
          </a:p>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Poor diet (high processed foods/sugar)</a:t>
            </a:r>
            <a:endParaRPr lang="en-US" sz="1200" dirty="0"/>
          </a:p>
          <a:p>
            <a:pPr marL="342900" indent="-342900">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Overweight (BMI &gt;27) (</a:t>
            </a:r>
            <a:r>
              <a:rPr lang="en-US" sz="1200" dirty="0" err="1">
                <a:solidFill>
                  <a:srgbClr val="464646"/>
                </a:solidFill>
                <a:latin typeface="Inter Medium" pitchFamily="34" charset="0"/>
                <a:ea typeface="Inter Medium" pitchFamily="34" charset="-122"/>
                <a:cs typeface="Inter Medium" pitchFamily="34" charset="-120"/>
              </a:rPr>
              <a:t>Giannakogeorgou,Roden</a:t>
            </a:r>
            <a:r>
              <a:rPr lang="en-US" sz="1200" dirty="0">
                <a:solidFill>
                  <a:srgbClr val="464646"/>
                </a:solidFill>
                <a:latin typeface="Inter Medium" pitchFamily="34" charset="0"/>
                <a:ea typeface="Inter Medium" pitchFamily="34" charset="-122"/>
                <a:cs typeface="Inter Medium" pitchFamily="34" charset="-120"/>
              </a:rPr>
              <a:t> and Pafili,2025.)</a:t>
            </a:r>
            <a:endParaRPr lang="en-US" sz="1200" dirty="0"/>
          </a:p>
        </p:txBody>
      </p:sp>
      <p:sp>
        <p:nvSpPr>
          <p:cNvPr id="12" name="Shape 9"/>
          <p:cNvSpPr/>
          <p:nvPr/>
        </p:nvSpPr>
        <p:spPr>
          <a:xfrm>
            <a:off x="7366397" y="6470809"/>
            <a:ext cx="5213628" cy="1334929"/>
          </a:xfrm>
          <a:prstGeom prst="roundRect">
            <a:avLst>
              <a:gd name="adj" fmla="val 1715"/>
            </a:avLst>
          </a:prstGeom>
          <a:solidFill>
            <a:srgbClr val="FFFFFF"/>
          </a:solidFill>
          <a:ln w="22860">
            <a:solidFill>
              <a:srgbClr val="93CB52"/>
            </a:solidFill>
            <a:prstDash val="solid"/>
          </a:ln>
        </p:spPr>
        <p:txBody>
          <a:bodyPr/>
          <a:lstStyle/>
          <a:p>
            <a:endParaRPr lang="en-US"/>
          </a:p>
        </p:txBody>
      </p:sp>
      <p:sp>
        <p:nvSpPr>
          <p:cNvPr id="13" name="Text 10"/>
          <p:cNvSpPr/>
          <p:nvPr/>
        </p:nvSpPr>
        <p:spPr>
          <a:xfrm>
            <a:off x="7541776" y="6646188"/>
            <a:ext cx="1907500" cy="238363"/>
          </a:xfrm>
          <a:prstGeom prst="rect">
            <a:avLst/>
          </a:prstGeom>
          <a:noFill/>
          <a:ln/>
        </p:spPr>
        <p:txBody>
          <a:bodyPr wrap="none" lIns="0" tIns="0" rIns="0" bIns="0" rtlCol="0" anchor="t"/>
          <a:lstStyle/>
          <a:p>
            <a:pPr marL="0" indent="0" algn="l">
              <a:lnSpc>
                <a:spcPts val="1850"/>
              </a:lnSpc>
              <a:buNone/>
            </a:pPr>
            <a:r>
              <a:rPr lang="en-US" sz="1500" dirty="0">
                <a:solidFill>
                  <a:srgbClr val="464646"/>
                </a:solidFill>
                <a:latin typeface="DM Sans Semi Bold" pitchFamily="34" charset="0"/>
                <a:ea typeface="DM Sans Semi Bold" pitchFamily="34" charset="-122"/>
                <a:cs typeface="DM Sans Semi Bold" pitchFamily="34" charset="-120"/>
              </a:rPr>
              <a:t>Non-Modifiable</a:t>
            </a:r>
            <a:endParaRPr lang="en-US" sz="1500" dirty="0"/>
          </a:p>
        </p:txBody>
      </p:sp>
      <p:sp>
        <p:nvSpPr>
          <p:cNvPr id="14" name="Text 11"/>
          <p:cNvSpPr/>
          <p:nvPr/>
        </p:nvSpPr>
        <p:spPr>
          <a:xfrm>
            <a:off x="7541776" y="6946106"/>
            <a:ext cx="4862870" cy="684252"/>
          </a:xfrm>
          <a:prstGeom prst="rect">
            <a:avLst/>
          </a:prstGeom>
          <a:noFill/>
          <a:ln/>
        </p:spPr>
        <p:txBody>
          <a:bodyPr wrap="square" lIns="0" tIns="0" rIns="0" bIns="0" rtlCol="0" anchor="t"/>
          <a:lstStyle/>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Age (&gt;45 years)</a:t>
            </a:r>
            <a:endParaRPr lang="en-US" sz="1200" dirty="0"/>
          </a:p>
          <a:p>
            <a:pPr marL="342900" indent="-342900" algn="l">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Family history of Type 2 Diabetes</a:t>
            </a:r>
            <a:endParaRPr lang="en-US" sz="1200" dirty="0"/>
          </a:p>
          <a:p>
            <a:pPr marL="342900" indent="-342900">
              <a:lnSpc>
                <a:spcPts val="1600"/>
              </a:lnSpc>
              <a:buSzPct val="100000"/>
              <a:buChar char="•"/>
            </a:pPr>
            <a:r>
              <a:rPr lang="en-US" sz="1200" dirty="0">
                <a:solidFill>
                  <a:srgbClr val="464646"/>
                </a:solidFill>
                <a:latin typeface="Inter Medium" pitchFamily="34" charset="0"/>
                <a:ea typeface="Inter Medium" pitchFamily="34" charset="-122"/>
                <a:cs typeface="Inter Medium" pitchFamily="34" charset="-120"/>
              </a:rPr>
              <a:t>Higher risk ethnicity (South Asian, African-Caribbean) (</a:t>
            </a:r>
            <a:r>
              <a:rPr lang="en-US" sz="1200" dirty="0" err="1">
                <a:solidFill>
                  <a:srgbClr val="464646"/>
                </a:solidFill>
                <a:latin typeface="Inter Medium" pitchFamily="34" charset="0"/>
                <a:ea typeface="Inter Medium" pitchFamily="34" charset="-122"/>
                <a:cs typeface="Inter Medium" pitchFamily="34" charset="-120"/>
              </a:rPr>
              <a:t>Giannakogeorgou,Roden</a:t>
            </a:r>
            <a:r>
              <a:rPr lang="en-US" sz="1200" dirty="0">
                <a:solidFill>
                  <a:srgbClr val="464646"/>
                </a:solidFill>
                <a:latin typeface="Inter Medium" pitchFamily="34" charset="0"/>
                <a:ea typeface="Inter Medium" pitchFamily="34" charset="-122"/>
                <a:cs typeface="Inter Medium" pitchFamily="34" charset="-120"/>
              </a:rPr>
              <a:t> and </a:t>
            </a:r>
            <a:r>
              <a:rPr lang="en-US" sz="1200" dirty="0" err="1">
                <a:solidFill>
                  <a:srgbClr val="464646"/>
                </a:solidFill>
                <a:latin typeface="Inter Medium" pitchFamily="34" charset="0"/>
                <a:ea typeface="Inter Medium" pitchFamily="34" charset="-122"/>
                <a:cs typeface="Inter Medium" pitchFamily="34" charset="-120"/>
              </a:rPr>
              <a:t>Pafili</a:t>
            </a:r>
            <a:r>
              <a:rPr lang="en-US" sz="1200" dirty="0">
                <a:solidFill>
                  <a:srgbClr val="464646"/>
                </a:solidFill>
                <a:latin typeface="Inter Medium" pitchFamily="34" charset="0"/>
                <a:ea typeface="Inter Medium" pitchFamily="34" charset="-122"/>
                <a:cs typeface="Inter Medium" pitchFamily="34" charset="-120"/>
              </a:rPr>
              <a:t>, 2025.)</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5955863" y="1603653"/>
            <a:ext cx="5276731" cy="419219"/>
          </a:xfrm>
          <a:prstGeom prst="rect">
            <a:avLst/>
          </a:prstGeom>
          <a:noFill/>
          <a:ln/>
        </p:spPr>
        <p:txBody>
          <a:bodyPr wrap="none" lIns="0" tIns="0" rIns="0" bIns="0" rtlCol="0" anchor="t"/>
          <a:lstStyle/>
          <a:p>
            <a:pPr marL="0" indent="0" algn="l">
              <a:lnSpc>
                <a:spcPts val="3300"/>
              </a:lnSpc>
              <a:buNone/>
            </a:pPr>
            <a:r>
              <a:rPr lang="en-US" sz="2600" dirty="0">
                <a:solidFill>
                  <a:srgbClr val="030303"/>
                </a:solidFill>
                <a:latin typeface="DM Sans Semi Bold" pitchFamily="34" charset="0"/>
                <a:ea typeface="DM Sans Semi Bold" pitchFamily="34" charset="-122"/>
                <a:cs typeface="DM Sans Semi Bold" pitchFamily="34" charset="-120"/>
              </a:rPr>
              <a:t>Risk Factors: Impact on the Body</a:t>
            </a:r>
            <a:endParaRPr lang="en-US" sz="2600" dirty="0"/>
          </a:p>
        </p:txBody>
      </p:sp>
      <p:sp>
        <p:nvSpPr>
          <p:cNvPr id="4" name="Text 1"/>
          <p:cNvSpPr/>
          <p:nvPr/>
        </p:nvSpPr>
        <p:spPr>
          <a:xfrm>
            <a:off x="5955863" y="2054543"/>
            <a:ext cx="3077885" cy="251460"/>
          </a:xfrm>
          <a:prstGeom prst="rect">
            <a:avLst/>
          </a:prstGeom>
          <a:noFill/>
          <a:ln/>
        </p:spPr>
        <p:txBody>
          <a:bodyPr wrap="none" lIns="0" tIns="0" rIns="0" bIns="0" rtlCol="0" anchor="t"/>
          <a:lstStyle/>
          <a:p>
            <a:pPr marL="0" indent="0" algn="l">
              <a:lnSpc>
                <a:spcPts val="1950"/>
              </a:lnSpc>
              <a:buNone/>
            </a:pPr>
            <a:r>
              <a:rPr lang="en-US" sz="1550" dirty="0">
                <a:solidFill>
                  <a:srgbClr val="030303"/>
                </a:solidFill>
                <a:latin typeface="DM Sans Semi Bold" pitchFamily="34" charset="0"/>
                <a:ea typeface="DM Sans Semi Bold" pitchFamily="34" charset="-122"/>
                <a:cs typeface="DM Sans Semi Bold" pitchFamily="34" charset="-120"/>
              </a:rPr>
              <a:t>Understanding the Mechanisms</a:t>
            </a:r>
            <a:endParaRPr lang="en-US" sz="1550" dirty="0"/>
          </a:p>
        </p:txBody>
      </p:sp>
      <p:sp>
        <p:nvSpPr>
          <p:cNvPr id="5" name="Shape 2"/>
          <p:cNvSpPr/>
          <p:nvPr/>
        </p:nvSpPr>
        <p:spPr>
          <a:xfrm>
            <a:off x="6090047" y="2626162"/>
            <a:ext cx="134064" cy="603528"/>
          </a:xfrm>
          <a:prstGeom prst="roundRect">
            <a:avLst>
              <a:gd name="adj" fmla="val 15011"/>
            </a:avLst>
          </a:prstGeom>
          <a:solidFill>
            <a:srgbClr val="F2EEEE"/>
          </a:solidFill>
          <a:ln/>
        </p:spPr>
        <p:txBody>
          <a:bodyPr/>
          <a:lstStyle/>
          <a:p>
            <a:endParaRPr lang="en-US"/>
          </a:p>
        </p:txBody>
      </p:sp>
      <p:sp>
        <p:nvSpPr>
          <p:cNvPr id="6" name="Shape 3"/>
          <p:cNvSpPr/>
          <p:nvPr/>
        </p:nvSpPr>
        <p:spPr>
          <a:xfrm>
            <a:off x="5955863" y="2538055"/>
            <a:ext cx="402431" cy="402431"/>
          </a:xfrm>
          <a:prstGeom prst="roundRect">
            <a:avLst>
              <a:gd name="adj" fmla="val 113610"/>
            </a:avLst>
          </a:prstGeom>
          <a:solidFill>
            <a:srgbClr val="F2EEEE"/>
          </a:solidFill>
          <a:ln/>
        </p:spPr>
        <p:txBody>
          <a:bodyPr/>
          <a:lstStyle/>
          <a:p>
            <a:endParaRPr lang="en-US"/>
          </a:p>
        </p:txBody>
      </p:sp>
      <p:pic>
        <p:nvPicPr>
          <p:cNvPr id="7"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56471" y="2638663"/>
            <a:ext cx="201216" cy="201216"/>
          </a:xfrm>
          <a:prstGeom prst="rect">
            <a:avLst/>
          </a:prstGeom>
        </p:spPr>
      </p:pic>
      <p:sp>
        <p:nvSpPr>
          <p:cNvPr id="8" name="Text 4"/>
          <p:cNvSpPr/>
          <p:nvPr/>
        </p:nvSpPr>
        <p:spPr>
          <a:xfrm>
            <a:off x="6437590" y="2559010"/>
            <a:ext cx="1708785" cy="209550"/>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Poor Diet &amp; Inactivity</a:t>
            </a:r>
            <a:endParaRPr lang="en-US" sz="1300" dirty="0"/>
          </a:p>
        </p:txBody>
      </p:sp>
      <p:sp>
        <p:nvSpPr>
          <p:cNvPr id="9" name="Text 5"/>
          <p:cNvSpPr/>
          <p:nvPr/>
        </p:nvSpPr>
        <p:spPr>
          <a:xfrm>
            <a:off x="6437590" y="2816066"/>
            <a:ext cx="7723346" cy="170736"/>
          </a:xfrm>
          <a:prstGeom prst="rect">
            <a:avLst/>
          </a:prstGeom>
          <a:noFill/>
          <a:ln/>
        </p:spPr>
        <p:txBody>
          <a:bodyPr wrap="none" lIns="0" tIns="0" rIns="0" bIns="0" rtlCol="0" anchor="t"/>
          <a:lstStyle/>
          <a:p>
            <a:pPr marL="0" indent="0" algn="l">
              <a:lnSpc>
                <a:spcPts val="1300"/>
              </a:lnSpc>
              <a:buNone/>
            </a:pPr>
            <a:r>
              <a:rPr lang="en-US" sz="1050" dirty="0">
                <a:solidFill>
                  <a:srgbClr val="464646"/>
                </a:solidFill>
                <a:latin typeface="Inter Medium" pitchFamily="34" charset="0"/>
                <a:ea typeface="Inter Medium" pitchFamily="34" charset="-122"/>
                <a:cs typeface="Inter Medium" pitchFamily="34" charset="-120"/>
              </a:rPr>
              <a:t>Lead to </a:t>
            </a:r>
            <a:r>
              <a:rPr lang="en-US" sz="1050" b="1" dirty="0">
                <a:solidFill>
                  <a:srgbClr val="464646"/>
                </a:solidFill>
                <a:latin typeface="Inter Medium" pitchFamily="34" charset="0"/>
                <a:ea typeface="Inter Medium" pitchFamily="34" charset="-122"/>
                <a:cs typeface="Inter Medium" pitchFamily="34" charset="-120"/>
              </a:rPr>
              <a:t>excess adiposity</a:t>
            </a:r>
            <a:r>
              <a:rPr lang="en-US" sz="1050" dirty="0">
                <a:solidFill>
                  <a:srgbClr val="464646"/>
                </a:solidFill>
                <a:latin typeface="Inter Medium" pitchFamily="34" charset="0"/>
                <a:ea typeface="Inter Medium" pitchFamily="34" charset="-122"/>
                <a:cs typeface="Inter Medium" pitchFamily="34" charset="-120"/>
              </a:rPr>
              <a:t> (fat tissue), particularly visceral fat stored around internal organs. (</a:t>
            </a:r>
            <a:r>
              <a:rPr lang="en-US" sz="1050" dirty="0" err="1">
                <a:solidFill>
                  <a:srgbClr val="464646"/>
                </a:solidFill>
                <a:latin typeface="Inter Medium" pitchFamily="34" charset="0"/>
                <a:ea typeface="Inter Medium" pitchFamily="34" charset="-122"/>
                <a:cs typeface="Inter Medium" pitchFamily="34" charset="-120"/>
              </a:rPr>
              <a:t>Huang,et</a:t>
            </a:r>
            <a:r>
              <a:rPr lang="en-US" sz="1050" dirty="0">
                <a:solidFill>
                  <a:srgbClr val="464646"/>
                </a:solidFill>
                <a:latin typeface="Inter Medium" pitchFamily="34" charset="0"/>
                <a:ea typeface="Inter Medium" pitchFamily="34" charset="-122"/>
                <a:cs typeface="Inter Medium" pitchFamily="34" charset="-120"/>
              </a:rPr>
              <a:t> al., 2025)</a:t>
            </a:r>
            <a:endParaRPr lang="en-US" sz="1050" dirty="0"/>
          </a:p>
        </p:txBody>
      </p:sp>
      <p:sp>
        <p:nvSpPr>
          <p:cNvPr id="10" name="Shape 6"/>
          <p:cNvSpPr/>
          <p:nvPr/>
        </p:nvSpPr>
        <p:spPr>
          <a:xfrm>
            <a:off x="6291263" y="3510320"/>
            <a:ext cx="134064" cy="603528"/>
          </a:xfrm>
          <a:prstGeom prst="roundRect">
            <a:avLst>
              <a:gd name="adj" fmla="val 15011"/>
            </a:avLst>
          </a:prstGeom>
          <a:solidFill>
            <a:srgbClr val="F2EEEE"/>
          </a:solidFill>
          <a:ln/>
        </p:spPr>
        <p:txBody>
          <a:bodyPr/>
          <a:lstStyle/>
          <a:p>
            <a:endParaRPr lang="en-US"/>
          </a:p>
        </p:txBody>
      </p:sp>
      <p:sp>
        <p:nvSpPr>
          <p:cNvPr id="11" name="Shape 7"/>
          <p:cNvSpPr/>
          <p:nvPr/>
        </p:nvSpPr>
        <p:spPr>
          <a:xfrm>
            <a:off x="6157079" y="3422213"/>
            <a:ext cx="402431" cy="402431"/>
          </a:xfrm>
          <a:prstGeom prst="roundRect">
            <a:avLst>
              <a:gd name="adj" fmla="val 113610"/>
            </a:avLst>
          </a:prstGeom>
          <a:solidFill>
            <a:srgbClr val="F2EEEE"/>
          </a:solidFill>
          <a:ln/>
        </p:spPr>
        <p:txBody>
          <a:bodyPr/>
          <a:lstStyle/>
          <a:p>
            <a:endParaRPr lang="en-US"/>
          </a:p>
        </p:txBody>
      </p:sp>
      <p:pic>
        <p:nvPicPr>
          <p:cNvPr id="12"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57687" y="3522821"/>
            <a:ext cx="201216" cy="201216"/>
          </a:xfrm>
          <a:prstGeom prst="rect">
            <a:avLst/>
          </a:prstGeom>
        </p:spPr>
      </p:pic>
      <p:sp>
        <p:nvSpPr>
          <p:cNvPr id="13" name="Text 8"/>
          <p:cNvSpPr/>
          <p:nvPr/>
        </p:nvSpPr>
        <p:spPr>
          <a:xfrm>
            <a:off x="6638806" y="3443168"/>
            <a:ext cx="1676876" cy="209550"/>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Visceral Fat Activity</a:t>
            </a:r>
            <a:endParaRPr lang="en-US" sz="1300" dirty="0"/>
          </a:p>
        </p:txBody>
      </p:sp>
      <p:sp>
        <p:nvSpPr>
          <p:cNvPr id="14" name="Text 9"/>
          <p:cNvSpPr/>
          <p:nvPr/>
        </p:nvSpPr>
        <p:spPr>
          <a:xfrm>
            <a:off x="6638806" y="3700224"/>
            <a:ext cx="7522131" cy="170736"/>
          </a:xfrm>
          <a:prstGeom prst="rect">
            <a:avLst/>
          </a:prstGeom>
          <a:noFill/>
          <a:ln/>
        </p:spPr>
        <p:txBody>
          <a:bodyPr wrap="none" lIns="0" tIns="0" rIns="0" bIns="0" rtlCol="0" anchor="t"/>
          <a:lstStyle/>
          <a:p>
            <a:pPr>
              <a:lnSpc>
                <a:spcPts val="1300"/>
              </a:lnSpc>
            </a:pPr>
            <a:r>
              <a:rPr lang="en-US" sz="1050" dirty="0">
                <a:solidFill>
                  <a:srgbClr val="464646"/>
                </a:solidFill>
                <a:latin typeface="Inter Medium" pitchFamily="34" charset="0"/>
                <a:ea typeface="Inter Medium" pitchFamily="34" charset="-122"/>
                <a:cs typeface="Inter Medium" pitchFamily="34" charset="-120"/>
              </a:rPr>
              <a:t>Releases inflammatory chemicals and adipokines that worsen </a:t>
            </a:r>
            <a:r>
              <a:rPr lang="en-US" sz="1050" b="1" dirty="0">
                <a:solidFill>
                  <a:srgbClr val="464646"/>
                </a:solidFill>
                <a:latin typeface="Inter Medium" pitchFamily="34" charset="0"/>
                <a:ea typeface="Inter Medium" pitchFamily="34" charset="-122"/>
                <a:cs typeface="Inter Medium" pitchFamily="34" charset="-120"/>
              </a:rPr>
              <a:t>insulin resistance</a:t>
            </a:r>
            <a:r>
              <a:rPr lang="en-US" sz="1050" dirty="0">
                <a:solidFill>
                  <a:srgbClr val="464646"/>
                </a:solidFill>
                <a:latin typeface="Inter Medium" pitchFamily="34" charset="0"/>
                <a:ea typeface="Inter Medium" pitchFamily="34" charset="-122"/>
                <a:cs typeface="Inter Medium" pitchFamily="34" charset="-120"/>
              </a:rPr>
              <a:t> throughout the body. (</a:t>
            </a:r>
            <a:r>
              <a:rPr lang="en-US" sz="1050" dirty="0" err="1">
                <a:solidFill>
                  <a:srgbClr val="464646"/>
                </a:solidFill>
                <a:latin typeface="Inter Medium" pitchFamily="34" charset="0"/>
                <a:ea typeface="Inter Medium" pitchFamily="34" charset="-122"/>
                <a:cs typeface="Inter Medium" pitchFamily="34" charset="-120"/>
              </a:rPr>
              <a:t>Huang,et</a:t>
            </a:r>
            <a:r>
              <a:rPr lang="en-US" sz="1050" dirty="0">
                <a:solidFill>
                  <a:srgbClr val="464646"/>
                </a:solidFill>
                <a:latin typeface="Inter Medium" pitchFamily="34" charset="0"/>
                <a:ea typeface="Inter Medium" pitchFamily="34" charset="-122"/>
                <a:cs typeface="Inter Medium" pitchFamily="34" charset="-120"/>
              </a:rPr>
              <a:t> al., 2025)</a:t>
            </a:r>
            <a:endParaRPr lang="en-US" sz="1050" dirty="0"/>
          </a:p>
          <a:p>
            <a:pPr>
              <a:lnSpc>
                <a:spcPts val="1300"/>
              </a:lnSpc>
            </a:pPr>
            <a:endParaRPr lang="en-US" sz="1050" dirty="0"/>
          </a:p>
          <a:p>
            <a:pPr marL="0" indent="0" algn="l">
              <a:lnSpc>
                <a:spcPts val="1300"/>
              </a:lnSpc>
              <a:buNone/>
            </a:pPr>
            <a:endParaRPr lang="en-US" sz="1050" dirty="0"/>
          </a:p>
        </p:txBody>
      </p:sp>
      <p:sp>
        <p:nvSpPr>
          <p:cNvPr id="15" name="Shape 10"/>
          <p:cNvSpPr/>
          <p:nvPr/>
        </p:nvSpPr>
        <p:spPr>
          <a:xfrm>
            <a:off x="6492478" y="4394478"/>
            <a:ext cx="134064" cy="603528"/>
          </a:xfrm>
          <a:prstGeom prst="roundRect">
            <a:avLst>
              <a:gd name="adj" fmla="val 15011"/>
            </a:avLst>
          </a:prstGeom>
          <a:solidFill>
            <a:srgbClr val="F2EEEE"/>
          </a:solidFill>
          <a:ln/>
        </p:spPr>
        <p:txBody>
          <a:bodyPr/>
          <a:lstStyle/>
          <a:p>
            <a:endParaRPr lang="en-US"/>
          </a:p>
        </p:txBody>
      </p:sp>
      <p:sp>
        <p:nvSpPr>
          <p:cNvPr id="16" name="Shape 11"/>
          <p:cNvSpPr/>
          <p:nvPr/>
        </p:nvSpPr>
        <p:spPr>
          <a:xfrm>
            <a:off x="6358295" y="4306372"/>
            <a:ext cx="402431" cy="402431"/>
          </a:xfrm>
          <a:prstGeom prst="roundRect">
            <a:avLst>
              <a:gd name="adj" fmla="val 113610"/>
            </a:avLst>
          </a:prstGeom>
          <a:solidFill>
            <a:srgbClr val="F2EEEE"/>
          </a:solidFill>
          <a:ln/>
        </p:spPr>
        <p:txBody>
          <a:bodyPr/>
          <a:lstStyle/>
          <a:p>
            <a:endParaRPr lang="en-US"/>
          </a:p>
        </p:txBody>
      </p:sp>
      <p:pic>
        <p:nvPicPr>
          <p:cNvPr id="17"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458903" y="4406979"/>
            <a:ext cx="201216" cy="201216"/>
          </a:xfrm>
          <a:prstGeom prst="rect">
            <a:avLst/>
          </a:prstGeom>
        </p:spPr>
      </p:pic>
      <p:sp>
        <p:nvSpPr>
          <p:cNvPr id="18" name="Text 12"/>
          <p:cNvSpPr/>
          <p:nvPr/>
        </p:nvSpPr>
        <p:spPr>
          <a:xfrm>
            <a:off x="6840022" y="4327327"/>
            <a:ext cx="1676876" cy="209550"/>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Chronic Stress</a:t>
            </a:r>
            <a:endParaRPr lang="en-US" sz="1300" dirty="0"/>
          </a:p>
        </p:txBody>
      </p:sp>
      <p:sp>
        <p:nvSpPr>
          <p:cNvPr id="19" name="Text 13"/>
          <p:cNvSpPr/>
          <p:nvPr/>
        </p:nvSpPr>
        <p:spPr>
          <a:xfrm>
            <a:off x="6840023" y="4584382"/>
            <a:ext cx="7320914" cy="242053"/>
          </a:xfrm>
          <a:prstGeom prst="rect">
            <a:avLst/>
          </a:prstGeom>
          <a:noFill/>
          <a:ln/>
        </p:spPr>
        <p:txBody>
          <a:bodyPr wrap="none" lIns="0" tIns="0" rIns="0" bIns="0" rtlCol="0" anchor="t"/>
          <a:lstStyle/>
          <a:p>
            <a:pPr>
              <a:lnSpc>
                <a:spcPts val="1300"/>
              </a:lnSpc>
            </a:pPr>
            <a:r>
              <a:rPr lang="en-US" sz="1050" dirty="0">
                <a:solidFill>
                  <a:srgbClr val="464646"/>
                </a:solidFill>
                <a:latin typeface="Inter Medium" pitchFamily="34" charset="0"/>
                <a:ea typeface="Inter Medium" pitchFamily="34" charset="-122"/>
                <a:cs typeface="Inter Medium" pitchFamily="34" charset="-120"/>
              </a:rPr>
              <a:t>Common in students and office workers, increases cortisol production, which can raise blood glucose levels. </a:t>
            </a:r>
          </a:p>
          <a:p>
            <a:pPr>
              <a:lnSpc>
                <a:spcPts val="1300"/>
              </a:lnSpc>
            </a:pPr>
            <a:r>
              <a:rPr lang="en-US" sz="1050" dirty="0">
                <a:solidFill>
                  <a:srgbClr val="464646"/>
                </a:solidFill>
                <a:latin typeface="Inter Medium" pitchFamily="34" charset="0"/>
                <a:ea typeface="Inter Medium" pitchFamily="34" charset="-122"/>
                <a:cs typeface="Inter Medium" pitchFamily="34" charset="-120"/>
              </a:rPr>
              <a:t>(</a:t>
            </a:r>
            <a:r>
              <a:rPr lang="en-US" sz="1050" dirty="0" err="1">
                <a:solidFill>
                  <a:srgbClr val="464646"/>
                </a:solidFill>
                <a:latin typeface="Inter Medium" pitchFamily="34" charset="0"/>
                <a:ea typeface="Inter Medium" pitchFamily="34" charset="-122"/>
                <a:cs typeface="Inter Medium" pitchFamily="34" charset="-120"/>
              </a:rPr>
              <a:t>Huang,et</a:t>
            </a:r>
            <a:r>
              <a:rPr lang="en-US" sz="1050" dirty="0">
                <a:solidFill>
                  <a:srgbClr val="464646"/>
                </a:solidFill>
                <a:latin typeface="Inter Medium" pitchFamily="34" charset="0"/>
                <a:ea typeface="Inter Medium" pitchFamily="34" charset="-122"/>
                <a:cs typeface="Inter Medium" pitchFamily="34" charset="-120"/>
              </a:rPr>
              <a:t> al., 2025)</a:t>
            </a:r>
            <a:endParaRPr lang="en-US" sz="1050" dirty="0"/>
          </a:p>
        </p:txBody>
      </p:sp>
      <p:sp>
        <p:nvSpPr>
          <p:cNvPr id="20" name="Shape 14"/>
          <p:cNvSpPr/>
          <p:nvPr/>
        </p:nvSpPr>
        <p:spPr>
          <a:xfrm>
            <a:off x="6693694" y="5278636"/>
            <a:ext cx="134064" cy="665321"/>
          </a:xfrm>
          <a:prstGeom prst="roundRect">
            <a:avLst>
              <a:gd name="adj" fmla="val 15011"/>
            </a:avLst>
          </a:prstGeom>
          <a:solidFill>
            <a:srgbClr val="F2EEEE"/>
          </a:solidFill>
          <a:ln/>
        </p:spPr>
        <p:txBody>
          <a:bodyPr/>
          <a:lstStyle/>
          <a:p>
            <a:endParaRPr lang="en-US"/>
          </a:p>
        </p:txBody>
      </p:sp>
      <p:sp>
        <p:nvSpPr>
          <p:cNvPr id="21" name="Shape 15"/>
          <p:cNvSpPr/>
          <p:nvPr/>
        </p:nvSpPr>
        <p:spPr>
          <a:xfrm>
            <a:off x="6559510" y="5190530"/>
            <a:ext cx="402431" cy="402431"/>
          </a:xfrm>
          <a:prstGeom prst="roundRect">
            <a:avLst>
              <a:gd name="adj" fmla="val 113610"/>
            </a:avLst>
          </a:prstGeom>
          <a:solidFill>
            <a:srgbClr val="F2EEEE"/>
          </a:solidFill>
          <a:ln/>
        </p:spPr>
        <p:txBody>
          <a:bodyPr/>
          <a:lstStyle/>
          <a:p>
            <a:endParaRPr lang="en-US"/>
          </a:p>
        </p:txBody>
      </p:sp>
      <p:pic>
        <p:nvPicPr>
          <p:cNvPr id="22" name="Image 4"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660118" y="5291138"/>
            <a:ext cx="201216" cy="201216"/>
          </a:xfrm>
          <a:prstGeom prst="rect">
            <a:avLst/>
          </a:prstGeom>
        </p:spPr>
      </p:pic>
      <p:sp>
        <p:nvSpPr>
          <p:cNvPr id="23" name="Text 16"/>
          <p:cNvSpPr/>
          <p:nvPr/>
        </p:nvSpPr>
        <p:spPr>
          <a:xfrm>
            <a:off x="7041237" y="5211485"/>
            <a:ext cx="1676876" cy="209550"/>
          </a:xfrm>
          <a:prstGeom prst="rect">
            <a:avLst/>
          </a:prstGeom>
          <a:noFill/>
          <a:ln/>
        </p:spPr>
        <p:txBody>
          <a:bodyPr wrap="none" lIns="0" tIns="0" rIns="0" bIns="0" rtlCol="0" anchor="t"/>
          <a:lstStyle/>
          <a:p>
            <a:pPr marL="0" indent="0" algn="l">
              <a:lnSpc>
                <a:spcPts val="1650"/>
              </a:lnSpc>
              <a:buNone/>
            </a:pPr>
            <a:r>
              <a:rPr lang="en-US" sz="1300" dirty="0">
                <a:solidFill>
                  <a:srgbClr val="464646"/>
                </a:solidFill>
                <a:latin typeface="DM Sans Semi Bold" pitchFamily="34" charset="0"/>
                <a:ea typeface="DM Sans Semi Bold" pitchFamily="34" charset="-122"/>
                <a:cs typeface="DM Sans Semi Bold" pitchFamily="34" charset="-120"/>
              </a:rPr>
              <a:t>Vicious Cycle</a:t>
            </a:r>
            <a:endParaRPr lang="en-US" sz="1300" dirty="0"/>
          </a:p>
        </p:txBody>
      </p:sp>
      <p:sp>
        <p:nvSpPr>
          <p:cNvPr id="24" name="Text 17"/>
          <p:cNvSpPr/>
          <p:nvPr/>
        </p:nvSpPr>
        <p:spPr>
          <a:xfrm>
            <a:off x="7041237" y="5468541"/>
            <a:ext cx="7119699" cy="341471"/>
          </a:xfrm>
          <a:prstGeom prst="rect">
            <a:avLst/>
          </a:prstGeom>
          <a:noFill/>
          <a:ln/>
        </p:spPr>
        <p:txBody>
          <a:bodyPr wrap="square" lIns="0" tIns="0" rIns="0" bIns="0" rtlCol="0" anchor="t"/>
          <a:lstStyle/>
          <a:p>
            <a:pPr>
              <a:lnSpc>
                <a:spcPts val="1300"/>
              </a:lnSpc>
            </a:pPr>
            <a:r>
              <a:rPr lang="en-US" sz="1050" dirty="0">
                <a:solidFill>
                  <a:srgbClr val="464646"/>
                </a:solidFill>
                <a:latin typeface="Inter Medium" pitchFamily="34" charset="0"/>
                <a:ea typeface="Inter Medium" pitchFamily="34" charset="-122"/>
                <a:cs typeface="Inter Medium" pitchFamily="34" charset="-120"/>
              </a:rPr>
              <a:t>Creates a self-perpetuating cycle where insulin resistance worsens, requiring more insulin production, eventually exhausting beta cells. (</a:t>
            </a:r>
            <a:r>
              <a:rPr lang="en-US" sz="1050" dirty="0" err="1">
                <a:solidFill>
                  <a:srgbClr val="464646"/>
                </a:solidFill>
                <a:latin typeface="Inter Medium" pitchFamily="34" charset="0"/>
                <a:ea typeface="Inter Medium" pitchFamily="34" charset="-122"/>
                <a:cs typeface="Inter Medium" pitchFamily="34" charset="-120"/>
              </a:rPr>
              <a:t>Huang,et</a:t>
            </a:r>
            <a:r>
              <a:rPr lang="en-US" sz="1050" dirty="0">
                <a:solidFill>
                  <a:srgbClr val="464646"/>
                </a:solidFill>
                <a:latin typeface="Inter Medium" pitchFamily="34" charset="0"/>
                <a:ea typeface="Inter Medium" pitchFamily="34" charset="-122"/>
                <a:cs typeface="Inter Medium" pitchFamily="34" charset="-120"/>
              </a:rPr>
              <a:t> al., 2025)</a:t>
            </a:r>
            <a:endParaRPr lang="en-US" sz="1050" dirty="0"/>
          </a:p>
          <a:p>
            <a:pPr>
              <a:lnSpc>
                <a:spcPts val="1300"/>
              </a:lnSpc>
            </a:pPr>
            <a:endParaRPr lang="en-US" sz="1050" dirty="0"/>
          </a:p>
          <a:p>
            <a:pPr marL="0" indent="0" algn="l">
              <a:lnSpc>
                <a:spcPts val="1300"/>
              </a:lnSpc>
              <a:buNone/>
            </a:pPr>
            <a:endParaRPr lang="en-US" sz="1050" dirty="0"/>
          </a:p>
        </p:txBody>
      </p:sp>
      <p:sp>
        <p:nvSpPr>
          <p:cNvPr id="25" name="Shape 18"/>
          <p:cNvSpPr/>
          <p:nvPr/>
        </p:nvSpPr>
        <p:spPr>
          <a:xfrm>
            <a:off x="5955863" y="6033254"/>
            <a:ext cx="8205073" cy="592574"/>
          </a:xfrm>
          <a:prstGeom prst="roundRect">
            <a:avLst>
              <a:gd name="adj" fmla="val 3396"/>
            </a:avLst>
          </a:prstGeom>
          <a:solidFill>
            <a:srgbClr val="BEF3E2"/>
          </a:solidFill>
          <a:ln/>
        </p:spPr>
        <p:txBody>
          <a:bodyPr/>
          <a:lstStyle/>
          <a:p>
            <a:endParaRPr lang="en-US"/>
          </a:p>
        </p:txBody>
      </p:sp>
      <p:pic>
        <p:nvPicPr>
          <p:cNvPr id="26" name="Image 5" descr="preencoded.png"/>
          <p:cNvPicPr>
            <a:picLocks noChangeAspect="1"/>
          </p:cNvPicPr>
          <p:nvPr/>
        </p:nvPicPr>
        <p:blipFill>
          <a:blip r:embed="rId12"/>
          <a:stretch>
            <a:fillRect/>
          </a:stretch>
        </p:blipFill>
        <p:spPr>
          <a:xfrm>
            <a:off x="6089928" y="6212919"/>
            <a:ext cx="167640" cy="134064"/>
          </a:xfrm>
          <a:prstGeom prst="rect">
            <a:avLst/>
          </a:prstGeom>
        </p:spPr>
      </p:pic>
      <p:sp>
        <p:nvSpPr>
          <p:cNvPr id="27" name="Text 19"/>
          <p:cNvSpPr/>
          <p:nvPr/>
        </p:nvSpPr>
        <p:spPr>
          <a:xfrm>
            <a:off x="6391632" y="6146006"/>
            <a:ext cx="7635240" cy="341471"/>
          </a:xfrm>
          <a:prstGeom prst="rect">
            <a:avLst/>
          </a:prstGeom>
          <a:noFill/>
          <a:ln/>
        </p:spPr>
        <p:txBody>
          <a:bodyPr wrap="square" lIns="0" tIns="0" rIns="0" bIns="0" rtlCol="0" anchor="t"/>
          <a:lstStyle/>
          <a:p>
            <a:pPr marL="0" indent="0" algn="l">
              <a:lnSpc>
                <a:spcPts val="1300"/>
              </a:lnSpc>
              <a:buNone/>
            </a:pPr>
            <a:r>
              <a:rPr lang="en-US" sz="1050" b="1" dirty="0">
                <a:solidFill>
                  <a:srgbClr val="000000"/>
                </a:solidFill>
                <a:latin typeface="Inter Medium" pitchFamily="34" charset="0"/>
                <a:ea typeface="Inter Medium" pitchFamily="34" charset="-122"/>
                <a:cs typeface="Inter Medium" pitchFamily="34" charset="-120"/>
              </a:rPr>
              <a:t>NICE Guideline NG28</a:t>
            </a:r>
            <a:r>
              <a:rPr lang="en-US" sz="1050" dirty="0">
                <a:solidFill>
                  <a:srgbClr val="000000"/>
                </a:solidFill>
                <a:latin typeface="Inter Medium" pitchFamily="34" charset="0"/>
                <a:ea typeface="Inter Medium" pitchFamily="34" charset="-122"/>
                <a:cs typeface="Inter Medium" pitchFamily="34" charset="-120"/>
              </a:rPr>
              <a:t> highlights weight management and physical activity as cornerstones of Type 2 prevention and management. Breaking this cycle through lifestyle intervention is essential for improving outcomes.</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48308" y="1751767"/>
            <a:ext cx="11577042" cy="594836"/>
          </a:xfrm>
          <a:prstGeom prst="rect">
            <a:avLst/>
          </a:prstGeom>
          <a:noFill/>
          <a:ln/>
        </p:spPr>
        <p:txBody>
          <a:bodyPr wrap="none" lIns="0" tIns="0" rIns="0" bIns="0" rtlCol="0" anchor="t"/>
          <a:lstStyle/>
          <a:p>
            <a:pPr marL="0" indent="0" algn="l">
              <a:lnSpc>
                <a:spcPts val="4650"/>
              </a:lnSpc>
              <a:buNone/>
            </a:pPr>
            <a:r>
              <a:rPr lang="en-US" sz="3700" dirty="0">
                <a:solidFill>
                  <a:srgbClr val="030303"/>
                </a:solidFill>
                <a:latin typeface="DM Sans Semi Bold" pitchFamily="34" charset="0"/>
                <a:ea typeface="DM Sans Semi Bold" pitchFamily="34" charset="-122"/>
                <a:cs typeface="DM Sans Semi Bold" pitchFamily="34" charset="-120"/>
              </a:rPr>
              <a:t>The Care Plan: Evidence-Based Recommendations</a:t>
            </a:r>
            <a:endParaRPr lang="en-US" sz="3700" dirty="0"/>
          </a:p>
        </p:txBody>
      </p:sp>
      <p:sp>
        <p:nvSpPr>
          <p:cNvPr id="3" name="Text 1"/>
          <p:cNvSpPr/>
          <p:nvPr/>
        </p:nvSpPr>
        <p:spPr>
          <a:xfrm>
            <a:off x="748308" y="2666048"/>
            <a:ext cx="13133784" cy="280035"/>
          </a:xfrm>
          <a:prstGeom prst="rect">
            <a:avLst/>
          </a:prstGeom>
          <a:noFill/>
          <a:ln/>
        </p:spPr>
        <p:txBody>
          <a:bodyPr wrap="none" lIns="0" tIns="0" rIns="0" bIns="0" rtlCol="0" anchor="t"/>
          <a:lstStyle/>
          <a:p>
            <a:pPr marL="0" indent="0" algn="l">
              <a:lnSpc>
                <a:spcPts val="2200"/>
              </a:lnSpc>
              <a:buNone/>
            </a:pPr>
            <a:r>
              <a:rPr lang="en-US" sz="1450" dirty="0">
                <a:solidFill>
                  <a:srgbClr val="464646"/>
                </a:solidFill>
                <a:latin typeface="Inter Medium" pitchFamily="34" charset="0"/>
                <a:ea typeface="Inter Medium" pitchFamily="34" charset="-122"/>
                <a:cs typeface="Inter Medium" pitchFamily="34" charset="-120"/>
              </a:rPr>
              <a:t>Based on </a:t>
            </a:r>
            <a:r>
              <a:rPr lang="en-US" sz="1450" b="1" dirty="0">
                <a:solidFill>
                  <a:srgbClr val="464646"/>
                </a:solidFill>
                <a:latin typeface="Inter Medium" pitchFamily="34" charset="0"/>
                <a:ea typeface="Inter Medium" pitchFamily="34" charset="-122"/>
                <a:cs typeface="Inter Medium" pitchFamily="34" charset="-120"/>
              </a:rPr>
              <a:t>NICE Guidelines (NG17, NG28)</a:t>
            </a:r>
            <a:r>
              <a:rPr lang="en-US" sz="1450" dirty="0">
                <a:solidFill>
                  <a:srgbClr val="464646"/>
                </a:solidFill>
                <a:latin typeface="Inter Medium" pitchFamily="34" charset="0"/>
                <a:ea typeface="Inter Medium" pitchFamily="34" charset="-122"/>
                <a:cs typeface="Inter Medium" pitchFamily="34" charset="-120"/>
              </a:rPr>
              <a:t> and </a:t>
            </a:r>
            <a:r>
              <a:rPr lang="en-US" sz="1450" b="1" dirty="0">
                <a:solidFill>
                  <a:srgbClr val="464646"/>
                </a:solidFill>
                <a:latin typeface="Inter Medium" pitchFamily="34" charset="0"/>
                <a:ea typeface="Inter Medium" pitchFamily="34" charset="-122"/>
                <a:cs typeface="Inter Medium" pitchFamily="34" charset="-120"/>
              </a:rPr>
              <a:t>NHS England</a:t>
            </a:r>
            <a:r>
              <a:rPr lang="en-US" sz="1450" dirty="0">
                <a:solidFill>
                  <a:srgbClr val="464646"/>
                </a:solidFill>
                <a:latin typeface="Inter Medium" pitchFamily="34" charset="0"/>
                <a:ea typeface="Inter Medium" pitchFamily="34" charset="-122"/>
                <a:cs typeface="Inter Medium" pitchFamily="34" charset="-120"/>
              </a:rPr>
              <a:t> frameworks. Focus on patient-centred care, education, and structured support.</a:t>
            </a:r>
            <a:endParaRPr lang="en-US" sz="1450" dirty="0"/>
          </a:p>
        </p:txBody>
      </p:sp>
      <p:sp>
        <p:nvSpPr>
          <p:cNvPr id="4" name="Shape 2"/>
          <p:cNvSpPr/>
          <p:nvPr/>
        </p:nvSpPr>
        <p:spPr>
          <a:xfrm>
            <a:off x="748308" y="3125748"/>
            <a:ext cx="4271486" cy="3351967"/>
          </a:xfrm>
          <a:prstGeom prst="roundRect">
            <a:avLst>
              <a:gd name="adj" fmla="val 852"/>
            </a:avLst>
          </a:prstGeom>
          <a:solidFill>
            <a:srgbClr val="F2EEEE"/>
          </a:solidFill>
          <a:ln/>
        </p:spPr>
        <p:txBody>
          <a:bodyPr/>
          <a:lstStyle/>
          <a:p>
            <a:endParaRPr lang="en-US"/>
          </a:p>
        </p:txBody>
      </p:sp>
      <p:sp>
        <p:nvSpPr>
          <p:cNvPr id="5" name="Shape 3"/>
          <p:cNvSpPr/>
          <p:nvPr/>
        </p:nvSpPr>
        <p:spPr>
          <a:xfrm>
            <a:off x="938570" y="3316010"/>
            <a:ext cx="571024" cy="571024"/>
          </a:xfrm>
          <a:prstGeom prst="roundRect">
            <a:avLst>
              <a:gd name="adj" fmla="val 16011736"/>
            </a:avLst>
          </a:prstGeom>
          <a:solidFill>
            <a:srgbClr val="1C9770"/>
          </a:solidFill>
          <a:ln/>
        </p:spPr>
        <p:txBody>
          <a:bodyPr/>
          <a:lstStyle/>
          <a:p>
            <a:endParaRPr lang="en-US"/>
          </a:p>
        </p:txBody>
      </p:sp>
      <p:pic>
        <p:nvPicPr>
          <p:cNvPr id="6"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5613" y="3472934"/>
            <a:ext cx="256937" cy="256937"/>
          </a:xfrm>
          <a:prstGeom prst="rect">
            <a:avLst/>
          </a:prstGeom>
        </p:spPr>
      </p:pic>
      <p:sp>
        <p:nvSpPr>
          <p:cNvPr id="7" name="Text 4"/>
          <p:cNvSpPr/>
          <p:nvPr/>
        </p:nvSpPr>
        <p:spPr>
          <a:xfrm>
            <a:off x="938570" y="4046696"/>
            <a:ext cx="3211592" cy="297299"/>
          </a:xfrm>
          <a:prstGeom prst="rect">
            <a:avLst/>
          </a:prstGeom>
          <a:noFill/>
          <a:ln/>
        </p:spPr>
        <p:txBody>
          <a:bodyPr wrap="none" lIns="0" tIns="0" rIns="0" bIns="0" rtlCol="0" anchor="t"/>
          <a:lstStyle/>
          <a:p>
            <a:pPr marL="0" indent="0" algn="l">
              <a:lnSpc>
                <a:spcPts val="2300"/>
              </a:lnSpc>
              <a:buNone/>
            </a:pPr>
            <a:r>
              <a:rPr lang="en-US" sz="1850" dirty="0">
                <a:solidFill>
                  <a:srgbClr val="464646"/>
                </a:solidFill>
                <a:latin typeface="DM Sans Semi Bold" pitchFamily="34" charset="0"/>
                <a:ea typeface="DM Sans Semi Bold" pitchFamily="34" charset="-122"/>
                <a:cs typeface="DM Sans Semi Bold" pitchFamily="34" charset="-120"/>
              </a:rPr>
              <a:t>1. Care Routine &amp; Monitoring</a:t>
            </a:r>
            <a:endParaRPr lang="en-US" sz="1850" dirty="0"/>
          </a:p>
        </p:txBody>
      </p:sp>
      <p:sp>
        <p:nvSpPr>
          <p:cNvPr id="8" name="Text 5"/>
          <p:cNvSpPr/>
          <p:nvPr/>
        </p:nvSpPr>
        <p:spPr>
          <a:xfrm>
            <a:off x="938570" y="4439722"/>
            <a:ext cx="3890962" cy="1847731"/>
          </a:xfrm>
          <a:prstGeom prst="rect">
            <a:avLst/>
          </a:prstGeom>
          <a:noFill/>
          <a:ln/>
        </p:spPr>
        <p:txBody>
          <a:bodyPr wrap="square" lIns="0" tIns="0" rIns="0" bIns="0" rtlCol="0" anchor="t"/>
          <a:lstStyle/>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Regular blood glucose monitoring</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HbA1c testing every 3-6 months</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Structured education programmes (DESMOND for Type 2, DAFNE for Type 1)</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Annual review of complications</a:t>
            </a:r>
            <a:endParaRPr lang="en-US" sz="1450" dirty="0"/>
          </a:p>
        </p:txBody>
      </p:sp>
      <p:sp>
        <p:nvSpPr>
          <p:cNvPr id="9" name="Shape 6"/>
          <p:cNvSpPr/>
          <p:nvPr/>
        </p:nvSpPr>
        <p:spPr>
          <a:xfrm>
            <a:off x="5179457" y="3125748"/>
            <a:ext cx="4271486" cy="3351967"/>
          </a:xfrm>
          <a:prstGeom prst="roundRect">
            <a:avLst>
              <a:gd name="adj" fmla="val 852"/>
            </a:avLst>
          </a:prstGeom>
          <a:solidFill>
            <a:srgbClr val="F2EEEE"/>
          </a:solidFill>
          <a:ln/>
        </p:spPr>
        <p:txBody>
          <a:bodyPr/>
          <a:lstStyle/>
          <a:p>
            <a:endParaRPr lang="en-US"/>
          </a:p>
        </p:txBody>
      </p:sp>
      <p:sp>
        <p:nvSpPr>
          <p:cNvPr id="10" name="Shape 7"/>
          <p:cNvSpPr/>
          <p:nvPr/>
        </p:nvSpPr>
        <p:spPr>
          <a:xfrm>
            <a:off x="5369719" y="3316010"/>
            <a:ext cx="571024" cy="571024"/>
          </a:xfrm>
          <a:prstGeom prst="roundRect">
            <a:avLst>
              <a:gd name="adj" fmla="val 16011736"/>
            </a:avLst>
          </a:prstGeom>
          <a:solidFill>
            <a:srgbClr val="93CB52"/>
          </a:solidFill>
          <a:ln/>
        </p:spPr>
        <p:txBody>
          <a:bodyPr/>
          <a:lstStyle/>
          <a:p>
            <a:endParaRPr lang="en-US"/>
          </a:p>
        </p:txBody>
      </p:sp>
      <p:pic>
        <p:nvPicPr>
          <p:cNvPr id="11"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26762" y="3472934"/>
            <a:ext cx="256937" cy="256937"/>
          </a:xfrm>
          <a:prstGeom prst="rect">
            <a:avLst/>
          </a:prstGeom>
        </p:spPr>
      </p:pic>
      <p:sp>
        <p:nvSpPr>
          <p:cNvPr id="12" name="Text 8"/>
          <p:cNvSpPr/>
          <p:nvPr/>
        </p:nvSpPr>
        <p:spPr>
          <a:xfrm>
            <a:off x="5369719" y="4046696"/>
            <a:ext cx="3547705" cy="297299"/>
          </a:xfrm>
          <a:prstGeom prst="rect">
            <a:avLst/>
          </a:prstGeom>
          <a:noFill/>
          <a:ln/>
        </p:spPr>
        <p:txBody>
          <a:bodyPr wrap="none" lIns="0" tIns="0" rIns="0" bIns="0" rtlCol="0" anchor="t"/>
          <a:lstStyle/>
          <a:p>
            <a:pPr marL="0" indent="0" algn="l">
              <a:lnSpc>
                <a:spcPts val="2300"/>
              </a:lnSpc>
              <a:buNone/>
            </a:pPr>
            <a:r>
              <a:rPr lang="en-US" sz="1850" dirty="0">
                <a:solidFill>
                  <a:srgbClr val="464646"/>
                </a:solidFill>
                <a:latin typeface="DM Sans Semi Bold" pitchFamily="34" charset="0"/>
                <a:ea typeface="DM Sans Semi Bold" pitchFamily="34" charset="-122"/>
                <a:cs typeface="DM Sans Semi Bold" pitchFamily="34" charset="-120"/>
              </a:rPr>
              <a:t>2. Communication &amp; Education</a:t>
            </a:r>
            <a:endParaRPr lang="en-US" sz="1850" dirty="0"/>
          </a:p>
        </p:txBody>
      </p:sp>
      <p:sp>
        <p:nvSpPr>
          <p:cNvPr id="13" name="Text 9"/>
          <p:cNvSpPr/>
          <p:nvPr/>
        </p:nvSpPr>
        <p:spPr>
          <a:xfrm>
            <a:off x="5369719" y="4439722"/>
            <a:ext cx="3890962" cy="1287661"/>
          </a:xfrm>
          <a:prstGeom prst="rect">
            <a:avLst/>
          </a:prstGeom>
          <a:noFill/>
          <a:ln/>
        </p:spPr>
        <p:txBody>
          <a:bodyPr wrap="square" lIns="0" tIns="0" rIns="0" bIns="0" rtlCol="0" anchor="t"/>
          <a:lstStyle/>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Patient self-management training</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Dietary advice from specialist dietitian</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Physical activity guidance</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Medication management education</a:t>
            </a:r>
            <a:endParaRPr lang="en-US" sz="1450" dirty="0"/>
          </a:p>
        </p:txBody>
      </p:sp>
      <p:sp>
        <p:nvSpPr>
          <p:cNvPr id="14" name="Shape 10"/>
          <p:cNvSpPr/>
          <p:nvPr/>
        </p:nvSpPr>
        <p:spPr>
          <a:xfrm>
            <a:off x="9610606" y="3125748"/>
            <a:ext cx="4271486" cy="3351967"/>
          </a:xfrm>
          <a:prstGeom prst="roundRect">
            <a:avLst>
              <a:gd name="adj" fmla="val 852"/>
            </a:avLst>
          </a:prstGeom>
          <a:solidFill>
            <a:srgbClr val="F2EEEE"/>
          </a:solidFill>
          <a:ln/>
        </p:spPr>
        <p:txBody>
          <a:bodyPr/>
          <a:lstStyle/>
          <a:p>
            <a:endParaRPr lang="en-US"/>
          </a:p>
        </p:txBody>
      </p:sp>
      <p:sp>
        <p:nvSpPr>
          <p:cNvPr id="15" name="Shape 11"/>
          <p:cNvSpPr/>
          <p:nvPr/>
        </p:nvSpPr>
        <p:spPr>
          <a:xfrm>
            <a:off x="9800868" y="3316010"/>
            <a:ext cx="571024" cy="571024"/>
          </a:xfrm>
          <a:prstGeom prst="roundRect">
            <a:avLst>
              <a:gd name="adj" fmla="val 16011736"/>
            </a:avLst>
          </a:prstGeom>
          <a:solidFill>
            <a:srgbClr val="7AD180"/>
          </a:solidFill>
          <a:ln/>
        </p:spPr>
        <p:txBody>
          <a:bodyPr/>
          <a:lstStyle/>
          <a:p>
            <a:endParaRPr lang="en-US"/>
          </a:p>
        </p:txBody>
      </p:sp>
      <p:pic>
        <p:nvPicPr>
          <p:cNvPr id="16"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57911" y="3472934"/>
            <a:ext cx="256937" cy="256937"/>
          </a:xfrm>
          <a:prstGeom prst="rect">
            <a:avLst/>
          </a:prstGeom>
        </p:spPr>
      </p:pic>
      <p:sp>
        <p:nvSpPr>
          <p:cNvPr id="17" name="Text 12"/>
          <p:cNvSpPr/>
          <p:nvPr/>
        </p:nvSpPr>
        <p:spPr>
          <a:xfrm>
            <a:off x="9800868" y="4046696"/>
            <a:ext cx="2845475" cy="297299"/>
          </a:xfrm>
          <a:prstGeom prst="rect">
            <a:avLst/>
          </a:prstGeom>
          <a:noFill/>
          <a:ln/>
        </p:spPr>
        <p:txBody>
          <a:bodyPr wrap="none" lIns="0" tIns="0" rIns="0" bIns="0" rtlCol="0" anchor="t"/>
          <a:lstStyle/>
          <a:p>
            <a:pPr marL="0" indent="0" algn="l">
              <a:lnSpc>
                <a:spcPts val="2300"/>
              </a:lnSpc>
              <a:buNone/>
            </a:pPr>
            <a:r>
              <a:rPr lang="en-US" sz="1850" dirty="0">
                <a:solidFill>
                  <a:srgbClr val="464646"/>
                </a:solidFill>
                <a:latin typeface="DM Sans Semi Bold" pitchFamily="34" charset="0"/>
                <a:ea typeface="DM Sans Semi Bold" pitchFamily="34" charset="-122"/>
                <a:cs typeface="DM Sans Semi Bold" pitchFamily="34" charset="-120"/>
              </a:rPr>
              <a:t>3. Ethical Considerations</a:t>
            </a:r>
            <a:endParaRPr lang="en-US" sz="1850" dirty="0"/>
          </a:p>
        </p:txBody>
      </p:sp>
      <p:sp>
        <p:nvSpPr>
          <p:cNvPr id="18" name="Text 13"/>
          <p:cNvSpPr/>
          <p:nvPr/>
        </p:nvSpPr>
        <p:spPr>
          <a:xfrm>
            <a:off x="9800868" y="4439722"/>
            <a:ext cx="3890962" cy="1287661"/>
          </a:xfrm>
          <a:prstGeom prst="rect">
            <a:avLst/>
          </a:prstGeom>
          <a:noFill/>
          <a:ln/>
        </p:spPr>
        <p:txBody>
          <a:bodyPr wrap="square" lIns="0" tIns="0" rIns="0" bIns="0" rtlCol="0" anchor="t"/>
          <a:lstStyle/>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Informed consent for all interventions</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Cultural sensitivity in care delivery</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Addressing health inequalities</a:t>
            </a:r>
            <a:endParaRPr lang="en-US" sz="1450" dirty="0"/>
          </a:p>
          <a:p>
            <a:pPr marL="342900" indent="-342900" algn="l">
              <a:lnSpc>
                <a:spcPts val="2200"/>
              </a:lnSpc>
              <a:buSzPct val="100000"/>
              <a:buChar char="•"/>
            </a:pPr>
            <a:r>
              <a:rPr lang="en-US" sz="1450" dirty="0">
                <a:solidFill>
                  <a:srgbClr val="464646"/>
                </a:solidFill>
                <a:latin typeface="Inter Medium" pitchFamily="34" charset="0"/>
                <a:ea typeface="Inter Medium" pitchFamily="34" charset="-122"/>
                <a:cs typeface="Inter Medium" pitchFamily="34" charset="-120"/>
              </a:rPr>
              <a:t>Shared decision-making approach</a:t>
            </a:r>
            <a:endParaRPr lang="en-US" sz="14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801886"/>
            <a:ext cx="7184707" cy="708779"/>
          </a:xfrm>
          <a:prstGeom prst="rect">
            <a:avLst/>
          </a:prstGeom>
          <a:noFill/>
          <a:ln/>
        </p:spPr>
        <p:txBody>
          <a:bodyPr wrap="none" lIns="0" tIns="0" rIns="0" bIns="0" rtlCol="0" anchor="t"/>
          <a:lstStyle/>
          <a:p>
            <a:pPr marL="0" indent="0" algn="l">
              <a:lnSpc>
                <a:spcPts val="5550"/>
              </a:lnSpc>
              <a:buNone/>
            </a:pPr>
            <a:r>
              <a:rPr lang="en-US" sz="4450" dirty="0">
                <a:solidFill>
                  <a:srgbClr val="030303"/>
                </a:solidFill>
                <a:latin typeface="DM Sans Semi Bold" pitchFamily="34" charset="0"/>
                <a:ea typeface="DM Sans Semi Bold" pitchFamily="34" charset="-122"/>
                <a:cs typeface="DM Sans Semi Bold" pitchFamily="34" charset="-120"/>
              </a:rPr>
              <a:t>Care Routine &amp; Monitoring</a:t>
            </a:r>
            <a:endParaRPr lang="en-US" sz="4450" dirty="0"/>
          </a:p>
        </p:txBody>
      </p:sp>
      <p:sp>
        <p:nvSpPr>
          <p:cNvPr id="3" name="Text 1"/>
          <p:cNvSpPr/>
          <p:nvPr/>
        </p:nvSpPr>
        <p:spPr>
          <a:xfrm>
            <a:off x="793790" y="1964293"/>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Effective diabetes management requires tailored monitoring strategies and medication regimens that address the distinct needs of Type 1 and Type 2 diabetes. (</a:t>
            </a:r>
            <a:r>
              <a:rPr lang="en-US" sz="1750" dirty="0" err="1">
                <a:solidFill>
                  <a:srgbClr val="464646"/>
                </a:solidFill>
                <a:latin typeface="Inter Medium" pitchFamily="34" charset="0"/>
                <a:ea typeface="Inter Medium" pitchFamily="34" charset="-122"/>
                <a:cs typeface="Inter Medium" pitchFamily="34" charset="-120"/>
              </a:rPr>
              <a:t>Osunde,et</a:t>
            </a:r>
            <a:r>
              <a:rPr lang="en-US" sz="1750" dirty="0">
                <a:solidFill>
                  <a:srgbClr val="464646"/>
                </a:solidFill>
                <a:latin typeface="Inter Medium" pitchFamily="34" charset="0"/>
                <a:ea typeface="Inter Medium" pitchFamily="34" charset="-122"/>
                <a:cs typeface="Inter Medium" pitchFamily="34" charset="-120"/>
              </a:rPr>
              <a:t> al., 2025)</a:t>
            </a:r>
            <a:endParaRPr lang="en-US" sz="1750" dirty="0"/>
          </a:p>
        </p:txBody>
      </p:sp>
      <p:sp>
        <p:nvSpPr>
          <p:cNvPr id="4" name="Shape 2"/>
          <p:cNvSpPr/>
          <p:nvPr/>
        </p:nvSpPr>
        <p:spPr>
          <a:xfrm>
            <a:off x="793790" y="2945249"/>
            <a:ext cx="6407944" cy="4482346"/>
          </a:xfrm>
          <a:prstGeom prst="roundRect">
            <a:avLst>
              <a:gd name="adj" fmla="val 759"/>
            </a:avLst>
          </a:prstGeom>
          <a:solidFill>
            <a:srgbClr val="F2EEEE"/>
          </a:solidFill>
          <a:ln/>
        </p:spPr>
        <p:txBody>
          <a:bodyPr/>
          <a:lstStyle/>
          <a:p>
            <a:endParaRPr lang="en-US"/>
          </a:p>
        </p:txBody>
      </p:sp>
      <p:sp>
        <p:nvSpPr>
          <p:cNvPr id="5" name="Text 3"/>
          <p:cNvSpPr/>
          <p:nvPr/>
        </p:nvSpPr>
        <p:spPr>
          <a:xfrm>
            <a:off x="1020604" y="3172063"/>
            <a:ext cx="3031212" cy="354330"/>
          </a:xfrm>
          <a:prstGeom prst="rect">
            <a:avLst/>
          </a:prstGeom>
          <a:noFill/>
          <a:ln/>
        </p:spPr>
        <p:txBody>
          <a:bodyPr wrap="none" lIns="0" tIns="0" rIns="0" bIns="0" rtlCol="0" anchor="t"/>
          <a:lstStyle/>
          <a:p>
            <a:pPr marL="0" indent="0" algn="l">
              <a:lnSpc>
                <a:spcPts val="2750"/>
              </a:lnSpc>
              <a:buNone/>
            </a:pPr>
            <a:r>
              <a:rPr lang="en-US" sz="2200" dirty="0">
                <a:solidFill>
                  <a:srgbClr val="464646"/>
                </a:solidFill>
                <a:latin typeface="DM Sans Semi Bold" pitchFamily="34" charset="0"/>
                <a:ea typeface="DM Sans Semi Bold" pitchFamily="34" charset="-122"/>
                <a:cs typeface="DM Sans Semi Bold" pitchFamily="34" charset="-120"/>
              </a:rPr>
              <a:t>David: Type 1 Diabetes</a:t>
            </a:r>
            <a:endParaRPr lang="en-US" sz="2200" dirty="0"/>
          </a:p>
        </p:txBody>
      </p:sp>
      <p:sp>
        <p:nvSpPr>
          <p:cNvPr id="6" name="Text 4"/>
          <p:cNvSpPr/>
          <p:nvPr/>
        </p:nvSpPr>
        <p:spPr>
          <a:xfrm>
            <a:off x="1020604" y="3662482"/>
            <a:ext cx="5954316" cy="1088708"/>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Monitoring:</a:t>
            </a:r>
            <a:r>
              <a:rPr lang="en-US" sz="1750" dirty="0">
                <a:solidFill>
                  <a:srgbClr val="464646"/>
                </a:solidFill>
                <a:latin typeface="Inter Medium" pitchFamily="34" charset="0"/>
                <a:ea typeface="Inter Medium" pitchFamily="34" charset="-122"/>
                <a:cs typeface="Inter Medium" pitchFamily="34" charset="-120"/>
              </a:rPr>
              <a:t> Frequent blood glucose checks (4-10 times daily) or continuous glucose monitoring (CGM). Ketone testing during illness periods.</a:t>
            </a:r>
            <a:endParaRPr lang="en-US" sz="1750" dirty="0"/>
          </a:p>
        </p:txBody>
      </p:sp>
      <p:sp>
        <p:nvSpPr>
          <p:cNvPr id="7" name="Text 5"/>
          <p:cNvSpPr/>
          <p:nvPr/>
        </p:nvSpPr>
        <p:spPr>
          <a:xfrm>
            <a:off x="1020604" y="4887278"/>
            <a:ext cx="5954316" cy="1451610"/>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Medication:</a:t>
            </a:r>
            <a:r>
              <a:rPr lang="en-US" sz="1750" dirty="0">
                <a:solidFill>
                  <a:srgbClr val="464646"/>
                </a:solidFill>
                <a:latin typeface="Inter Medium" pitchFamily="34" charset="0"/>
                <a:ea typeface="Inter Medium" pitchFamily="34" charset="-122"/>
                <a:cs typeface="Inter Medium" pitchFamily="34" charset="-120"/>
              </a:rPr>
              <a:t> Multiple daily insulin injections or insulin pump therapy. Doses carefully adjusted based on carbohydrate intake and physical activity levels (NICE NG17).</a:t>
            </a:r>
            <a:endParaRPr lang="en-US" sz="1750" dirty="0"/>
          </a:p>
        </p:txBody>
      </p:sp>
      <p:sp>
        <p:nvSpPr>
          <p:cNvPr id="8" name="Text 6"/>
          <p:cNvSpPr/>
          <p:nvPr/>
        </p:nvSpPr>
        <p:spPr>
          <a:xfrm>
            <a:off x="1020604" y="6474976"/>
            <a:ext cx="5954316" cy="725805"/>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Education:</a:t>
            </a:r>
            <a:r>
              <a:rPr lang="en-US" sz="1750" dirty="0">
                <a:solidFill>
                  <a:srgbClr val="464646"/>
                </a:solidFill>
                <a:latin typeface="Inter Medium" pitchFamily="34" charset="0"/>
                <a:ea typeface="Inter Medium" pitchFamily="34" charset="-122"/>
                <a:cs typeface="Inter Medium" pitchFamily="34" charset="-120"/>
              </a:rPr>
              <a:t> Structured training through DAFNE programme to master insulin-to-lifestyle matching.</a:t>
            </a:r>
            <a:endParaRPr lang="en-US" sz="1750" dirty="0"/>
          </a:p>
        </p:txBody>
      </p:sp>
      <p:sp>
        <p:nvSpPr>
          <p:cNvPr id="9" name="Shape 7"/>
          <p:cNvSpPr/>
          <p:nvPr/>
        </p:nvSpPr>
        <p:spPr>
          <a:xfrm>
            <a:off x="7428548" y="2945249"/>
            <a:ext cx="6408063" cy="4482346"/>
          </a:xfrm>
          <a:prstGeom prst="roundRect">
            <a:avLst>
              <a:gd name="adj" fmla="val 759"/>
            </a:avLst>
          </a:prstGeom>
          <a:solidFill>
            <a:srgbClr val="F2EEEE"/>
          </a:solidFill>
          <a:ln/>
        </p:spPr>
        <p:txBody>
          <a:bodyPr/>
          <a:lstStyle/>
          <a:p>
            <a:endParaRPr lang="en-US"/>
          </a:p>
        </p:txBody>
      </p:sp>
      <p:sp>
        <p:nvSpPr>
          <p:cNvPr id="10" name="Text 8"/>
          <p:cNvSpPr/>
          <p:nvPr/>
        </p:nvSpPr>
        <p:spPr>
          <a:xfrm>
            <a:off x="7655362" y="3172063"/>
            <a:ext cx="3565684" cy="354330"/>
          </a:xfrm>
          <a:prstGeom prst="rect">
            <a:avLst/>
          </a:prstGeom>
          <a:noFill/>
          <a:ln/>
        </p:spPr>
        <p:txBody>
          <a:bodyPr wrap="none" lIns="0" tIns="0" rIns="0" bIns="0" rtlCol="0" anchor="t"/>
          <a:lstStyle/>
          <a:p>
            <a:pPr marL="0" indent="0" algn="l">
              <a:lnSpc>
                <a:spcPts val="2750"/>
              </a:lnSpc>
              <a:buNone/>
            </a:pPr>
            <a:r>
              <a:rPr lang="en-US" sz="2200" dirty="0">
                <a:solidFill>
                  <a:srgbClr val="464646"/>
                </a:solidFill>
                <a:latin typeface="DM Sans Semi Bold" pitchFamily="34" charset="0"/>
                <a:ea typeface="DM Sans Semi Bold" pitchFamily="34" charset="-122"/>
                <a:cs typeface="DM Sans Semi Bold" pitchFamily="34" charset="-120"/>
              </a:rPr>
              <a:t>Margaret: Type 2 Diabetes</a:t>
            </a:r>
            <a:endParaRPr lang="en-US" sz="2200" dirty="0"/>
          </a:p>
        </p:txBody>
      </p:sp>
      <p:sp>
        <p:nvSpPr>
          <p:cNvPr id="11" name="Text 9"/>
          <p:cNvSpPr/>
          <p:nvPr/>
        </p:nvSpPr>
        <p:spPr>
          <a:xfrm>
            <a:off x="7655362" y="3662482"/>
            <a:ext cx="5954435" cy="1088708"/>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Monitoring:</a:t>
            </a:r>
            <a:r>
              <a:rPr lang="en-US" sz="1750" dirty="0">
                <a:solidFill>
                  <a:srgbClr val="464646"/>
                </a:solidFill>
                <a:latin typeface="Inter Medium" pitchFamily="34" charset="0"/>
                <a:ea typeface="Inter Medium" pitchFamily="34" charset="-122"/>
                <a:cs typeface="Inter Medium" pitchFamily="34" charset="-120"/>
              </a:rPr>
              <a:t> Regular but less frequent glucose monitoring (1-2 times daily) as directed by healthcare team (NICE NG28).</a:t>
            </a:r>
            <a:endParaRPr lang="en-US" sz="1750" dirty="0"/>
          </a:p>
        </p:txBody>
      </p:sp>
      <p:sp>
        <p:nvSpPr>
          <p:cNvPr id="12" name="Text 10"/>
          <p:cNvSpPr/>
          <p:nvPr/>
        </p:nvSpPr>
        <p:spPr>
          <a:xfrm>
            <a:off x="7655362" y="4887278"/>
            <a:ext cx="5954435" cy="1088708"/>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Medication:</a:t>
            </a:r>
            <a:r>
              <a:rPr lang="en-US" sz="1750" dirty="0">
                <a:solidFill>
                  <a:srgbClr val="464646"/>
                </a:solidFill>
                <a:latin typeface="Inter Medium" pitchFamily="34" charset="0"/>
                <a:ea typeface="Inter Medium" pitchFamily="34" charset="-122"/>
                <a:cs typeface="Inter Medium" pitchFamily="34" charset="-120"/>
              </a:rPr>
              <a:t> Metformin as first-line treatment. Additional oral medications or GLP-1 agonists if HbA1c targets unmet. Insulin considered later if needed.</a:t>
            </a:r>
            <a:endParaRPr lang="en-US" sz="1750" dirty="0"/>
          </a:p>
        </p:txBody>
      </p:sp>
      <p:sp>
        <p:nvSpPr>
          <p:cNvPr id="13" name="Text 11"/>
          <p:cNvSpPr/>
          <p:nvPr/>
        </p:nvSpPr>
        <p:spPr>
          <a:xfrm>
            <a:off x="7655362" y="6112073"/>
            <a:ext cx="5954435" cy="1088708"/>
          </a:xfrm>
          <a:prstGeom prst="rect">
            <a:avLst/>
          </a:prstGeom>
          <a:noFill/>
          <a:ln/>
        </p:spPr>
        <p:txBody>
          <a:bodyPr wrap="square" lIns="0" tIns="0" rIns="0" bIns="0" rtlCol="0" anchor="t"/>
          <a:lstStyle/>
          <a:p>
            <a:pPr marL="0" indent="0" algn="l">
              <a:lnSpc>
                <a:spcPts val="2850"/>
              </a:lnSpc>
              <a:buNone/>
            </a:pPr>
            <a:r>
              <a:rPr lang="en-US" sz="1750" b="1" dirty="0">
                <a:solidFill>
                  <a:srgbClr val="464646"/>
                </a:solidFill>
                <a:latin typeface="Inter Medium" pitchFamily="34" charset="0"/>
                <a:ea typeface="Inter Medium" pitchFamily="34" charset="-122"/>
                <a:cs typeface="Inter Medium" pitchFamily="34" charset="-120"/>
              </a:rPr>
              <a:t>Lifestyle:</a:t>
            </a:r>
            <a:r>
              <a:rPr lang="en-US" sz="1750" dirty="0">
                <a:solidFill>
                  <a:srgbClr val="464646"/>
                </a:solidFill>
                <a:latin typeface="Inter Medium" pitchFamily="34" charset="0"/>
                <a:ea typeface="Inter Medium" pitchFamily="34" charset="-122"/>
                <a:cs typeface="Inter Medium" pitchFamily="34" charset="-120"/>
              </a:rPr>
              <a:t> Comprehensive weight loss programme and 150 minutes weekly of moderate-intensity physical activity.</a:t>
            </a:r>
            <a:endParaRPr lang="en-US" sz="1750" dirty="0"/>
          </a:p>
        </p:txBody>
      </p:sp>
    </p:spTree>
    <p:extLst>
      <p:ext uri="{BB962C8B-B14F-4D97-AF65-F5344CB8AC3E}">
        <p14:creationId xmlns:p14="http://schemas.microsoft.com/office/powerpoint/2010/main" val="1632788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526018" y="1143953"/>
            <a:ext cx="8091964" cy="939403"/>
          </a:xfrm>
          <a:prstGeom prst="rect">
            <a:avLst/>
          </a:prstGeom>
          <a:noFill/>
          <a:ln/>
        </p:spPr>
        <p:txBody>
          <a:bodyPr wrap="square" lIns="0" tIns="0" rIns="0" bIns="0" rtlCol="0" anchor="t"/>
          <a:lstStyle/>
          <a:p>
            <a:pPr marL="0" indent="0" algn="l">
              <a:lnSpc>
                <a:spcPts val="3650"/>
              </a:lnSpc>
              <a:buNone/>
            </a:pPr>
            <a:r>
              <a:rPr lang="en-US" sz="2950" dirty="0">
                <a:solidFill>
                  <a:srgbClr val="030303"/>
                </a:solidFill>
                <a:latin typeface="DM Sans Semi Bold" pitchFamily="34" charset="0"/>
                <a:ea typeface="DM Sans Semi Bold" pitchFamily="34" charset="-122"/>
                <a:cs typeface="DM Sans Semi Bold" pitchFamily="34" charset="-120"/>
              </a:rPr>
              <a:t>Communication, Education &amp; Psychological Support</a:t>
            </a:r>
            <a:endParaRPr lang="en-US" sz="2950" dirty="0"/>
          </a:p>
        </p:txBody>
      </p:sp>
      <p:sp>
        <p:nvSpPr>
          <p:cNvPr id="4" name="Text 1"/>
          <p:cNvSpPr/>
          <p:nvPr/>
        </p:nvSpPr>
        <p:spPr>
          <a:xfrm>
            <a:off x="526018" y="2232660"/>
            <a:ext cx="8091964" cy="399574"/>
          </a:xfrm>
          <a:prstGeom prst="rect">
            <a:avLst/>
          </a:prstGeom>
          <a:noFill/>
          <a:ln/>
        </p:spPr>
        <p:txBody>
          <a:bodyPr wrap="square" lIns="0" tIns="0" rIns="0" bIns="0" rtlCol="0" anchor="t"/>
          <a:lstStyle/>
          <a:p>
            <a:pPr marL="0" indent="0" algn="l">
              <a:lnSpc>
                <a:spcPts val="1550"/>
              </a:lnSpc>
              <a:buNone/>
            </a:pPr>
            <a:r>
              <a:rPr lang="en-US" sz="1150" dirty="0">
                <a:solidFill>
                  <a:srgbClr val="464646"/>
                </a:solidFill>
                <a:latin typeface="Inter Medium" pitchFamily="34" charset="0"/>
                <a:ea typeface="Inter Medium" pitchFamily="34" charset="-122"/>
                <a:cs typeface="Inter Medium" pitchFamily="34" charset="-120"/>
              </a:rPr>
              <a:t>Successful diabetes care depends on clear communication, structured education, and robust psychological support systems. (</a:t>
            </a:r>
            <a:r>
              <a:rPr lang="en-US" sz="1150" dirty="0" err="1">
                <a:solidFill>
                  <a:srgbClr val="464646"/>
                </a:solidFill>
                <a:latin typeface="Inter Medium" pitchFamily="34" charset="0"/>
                <a:ea typeface="Inter Medium" pitchFamily="34" charset="-122"/>
                <a:cs typeface="Inter Medium" pitchFamily="34" charset="-120"/>
              </a:rPr>
              <a:t>Fong,et</a:t>
            </a:r>
            <a:r>
              <a:rPr lang="en-US" sz="1150" dirty="0">
                <a:solidFill>
                  <a:srgbClr val="464646"/>
                </a:solidFill>
                <a:latin typeface="Inter Medium" pitchFamily="34" charset="0"/>
                <a:ea typeface="Inter Medium" pitchFamily="34" charset="-122"/>
                <a:cs typeface="Inter Medium" pitchFamily="34" charset="-120"/>
              </a:rPr>
              <a:t> al., 2025)</a:t>
            </a:r>
            <a:endParaRPr lang="en-US" sz="1150" dirty="0"/>
          </a:p>
        </p:txBody>
      </p:sp>
      <p:sp>
        <p:nvSpPr>
          <p:cNvPr id="5" name="Shape 2"/>
          <p:cNvSpPr/>
          <p:nvPr/>
        </p:nvSpPr>
        <p:spPr>
          <a:xfrm>
            <a:off x="526018" y="2744152"/>
            <a:ext cx="8091964" cy="1528882"/>
          </a:xfrm>
          <a:prstGeom prst="roundRect">
            <a:avLst>
              <a:gd name="adj" fmla="val 4785"/>
            </a:avLst>
          </a:prstGeom>
          <a:solidFill>
            <a:srgbClr val="FFFFFF"/>
          </a:solidFill>
          <a:ln w="15240">
            <a:solidFill>
              <a:srgbClr val="D8D4D4"/>
            </a:solidFill>
            <a:prstDash val="solid"/>
          </a:ln>
        </p:spPr>
        <p:txBody>
          <a:bodyPr/>
          <a:lstStyle/>
          <a:p>
            <a:endParaRPr lang="en-US"/>
          </a:p>
        </p:txBody>
      </p:sp>
      <p:sp>
        <p:nvSpPr>
          <p:cNvPr id="6" name="Shape 3"/>
          <p:cNvSpPr/>
          <p:nvPr/>
        </p:nvSpPr>
        <p:spPr>
          <a:xfrm>
            <a:off x="510778" y="2744152"/>
            <a:ext cx="60960" cy="1528882"/>
          </a:xfrm>
          <a:prstGeom prst="roundRect">
            <a:avLst>
              <a:gd name="adj" fmla="val 36981"/>
            </a:avLst>
          </a:prstGeom>
          <a:solidFill>
            <a:srgbClr val="1C9770"/>
          </a:solidFill>
          <a:ln/>
        </p:spPr>
        <p:txBody>
          <a:bodyPr/>
          <a:lstStyle/>
          <a:p>
            <a:endParaRPr lang="en-US"/>
          </a:p>
        </p:txBody>
      </p:sp>
      <p:sp>
        <p:nvSpPr>
          <p:cNvPr id="7" name="Text 4"/>
          <p:cNvSpPr/>
          <p:nvPr/>
        </p:nvSpPr>
        <p:spPr>
          <a:xfrm>
            <a:off x="737235" y="2909649"/>
            <a:ext cx="2799755" cy="234791"/>
          </a:xfrm>
          <a:prstGeom prst="rect">
            <a:avLst/>
          </a:prstGeom>
          <a:noFill/>
          <a:ln/>
        </p:spPr>
        <p:txBody>
          <a:bodyPr wrap="none" lIns="0" tIns="0" rIns="0" bIns="0" rtlCol="0" anchor="t"/>
          <a:lstStyle/>
          <a:p>
            <a:pPr marL="0" indent="0" algn="l">
              <a:lnSpc>
                <a:spcPts val="1800"/>
              </a:lnSpc>
              <a:buNone/>
            </a:pPr>
            <a:r>
              <a:rPr lang="en-US" sz="1450" dirty="0">
                <a:solidFill>
                  <a:srgbClr val="464646"/>
                </a:solidFill>
                <a:latin typeface="DM Sans Semi Bold" pitchFamily="34" charset="0"/>
                <a:ea typeface="DM Sans Semi Bold" pitchFamily="34" charset="-122"/>
                <a:cs typeface="DM Sans Semi Bold" pitchFamily="34" charset="-120"/>
              </a:rPr>
              <a:t>Communication Best Practices</a:t>
            </a:r>
            <a:endParaRPr lang="en-US" sz="1450" dirty="0"/>
          </a:p>
        </p:txBody>
      </p:sp>
      <p:sp>
        <p:nvSpPr>
          <p:cNvPr id="8" name="Text 5"/>
          <p:cNvSpPr/>
          <p:nvPr/>
        </p:nvSpPr>
        <p:spPr>
          <a:xfrm>
            <a:off x="737235" y="3204091"/>
            <a:ext cx="7715250" cy="903446"/>
          </a:xfrm>
          <a:prstGeom prst="rect">
            <a:avLst/>
          </a:prstGeom>
          <a:noFill/>
          <a:ln/>
        </p:spPr>
        <p:txBody>
          <a:bodyPr wrap="square" lIns="0" tIns="0" rIns="0" bIns="0" rtlCol="0" anchor="t"/>
          <a:lstStyle/>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Use simple, jargon-free language accessible to all patients</a:t>
            </a:r>
            <a:endParaRPr lang="en-US" sz="1150" dirty="0"/>
          </a:p>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Employ the "Teach-Back" method to verify understanding</a:t>
            </a:r>
            <a:endParaRPr lang="en-US" sz="1150" dirty="0"/>
          </a:p>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Provide information in suitable formats (large print, audio)</a:t>
            </a:r>
            <a:endParaRPr lang="en-US" sz="1150" dirty="0"/>
          </a:p>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Encourage questions and active participation</a:t>
            </a:r>
            <a:endParaRPr lang="en-US" sz="1150" dirty="0"/>
          </a:p>
        </p:txBody>
      </p:sp>
      <p:sp>
        <p:nvSpPr>
          <p:cNvPr id="9" name="Shape 6"/>
          <p:cNvSpPr/>
          <p:nvPr/>
        </p:nvSpPr>
        <p:spPr>
          <a:xfrm>
            <a:off x="526018" y="4372570"/>
            <a:ext cx="8091964" cy="1084659"/>
          </a:xfrm>
          <a:prstGeom prst="roundRect">
            <a:avLst>
              <a:gd name="adj" fmla="val 6744"/>
            </a:avLst>
          </a:prstGeom>
          <a:solidFill>
            <a:srgbClr val="FFFFFF"/>
          </a:solidFill>
          <a:ln w="15240">
            <a:solidFill>
              <a:srgbClr val="D8D4D4"/>
            </a:solidFill>
            <a:prstDash val="solid"/>
          </a:ln>
        </p:spPr>
        <p:txBody>
          <a:bodyPr/>
          <a:lstStyle/>
          <a:p>
            <a:endParaRPr lang="en-US"/>
          </a:p>
        </p:txBody>
      </p:sp>
      <p:sp>
        <p:nvSpPr>
          <p:cNvPr id="10" name="Shape 7"/>
          <p:cNvSpPr/>
          <p:nvPr/>
        </p:nvSpPr>
        <p:spPr>
          <a:xfrm>
            <a:off x="510778" y="4372570"/>
            <a:ext cx="60960" cy="1084659"/>
          </a:xfrm>
          <a:prstGeom prst="roundRect">
            <a:avLst>
              <a:gd name="adj" fmla="val 36981"/>
            </a:avLst>
          </a:prstGeom>
          <a:solidFill>
            <a:srgbClr val="1C9770"/>
          </a:solidFill>
          <a:ln/>
        </p:spPr>
        <p:txBody>
          <a:bodyPr/>
          <a:lstStyle/>
          <a:p>
            <a:endParaRPr lang="en-US"/>
          </a:p>
        </p:txBody>
      </p:sp>
      <p:sp>
        <p:nvSpPr>
          <p:cNvPr id="11" name="Text 8"/>
          <p:cNvSpPr/>
          <p:nvPr/>
        </p:nvSpPr>
        <p:spPr>
          <a:xfrm>
            <a:off x="737235" y="4538067"/>
            <a:ext cx="2857381" cy="234791"/>
          </a:xfrm>
          <a:prstGeom prst="rect">
            <a:avLst/>
          </a:prstGeom>
          <a:noFill/>
          <a:ln/>
        </p:spPr>
        <p:txBody>
          <a:bodyPr wrap="none" lIns="0" tIns="0" rIns="0" bIns="0" rtlCol="0" anchor="t"/>
          <a:lstStyle/>
          <a:p>
            <a:pPr marL="0" indent="0" algn="l">
              <a:lnSpc>
                <a:spcPts val="1800"/>
              </a:lnSpc>
              <a:buNone/>
            </a:pPr>
            <a:r>
              <a:rPr lang="en-US" sz="1450" dirty="0">
                <a:solidFill>
                  <a:srgbClr val="464646"/>
                </a:solidFill>
                <a:latin typeface="DM Sans Semi Bold" pitchFamily="34" charset="0"/>
                <a:ea typeface="DM Sans Semi Bold" pitchFamily="34" charset="-122"/>
                <a:cs typeface="DM Sans Semi Bold" pitchFamily="34" charset="-120"/>
              </a:rPr>
              <a:t>Structured Education Pathways</a:t>
            </a:r>
            <a:endParaRPr lang="en-US" sz="1450" dirty="0"/>
          </a:p>
        </p:txBody>
      </p:sp>
      <p:sp>
        <p:nvSpPr>
          <p:cNvPr id="12" name="Text 9"/>
          <p:cNvSpPr/>
          <p:nvPr/>
        </p:nvSpPr>
        <p:spPr>
          <a:xfrm>
            <a:off x="737235" y="4832509"/>
            <a:ext cx="7715250" cy="199787"/>
          </a:xfrm>
          <a:prstGeom prst="rect">
            <a:avLst/>
          </a:prstGeom>
          <a:noFill/>
          <a:ln/>
        </p:spPr>
        <p:txBody>
          <a:bodyPr wrap="none" lIns="0" tIns="0" rIns="0" bIns="0" rtlCol="0" anchor="t"/>
          <a:lstStyle/>
          <a:p>
            <a:pPr marL="0" indent="0" algn="l">
              <a:lnSpc>
                <a:spcPts val="1550"/>
              </a:lnSpc>
              <a:buNone/>
            </a:pPr>
            <a:r>
              <a:rPr lang="en-US" sz="1150" b="1" dirty="0">
                <a:solidFill>
                  <a:srgbClr val="464646"/>
                </a:solidFill>
                <a:latin typeface="Inter Medium" pitchFamily="34" charset="0"/>
                <a:ea typeface="Inter Medium" pitchFamily="34" charset="-122"/>
                <a:cs typeface="Inter Medium" pitchFamily="34" charset="-120"/>
              </a:rPr>
              <a:t>David:</a:t>
            </a:r>
            <a:r>
              <a:rPr lang="en-US" sz="1150" dirty="0">
                <a:solidFill>
                  <a:srgbClr val="464646"/>
                </a:solidFill>
                <a:latin typeface="Inter Medium" pitchFamily="34" charset="0"/>
                <a:ea typeface="Inter Medium" pitchFamily="34" charset="-122"/>
                <a:cs typeface="Inter Medium" pitchFamily="34" charset="-120"/>
              </a:rPr>
              <a:t> Referral to specialist diabetes team for intensive insulin management training programme.</a:t>
            </a:r>
            <a:endParaRPr lang="en-US" sz="1150" dirty="0"/>
          </a:p>
        </p:txBody>
      </p:sp>
      <p:sp>
        <p:nvSpPr>
          <p:cNvPr id="13" name="Text 10"/>
          <p:cNvSpPr/>
          <p:nvPr/>
        </p:nvSpPr>
        <p:spPr>
          <a:xfrm>
            <a:off x="737235" y="5091946"/>
            <a:ext cx="7715250" cy="199787"/>
          </a:xfrm>
          <a:prstGeom prst="rect">
            <a:avLst/>
          </a:prstGeom>
          <a:noFill/>
          <a:ln/>
        </p:spPr>
        <p:txBody>
          <a:bodyPr wrap="none" lIns="0" tIns="0" rIns="0" bIns="0" rtlCol="0" anchor="t"/>
          <a:lstStyle/>
          <a:p>
            <a:pPr marL="0" indent="0" algn="l">
              <a:lnSpc>
                <a:spcPts val="1550"/>
              </a:lnSpc>
              <a:buNone/>
            </a:pPr>
            <a:r>
              <a:rPr lang="en-US" sz="1150" b="1" dirty="0">
                <a:solidFill>
                  <a:srgbClr val="464646"/>
                </a:solidFill>
                <a:latin typeface="Inter Medium" pitchFamily="34" charset="0"/>
                <a:ea typeface="Inter Medium" pitchFamily="34" charset="-122"/>
                <a:cs typeface="Inter Medium" pitchFamily="34" charset="-120"/>
              </a:rPr>
              <a:t>Margaret:</a:t>
            </a:r>
            <a:r>
              <a:rPr lang="en-US" sz="1150" dirty="0">
                <a:solidFill>
                  <a:srgbClr val="464646"/>
                </a:solidFill>
                <a:latin typeface="Inter Medium" pitchFamily="34" charset="0"/>
                <a:ea typeface="Inter Medium" pitchFamily="34" charset="-122"/>
                <a:cs typeface="Inter Medium" pitchFamily="34" charset="-120"/>
              </a:rPr>
              <a:t> Enrolment in NHS Diabetes Prevention Programme or equivalent weight management service.</a:t>
            </a:r>
            <a:endParaRPr lang="en-US" sz="1150" dirty="0"/>
          </a:p>
        </p:txBody>
      </p:sp>
      <p:sp>
        <p:nvSpPr>
          <p:cNvPr id="14" name="Shape 11"/>
          <p:cNvSpPr/>
          <p:nvPr/>
        </p:nvSpPr>
        <p:spPr>
          <a:xfrm>
            <a:off x="526018" y="5556766"/>
            <a:ext cx="8091964" cy="1528882"/>
          </a:xfrm>
          <a:prstGeom prst="roundRect">
            <a:avLst>
              <a:gd name="adj" fmla="val 4785"/>
            </a:avLst>
          </a:prstGeom>
          <a:solidFill>
            <a:srgbClr val="FFFFFF"/>
          </a:solidFill>
          <a:ln w="15240">
            <a:solidFill>
              <a:srgbClr val="D8D4D4"/>
            </a:solidFill>
            <a:prstDash val="solid"/>
          </a:ln>
        </p:spPr>
        <p:txBody>
          <a:bodyPr/>
          <a:lstStyle/>
          <a:p>
            <a:endParaRPr lang="en-US"/>
          </a:p>
        </p:txBody>
      </p:sp>
      <p:sp>
        <p:nvSpPr>
          <p:cNvPr id="15" name="Shape 12"/>
          <p:cNvSpPr/>
          <p:nvPr/>
        </p:nvSpPr>
        <p:spPr>
          <a:xfrm>
            <a:off x="510778" y="5556766"/>
            <a:ext cx="60960" cy="1528882"/>
          </a:xfrm>
          <a:prstGeom prst="roundRect">
            <a:avLst>
              <a:gd name="adj" fmla="val 36981"/>
            </a:avLst>
          </a:prstGeom>
          <a:solidFill>
            <a:srgbClr val="1C9770"/>
          </a:solidFill>
          <a:ln/>
        </p:spPr>
        <p:txBody>
          <a:bodyPr/>
          <a:lstStyle/>
          <a:p>
            <a:endParaRPr lang="en-US"/>
          </a:p>
        </p:txBody>
      </p:sp>
      <p:sp>
        <p:nvSpPr>
          <p:cNvPr id="16" name="Text 13"/>
          <p:cNvSpPr/>
          <p:nvPr/>
        </p:nvSpPr>
        <p:spPr>
          <a:xfrm>
            <a:off x="737235" y="5722263"/>
            <a:ext cx="2012275" cy="234791"/>
          </a:xfrm>
          <a:prstGeom prst="rect">
            <a:avLst/>
          </a:prstGeom>
          <a:noFill/>
          <a:ln/>
        </p:spPr>
        <p:txBody>
          <a:bodyPr wrap="none" lIns="0" tIns="0" rIns="0" bIns="0" rtlCol="0" anchor="t"/>
          <a:lstStyle/>
          <a:p>
            <a:pPr marL="0" indent="0" algn="l">
              <a:lnSpc>
                <a:spcPts val="1800"/>
              </a:lnSpc>
              <a:buNone/>
            </a:pPr>
            <a:r>
              <a:rPr lang="en-US" sz="1450" dirty="0">
                <a:solidFill>
                  <a:srgbClr val="464646"/>
                </a:solidFill>
                <a:latin typeface="DM Sans Semi Bold" pitchFamily="34" charset="0"/>
                <a:ea typeface="DM Sans Semi Bold" pitchFamily="34" charset="-122"/>
                <a:cs typeface="DM Sans Semi Bold" pitchFamily="34" charset="-120"/>
              </a:rPr>
              <a:t>Psychological Support</a:t>
            </a:r>
            <a:endParaRPr lang="en-US" sz="1450" dirty="0"/>
          </a:p>
        </p:txBody>
      </p:sp>
      <p:sp>
        <p:nvSpPr>
          <p:cNvPr id="17" name="Text 14"/>
          <p:cNvSpPr/>
          <p:nvPr/>
        </p:nvSpPr>
        <p:spPr>
          <a:xfrm>
            <a:off x="737235" y="6016704"/>
            <a:ext cx="7715250" cy="903446"/>
          </a:xfrm>
          <a:prstGeom prst="rect">
            <a:avLst/>
          </a:prstGeom>
          <a:noFill/>
          <a:ln/>
        </p:spPr>
        <p:txBody>
          <a:bodyPr wrap="square" lIns="0" tIns="0" rIns="0" bIns="0" rtlCol="0" anchor="t"/>
          <a:lstStyle/>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Acknowledge emotional burden of chronic disease</a:t>
            </a:r>
            <a:endParaRPr lang="en-US" sz="1150" dirty="0"/>
          </a:p>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Regular screening for diabetes distress and depression</a:t>
            </a:r>
            <a:endParaRPr lang="en-US" sz="1150" dirty="0"/>
          </a:p>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Referral to counselling services when needed</a:t>
            </a:r>
            <a:endParaRPr lang="en-US" sz="1150" dirty="0"/>
          </a:p>
          <a:p>
            <a:pPr marL="342900" indent="-342900" algn="l">
              <a:lnSpc>
                <a:spcPts val="1550"/>
              </a:lnSpc>
              <a:buSzPct val="100000"/>
              <a:buChar char="•"/>
            </a:pPr>
            <a:r>
              <a:rPr lang="en-US" sz="1150" dirty="0">
                <a:solidFill>
                  <a:srgbClr val="464646"/>
                </a:solidFill>
                <a:latin typeface="Inter Medium" pitchFamily="34" charset="0"/>
                <a:ea typeface="Inter Medium" pitchFamily="34" charset="-122"/>
                <a:cs typeface="Inter Medium" pitchFamily="34" charset="-120"/>
              </a:rPr>
              <a:t>Peer support group connections</a:t>
            </a:r>
            <a:endParaRPr lang="en-US" sz="1150" dirty="0"/>
          </a:p>
        </p:txBody>
      </p:sp>
    </p:spTree>
    <p:extLst>
      <p:ext uri="{BB962C8B-B14F-4D97-AF65-F5344CB8AC3E}">
        <p14:creationId xmlns:p14="http://schemas.microsoft.com/office/powerpoint/2010/main" val="2332461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692825"/>
            <a:ext cx="10692646" cy="708779"/>
          </a:xfrm>
          <a:prstGeom prst="rect">
            <a:avLst/>
          </a:prstGeom>
          <a:noFill/>
          <a:ln/>
        </p:spPr>
        <p:txBody>
          <a:bodyPr wrap="none" lIns="0" tIns="0" rIns="0" bIns="0" rtlCol="0" anchor="t"/>
          <a:lstStyle/>
          <a:p>
            <a:pPr marL="0" indent="0" algn="l">
              <a:lnSpc>
                <a:spcPts val="5550"/>
              </a:lnSpc>
              <a:buNone/>
            </a:pPr>
            <a:r>
              <a:rPr lang="en-US" sz="4450" dirty="0">
                <a:solidFill>
                  <a:srgbClr val="030303"/>
                </a:solidFill>
                <a:latin typeface="DM Sans Semi Bold" pitchFamily="34" charset="0"/>
                <a:ea typeface="DM Sans Semi Bold" pitchFamily="34" charset="-122"/>
                <a:cs typeface="DM Sans Semi Bold" pitchFamily="34" charset="-120"/>
              </a:rPr>
              <a:t>Ethical Considerations in Care Planning</a:t>
            </a:r>
            <a:endParaRPr lang="en-US" sz="4450" dirty="0"/>
          </a:p>
        </p:txBody>
      </p:sp>
      <p:sp>
        <p:nvSpPr>
          <p:cNvPr id="3" name="Text 1"/>
          <p:cNvSpPr/>
          <p:nvPr/>
        </p:nvSpPr>
        <p:spPr>
          <a:xfrm>
            <a:off x="793790" y="1855232"/>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Ethical diabetes care requires balancing clinical effectiveness with respect for patient autonomy, privacy, and dignity.</a:t>
            </a:r>
            <a:endParaRPr lang="en-US" sz="1750"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3790" y="2473285"/>
            <a:ext cx="566976" cy="566976"/>
          </a:xfrm>
          <a:prstGeom prst="rect">
            <a:avLst/>
          </a:prstGeom>
        </p:spPr>
      </p:pic>
      <p:sp>
        <p:nvSpPr>
          <p:cNvPr id="5" name="Text 2"/>
          <p:cNvSpPr/>
          <p:nvPr/>
        </p:nvSpPr>
        <p:spPr>
          <a:xfrm>
            <a:off x="1644253" y="247328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64646"/>
                </a:solidFill>
                <a:latin typeface="DM Sans Semi Bold" pitchFamily="34" charset="0"/>
                <a:ea typeface="DM Sans Semi Bold" pitchFamily="34" charset="-122"/>
                <a:cs typeface="DM Sans Semi Bold" pitchFamily="34" charset="-120"/>
              </a:rPr>
              <a:t>Patient Autonomy</a:t>
            </a:r>
            <a:endParaRPr lang="en-US" sz="2200" dirty="0"/>
          </a:p>
        </p:txBody>
      </p:sp>
      <p:sp>
        <p:nvSpPr>
          <p:cNvPr id="6" name="Text 3"/>
          <p:cNvSpPr/>
          <p:nvPr/>
        </p:nvSpPr>
        <p:spPr>
          <a:xfrm>
            <a:off x="1644253" y="2963704"/>
            <a:ext cx="5529143" cy="1814513"/>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Respect David and Margaret's right to make informed choices about their care, even when healthcare professionals may disagree with their decisions. Support shared decision-making processes.</a:t>
            </a:r>
            <a:endParaRPr lang="en-US" sz="1750" dirty="0"/>
          </a:p>
        </p:txBody>
      </p:sp>
      <p:pic>
        <p:nvPicPr>
          <p:cNvPr id="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56884" y="2473285"/>
            <a:ext cx="566976" cy="566976"/>
          </a:xfrm>
          <a:prstGeom prst="rect">
            <a:avLst/>
          </a:prstGeom>
        </p:spPr>
      </p:pic>
      <p:sp>
        <p:nvSpPr>
          <p:cNvPr id="8" name="Text 4"/>
          <p:cNvSpPr/>
          <p:nvPr/>
        </p:nvSpPr>
        <p:spPr>
          <a:xfrm>
            <a:off x="8307348" y="247328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64646"/>
                </a:solidFill>
                <a:latin typeface="DM Sans Semi Bold" pitchFamily="34" charset="0"/>
                <a:ea typeface="DM Sans Semi Bold" pitchFamily="34" charset="-122"/>
                <a:cs typeface="DM Sans Semi Bold" pitchFamily="34" charset="-120"/>
              </a:rPr>
              <a:t>Confidentiality</a:t>
            </a:r>
            <a:endParaRPr lang="en-US" sz="2200" dirty="0"/>
          </a:p>
        </p:txBody>
      </p:sp>
      <p:sp>
        <p:nvSpPr>
          <p:cNvPr id="9" name="Text 5"/>
          <p:cNvSpPr/>
          <p:nvPr/>
        </p:nvSpPr>
        <p:spPr>
          <a:xfrm>
            <a:off x="8307348" y="2963704"/>
            <a:ext cx="5529263" cy="1451610"/>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Protect all patient discussions and data through GDPR-compliant practices and adherence to professional codes of conduct. Secure electronic health records appropriately.</a:t>
            </a:r>
            <a:endParaRPr lang="en-US" sz="1750" dirty="0"/>
          </a:p>
        </p:txBody>
      </p:sp>
      <p:pic>
        <p:nvPicPr>
          <p:cNvPr id="10" name="Image 2" descr="preencoded.png"/>
          <p:cNvPicPr>
            <a:picLocks noChangeAspect="1"/>
          </p:cNvPicPr>
          <p:nvPr/>
        </p:nvPicPr>
        <p:blipFill>
          <a:blip r:embed="rId5">
            <a:extLst>
              <a:ext uri="{96DAC541-7B7A-43D3-8B79-37D633B846F1}">
                <asvg:svgBlip xmlns:asvg="http://schemas.microsoft.com/office/drawing/2016/SVG/main" r:embed="rId7"/>
              </a:ext>
            </a:extLst>
          </a:blip>
          <a:stretch>
            <a:fillRect/>
          </a:stretch>
        </p:blipFill>
        <p:spPr>
          <a:xfrm>
            <a:off x="793790" y="5231844"/>
            <a:ext cx="566976" cy="566976"/>
          </a:xfrm>
          <a:prstGeom prst="rect">
            <a:avLst/>
          </a:prstGeom>
        </p:spPr>
      </p:pic>
      <p:sp>
        <p:nvSpPr>
          <p:cNvPr id="11" name="Text 6"/>
          <p:cNvSpPr/>
          <p:nvPr/>
        </p:nvSpPr>
        <p:spPr>
          <a:xfrm>
            <a:off x="1644253" y="5231844"/>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464646"/>
                </a:solidFill>
                <a:latin typeface="DM Sans Semi Bold" pitchFamily="34" charset="0"/>
                <a:ea typeface="DM Sans Semi Bold" pitchFamily="34" charset="-122"/>
                <a:cs typeface="DM Sans Semi Bold" pitchFamily="34" charset="-120"/>
              </a:rPr>
              <a:t>Equity of Access</a:t>
            </a:r>
            <a:endParaRPr lang="en-US" sz="2200" dirty="0"/>
          </a:p>
        </p:txBody>
      </p:sp>
      <p:sp>
        <p:nvSpPr>
          <p:cNvPr id="12" name="Text 7"/>
          <p:cNvSpPr/>
          <p:nvPr/>
        </p:nvSpPr>
        <p:spPr>
          <a:xfrm>
            <a:off x="1644253" y="5722263"/>
            <a:ext cx="5529143" cy="1814513"/>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Ensure both patients receive equal access to essential resources including CGM devices, education programmes, and specialist services regardless of socioeconomic background or ethnicity (NHS Constitution).</a:t>
            </a:r>
            <a:endParaRPr lang="en-US" sz="1750" dirty="0"/>
          </a:p>
        </p:txBody>
      </p:sp>
      <p:pic>
        <p:nvPicPr>
          <p:cNvPr id="13" name="Image 3" descr="preencoded.png"/>
          <p:cNvPicPr>
            <a:picLocks noChangeAspect="1"/>
          </p:cNvPicPr>
          <p:nvPr/>
        </p:nvPicPr>
        <p:blipFill>
          <a:blip r:embed="rId5">
            <a:extLst>
              <a:ext uri="{96DAC541-7B7A-43D3-8B79-37D633B846F1}">
                <asvg:svgBlip xmlns:asvg="http://schemas.microsoft.com/office/drawing/2016/SVG/main" r:embed="rId8"/>
              </a:ext>
            </a:extLst>
          </a:blip>
          <a:stretch>
            <a:fillRect/>
          </a:stretch>
        </p:blipFill>
        <p:spPr>
          <a:xfrm>
            <a:off x="7456884" y="5231844"/>
            <a:ext cx="566976" cy="566976"/>
          </a:xfrm>
          <a:prstGeom prst="rect">
            <a:avLst/>
          </a:prstGeom>
        </p:spPr>
      </p:pic>
      <p:sp>
        <p:nvSpPr>
          <p:cNvPr id="14" name="Text 8"/>
          <p:cNvSpPr/>
          <p:nvPr/>
        </p:nvSpPr>
        <p:spPr>
          <a:xfrm>
            <a:off x="8307348" y="5231844"/>
            <a:ext cx="3209806" cy="354330"/>
          </a:xfrm>
          <a:prstGeom prst="rect">
            <a:avLst/>
          </a:prstGeom>
          <a:noFill/>
          <a:ln/>
        </p:spPr>
        <p:txBody>
          <a:bodyPr wrap="none" lIns="0" tIns="0" rIns="0" bIns="0" rtlCol="0" anchor="t"/>
          <a:lstStyle/>
          <a:p>
            <a:pPr marL="0" indent="0" algn="l">
              <a:lnSpc>
                <a:spcPts val="2750"/>
              </a:lnSpc>
              <a:buNone/>
            </a:pPr>
            <a:r>
              <a:rPr lang="en-US" sz="2200" dirty="0">
                <a:solidFill>
                  <a:srgbClr val="464646"/>
                </a:solidFill>
                <a:latin typeface="DM Sans Semi Bold" pitchFamily="34" charset="0"/>
                <a:ea typeface="DM Sans Semi Bold" pitchFamily="34" charset="-122"/>
                <a:cs typeface="DM Sans Semi Bold" pitchFamily="34" charset="-120"/>
              </a:rPr>
              <a:t>Non-Judgemental Care</a:t>
            </a:r>
            <a:endParaRPr lang="en-US" sz="2200" dirty="0"/>
          </a:p>
        </p:txBody>
      </p:sp>
      <p:sp>
        <p:nvSpPr>
          <p:cNvPr id="15" name="Text 9"/>
          <p:cNvSpPr/>
          <p:nvPr/>
        </p:nvSpPr>
        <p:spPr>
          <a:xfrm>
            <a:off x="8307348" y="5722263"/>
            <a:ext cx="5529263" cy="1451610"/>
          </a:xfrm>
          <a:prstGeom prst="rect">
            <a:avLst/>
          </a:prstGeom>
          <a:noFill/>
          <a:ln/>
        </p:spPr>
        <p:txBody>
          <a:bodyPr wrap="square" lIns="0" tIns="0" rIns="0" bIns="0" rtlCol="0" anchor="t"/>
          <a:lstStyle/>
          <a:p>
            <a:pPr marL="0" indent="0" algn="l">
              <a:lnSpc>
                <a:spcPts val="2850"/>
              </a:lnSpc>
              <a:buNone/>
            </a:pPr>
            <a:r>
              <a:rPr lang="en-US" sz="1750" dirty="0">
                <a:solidFill>
                  <a:srgbClr val="464646"/>
                </a:solidFill>
                <a:latin typeface="Inter Medium" pitchFamily="34" charset="0"/>
                <a:ea typeface="Inter Medium" pitchFamily="34" charset="-122"/>
                <a:cs typeface="Inter Medium" pitchFamily="34" charset="-120"/>
              </a:rPr>
              <a:t>Avoid stigmatizing Margaret for lifestyle choices contributing to Type 2 diabetes. Deliver care with compassion and support, never blame. Recognise multifactorial nature of disease development.</a:t>
            </a:r>
            <a:endParaRPr lang="en-US" sz="1750" dirty="0"/>
          </a:p>
        </p:txBody>
      </p:sp>
    </p:spTree>
    <p:extLst>
      <p:ext uri="{BB962C8B-B14F-4D97-AF65-F5344CB8AC3E}">
        <p14:creationId xmlns:p14="http://schemas.microsoft.com/office/powerpoint/2010/main" val="1954130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100524" y="747951"/>
            <a:ext cx="4386977" cy="548402"/>
          </a:xfrm>
          <a:prstGeom prst="rect">
            <a:avLst/>
          </a:prstGeom>
          <a:noFill/>
          <a:ln/>
        </p:spPr>
        <p:txBody>
          <a:bodyPr wrap="none" lIns="0" tIns="0" rIns="0" bIns="0" rtlCol="0" anchor="t"/>
          <a:lstStyle/>
          <a:p>
            <a:pPr marL="0" indent="0" algn="l">
              <a:lnSpc>
                <a:spcPts val="4300"/>
              </a:lnSpc>
              <a:buNone/>
            </a:pPr>
            <a:r>
              <a:rPr lang="en-US" sz="3450" dirty="0">
                <a:solidFill>
                  <a:srgbClr val="030303"/>
                </a:solidFill>
                <a:latin typeface="DM Sans Semi Bold" pitchFamily="34" charset="0"/>
                <a:ea typeface="DM Sans Semi Bold" pitchFamily="34" charset="-122"/>
                <a:cs typeface="DM Sans Semi Bold" pitchFamily="34" charset="-120"/>
              </a:rPr>
              <a:t>Conclusion</a:t>
            </a:r>
            <a:endParaRPr lang="en-US" sz="3450" dirty="0"/>
          </a:p>
        </p:txBody>
      </p:sp>
      <p:pic>
        <p:nvPicPr>
          <p:cNvPr id="4"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100524" y="1521857"/>
            <a:ext cx="175379" cy="175379"/>
          </a:xfrm>
          <a:prstGeom prst="rect">
            <a:avLst/>
          </a:prstGeom>
        </p:spPr>
      </p:pic>
      <p:sp>
        <p:nvSpPr>
          <p:cNvPr id="5" name="Shape 1"/>
          <p:cNvSpPr/>
          <p:nvPr/>
        </p:nvSpPr>
        <p:spPr>
          <a:xfrm>
            <a:off x="6100524" y="1775222"/>
            <a:ext cx="7915751" cy="22860"/>
          </a:xfrm>
          <a:prstGeom prst="rect">
            <a:avLst/>
          </a:prstGeom>
          <a:solidFill>
            <a:srgbClr val="1C9770"/>
          </a:solidFill>
          <a:ln/>
        </p:spPr>
        <p:txBody>
          <a:bodyPr/>
          <a:lstStyle/>
          <a:p>
            <a:endParaRPr lang="en-US"/>
          </a:p>
        </p:txBody>
      </p:sp>
      <p:sp>
        <p:nvSpPr>
          <p:cNvPr id="6" name="Text 2"/>
          <p:cNvSpPr/>
          <p:nvPr/>
        </p:nvSpPr>
        <p:spPr>
          <a:xfrm>
            <a:off x="6100524" y="1908572"/>
            <a:ext cx="2222421" cy="274082"/>
          </a:xfrm>
          <a:prstGeom prst="rect">
            <a:avLst/>
          </a:prstGeom>
          <a:noFill/>
          <a:ln/>
        </p:spPr>
        <p:txBody>
          <a:bodyPr wrap="none" lIns="0" tIns="0" rIns="0" bIns="0" rtlCol="0" anchor="t"/>
          <a:lstStyle/>
          <a:p>
            <a:pPr marL="0" indent="0" algn="l">
              <a:lnSpc>
                <a:spcPts val="2150"/>
              </a:lnSpc>
              <a:buNone/>
            </a:pPr>
            <a:r>
              <a:rPr lang="en-US" sz="1700" dirty="0">
                <a:solidFill>
                  <a:srgbClr val="464646"/>
                </a:solidFill>
                <a:latin typeface="DM Sans Semi Bold" pitchFamily="34" charset="0"/>
                <a:ea typeface="DM Sans Semi Bold" pitchFamily="34" charset="-122"/>
                <a:cs typeface="DM Sans Semi Bold" pitchFamily="34" charset="-120"/>
              </a:rPr>
              <a:t>Endocrine Disruption</a:t>
            </a:r>
            <a:endParaRPr lang="en-US" sz="1700" dirty="0"/>
          </a:p>
        </p:txBody>
      </p:sp>
      <p:sp>
        <p:nvSpPr>
          <p:cNvPr id="7" name="Text 3"/>
          <p:cNvSpPr/>
          <p:nvPr/>
        </p:nvSpPr>
        <p:spPr>
          <a:xfrm>
            <a:off x="6100524" y="2264093"/>
            <a:ext cx="7915751" cy="497919"/>
          </a:xfrm>
          <a:prstGeom prst="rect">
            <a:avLst/>
          </a:prstGeom>
          <a:noFill/>
          <a:ln/>
        </p:spPr>
        <p:txBody>
          <a:bodyPr wrap="square" lIns="0" tIns="0" rIns="0" bIns="0" rtlCol="0" anchor="t"/>
          <a:lstStyle/>
          <a:p>
            <a:pPr marL="0" indent="0" algn="l">
              <a:lnSpc>
                <a:spcPts val="1950"/>
              </a:lnSpc>
              <a:buNone/>
            </a:pPr>
            <a:r>
              <a:rPr lang="en-US" sz="1350" dirty="0">
                <a:solidFill>
                  <a:srgbClr val="464646"/>
                </a:solidFill>
                <a:latin typeface="Inter Medium" pitchFamily="34" charset="0"/>
                <a:ea typeface="Inter Medium" pitchFamily="34" charset="-122"/>
                <a:cs typeface="Inter Medium" pitchFamily="34" charset="-120"/>
              </a:rPr>
              <a:t>Diabetes fundamentally disrupts the endocrine function of the pancreas, impairing insulin production or </a:t>
            </a:r>
            <a:r>
              <a:rPr lang="en-US" sz="1350" dirty="0" err="1">
                <a:solidFill>
                  <a:srgbClr val="464646"/>
                </a:solidFill>
                <a:latin typeface="Inter Medium" pitchFamily="34" charset="0"/>
                <a:ea typeface="Inter Medium" pitchFamily="34" charset="-122"/>
                <a:cs typeface="Inter Medium" pitchFamily="34" charset="-120"/>
              </a:rPr>
              <a:t>utilisation</a:t>
            </a:r>
            <a:r>
              <a:rPr lang="en-US" sz="1350" dirty="0">
                <a:solidFill>
                  <a:srgbClr val="464646"/>
                </a:solidFill>
                <a:latin typeface="Inter Medium" pitchFamily="34" charset="0"/>
                <a:ea typeface="Inter Medium" pitchFamily="34" charset="-122"/>
                <a:cs typeface="Inter Medium" pitchFamily="34" charset="-120"/>
              </a:rPr>
              <a:t>. ( </a:t>
            </a:r>
            <a:r>
              <a:rPr lang="en-US" sz="1350" dirty="0" err="1">
                <a:solidFill>
                  <a:srgbClr val="464646"/>
                </a:solidFill>
                <a:latin typeface="Inter Medium" pitchFamily="34" charset="0"/>
                <a:ea typeface="Inter Medium" pitchFamily="34" charset="-122"/>
                <a:cs typeface="Inter Medium" pitchFamily="34" charset="-120"/>
              </a:rPr>
              <a:t>Kamanzi</a:t>
            </a:r>
            <a:r>
              <a:rPr lang="en-US" sz="1350" dirty="0">
                <a:solidFill>
                  <a:srgbClr val="464646"/>
                </a:solidFill>
                <a:latin typeface="Inter Medium" pitchFamily="34" charset="0"/>
                <a:ea typeface="Inter Medium" pitchFamily="34" charset="-122"/>
                <a:cs typeface="Inter Medium" pitchFamily="34" charset="-120"/>
              </a:rPr>
              <a:t> </a:t>
            </a:r>
            <a:r>
              <a:rPr lang="en-US" sz="1350" dirty="0" err="1">
                <a:solidFill>
                  <a:srgbClr val="464646"/>
                </a:solidFill>
                <a:latin typeface="Inter Medium" pitchFamily="34" charset="0"/>
                <a:ea typeface="Inter Medium" pitchFamily="34" charset="-122"/>
                <a:cs typeface="Inter Medium" pitchFamily="34" charset="-120"/>
              </a:rPr>
              <a:t>Ntakirutimana</a:t>
            </a:r>
            <a:r>
              <a:rPr lang="en-US" sz="1350" dirty="0">
                <a:solidFill>
                  <a:srgbClr val="464646"/>
                </a:solidFill>
                <a:latin typeface="Inter Medium" pitchFamily="34" charset="0"/>
                <a:ea typeface="Inter Medium" pitchFamily="34" charset="-122"/>
                <a:cs typeface="Inter Medium" pitchFamily="34" charset="-120"/>
              </a:rPr>
              <a:t>, 2025.)</a:t>
            </a:r>
            <a:endParaRPr lang="en-US" sz="1350" dirty="0"/>
          </a:p>
        </p:txBody>
      </p:sp>
      <p:pic>
        <p:nvPicPr>
          <p:cNvPr id="8" name="Image 2" descr="preencoded.png"/>
          <p:cNvPicPr>
            <a:picLocks noChangeAspect="1"/>
          </p:cNvPicPr>
          <p:nvPr/>
        </p:nvPicPr>
        <p:blipFill>
          <a:blip r:embed="rId4">
            <a:extLst>
              <a:ext uri="{96DAC541-7B7A-43D3-8B79-37D633B846F1}">
                <asvg:svgBlip xmlns:asvg="http://schemas.microsoft.com/office/drawing/2016/SVG/main" r:embed="rId6"/>
              </a:ext>
            </a:extLst>
          </a:blip>
          <a:stretch>
            <a:fillRect/>
          </a:stretch>
        </p:blipFill>
        <p:spPr>
          <a:xfrm>
            <a:off x="6100524" y="3051215"/>
            <a:ext cx="175379" cy="175379"/>
          </a:xfrm>
          <a:prstGeom prst="rect">
            <a:avLst/>
          </a:prstGeom>
        </p:spPr>
      </p:pic>
      <p:sp>
        <p:nvSpPr>
          <p:cNvPr id="9" name="Shape 4"/>
          <p:cNvSpPr/>
          <p:nvPr/>
        </p:nvSpPr>
        <p:spPr>
          <a:xfrm>
            <a:off x="6100524" y="3304580"/>
            <a:ext cx="7915751" cy="22860"/>
          </a:xfrm>
          <a:prstGeom prst="rect">
            <a:avLst/>
          </a:prstGeom>
          <a:solidFill>
            <a:srgbClr val="1C9770"/>
          </a:solidFill>
          <a:ln/>
        </p:spPr>
        <p:txBody>
          <a:bodyPr/>
          <a:lstStyle/>
          <a:p>
            <a:endParaRPr lang="en-US"/>
          </a:p>
        </p:txBody>
      </p:sp>
      <p:sp>
        <p:nvSpPr>
          <p:cNvPr id="10" name="Text 5"/>
          <p:cNvSpPr/>
          <p:nvPr/>
        </p:nvSpPr>
        <p:spPr>
          <a:xfrm>
            <a:off x="6100524" y="3437930"/>
            <a:ext cx="2798921" cy="274082"/>
          </a:xfrm>
          <a:prstGeom prst="rect">
            <a:avLst/>
          </a:prstGeom>
          <a:noFill/>
          <a:ln/>
        </p:spPr>
        <p:txBody>
          <a:bodyPr wrap="none" lIns="0" tIns="0" rIns="0" bIns="0" rtlCol="0" anchor="t"/>
          <a:lstStyle/>
          <a:p>
            <a:pPr marL="0" indent="0" algn="l">
              <a:lnSpc>
                <a:spcPts val="2150"/>
              </a:lnSpc>
              <a:buNone/>
            </a:pPr>
            <a:r>
              <a:rPr lang="en-US" sz="1700" dirty="0">
                <a:solidFill>
                  <a:srgbClr val="464646"/>
                </a:solidFill>
                <a:latin typeface="DM Sans Semi Bold" pitchFamily="34" charset="0"/>
                <a:ea typeface="DM Sans Semi Bold" pitchFamily="34" charset="-122"/>
                <a:cs typeface="DM Sans Semi Bold" pitchFamily="34" charset="-120"/>
              </a:rPr>
              <a:t>Distinct Pathophysiologies</a:t>
            </a:r>
            <a:endParaRPr lang="en-US" sz="1700" dirty="0"/>
          </a:p>
        </p:txBody>
      </p:sp>
      <p:sp>
        <p:nvSpPr>
          <p:cNvPr id="11" name="Text 6"/>
          <p:cNvSpPr/>
          <p:nvPr/>
        </p:nvSpPr>
        <p:spPr>
          <a:xfrm>
            <a:off x="6100524" y="3793450"/>
            <a:ext cx="7915751" cy="497919"/>
          </a:xfrm>
          <a:prstGeom prst="rect">
            <a:avLst/>
          </a:prstGeom>
          <a:noFill/>
          <a:ln/>
        </p:spPr>
        <p:txBody>
          <a:bodyPr wrap="square" lIns="0" tIns="0" rIns="0" bIns="0" rtlCol="0" anchor="t"/>
          <a:lstStyle/>
          <a:p>
            <a:pPr marL="0" indent="0" algn="l">
              <a:lnSpc>
                <a:spcPts val="1950"/>
              </a:lnSpc>
              <a:buNone/>
            </a:pPr>
            <a:r>
              <a:rPr lang="en-US" sz="1350" dirty="0">
                <a:solidFill>
                  <a:srgbClr val="464646"/>
                </a:solidFill>
                <a:latin typeface="Inter Medium" pitchFamily="34" charset="0"/>
                <a:ea typeface="Inter Medium" pitchFamily="34" charset="-122"/>
                <a:cs typeface="Inter Medium" pitchFamily="34" charset="-120"/>
              </a:rPr>
              <a:t>Type 1 and Type 2 diabetes have different underlying mechanisms requiring distinct clinical approaches to management. (Bertrand, </a:t>
            </a:r>
            <a:r>
              <a:rPr lang="en-US" sz="1350" dirty="0" err="1">
                <a:solidFill>
                  <a:srgbClr val="464646"/>
                </a:solidFill>
                <a:latin typeface="Inter Medium" pitchFamily="34" charset="0"/>
                <a:ea typeface="Inter Medium" pitchFamily="34" charset="-122"/>
                <a:cs typeface="Inter Medium" pitchFamily="34" charset="-120"/>
              </a:rPr>
              <a:t>Tomek,and</a:t>
            </a:r>
            <a:r>
              <a:rPr lang="en-US" sz="1350" dirty="0">
                <a:solidFill>
                  <a:srgbClr val="464646"/>
                </a:solidFill>
                <a:latin typeface="Inter Medium" pitchFamily="34" charset="0"/>
                <a:ea typeface="Inter Medium" pitchFamily="34" charset="-122"/>
                <a:cs typeface="Inter Medium" pitchFamily="34" charset="-120"/>
              </a:rPr>
              <a:t> </a:t>
            </a:r>
            <a:r>
              <a:rPr lang="en-US" sz="1350" dirty="0" err="1">
                <a:solidFill>
                  <a:srgbClr val="464646"/>
                </a:solidFill>
                <a:latin typeface="Inter Medium" pitchFamily="34" charset="0"/>
                <a:ea typeface="Inter Medium" pitchFamily="34" charset="-122"/>
                <a:cs typeface="Inter Medium" pitchFamily="34" charset="-120"/>
              </a:rPr>
              <a:t>Rodrigue</a:t>
            </a:r>
            <a:r>
              <a:rPr lang="en-US" sz="1350" dirty="0">
                <a:solidFill>
                  <a:srgbClr val="464646"/>
                </a:solidFill>
                <a:latin typeface="Inter Medium" pitchFamily="34" charset="0"/>
                <a:ea typeface="Inter Medium" pitchFamily="34" charset="-122"/>
                <a:cs typeface="Inter Medium" pitchFamily="34" charset="-120"/>
              </a:rPr>
              <a:t>, 2026.)</a:t>
            </a:r>
            <a:endParaRPr lang="en-US" sz="1350" dirty="0"/>
          </a:p>
        </p:txBody>
      </p:sp>
      <p:pic>
        <p:nvPicPr>
          <p:cNvPr id="12" name="Image 3" descr="preencoded.png"/>
          <p:cNvPicPr>
            <a:picLocks noChangeAspect="1"/>
          </p:cNvPicPr>
          <p:nvPr/>
        </p:nvPicPr>
        <p:blipFill>
          <a:blip r:embed="rId4">
            <a:extLst>
              <a:ext uri="{96DAC541-7B7A-43D3-8B79-37D633B846F1}">
                <asvg:svgBlip xmlns:asvg="http://schemas.microsoft.com/office/drawing/2016/SVG/main" r:embed="rId7"/>
              </a:ext>
            </a:extLst>
          </a:blip>
          <a:stretch>
            <a:fillRect/>
          </a:stretch>
        </p:blipFill>
        <p:spPr>
          <a:xfrm>
            <a:off x="6100524" y="4580573"/>
            <a:ext cx="175379" cy="175379"/>
          </a:xfrm>
          <a:prstGeom prst="rect">
            <a:avLst/>
          </a:prstGeom>
        </p:spPr>
      </p:pic>
      <p:sp>
        <p:nvSpPr>
          <p:cNvPr id="13" name="Shape 7"/>
          <p:cNvSpPr/>
          <p:nvPr/>
        </p:nvSpPr>
        <p:spPr>
          <a:xfrm>
            <a:off x="6100524" y="4833937"/>
            <a:ext cx="7915751" cy="22860"/>
          </a:xfrm>
          <a:prstGeom prst="rect">
            <a:avLst/>
          </a:prstGeom>
          <a:solidFill>
            <a:srgbClr val="1C9770"/>
          </a:solidFill>
          <a:ln/>
        </p:spPr>
        <p:txBody>
          <a:bodyPr/>
          <a:lstStyle/>
          <a:p>
            <a:endParaRPr lang="en-US"/>
          </a:p>
        </p:txBody>
      </p:sp>
      <p:sp>
        <p:nvSpPr>
          <p:cNvPr id="14" name="Text 8"/>
          <p:cNvSpPr/>
          <p:nvPr/>
        </p:nvSpPr>
        <p:spPr>
          <a:xfrm>
            <a:off x="6100524" y="4967288"/>
            <a:ext cx="2193488" cy="274082"/>
          </a:xfrm>
          <a:prstGeom prst="rect">
            <a:avLst/>
          </a:prstGeom>
          <a:noFill/>
          <a:ln/>
        </p:spPr>
        <p:txBody>
          <a:bodyPr wrap="none" lIns="0" tIns="0" rIns="0" bIns="0" rtlCol="0" anchor="t"/>
          <a:lstStyle/>
          <a:p>
            <a:pPr marL="0" indent="0" algn="l">
              <a:lnSpc>
                <a:spcPts val="2150"/>
              </a:lnSpc>
              <a:buNone/>
            </a:pPr>
            <a:r>
              <a:rPr lang="en-US" sz="1700" dirty="0">
                <a:solidFill>
                  <a:srgbClr val="464646"/>
                </a:solidFill>
                <a:latin typeface="DM Sans Semi Bold" pitchFamily="34" charset="0"/>
                <a:ea typeface="DM Sans Semi Bold" pitchFamily="34" charset="-122"/>
                <a:cs typeface="DM Sans Semi Bold" pitchFamily="34" charset="-120"/>
              </a:rPr>
              <a:t>Lifestyle Critical</a:t>
            </a:r>
            <a:endParaRPr lang="en-US" sz="1700" dirty="0"/>
          </a:p>
        </p:txBody>
      </p:sp>
      <p:sp>
        <p:nvSpPr>
          <p:cNvPr id="15" name="Text 9"/>
          <p:cNvSpPr/>
          <p:nvPr/>
        </p:nvSpPr>
        <p:spPr>
          <a:xfrm>
            <a:off x="6100524" y="5322808"/>
            <a:ext cx="7915751" cy="497919"/>
          </a:xfrm>
          <a:prstGeom prst="rect">
            <a:avLst/>
          </a:prstGeom>
          <a:noFill/>
          <a:ln/>
        </p:spPr>
        <p:txBody>
          <a:bodyPr wrap="square" lIns="0" tIns="0" rIns="0" bIns="0" rtlCol="0" anchor="t"/>
          <a:lstStyle/>
          <a:p>
            <a:pPr marL="0" indent="0" algn="l">
              <a:lnSpc>
                <a:spcPts val="1950"/>
              </a:lnSpc>
              <a:buNone/>
            </a:pPr>
            <a:r>
              <a:rPr lang="en-US" sz="1350" dirty="0">
                <a:solidFill>
                  <a:srgbClr val="464646"/>
                </a:solidFill>
                <a:latin typeface="Inter Medium" pitchFamily="34" charset="0"/>
                <a:ea typeface="Inter Medium" pitchFamily="34" charset="-122"/>
                <a:cs typeface="Inter Medium" pitchFamily="34" charset="-120"/>
              </a:rPr>
              <a:t>Lifestyle factors play crucial roles in managing both types, with particular significance for Type 2 diabetes prevention and control. (Dos Santos, et al. 2025.) </a:t>
            </a:r>
            <a:endParaRPr lang="en-US" sz="1350" dirty="0"/>
          </a:p>
        </p:txBody>
      </p:sp>
      <p:pic>
        <p:nvPicPr>
          <p:cNvPr id="16" name="Image 4" descr="preencoded.png"/>
          <p:cNvPicPr>
            <a:picLocks noChangeAspect="1"/>
          </p:cNvPicPr>
          <p:nvPr/>
        </p:nvPicPr>
        <p:blipFill>
          <a:blip r:embed="rId4">
            <a:extLst>
              <a:ext uri="{96DAC541-7B7A-43D3-8B79-37D633B846F1}">
                <asvg:svgBlip xmlns:asvg="http://schemas.microsoft.com/office/drawing/2016/SVG/main" r:embed="rId8"/>
              </a:ext>
            </a:extLst>
          </a:blip>
          <a:stretch>
            <a:fillRect/>
          </a:stretch>
        </p:blipFill>
        <p:spPr>
          <a:xfrm>
            <a:off x="6100524" y="6109930"/>
            <a:ext cx="175379" cy="175379"/>
          </a:xfrm>
          <a:prstGeom prst="rect">
            <a:avLst/>
          </a:prstGeom>
        </p:spPr>
      </p:pic>
      <p:sp>
        <p:nvSpPr>
          <p:cNvPr id="17" name="Shape 10"/>
          <p:cNvSpPr/>
          <p:nvPr/>
        </p:nvSpPr>
        <p:spPr>
          <a:xfrm>
            <a:off x="6100524" y="6363295"/>
            <a:ext cx="7915751" cy="22860"/>
          </a:xfrm>
          <a:prstGeom prst="rect">
            <a:avLst/>
          </a:prstGeom>
          <a:solidFill>
            <a:srgbClr val="1C9770"/>
          </a:solidFill>
          <a:ln/>
        </p:spPr>
        <p:txBody>
          <a:bodyPr/>
          <a:lstStyle/>
          <a:p>
            <a:endParaRPr lang="en-US"/>
          </a:p>
        </p:txBody>
      </p:sp>
      <p:sp>
        <p:nvSpPr>
          <p:cNvPr id="18" name="Text 11"/>
          <p:cNvSpPr/>
          <p:nvPr/>
        </p:nvSpPr>
        <p:spPr>
          <a:xfrm>
            <a:off x="6100524" y="6496645"/>
            <a:ext cx="2219444" cy="274082"/>
          </a:xfrm>
          <a:prstGeom prst="rect">
            <a:avLst/>
          </a:prstGeom>
          <a:noFill/>
          <a:ln/>
        </p:spPr>
        <p:txBody>
          <a:bodyPr wrap="none" lIns="0" tIns="0" rIns="0" bIns="0" rtlCol="0" anchor="t"/>
          <a:lstStyle/>
          <a:p>
            <a:pPr marL="0" indent="0" algn="l">
              <a:lnSpc>
                <a:spcPts val="2150"/>
              </a:lnSpc>
              <a:buNone/>
            </a:pPr>
            <a:r>
              <a:rPr lang="en-US" sz="1700" dirty="0">
                <a:solidFill>
                  <a:srgbClr val="464646"/>
                </a:solidFill>
                <a:latin typeface="DM Sans Semi Bold" pitchFamily="34" charset="0"/>
                <a:ea typeface="DM Sans Semi Bold" pitchFamily="34" charset="-122"/>
                <a:cs typeface="DM Sans Semi Bold" pitchFamily="34" charset="-120"/>
              </a:rPr>
              <a:t>Comprehensive Care</a:t>
            </a:r>
            <a:endParaRPr lang="en-US" sz="1700" dirty="0"/>
          </a:p>
        </p:txBody>
      </p:sp>
      <p:sp>
        <p:nvSpPr>
          <p:cNvPr id="19" name="Text 12"/>
          <p:cNvSpPr/>
          <p:nvPr/>
        </p:nvSpPr>
        <p:spPr>
          <a:xfrm>
            <a:off x="6100524" y="6852166"/>
            <a:ext cx="7915751" cy="497919"/>
          </a:xfrm>
          <a:prstGeom prst="rect">
            <a:avLst/>
          </a:prstGeom>
          <a:noFill/>
          <a:ln/>
        </p:spPr>
        <p:txBody>
          <a:bodyPr wrap="square" lIns="0" tIns="0" rIns="0" bIns="0" rtlCol="0" anchor="t"/>
          <a:lstStyle/>
          <a:p>
            <a:pPr>
              <a:lnSpc>
                <a:spcPts val="1950"/>
              </a:lnSpc>
            </a:pPr>
            <a:r>
              <a:rPr lang="en-US" sz="1350" dirty="0">
                <a:solidFill>
                  <a:srgbClr val="464646"/>
                </a:solidFill>
                <a:latin typeface="Inter Medium" pitchFamily="34" charset="0"/>
                <a:ea typeface="Inter Medium" pitchFamily="34" charset="-122"/>
                <a:cs typeface="Inter Medium" pitchFamily="34" charset="-120"/>
              </a:rPr>
              <a:t>Effective care plans must be evidence-based, patient-centred, and address medical, educational, and ethical dimensions holistically. (Bertrand, </a:t>
            </a:r>
            <a:r>
              <a:rPr lang="en-US" sz="1350" dirty="0" err="1">
                <a:solidFill>
                  <a:srgbClr val="464646"/>
                </a:solidFill>
                <a:latin typeface="Inter Medium" pitchFamily="34" charset="0"/>
                <a:ea typeface="Inter Medium" pitchFamily="34" charset="-122"/>
                <a:cs typeface="Inter Medium" pitchFamily="34" charset="-120"/>
              </a:rPr>
              <a:t>Tomek,and</a:t>
            </a:r>
            <a:r>
              <a:rPr lang="en-US" sz="1350" dirty="0">
                <a:solidFill>
                  <a:srgbClr val="464646"/>
                </a:solidFill>
                <a:latin typeface="Inter Medium" pitchFamily="34" charset="0"/>
                <a:ea typeface="Inter Medium" pitchFamily="34" charset="-122"/>
                <a:cs typeface="Inter Medium" pitchFamily="34" charset="-120"/>
              </a:rPr>
              <a:t> </a:t>
            </a:r>
            <a:r>
              <a:rPr lang="en-US" sz="1350" dirty="0" err="1">
                <a:solidFill>
                  <a:srgbClr val="464646"/>
                </a:solidFill>
                <a:latin typeface="Inter Medium" pitchFamily="34" charset="0"/>
                <a:ea typeface="Inter Medium" pitchFamily="34" charset="-122"/>
                <a:cs typeface="Inter Medium" pitchFamily="34" charset="-120"/>
              </a:rPr>
              <a:t>Rodrigue</a:t>
            </a:r>
            <a:r>
              <a:rPr lang="en-US" sz="1350" dirty="0">
                <a:solidFill>
                  <a:srgbClr val="464646"/>
                </a:solidFill>
                <a:latin typeface="Inter Medium" pitchFamily="34" charset="0"/>
                <a:ea typeface="Inter Medium" pitchFamily="34" charset="-122"/>
                <a:cs typeface="Inter Medium" pitchFamily="34" charset="-120"/>
              </a:rPr>
              <a:t>, 2026.)</a:t>
            </a:r>
            <a:endParaRPr lang="en-US" sz="1350" dirty="0"/>
          </a:p>
          <a:p>
            <a:pPr marL="0" indent="0" algn="l">
              <a:lnSpc>
                <a:spcPts val="1950"/>
              </a:lnSpc>
              <a:buNone/>
            </a:pPr>
            <a:endParaRPr lang="en-US" sz="1350" dirty="0"/>
          </a:p>
        </p:txBody>
      </p:sp>
    </p:spTree>
    <p:extLst>
      <p:ext uri="{BB962C8B-B14F-4D97-AF65-F5344CB8AC3E}">
        <p14:creationId xmlns:p14="http://schemas.microsoft.com/office/powerpoint/2010/main" val="3187190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64400" y="94956"/>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030303"/>
                </a:solidFill>
                <a:latin typeface="DM Sans Semi Bold" pitchFamily="34" charset="0"/>
                <a:ea typeface="DM Sans Semi Bold" pitchFamily="34" charset="-122"/>
                <a:cs typeface="DM Sans Semi Bold" pitchFamily="34" charset="-120"/>
              </a:rPr>
              <a:t>References</a:t>
            </a:r>
            <a:endParaRPr lang="en-US" sz="4450" dirty="0"/>
          </a:p>
        </p:txBody>
      </p:sp>
      <p:sp>
        <p:nvSpPr>
          <p:cNvPr id="3" name="Shape 1"/>
          <p:cNvSpPr/>
          <p:nvPr/>
        </p:nvSpPr>
        <p:spPr>
          <a:xfrm>
            <a:off x="120021" y="693071"/>
            <a:ext cx="14366000" cy="7488403"/>
          </a:xfrm>
          <a:prstGeom prst="roundRect">
            <a:avLst>
              <a:gd name="adj" fmla="val 2565"/>
            </a:avLst>
          </a:prstGeom>
          <a:solidFill>
            <a:schemeClr val="accent1">
              <a:lumMod val="40000"/>
              <a:lumOff val="60000"/>
            </a:schemeClr>
          </a:solidFill>
          <a:ln/>
        </p:spPr>
        <p:txBody>
          <a:bodyPr/>
          <a:lstStyle/>
          <a:p>
            <a:pPr marL="285750" indent="-285750">
              <a:buFont typeface="Arial" panose="020B0604020202020204" pitchFamily="34" charset="0"/>
              <a:buChar char="•"/>
            </a:pPr>
            <a:r>
              <a:rPr lang="en-US" dirty="0" err="1"/>
              <a:t>Asplund</a:t>
            </a:r>
            <a:r>
              <a:rPr lang="en-US" dirty="0"/>
              <a:t>, O., </a:t>
            </a:r>
            <a:r>
              <a:rPr lang="en-US" dirty="0" err="1"/>
              <a:t>Thangam</a:t>
            </a:r>
            <a:r>
              <a:rPr lang="en-US" dirty="0"/>
              <a:t>, M., Prasad, R.B., </a:t>
            </a:r>
            <a:r>
              <a:rPr lang="en-US" dirty="0" err="1"/>
              <a:t>Lejonberg</a:t>
            </a:r>
            <a:r>
              <a:rPr lang="en-US" dirty="0"/>
              <a:t>, C., </a:t>
            </a:r>
            <a:r>
              <a:rPr lang="en-US" dirty="0" err="1"/>
              <a:t>Ekström</a:t>
            </a:r>
            <a:r>
              <a:rPr lang="en-US" dirty="0"/>
              <a:t>, O., </a:t>
            </a:r>
            <a:r>
              <a:rPr lang="en-US" dirty="0" err="1"/>
              <a:t>Hakaste</a:t>
            </a:r>
            <a:r>
              <a:rPr lang="en-US" dirty="0"/>
              <a:t>, L., Smith, J.G., </a:t>
            </a:r>
            <a:r>
              <a:rPr lang="en-US" dirty="0" err="1"/>
              <a:t>Rosengren</a:t>
            </a:r>
            <a:r>
              <a:rPr lang="en-US" dirty="0"/>
              <a:t>, A.H., </a:t>
            </a:r>
            <a:r>
              <a:rPr lang="en-US" dirty="0" err="1"/>
              <a:t>Oscarsson</a:t>
            </a:r>
            <a:r>
              <a:rPr lang="en-US" dirty="0"/>
              <a:t>, J., </a:t>
            </a:r>
            <a:r>
              <a:rPr lang="en-US" dirty="0" err="1"/>
              <a:t>Carlsson</a:t>
            </a:r>
            <a:r>
              <a:rPr lang="en-US" dirty="0"/>
              <a:t>, B. and </a:t>
            </a:r>
            <a:r>
              <a:rPr lang="en-US" dirty="0" err="1"/>
              <a:t>Tuomi</a:t>
            </a:r>
            <a:r>
              <a:rPr lang="en-US" dirty="0"/>
              <a:t>, T., 2026. Comorbidities and mortality in subgroups of adults with diabetes with up to 14 years follow-up: a prospective cohort study in Sweden. </a:t>
            </a:r>
            <a:r>
              <a:rPr lang="en-US" i="1" dirty="0"/>
              <a:t>The Lancet Diabetes &amp; Endocrinology</a:t>
            </a:r>
            <a:r>
              <a:rPr lang="en-US" dirty="0"/>
              <a:t>, </a:t>
            </a:r>
            <a:r>
              <a:rPr lang="en-US" i="1" dirty="0"/>
              <a:t>14</a:t>
            </a:r>
            <a:r>
              <a:rPr lang="en-US" dirty="0"/>
              <a:t>(1), pp.29-40. </a:t>
            </a:r>
            <a:r>
              <a:rPr lang="en-US" dirty="0">
                <a:hlinkClick r:id="rId3"/>
              </a:rPr>
              <a:t>https://www.thelancet.com/journals/landia/article/PIIS2213-8587(25)00283-9/abstract</a:t>
            </a:r>
            <a:r>
              <a:rPr lang="en-US" dirty="0"/>
              <a:t> (</a:t>
            </a:r>
            <a:r>
              <a:rPr lang="en-US" b="1" dirty="0"/>
              <a:t>Access Date:</a:t>
            </a:r>
            <a:r>
              <a:rPr lang="en-US" dirty="0"/>
              <a:t> 27 Feb 2026)</a:t>
            </a:r>
          </a:p>
          <a:p>
            <a:pPr marL="285750" indent="-285750">
              <a:buFont typeface="Arial" panose="020B0604020202020204" pitchFamily="34" charset="0"/>
              <a:buChar char="•"/>
            </a:pPr>
            <a:r>
              <a:rPr lang="en-US" dirty="0" err="1"/>
              <a:t>Bhushan</a:t>
            </a:r>
            <a:r>
              <a:rPr lang="en-US" dirty="0"/>
              <a:t>, A. and Thompson, P.J., 2025. Inflammatory </a:t>
            </a:r>
            <a:r>
              <a:rPr lang="el-GR" dirty="0"/>
              <a:t>β-</a:t>
            </a:r>
            <a:r>
              <a:rPr lang="en-US" dirty="0"/>
              <a:t>Cell Stress and Immune Surveillance in Type 1 Diabetes. </a:t>
            </a:r>
            <a:r>
              <a:rPr lang="en-US" i="1" dirty="0"/>
              <a:t>Cold Spring Harbor Perspectives in Medicine</a:t>
            </a:r>
            <a:r>
              <a:rPr lang="en-US" dirty="0"/>
              <a:t>, </a:t>
            </a:r>
            <a:r>
              <a:rPr lang="en-US" i="1" dirty="0"/>
              <a:t>15</a:t>
            </a:r>
            <a:r>
              <a:rPr lang="en-US" dirty="0"/>
              <a:t>(7), p.a041605. </a:t>
            </a:r>
            <a:r>
              <a:rPr lang="en-US" dirty="0">
                <a:hlinkClick r:id="rId4"/>
              </a:rPr>
              <a:t>https://perspectivesinmedicine.cshlp.org/content/15/7/a041605.short </a:t>
            </a:r>
            <a:r>
              <a:rPr lang="en-US" dirty="0"/>
              <a:t>(</a:t>
            </a:r>
            <a:r>
              <a:rPr lang="en-US" b="1" dirty="0"/>
              <a:t>Access Date:</a:t>
            </a:r>
            <a:r>
              <a:rPr lang="en-US" dirty="0"/>
              <a:t> 27 Feb 2026)</a:t>
            </a:r>
          </a:p>
          <a:p>
            <a:pPr marL="285750" indent="-285750">
              <a:buFont typeface="Arial" panose="020B0604020202020204" pitchFamily="34" charset="0"/>
              <a:buChar char="•"/>
            </a:pPr>
            <a:r>
              <a:rPr lang="en-US" dirty="0"/>
              <a:t>Bertrand, A., </a:t>
            </a:r>
            <a:r>
              <a:rPr lang="en-US" dirty="0" err="1"/>
              <a:t>Tomek</a:t>
            </a:r>
            <a:r>
              <a:rPr lang="en-US" dirty="0"/>
              <a:t>, J. and Rodriguez, B., 2026. Cardiac </a:t>
            </a:r>
            <a:r>
              <a:rPr lang="en-US" dirty="0" err="1"/>
              <a:t>remodelling</a:t>
            </a:r>
            <a:r>
              <a:rPr lang="en-US" dirty="0"/>
              <a:t> in type 2 diabetes: Pathophysiological mechanisms and opportunities for </a:t>
            </a:r>
            <a:r>
              <a:rPr lang="en-US" dirty="0" err="1"/>
              <a:t>multiscale</a:t>
            </a:r>
            <a:r>
              <a:rPr lang="en-US" dirty="0"/>
              <a:t> computational modelling and simulation. </a:t>
            </a:r>
            <a:r>
              <a:rPr lang="en-US" i="1" dirty="0"/>
              <a:t>The Journal of Physiology</a:t>
            </a:r>
            <a:r>
              <a:rPr lang="en-US" dirty="0"/>
              <a:t>. </a:t>
            </a:r>
            <a:r>
              <a:rPr lang="en-US" dirty="0">
                <a:hlinkClick r:id="rId5"/>
              </a:rPr>
              <a:t>https://physoc.onlinelibrary.wiley.com/doi/abs/10.1113/JP287140</a:t>
            </a:r>
            <a:r>
              <a:rPr lang="en-US" dirty="0"/>
              <a:t>(</a:t>
            </a:r>
            <a:r>
              <a:rPr lang="en-US" b="1" dirty="0"/>
              <a:t>Access Date:</a:t>
            </a:r>
            <a:r>
              <a:rPr lang="en-US" dirty="0"/>
              <a:t> 2 March 2026)</a:t>
            </a:r>
            <a:endParaRPr lang="en-US" dirty="0">
              <a:hlinkClick r:id="rId4"/>
            </a:endParaRPr>
          </a:p>
          <a:p>
            <a:pPr marL="285750" indent="-285750">
              <a:buFont typeface="Arial" panose="020B0604020202020204" pitchFamily="34" charset="0"/>
              <a:buChar char="•"/>
            </a:pPr>
            <a:r>
              <a:rPr lang="en-US" dirty="0"/>
              <a:t>Dos Santos, T., Dai, X.Q., Jones, R.C., </a:t>
            </a:r>
            <a:r>
              <a:rPr lang="en-US" dirty="0" err="1"/>
              <a:t>Spigelman</a:t>
            </a:r>
            <a:r>
              <a:rPr lang="en-US" dirty="0"/>
              <a:t>, A.F., </a:t>
            </a:r>
            <a:r>
              <a:rPr lang="en-US" dirty="0" err="1"/>
              <a:t>Mummey</a:t>
            </a:r>
            <a:r>
              <a:rPr lang="en-US" dirty="0"/>
              <a:t>, H.M., </a:t>
            </a:r>
            <a:r>
              <a:rPr lang="en-US" dirty="0" err="1"/>
              <a:t>Ewald</a:t>
            </a:r>
            <a:r>
              <a:rPr lang="en-US" dirty="0"/>
              <a:t>, J.D., Ellis, C.E., Lyon, J.G., Smith, N., Bautista, A. and Fox, J.E.M., 2025. Altered immune and metabolic molecular pathways drive islet cell dysfunction in human type 1 diabetes. </a:t>
            </a:r>
            <a:r>
              <a:rPr lang="en-US" i="1" dirty="0"/>
              <a:t>The Journal of Clinical Investigation</a:t>
            </a:r>
            <a:r>
              <a:rPr lang="en-US" dirty="0"/>
              <a:t>, </a:t>
            </a:r>
            <a:r>
              <a:rPr lang="en-US" i="1" dirty="0"/>
              <a:t>135</a:t>
            </a:r>
            <a:r>
              <a:rPr lang="en-US" dirty="0"/>
              <a:t>(23). </a:t>
            </a:r>
            <a:r>
              <a:rPr lang="en-US" dirty="0">
                <a:hlinkClick r:id="rId6"/>
              </a:rPr>
              <a:t>https://www.jci.org/articles/view/195267</a:t>
            </a:r>
            <a:r>
              <a:rPr lang="en-US" dirty="0"/>
              <a:t> (</a:t>
            </a:r>
            <a:r>
              <a:rPr lang="en-US" b="1" dirty="0"/>
              <a:t>Access Date:</a:t>
            </a:r>
            <a:r>
              <a:rPr lang="en-US" dirty="0"/>
              <a:t> 01 March 2026)</a:t>
            </a:r>
          </a:p>
          <a:p>
            <a:pPr marL="285750" indent="-285750">
              <a:buFont typeface="Arial" panose="020B0604020202020204" pitchFamily="34" charset="0"/>
              <a:buChar char="•"/>
            </a:pPr>
            <a:r>
              <a:rPr lang="en-US" dirty="0"/>
              <a:t>Fong, M., Kelly, E., Gregory, S., Talbot, C.V. and Aquino, M.R.J., 2025. I know </a:t>
            </a:r>
            <a:r>
              <a:rPr lang="en-US" dirty="0" err="1"/>
              <a:t>i’m</a:t>
            </a:r>
            <a:r>
              <a:rPr lang="en-US" dirty="0"/>
              <a:t> not meant to ‘</a:t>
            </a:r>
            <a:r>
              <a:rPr lang="en-US" dirty="0" err="1"/>
              <a:t>diet’but</a:t>
            </a:r>
            <a:r>
              <a:rPr lang="en-US" dirty="0"/>
              <a:t> is it ok to lose a few pounds while pregnant?: a qualitative analysis of </a:t>
            </a:r>
            <a:r>
              <a:rPr lang="en-US" dirty="0" err="1"/>
              <a:t>Mumsnet</a:t>
            </a:r>
            <a:r>
              <a:rPr lang="en-US" dirty="0"/>
              <a:t> discussion forum posts to understand women’s experiences of and views on weight and weight management while living with excess weight during and after pregnancy. </a:t>
            </a:r>
            <a:r>
              <a:rPr lang="en-US" i="1" dirty="0"/>
              <a:t>BMC Pregnancy and Childbirth</a:t>
            </a:r>
            <a:r>
              <a:rPr lang="en-US" dirty="0"/>
              <a:t>, </a:t>
            </a:r>
            <a:r>
              <a:rPr lang="en-US" i="1" dirty="0"/>
              <a:t>25</a:t>
            </a:r>
            <a:r>
              <a:rPr lang="en-US" dirty="0"/>
              <a:t>(1), p.898. </a:t>
            </a:r>
            <a:r>
              <a:rPr lang="en-US" dirty="0">
                <a:hlinkClick r:id="rId7"/>
              </a:rPr>
              <a:t>https://link.springer.com/article/10.1186/s12884-025-08035-8</a:t>
            </a:r>
            <a:r>
              <a:rPr lang="en-US" dirty="0"/>
              <a:t>(</a:t>
            </a:r>
            <a:r>
              <a:rPr lang="en-US" b="1" dirty="0"/>
              <a:t>Access Date:</a:t>
            </a:r>
            <a:r>
              <a:rPr lang="en-US" dirty="0"/>
              <a:t> 02 March 2026)</a:t>
            </a:r>
          </a:p>
          <a:p>
            <a:pPr marL="285750" indent="-285750">
              <a:buFont typeface="Arial" panose="020B0604020202020204" pitchFamily="34" charset="0"/>
              <a:buChar char="•"/>
            </a:pPr>
            <a:r>
              <a:rPr lang="en-US" dirty="0" err="1"/>
              <a:t>Giannakogeorgou</a:t>
            </a:r>
            <a:r>
              <a:rPr lang="en-US" dirty="0"/>
              <a:t>, A., </a:t>
            </a:r>
            <a:r>
              <a:rPr lang="en-US" dirty="0" err="1"/>
              <a:t>Roden</a:t>
            </a:r>
            <a:r>
              <a:rPr lang="en-US" dirty="0"/>
              <a:t>, M. and </a:t>
            </a:r>
            <a:r>
              <a:rPr lang="en-US" dirty="0" err="1"/>
              <a:t>Pafili</a:t>
            </a:r>
            <a:r>
              <a:rPr lang="en-US" dirty="0"/>
              <a:t>, K., 2025. Diabetes mellitus as a multisystem disease: understanding subtypes, complications, and the link with </a:t>
            </a:r>
            <a:r>
              <a:rPr lang="en-US" dirty="0" err="1"/>
              <a:t>steatotic</a:t>
            </a:r>
            <a:r>
              <a:rPr lang="en-US" dirty="0"/>
              <a:t> liver diseases in humans. </a:t>
            </a:r>
            <a:r>
              <a:rPr lang="en-US" i="1" dirty="0"/>
              <a:t>Hormones</a:t>
            </a:r>
            <a:r>
              <a:rPr lang="en-US" dirty="0"/>
              <a:t>, pp.1-20. </a:t>
            </a:r>
            <a:r>
              <a:rPr lang="en-US" dirty="0">
                <a:hlinkClick r:id="rId8"/>
              </a:rPr>
              <a:t>https://link.springer.com/article/10.1007/s42000-025-00701-y</a:t>
            </a:r>
            <a:r>
              <a:rPr lang="en-US" dirty="0"/>
              <a:t> (</a:t>
            </a:r>
            <a:r>
              <a:rPr lang="en-US" b="1" dirty="0"/>
              <a:t>Access Date:</a:t>
            </a:r>
            <a:r>
              <a:rPr lang="en-US" dirty="0"/>
              <a:t> 01 March 2026)</a:t>
            </a:r>
          </a:p>
          <a:p>
            <a:pPr marL="285750" indent="-285750">
              <a:buFont typeface="Arial" panose="020B0604020202020204" pitchFamily="34" charset="0"/>
              <a:buChar char="•"/>
            </a:pPr>
            <a:r>
              <a:rPr lang="en-US" dirty="0" err="1"/>
              <a:t>Guo</a:t>
            </a:r>
            <a:r>
              <a:rPr lang="en-US" dirty="0"/>
              <a:t>, J. and Varghese, J.S., 2025. 290-OR: Association of Pathophysiological Markers with Type 2 Diabetes Subtypes. </a:t>
            </a:r>
            <a:r>
              <a:rPr lang="en-US" i="1" dirty="0"/>
              <a:t>Diabetes</a:t>
            </a:r>
            <a:r>
              <a:rPr lang="en-US" dirty="0"/>
              <a:t>, </a:t>
            </a:r>
            <a:r>
              <a:rPr lang="en-US" i="1" dirty="0"/>
              <a:t>74</a:t>
            </a:r>
            <a:r>
              <a:rPr lang="en-US" dirty="0"/>
              <a:t>(Supplement_1), pp.290-OR. </a:t>
            </a:r>
            <a:r>
              <a:rPr lang="en-US" dirty="0">
                <a:hlinkClick r:id="rId9"/>
              </a:rPr>
              <a:t>https://diabetesjournals.org/diabetes/article/74/Supplement_1/290-OR/158725</a:t>
            </a:r>
            <a:r>
              <a:rPr lang="en-US" dirty="0"/>
              <a:t>(</a:t>
            </a:r>
            <a:r>
              <a:rPr lang="en-US" b="1" dirty="0"/>
              <a:t>Access Date:</a:t>
            </a:r>
            <a:r>
              <a:rPr lang="en-US" dirty="0"/>
              <a:t> 01 March 2026)</a:t>
            </a:r>
          </a:p>
          <a:p>
            <a:pPr marL="285750" indent="-285750">
              <a:buFont typeface="Arial" panose="020B0604020202020204" pitchFamily="34" charset="0"/>
              <a:buChar char="•"/>
            </a:pPr>
            <a:r>
              <a:rPr lang="en-US" dirty="0"/>
              <a:t>Huang, X., Wu, Y., Ni, Y., </a:t>
            </a:r>
            <a:r>
              <a:rPr lang="en-US" dirty="0" err="1"/>
              <a:t>Xu</a:t>
            </a:r>
            <a:r>
              <a:rPr lang="en-US" dirty="0"/>
              <a:t>, H. and He, Y., 2025. Global, regional, and national burden of type 2 diabetes mellitus caused by high BMI from 1990 to 2021, and forecasts to 2045: analysis from the global burden of disease study 2021. </a:t>
            </a:r>
            <a:r>
              <a:rPr lang="en-US" i="1" dirty="0"/>
              <a:t>Frontiers in public health</a:t>
            </a:r>
            <a:r>
              <a:rPr lang="en-US" dirty="0"/>
              <a:t>, </a:t>
            </a:r>
            <a:r>
              <a:rPr lang="en-US" i="1" dirty="0"/>
              <a:t>13</a:t>
            </a:r>
            <a:r>
              <a:rPr lang="en-US" dirty="0"/>
              <a:t>, p.1515797. </a:t>
            </a:r>
            <a:r>
              <a:rPr lang="en-US" dirty="0">
                <a:hlinkClick r:id="rId10"/>
              </a:rPr>
              <a:t>https://www.frontiersin.org/journals/public-health/articles/10.3389/fpubh.2025.1515797/full</a:t>
            </a:r>
            <a:r>
              <a:rPr lang="en-US" dirty="0"/>
              <a:t>(</a:t>
            </a:r>
            <a:r>
              <a:rPr lang="en-US" b="1" dirty="0"/>
              <a:t>Access Date:</a:t>
            </a:r>
            <a:r>
              <a:rPr lang="en-US" dirty="0"/>
              <a:t> 02 March 2026)</a:t>
            </a:r>
          </a:p>
          <a:p>
            <a:endParaRPr lang="en-US" dirty="0"/>
          </a:p>
          <a:p>
            <a:endParaRPr lang="en-US" dirty="0"/>
          </a:p>
        </p:txBody>
      </p:sp>
      <p:sp>
        <p:nvSpPr>
          <p:cNvPr id="5" name="Text 2"/>
          <p:cNvSpPr/>
          <p:nvPr/>
        </p:nvSpPr>
        <p:spPr>
          <a:xfrm>
            <a:off x="1530906" y="4316135"/>
            <a:ext cx="12078891" cy="725805"/>
          </a:xfrm>
          <a:prstGeom prst="rect">
            <a:avLst/>
          </a:prstGeom>
          <a:noFill/>
          <a:ln/>
        </p:spPr>
        <p:txBody>
          <a:bodyPr wrap="square" lIns="0" tIns="0" rIns="0" bIns="0" rtlCol="0" anchor="t"/>
          <a:lstStyle/>
          <a:p>
            <a:pPr marL="0" indent="0" algn="l">
              <a:lnSpc>
                <a:spcPts val="2850"/>
              </a:lnSpc>
              <a:buNone/>
            </a:pPr>
            <a:endParaRPr lang="en-US" sz="1750" dirty="0"/>
          </a:p>
        </p:txBody>
      </p:sp>
    </p:spTree>
    <p:extLst>
      <p:ext uri="{BB962C8B-B14F-4D97-AF65-F5344CB8AC3E}">
        <p14:creationId xmlns:p14="http://schemas.microsoft.com/office/powerpoint/2010/main" val="38947326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1">
            <a:hlinkClick r:id="rId2"/>
          </p:cNvPr>
          <p:cNvSpPr/>
          <p:nvPr/>
        </p:nvSpPr>
        <p:spPr>
          <a:xfrm>
            <a:off x="120021" y="393721"/>
            <a:ext cx="14366000" cy="7418784"/>
          </a:xfrm>
          <a:prstGeom prst="roundRect">
            <a:avLst>
              <a:gd name="adj" fmla="val 2565"/>
            </a:avLst>
          </a:prstGeom>
          <a:solidFill>
            <a:schemeClr val="accent1">
              <a:lumMod val="40000"/>
              <a:lumOff val="60000"/>
            </a:schemeClr>
          </a:solidFill>
          <a:ln/>
        </p:spPr>
        <p:txBody>
          <a:bodyPr/>
          <a:lstStyle/>
          <a:p>
            <a:pPr marL="285750" indent="-285750">
              <a:buFont typeface="Arial" panose="020B0604020202020204" pitchFamily="34" charset="0"/>
              <a:buChar char="•"/>
            </a:pPr>
            <a:r>
              <a:rPr lang="en-US" dirty="0" err="1"/>
              <a:t>Kamanzi</a:t>
            </a:r>
            <a:r>
              <a:rPr lang="en-US" dirty="0"/>
              <a:t> </a:t>
            </a:r>
            <a:r>
              <a:rPr lang="en-US" dirty="0" err="1"/>
              <a:t>Ntakirutimana</a:t>
            </a:r>
            <a:r>
              <a:rPr lang="en-US" dirty="0"/>
              <a:t>, G., 2025. </a:t>
            </a:r>
            <a:r>
              <a:rPr lang="en-US" dirty="0" err="1"/>
              <a:t>Hepatoprotective</a:t>
            </a:r>
            <a:r>
              <a:rPr lang="en-US" dirty="0"/>
              <a:t> Mechanisms of Natural Antioxidants in Diabetes-Induced Liver Dysfunction. </a:t>
            </a:r>
            <a:r>
              <a:rPr lang="en-US" dirty="0">
                <a:hlinkClick r:id="rId3"/>
              </a:rPr>
              <a:t>https://www.researchgate.net/profile/Kampala-International-University-Vii/publication/400092848_Hepatoprotective_Mechanisms_of_Natural_Antioxidants_in_Diabetes-Induced_Liver_Dysfunction/links/69789e2820c0a92260f56a15/Hepatoprotective-Mechanisms-of-Natural-Antioxidants-in-Diabetes-Induced-Liver-Dysfunction.pdf</a:t>
            </a:r>
            <a:r>
              <a:rPr lang="en-US" dirty="0"/>
              <a:t> (</a:t>
            </a:r>
            <a:r>
              <a:rPr lang="en-US" b="1" dirty="0"/>
              <a:t>Access Date:</a:t>
            </a:r>
            <a:r>
              <a:rPr lang="en-US" dirty="0"/>
              <a:t> 02 March 2026)</a:t>
            </a:r>
          </a:p>
          <a:p>
            <a:pPr marL="285750" indent="-285750">
              <a:buFont typeface="Arial" panose="020B0604020202020204" pitchFamily="34" charset="0"/>
              <a:buChar char="•"/>
            </a:pPr>
            <a:r>
              <a:rPr lang="en-US" dirty="0" err="1"/>
              <a:t>Manduchi</a:t>
            </a:r>
            <a:r>
              <a:rPr lang="en-US" dirty="0"/>
              <a:t>, E., </a:t>
            </a:r>
            <a:r>
              <a:rPr lang="en-US" dirty="0" err="1"/>
              <a:t>Descamps</a:t>
            </a:r>
            <a:r>
              <a:rPr lang="en-US" dirty="0"/>
              <a:t>, H.C., Liu, J., </a:t>
            </a:r>
            <a:r>
              <a:rPr lang="en-US" dirty="0" err="1"/>
              <a:t>Schug</a:t>
            </a:r>
            <a:r>
              <a:rPr lang="en-US" dirty="0"/>
              <a:t>, J., Da, T., </a:t>
            </a:r>
            <a:r>
              <a:rPr lang="en-US" dirty="0" err="1"/>
              <a:t>Lahori</a:t>
            </a:r>
            <a:r>
              <a:rPr lang="en-US" dirty="0"/>
              <a:t>, D., El-</a:t>
            </a:r>
            <a:r>
              <a:rPr lang="en-US" dirty="0" err="1"/>
              <a:t>Mekkoussi</a:t>
            </a:r>
            <a:r>
              <a:rPr lang="en-US" dirty="0"/>
              <a:t>, H., Lee, M., </a:t>
            </a:r>
            <a:r>
              <a:rPr lang="en-US" dirty="0" err="1"/>
              <a:t>Feleke</a:t>
            </a:r>
            <a:r>
              <a:rPr lang="en-US" dirty="0"/>
              <a:t>, E., Bernstein, D. and Liu, C., 2025. Epigenetic adaptation of beta cells across lifespan and disease: age-related </a:t>
            </a:r>
            <a:r>
              <a:rPr lang="en-US" dirty="0" err="1"/>
              <a:t>demethylation</a:t>
            </a:r>
            <a:r>
              <a:rPr lang="en-US" dirty="0"/>
              <a:t> is advanced in type 2 diabetes. </a:t>
            </a:r>
            <a:r>
              <a:rPr lang="en-US" i="1" dirty="0" err="1"/>
              <a:t>bioRxiv</a:t>
            </a:r>
            <a:r>
              <a:rPr lang="en-US" dirty="0"/>
              <a:t>. </a:t>
            </a:r>
            <a:r>
              <a:rPr lang="en-US" dirty="0">
                <a:hlinkClick r:id="rId4"/>
              </a:rPr>
              <a:t>https://pmc.ncbi.nlm.nih.gov/articles/PMC12236602/</a:t>
            </a:r>
            <a:r>
              <a:rPr lang="en-US" dirty="0"/>
              <a:t>(</a:t>
            </a:r>
            <a:r>
              <a:rPr lang="en-US" b="1" dirty="0"/>
              <a:t>Access Date:</a:t>
            </a:r>
            <a:r>
              <a:rPr lang="en-US" dirty="0"/>
              <a:t> 01 March 2026)</a:t>
            </a:r>
          </a:p>
          <a:p>
            <a:pPr marL="285750" indent="-285750">
              <a:buFont typeface="Arial" panose="020B0604020202020204" pitchFamily="34" charset="0"/>
              <a:buChar char="•"/>
            </a:pPr>
            <a:r>
              <a:rPr lang="en-US" dirty="0"/>
              <a:t>O'Sullivan, S., Qi, L. and </a:t>
            </a:r>
            <a:r>
              <a:rPr lang="en-US" dirty="0" err="1"/>
              <a:t>Zalloua</a:t>
            </a:r>
            <a:r>
              <a:rPr lang="en-US" dirty="0"/>
              <a:t>, P., 2025. From </a:t>
            </a:r>
            <a:r>
              <a:rPr lang="en-US" dirty="0" err="1"/>
              <a:t>omics</a:t>
            </a:r>
            <a:r>
              <a:rPr lang="en-US" dirty="0"/>
              <a:t> to AI—mapping the pathogenic pathways in type 2 diabetes. </a:t>
            </a:r>
            <a:r>
              <a:rPr lang="en-US" i="1" dirty="0"/>
              <a:t>FEBS letters</a:t>
            </a:r>
            <a:r>
              <a:rPr lang="en-US" dirty="0"/>
              <a:t>, </a:t>
            </a:r>
            <a:r>
              <a:rPr lang="en-US" i="1" dirty="0"/>
              <a:t>599</a:t>
            </a:r>
            <a:r>
              <a:rPr lang="en-US" dirty="0"/>
              <a:t>(22), pp.3244-3280. </a:t>
            </a:r>
            <a:r>
              <a:rPr lang="en-US" dirty="0">
                <a:hlinkClick r:id="rId5"/>
              </a:rPr>
              <a:t>https://febs.onlinelibrary.wiley.com/doi/abs/10.1002/1873-3468.70115</a:t>
            </a:r>
            <a:r>
              <a:rPr lang="en-US" dirty="0"/>
              <a:t>(</a:t>
            </a:r>
            <a:r>
              <a:rPr lang="en-US" b="1" dirty="0"/>
              <a:t>Access Date:</a:t>
            </a:r>
            <a:r>
              <a:rPr lang="en-US" dirty="0"/>
              <a:t> 02 March 2026)</a:t>
            </a:r>
          </a:p>
          <a:p>
            <a:pPr marL="285750" indent="-285750">
              <a:buFont typeface="Arial" panose="020B0604020202020204" pitchFamily="34" charset="0"/>
              <a:buChar char="•"/>
            </a:pPr>
            <a:r>
              <a:rPr lang="en-US" dirty="0" err="1"/>
              <a:t>Osunde</a:t>
            </a:r>
            <a:r>
              <a:rPr lang="en-US" dirty="0"/>
              <a:t>, R.N., </a:t>
            </a:r>
            <a:r>
              <a:rPr lang="en-US" dirty="0" err="1"/>
              <a:t>Olorunfemi</a:t>
            </a:r>
            <a:r>
              <a:rPr lang="en-US" dirty="0"/>
              <a:t>, O., Edwards, O.S., </a:t>
            </a:r>
            <a:r>
              <a:rPr lang="en-US" dirty="0" err="1"/>
              <a:t>Oduyemi</a:t>
            </a:r>
            <a:r>
              <a:rPr lang="en-US" dirty="0"/>
              <a:t>, R.O. and </a:t>
            </a:r>
            <a:r>
              <a:rPr lang="en-US" dirty="0" err="1"/>
              <a:t>Sodimu</a:t>
            </a:r>
            <a:r>
              <a:rPr lang="en-US" dirty="0"/>
              <a:t>, J.O., 2025. Transforming Diabetes Management: Optimizing Blood Glucose Control through Lifestyle Strategies for Better Health Outcomes–Scoping Review. </a:t>
            </a:r>
            <a:r>
              <a:rPr lang="en-US" i="1" dirty="0"/>
              <a:t>Bangladesh Journal of Endocrinology and Metabolism</a:t>
            </a:r>
            <a:r>
              <a:rPr lang="en-US" dirty="0"/>
              <a:t>, </a:t>
            </a:r>
            <a:r>
              <a:rPr lang="en-US" i="1" dirty="0"/>
              <a:t>4</a:t>
            </a:r>
            <a:r>
              <a:rPr lang="en-US" dirty="0"/>
              <a:t>(1), pp.18-25.</a:t>
            </a:r>
            <a:r>
              <a:rPr lang="en-US" dirty="0">
                <a:hlinkClick r:id="rId6"/>
              </a:rPr>
              <a:t>https://journals.lww.com/</a:t>
            </a:r>
            <a:r>
              <a:rPr lang="en-US" dirty="0" err="1">
                <a:hlinkClick r:id="rId6"/>
              </a:rPr>
              <a:t>bjem</a:t>
            </a:r>
            <a:r>
              <a:rPr lang="en-US" dirty="0">
                <a:hlinkClick r:id="rId6"/>
              </a:rPr>
              <a:t>/</a:t>
            </a:r>
            <a:r>
              <a:rPr lang="en-US" dirty="0" err="1">
                <a:hlinkClick r:id="rId6"/>
              </a:rPr>
              <a:t>fulltext</a:t>
            </a:r>
            <a:r>
              <a:rPr lang="en-US" dirty="0">
                <a:hlinkClick r:id="rId6"/>
              </a:rPr>
              <a:t>/2025/01000/transforming_diabetes_management__optimizing_blood.3.aspx?context=</a:t>
            </a:r>
            <a:r>
              <a:rPr lang="en-US" dirty="0" err="1">
                <a:hlinkClick r:id="rId6"/>
              </a:rPr>
              <a:t>latestarticles</a:t>
            </a:r>
            <a:r>
              <a:rPr lang="en-US" dirty="0"/>
              <a:t>(</a:t>
            </a:r>
            <a:r>
              <a:rPr lang="en-US" b="1" dirty="0"/>
              <a:t>Access Date:</a:t>
            </a:r>
            <a:r>
              <a:rPr lang="en-US" dirty="0"/>
              <a:t> 01 March 2026)</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6094600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243</TotalTime>
  <Words>4327</Words>
  <Application>Microsoft Office PowerPoint</Application>
  <PresentationFormat>Custom</PresentationFormat>
  <Paragraphs>226</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ALI NAQI</dc:creator>
  <cp:lastModifiedBy>varisha Altash</cp:lastModifiedBy>
  <cp:revision>25</cp:revision>
  <dcterms:created xsi:type="dcterms:W3CDTF">2026-03-03T17:22:55Z</dcterms:created>
  <dcterms:modified xsi:type="dcterms:W3CDTF">2026-03-08T23:42:42Z</dcterms:modified>
</cp:coreProperties>
</file>