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68" r:id="rId2"/>
    <p:sldId id="269" r:id="rId3"/>
    <p:sldId id="270" r:id="rId4"/>
    <p:sldId id="258" r:id="rId5"/>
    <p:sldId id="271" r:id="rId6"/>
    <p:sldId id="262" r:id="rId7"/>
    <p:sldId id="264" r:id="rId8"/>
    <p:sldId id="265" r:id="rId9"/>
    <p:sldId id="267" r:id="rId10"/>
    <p:sldId id="266" r:id="rId11"/>
    <p:sldId id="257" r:id="rId12"/>
    <p:sldId id="259" r:id="rId13"/>
    <p:sldId id="272" r:id="rId14"/>
    <p:sldId id="273" r:id="rId15"/>
    <p:sldId id="275" r:id="rId16"/>
    <p:sldId id="276" r:id="rId17"/>
    <p:sldId id="27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566"/>
    <p:restoredTop sz="93233"/>
  </p:normalViewPr>
  <p:slideViewPr>
    <p:cSldViewPr>
      <p:cViewPr>
        <p:scale>
          <a:sx n="80" d="100"/>
          <a:sy n="80" d="100"/>
        </p:scale>
        <p:origin x="560" y="-5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2AF6DA-0E5B-1B45-8EC7-47B895BF2FCE}" type="datetimeFigureOut">
              <a:rPr lang="en-US" smtClean="0"/>
              <a:t>11/21/18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4CB181-F0C7-D94A-8DAB-679F750772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292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FC96D6-EA62-4BFC-9196-2D6B6ACE3EB4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58E2AA7-AA93-45DA-B66E-8564A2DC3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587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4800" i="1" dirty="0" err="1"/>
              <a:t>Yr</a:t>
            </a:r>
            <a:r>
              <a:rPr lang="en-GB" sz="4800" i="1" dirty="0"/>
              <a:t> </a:t>
            </a:r>
            <a:r>
              <a:rPr lang="en-GB" sz="4800" i="1" dirty="0" err="1"/>
              <a:t>Iaith</a:t>
            </a:r>
            <a:r>
              <a:rPr lang="en-GB" sz="4800" i="1" dirty="0"/>
              <a:t> </a:t>
            </a:r>
            <a:r>
              <a:rPr lang="en-GB" sz="4800" i="1" dirty="0" err="1"/>
              <a:t>ar</a:t>
            </a:r>
            <a:r>
              <a:rPr lang="en-GB" sz="4800" i="1" dirty="0"/>
              <a:t> </a:t>
            </a:r>
            <a:r>
              <a:rPr lang="en-GB" sz="4800" i="1" dirty="0" err="1"/>
              <a:t>Daith</a:t>
            </a:r>
            <a:r>
              <a:rPr lang="en-GB" sz="4800" i="1" dirty="0"/>
              <a:t> 1</a:t>
            </a:r>
          </a:p>
          <a:p>
            <a:pPr>
              <a:buNone/>
            </a:pPr>
            <a:r>
              <a:rPr lang="en-GB" sz="8800" dirty="0" smtClean="0"/>
              <a:t/>
            </a:r>
            <a:br>
              <a:rPr lang="en-GB" sz="8800" dirty="0" smtClean="0"/>
            </a:br>
            <a:endParaRPr lang="en-GB" sz="8000" i="1" dirty="0"/>
          </a:p>
        </p:txBody>
      </p:sp>
      <p:sp>
        <p:nvSpPr>
          <p:cNvPr id="7" name="Rectangle 6"/>
          <p:cNvSpPr/>
          <p:nvPr/>
        </p:nvSpPr>
        <p:spPr>
          <a:xfrm>
            <a:off x="323528" y="2348880"/>
            <a:ext cx="856895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ECAD4002C</a:t>
            </a:r>
            <a:endParaRPr lang="en-GB" sz="80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04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435608" y="1124744"/>
            <a:ext cx="3657600" cy="506269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sz="4400" dirty="0" smtClean="0"/>
          </a:p>
          <a:p>
            <a:pPr algn="ctr">
              <a:buNone/>
            </a:pPr>
            <a:r>
              <a:rPr lang="en-GB" sz="4400" b="1" dirty="0" err="1" smtClean="0"/>
              <a:t>Elfen</a:t>
            </a:r>
            <a:endParaRPr lang="en-GB" sz="4400" b="1" dirty="0" smtClean="0"/>
          </a:p>
          <a:p>
            <a:pPr algn="ctr">
              <a:buNone/>
            </a:pPr>
            <a:r>
              <a:rPr lang="en-GB" sz="4400" b="1" dirty="0" err="1" smtClean="0"/>
              <a:t>Asesu</a:t>
            </a:r>
            <a:r>
              <a:rPr lang="en-GB" sz="4400" b="1" dirty="0" smtClean="0"/>
              <a:t> 1</a:t>
            </a:r>
          </a:p>
          <a:p>
            <a:pPr algn="ctr">
              <a:buNone/>
            </a:pPr>
            <a:endParaRPr lang="en-GB" sz="4400" b="1" dirty="0" smtClean="0"/>
          </a:p>
          <a:p>
            <a:pPr algn="ctr">
              <a:buNone/>
            </a:pPr>
            <a:r>
              <a:rPr lang="en-GB" sz="4400" b="1" dirty="0" err="1" smtClean="0"/>
              <a:t>Aseiniad</a:t>
            </a:r>
            <a:endParaRPr lang="en-GB" sz="4400" b="1" dirty="0" smtClean="0"/>
          </a:p>
          <a:p>
            <a:pPr algn="ctr">
              <a:buNone/>
            </a:pPr>
            <a:r>
              <a:rPr lang="en-GB" sz="4400" b="1" dirty="0" err="1" smtClean="0"/>
              <a:t>Ysgrifenedig</a:t>
            </a:r>
            <a:endParaRPr lang="en-GB" sz="4400" b="1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932040" y="1052736"/>
            <a:ext cx="4001648" cy="5134704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en-GB" sz="4400" dirty="0" smtClean="0"/>
          </a:p>
          <a:p>
            <a:pPr algn="ctr">
              <a:buNone/>
            </a:pPr>
            <a:r>
              <a:rPr lang="en-GB" sz="4400" b="1" dirty="0" smtClean="0"/>
              <a:t>Assessment </a:t>
            </a:r>
          </a:p>
          <a:p>
            <a:pPr algn="ctr">
              <a:buNone/>
            </a:pPr>
            <a:r>
              <a:rPr lang="en-GB" sz="4400" b="1" dirty="0" smtClean="0"/>
              <a:t>Component 1</a:t>
            </a:r>
          </a:p>
          <a:p>
            <a:pPr algn="ctr">
              <a:buNone/>
            </a:pPr>
            <a:endParaRPr lang="en-GB" sz="4400" b="1" dirty="0" smtClean="0"/>
          </a:p>
          <a:p>
            <a:pPr algn="ctr">
              <a:buNone/>
            </a:pPr>
            <a:r>
              <a:rPr lang="en-GB" sz="4400" b="1" dirty="0" smtClean="0"/>
              <a:t>Written</a:t>
            </a:r>
          </a:p>
          <a:p>
            <a:pPr algn="ctr">
              <a:buNone/>
            </a:pPr>
            <a:r>
              <a:rPr lang="en-GB" sz="4400" b="1" dirty="0" smtClean="0"/>
              <a:t>Assignment </a:t>
            </a: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78202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179512" y="969336"/>
            <a:ext cx="3960440" cy="4114800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pPr algn="ctr">
              <a:buNone/>
            </a:pPr>
            <a:r>
              <a:rPr lang="en-GB" sz="6000" b="1" dirty="0" smtClean="0"/>
              <a:t>40%</a:t>
            </a:r>
          </a:p>
          <a:p>
            <a:pPr algn="ctr">
              <a:buNone/>
            </a:pPr>
            <a:endParaRPr lang="en-GB" sz="6000" b="1" dirty="0" smtClean="0"/>
          </a:p>
          <a:p>
            <a:pPr algn="ctr">
              <a:buNone/>
            </a:pPr>
            <a:r>
              <a:rPr lang="en-GB" sz="4300" b="1" dirty="0" smtClean="0"/>
              <a:t>1200 </a:t>
            </a:r>
            <a:r>
              <a:rPr lang="en-GB" sz="4300" b="1" dirty="0" err="1" smtClean="0"/>
              <a:t>gair</a:t>
            </a:r>
            <a:endParaRPr lang="en-GB" sz="4300" b="1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4139952" y="969336"/>
            <a:ext cx="4546848" cy="4331872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pPr algn="ctr">
              <a:buNone/>
            </a:pPr>
            <a:r>
              <a:rPr lang="en-GB" sz="6500" b="1" dirty="0" smtClean="0"/>
              <a:t>40%</a:t>
            </a:r>
          </a:p>
          <a:p>
            <a:pPr algn="ctr">
              <a:buNone/>
            </a:pPr>
            <a:endParaRPr lang="en-GB" sz="6000" b="1" dirty="0" smtClean="0"/>
          </a:p>
          <a:p>
            <a:pPr algn="ctr">
              <a:buNone/>
            </a:pPr>
            <a:r>
              <a:rPr lang="en-GB" sz="4300" b="1" dirty="0" smtClean="0"/>
              <a:t>1200 words</a:t>
            </a:r>
            <a:endParaRPr lang="en-GB" sz="4300" b="1" dirty="0"/>
          </a:p>
        </p:txBody>
      </p:sp>
    </p:spTree>
    <p:extLst>
      <p:ext uri="{BB962C8B-B14F-4D97-AF65-F5344CB8AC3E}">
        <p14:creationId xmlns:p14="http://schemas.microsoft.com/office/powerpoint/2010/main" val="82368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7242" t="18133" r="24544" b="3908"/>
          <a:stretch>
            <a:fillRect/>
          </a:stretch>
        </p:blipFill>
        <p:spPr bwMode="auto">
          <a:xfrm>
            <a:off x="395536" y="260648"/>
            <a:ext cx="8568952" cy="6120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Asesiad</a:t>
            </a:r>
            <a:r>
              <a:rPr lang="en-GB" dirty="0" smtClean="0"/>
              <a:t> / Assessment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b="1" dirty="0" err="1" smtClean="0"/>
              <a:t>Ymateb</a:t>
            </a:r>
            <a:r>
              <a:rPr lang="en-US" b="1" dirty="0" smtClean="0"/>
              <a:t> </a:t>
            </a:r>
            <a:r>
              <a:rPr lang="en-US" b="1" dirty="0" err="1" smtClean="0"/>
              <a:t>i</a:t>
            </a:r>
            <a:r>
              <a:rPr lang="en-US" b="1" dirty="0" smtClean="0"/>
              <a:t> </a:t>
            </a:r>
            <a:r>
              <a:rPr lang="en-US" b="1" dirty="0" err="1" smtClean="0"/>
              <a:t>erthygl</a:t>
            </a:r>
            <a:r>
              <a:rPr lang="en-US" b="1" dirty="0" smtClean="0"/>
              <a:t>, </a:t>
            </a:r>
            <a:r>
              <a:rPr lang="en-US" b="1" dirty="0" err="1" smtClean="0"/>
              <a:t>gan</a:t>
            </a:r>
            <a:r>
              <a:rPr lang="en-US" b="1" dirty="0" smtClean="0"/>
              <a:t> </a:t>
            </a:r>
            <a:r>
              <a:rPr lang="en-US" b="1" dirty="0" err="1" smtClean="0"/>
              <a:t>roi</a:t>
            </a:r>
            <a:r>
              <a:rPr lang="en-US" b="1" dirty="0" smtClean="0"/>
              <a:t>  </a:t>
            </a:r>
            <a:r>
              <a:rPr lang="en-US" b="1" dirty="0" err="1" smtClean="0"/>
              <a:t>tystiolaeth</a:t>
            </a:r>
            <a:r>
              <a:rPr lang="en-US" b="1" dirty="0" smtClean="0"/>
              <a:t> o </a:t>
            </a:r>
            <a:r>
              <a:rPr lang="en-US" b="1" dirty="0" err="1" smtClean="0"/>
              <a:t>wybodaeth</a:t>
            </a:r>
            <a:r>
              <a:rPr lang="en-US" b="1" dirty="0" smtClean="0"/>
              <a:t> a </a:t>
            </a:r>
            <a:r>
              <a:rPr lang="en-US" b="1" dirty="0" err="1" smtClean="0"/>
              <a:t>dealltwriaeth</a:t>
            </a:r>
            <a:r>
              <a:rPr lang="en-US" b="1" dirty="0" smtClean="0"/>
              <a:t> o </a:t>
            </a:r>
            <a:r>
              <a:rPr lang="en-US" b="1" dirty="0" err="1" smtClean="0"/>
              <a:t>themâu</a:t>
            </a:r>
            <a:r>
              <a:rPr lang="en-US" b="1" dirty="0" smtClean="0"/>
              <a:t> </a:t>
            </a:r>
            <a:r>
              <a:rPr lang="en-US" b="1" dirty="0" err="1" smtClean="0"/>
              <a:t>sy’n</a:t>
            </a:r>
            <a:r>
              <a:rPr lang="en-US" b="1" dirty="0" smtClean="0"/>
              <a:t> </a:t>
            </a:r>
            <a:r>
              <a:rPr lang="en-US" b="1" dirty="0" err="1" smtClean="0"/>
              <a:t>gysylltiedig</a:t>
            </a:r>
            <a:r>
              <a:rPr lang="en-US" b="1" dirty="0" smtClean="0"/>
              <a:t> </a:t>
            </a:r>
            <a:r>
              <a:rPr lang="en-US" b="1" dirty="0" err="1" smtClean="0"/>
              <a:t>ag</a:t>
            </a:r>
            <a:r>
              <a:rPr lang="en-US" b="1" dirty="0" smtClean="0"/>
              <a:t> </a:t>
            </a:r>
            <a:r>
              <a:rPr lang="en-US" b="1" dirty="0" err="1" smtClean="0"/>
              <a:t>addysgu’r</a:t>
            </a:r>
            <a:r>
              <a:rPr lang="en-US" b="1" dirty="0" smtClean="0"/>
              <a:t> </a:t>
            </a:r>
            <a:r>
              <a:rPr lang="en-US" b="1" dirty="0" err="1" smtClean="0"/>
              <a:t>Gymraeg</a:t>
            </a:r>
            <a:r>
              <a:rPr lang="en-GB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y sector </a:t>
            </a:r>
            <a:r>
              <a:rPr lang="en-US" b="1" dirty="0" err="1" smtClean="0"/>
              <a:t>cyfrwng</a:t>
            </a:r>
            <a:r>
              <a:rPr lang="en-US" b="1" dirty="0" smtClean="0"/>
              <a:t> </a:t>
            </a:r>
            <a:r>
              <a:rPr lang="en-US" b="1" dirty="0" err="1" smtClean="0"/>
              <a:t>Saesneg</a:t>
            </a:r>
            <a:r>
              <a:rPr lang="en-US" b="1" dirty="0" smtClean="0"/>
              <a:t>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b="1" dirty="0" smtClean="0"/>
              <a:t>A response to an article that provides evidence of sound knowledge and understanding of themes related to the teaching of </a:t>
            </a:r>
            <a:r>
              <a:rPr lang="cy-GB" b="1" dirty="0" smtClean="0">
                <a:solidFill>
                  <a:srgbClr val="FF0000"/>
                </a:solidFill>
              </a:rPr>
              <a:t>Welsh in the English medium sector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67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1" t="-271" r="1817" b="2180"/>
          <a:stretch/>
        </p:blipFill>
        <p:spPr bwMode="auto">
          <a:xfrm>
            <a:off x="971600" y="188640"/>
            <a:ext cx="6912768" cy="57606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40056" t="21315" r="30113" b="11863"/>
          <a:stretch>
            <a:fillRect/>
          </a:stretch>
        </p:blipFill>
        <p:spPr bwMode="auto">
          <a:xfrm>
            <a:off x="2123728" y="145435"/>
            <a:ext cx="4608512" cy="6451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4803" t="14319" r="29400" b="10904"/>
          <a:stretch>
            <a:fillRect/>
          </a:stretch>
        </p:blipFill>
        <p:spPr bwMode="auto">
          <a:xfrm>
            <a:off x="2123728" y="188640"/>
            <a:ext cx="4968552" cy="648672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8068" t="14951" r="32101" b="13454"/>
          <a:stretch>
            <a:fillRect/>
          </a:stretch>
        </p:blipFill>
        <p:spPr bwMode="auto">
          <a:xfrm>
            <a:off x="1979712" y="116632"/>
            <a:ext cx="4392488" cy="65887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9118" t="32452" r="25141" b="21409"/>
          <a:stretch>
            <a:fillRect/>
          </a:stretch>
        </p:blipFill>
        <p:spPr bwMode="auto">
          <a:xfrm>
            <a:off x="179512" y="548680"/>
            <a:ext cx="8680689" cy="54726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7242" t="16542" r="29638" b="5499"/>
          <a:stretch>
            <a:fillRect/>
          </a:stretch>
        </p:blipFill>
        <p:spPr bwMode="auto">
          <a:xfrm>
            <a:off x="467544" y="260648"/>
            <a:ext cx="8208912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141" t="19724" r="25141" b="8681"/>
          <a:stretch>
            <a:fillRect/>
          </a:stretch>
        </p:blipFill>
        <p:spPr bwMode="auto">
          <a:xfrm>
            <a:off x="1187624" y="188640"/>
            <a:ext cx="7128792" cy="641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435608" y="476672"/>
            <a:ext cx="749808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 err="1" smtClean="0"/>
              <a:t>Ysgrifennu</a:t>
            </a:r>
            <a:r>
              <a:rPr lang="en-GB" sz="4400" b="1" dirty="0" smtClean="0"/>
              <a:t> </a:t>
            </a:r>
            <a:r>
              <a:rPr lang="en-GB" sz="4400" b="1" dirty="0" err="1" smtClean="0"/>
              <a:t>Ymateb</a:t>
            </a:r>
            <a:r>
              <a:rPr lang="en-GB" sz="4400" b="1" dirty="0" smtClean="0"/>
              <a:t> </a:t>
            </a:r>
            <a:br>
              <a:rPr lang="en-GB" sz="4400" b="1" dirty="0" smtClean="0"/>
            </a:br>
            <a:r>
              <a:rPr lang="en-GB" sz="4400" b="1" dirty="0" smtClean="0"/>
              <a:t>Writing a Response 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323528" y="2013936"/>
            <a:ext cx="4245833" cy="3437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 err="1" smtClean="0"/>
              <a:t>Efallai</a:t>
            </a:r>
            <a:r>
              <a:rPr lang="en-GB" b="1" dirty="0" smtClean="0"/>
              <a:t> y </a:t>
            </a:r>
            <a:r>
              <a:rPr lang="en-GB" b="1" dirty="0" err="1" smtClean="0"/>
              <a:t>bydd</a:t>
            </a:r>
            <a:r>
              <a:rPr lang="en-GB" b="1" dirty="0" smtClean="0"/>
              <a:t> y </a:t>
            </a:r>
            <a:r>
              <a:rPr lang="en-GB" b="1" dirty="0" err="1" smtClean="0"/>
              <a:t>paragraff</a:t>
            </a:r>
            <a:r>
              <a:rPr lang="en-GB" b="1" dirty="0" smtClean="0"/>
              <a:t> </a:t>
            </a:r>
            <a:r>
              <a:rPr lang="en-GB" b="1" dirty="0" err="1" smtClean="0"/>
              <a:t>cyntaf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cynnwys</a:t>
            </a:r>
            <a:r>
              <a:rPr lang="en-GB" b="1" dirty="0" smtClean="0"/>
              <a:t>: </a:t>
            </a:r>
          </a:p>
          <a:p>
            <a:pPr>
              <a:buNone/>
            </a:pPr>
            <a:endParaRPr lang="en-GB" dirty="0" smtClean="0"/>
          </a:p>
          <a:p>
            <a:r>
              <a:rPr lang="en-GB" i="1" dirty="0" err="1" smtClean="0"/>
              <a:t>pwrpas</a:t>
            </a:r>
            <a:r>
              <a:rPr lang="en-GB" i="1" dirty="0" smtClean="0"/>
              <a:t> yr </a:t>
            </a:r>
            <a:r>
              <a:rPr lang="en-GB" i="1" dirty="0" err="1" smtClean="0"/>
              <a:t>awdur</a:t>
            </a:r>
            <a:r>
              <a:rPr lang="en-GB" i="1" dirty="0" smtClean="0"/>
              <a:t> </a:t>
            </a:r>
            <a:r>
              <a:rPr lang="en-GB" i="1" dirty="0" err="1" smtClean="0"/>
              <a:t>wrth</a:t>
            </a:r>
            <a:r>
              <a:rPr lang="en-GB" i="1" dirty="0" smtClean="0"/>
              <a:t> </a:t>
            </a:r>
            <a:r>
              <a:rPr lang="en-GB" i="1" dirty="0" err="1" smtClean="0"/>
              <a:t>ysgrifennu'r</a:t>
            </a:r>
            <a:r>
              <a:rPr lang="en-GB" i="1" dirty="0" smtClean="0"/>
              <a:t> </a:t>
            </a:r>
            <a:r>
              <a:rPr lang="en-GB" i="1" dirty="0" err="1" smtClean="0"/>
              <a:t>erthygl</a:t>
            </a:r>
            <a:r>
              <a:rPr lang="en-GB" i="1" dirty="0" smtClean="0"/>
              <a:t> </a:t>
            </a:r>
          </a:p>
          <a:p>
            <a:r>
              <a:rPr lang="en-GB" i="1" dirty="0" err="1" smtClean="0"/>
              <a:t>sylwadau</a:t>
            </a:r>
            <a:r>
              <a:rPr lang="en-GB" i="1" dirty="0" smtClean="0"/>
              <a:t> </a:t>
            </a:r>
            <a:r>
              <a:rPr lang="en-GB" i="1" dirty="0" err="1" smtClean="0"/>
              <a:t>ar</a:t>
            </a:r>
            <a:r>
              <a:rPr lang="en-GB" i="1" dirty="0" smtClean="0"/>
              <a:t> </a:t>
            </a:r>
            <a:r>
              <a:rPr lang="en-GB" i="1" dirty="0" err="1" smtClean="0"/>
              <a:t>sut</a:t>
            </a:r>
            <a:r>
              <a:rPr lang="en-GB" i="1" dirty="0" smtClean="0"/>
              <a:t> </a:t>
            </a:r>
            <a:r>
              <a:rPr lang="en-GB" i="1" dirty="0" err="1" smtClean="0"/>
              <a:t>mae’r</a:t>
            </a:r>
            <a:r>
              <a:rPr lang="en-GB" i="1" dirty="0" smtClean="0"/>
              <a:t> </a:t>
            </a:r>
            <a:r>
              <a:rPr lang="en-GB" i="1" dirty="0" err="1" smtClean="0"/>
              <a:t>erthygl</a:t>
            </a:r>
            <a:r>
              <a:rPr lang="en-GB" i="1" dirty="0" smtClean="0"/>
              <a:t> </a:t>
            </a:r>
            <a:r>
              <a:rPr lang="en-GB" i="1" dirty="0" err="1" smtClean="0"/>
              <a:t>yn</a:t>
            </a:r>
            <a:r>
              <a:rPr lang="en-GB" i="1" dirty="0" smtClean="0"/>
              <a:t> </a:t>
            </a:r>
            <a:r>
              <a:rPr lang="en-GB" i="1" dirty="0" err="1" smtClean="0"/>
              <a:t>ymwneud</a:t>
            </a:r>
            <a:r>
              <a:rPr lang="en-GB" i="1" dirty="0" smtClean="0"/>
              <a:t> â </a:t>
            </a:r>
            <a:r>
              <a:rPr lang="en-GB" i="1" dirty="0" err="1" smtClean="0"/>
              <a:t>gwaith</a:t>
            </a:r>
            <a:r>
              <a:rPr lang="en-GB" i="1" dirty="0" smtClean="0"/>
              <a:t> </a:t>
            </a:r>
            <a:r>
              <a:rPr lang="en-GB" i="1" dirty="0" err="1" smtClean="0"/>
              <a:t>arall</a:t>
            </a:r>
            <a:r>
              <a:rPr lang="en-GB" i="1" dirty="0" smtClean="0"/>
              <a:t> </a:t>
            </a:r>
            <a:r>
              <a:rPr lang="en-GB" i="1" dirty="0" err="1" smtClean="0"/>
              <a:t>ar</a:t>
            </a:r>
            <a:r>
              <a:rPr lang="en-GB" i="1" dirty="0" smtClean="0"/>
              <a:t> yr un </a:t>
            </a:r>
            <a:r>
              <a:rPr lang="en-GB" i="1" dirty="0" err="1" smtClean="0"/>
              <a:t>pwnc</a:t>
            </a:r>
            <a:r>
              <a:rPr lang="en-GB" i="1" dirty="0" smtClean="0"/>
              <a:t> </a:t>
            </a:r>
          </a:p>
          <a:p>
            <a:endParaRPr lang="en-GB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787274" cy="343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i="1" dirty="0" smtClean="0"/>
              <a:t>The first paragraph may contain: </a:t>
            </a:r>
          </a:p>
          <a:p>
            <a:endParaRPr lang="en-GB" b="1" i="1" dirty="0" smtClean="0"/>
          </a:p>
          <a:p>
            <a:r>
              <a:rPr lang="en-GB" i="1" dirty="0" smtClean="0"/>
              <a:t>the author's purpose in writing the article </a:t>
            </a:r>
          </a:p>
          <a:p>
            <a:r>
              <a:rPr lang="en-GB" i="1" dirty="0" smtClean="0"/>
              <a:t>comments on how the article relates to other work on the same subject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5030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err="1" smtClean="0"/>
              <a:t>Ysgrifennu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Ymateb</a:t>
            </a:r>
            <a:r>
              <a:rPr lang="en-GB" sz="4000" b="1" dirty="0" smtClean="0"/>
              <a:t> </a:t>
            </a:r>
            <a:br>
              <a:rPr lang="en-GB" sz="4000" b="1" dirty="0" smtClean="0"/>
            </a:br>
            <a:r>
              <a:rPr lang="en-GB" sz="4000" b="1" dirty="0" smtClean="0"/>
              <a:t>Writing a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552" y="2013936"/>
            <a:ext cx="4029809" cy="343756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dirty="0" err="1" smtClean="0"/>
              <a:t>Dylai</a:t>
            </a:r>
            <a:r>
              <a:rPr lang="en-GB" b="1" dirty="0" smtClean="0"/>
              <a:t> </a:t>
            </a:r>
            <a:r>
              <a:rPr lang="en-GB" b="1" dirty="0" err="1" smtClean="0"/>
              <a:t>corff</a:t>
            </a:r>
            <a:r>
              <a:rPr lang="en-GB" b="1" dirty="0" smtClean="0"/>
              <a:t> yr </a:t>
            </a:r>
            <a:r>
              <a:rPr lang="en-GB" b="1" dirty="0" err="1" smtClean="0"/>
              <a:t>adolygiad</a:t>
            </a:r>
            <a:r>
              <a:rPr lang="en-GB" b="1" dirty="0" smtClean="0"/>
              <a:t>: </a:t>
            </a:r>
          </a:p>
          <a:p>
            <a:pPr>
              <a:buNone/>
            </a:pPr>
            <a:endParaRPr lang="en-GB" b="1" dirty="0" smtClean="0"/>
          </a:p>
          <a:p>
            <a:r>
              <a:rPr lang="en-GB" dirty="0" err="1" smtClean="0"/>
              <a:t>grynhoi'r</a:t>
            </a:r>
            <a:r>
              <a:rPr lang="en-GB" dirty="0" smtClean="0"/>
              <a:t> </a:t>
            </a:r>
            <a:r>
              <a:rPr lang="en-GB" dirty="0" err="1" smtClean="0"/>
              <a:t>testun</a:t>
            </a:r>
            <a:r>
              <a:rPr lang="en-GB" dirty="0" smtClean="0"/>
              <a:t> </a:t>
            </a:r>
            <a:r>
              <a:rPr lang="en-GB" dirty="0" err="1" smtClean="0"/>
              <a:t>i'w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bwyntiau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pwysicaf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ffocysu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bwyntiau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yr </a:t>
            </a:r>
            <a:r>
              <a:rPr lang="en-GB" dirty="0" err="1" smtClean="0"/>
              <a:t>erthygl</a:t>
            </a:r>
            <a:r>
              <a:rPr lang="en-GB" dirty="0" smtClean="0"/>
              <a:t> yr </a:t>
            </a:r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canfod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ddiddorol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nodi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dadleuon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dyfyniadau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erthygl</a:t>
            </a:r>
            <a:r>
              <a:rPr lang="en-GB" dirty="0" smtClean="0"/>
              <a:t> </a:t>
            </a:r>
            <a:r>
              <a:rPr lang="en-GB" dirty="0" err="1" smtClean="0"/>
              <a:t>sy'n</a:t>
            </a:r>
            <a:r>
              <a:rPr lang="en-GB" dirty="0" smtClean="0"/>
              <a:t> </a:t>
            </a:r>
            <a:r>
              <a:rPr lang="en-GB" dirty="0" err="1" smtClean="0"/>
              <a:t>cefnogi’ch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9361" y="2013936"/>
            <a:ext cx="4364327" cy="417350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dirty="0" smtClean="0"/>
              <a:t>The body of the response should</a:t>
            </a:r>
            <a:r>
              <a:rPr lang="en-GB" b="1" i="1" dirty="0" smtClean="0"/>
              <a:t>: </a:t>
            </a:r>
          </a:p>
          <a:p>
            <a:endParaRPr lang="en-GB" i="1" dirty="0" smtClean="0"/>
          </a:p>
          <a:p>
            <a:r>
              <a:rPr lang="en-GB" i="1" dirty="0" smtClean="0"/>
              <a:t>summarise the text to its main points and most important ideas; </a:t>
            </a:r>
          </a:p>
          <a:p>
            <a:r>
              <a:rPr lang="en-GB" dirty="0" smtClean="0"/>
              <a:t>f</a:t>
            </a:r>
            <a:r>
              <a:rPr lang="en-GB" i="1" dirty="0" smtClean="0"/>
              <a:t>ocus on points within the article that you think are interesting; </a:t>
            </a:r>
          </a:p>
          <a:p>
            <a:r>
              <a:rPr lang="en-GB" dirty="0" smtClean="0"/>
              <a:t>state your arguments; </a:t>
            </a:r>
          </a:p>
          <a:p>
            <a:r>
              <a:rPr lang="en-GB" i="1" dirty="0" smtClean="0"/>
              <a:t>include quotations from the article which illustrate your main ideas.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50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Cyfeirnodau</a:t>
            </a:r>
            <a:r>
              <a:rPr lang="en-GB" b="1" dirty="0" smtClean="0"/>
              <a:t> /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2013936"/>
            <a:ext cx="4101817" cy="343756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Cyfeiriwch</a:t>
            </a:r>
            <a:r>
              <a:rPr lang="en-GB" dirty="0" smtClean="0"/>
              <a:t> at y </a:t>
            </a:r>
            <a:r>
              <a:rPr lang="en-GB" dirty="0" err="1" smtClean="0"/>
              <a:t>Llawlyfr</a:t>
            </a:r>
            <a:r>
              <a:rPr lang="en-GB" dirty="0" smtClean="0"/>
              <a:t> </a:t>
            </a:r>
            <a:r>
              <a:rPr lang="en-GB" dirty="0" err="1" smtClean="0"/>
              <a:t>Cyfeirnodi</a:t>
            </a:r>
            <a:r>
              <a:rPr lang="en-GB" dirty="0" smtClean="0"/>
              <a:t> (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Moodle</a:t>
            </a:r>
            <a:r>
              <a:rPr lang="en-GB" dirty="0" smtClean="0"/>
              <a:t>)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lunio’r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Cyfeirnodau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Dylech</a:t>
            </a:r>
            <a:r>
              <a:rPr lang="en-GB" dirty="0" smtClean="0"/>
              <a:t> </a:t>
            </a:r>
            <a:r>
              <a:rPr lang="en-GB" dirty="0" err="1" smtClean="0"/>
              <a:t>gyfeirnodi’r</a:t>
            </a:r>
            <a:r>
              <a:rPr lang="en-GB" dirty="0" smtClean="0"/>
              <a:t> </a:t>
            </a:r>
            <a:r>
              <a:rPr lang="en-GB" dirty="0" err="1" smtClean="0"/>
              <a:t>testunau</a:t>
            </a:r>
            <a:r>
              <a:rPr lang="en-GB" dirty="0" smtClean="0"/>
              <a:t> a </a:t>
            </a:r>
            <a:r>
              <a:rPr lang="en-GB" dirty="0" err="1" smtClean="0"/>
              <a:t>gyfeiriwyd</a:t>
            </a:r>
            <a:r>
              <a:rPr lang="en-GB" dirty="0" smtClean="0"/>
              <a:t> </a:t>
            </a:r>
            <a:r>
              <a:rPr lang="en-GB" dirty="0" err="1" smtClean="0"/>
              <a:t>atynt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aseiniad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unig</a:t>
            </a:r>
            <a:r>
              <a:rPr lang="en-GB" dirty="0" smtClean="0"/>
              <a:t>. </a:t>
            </a:r>
            <a:r>
              <a:rPr lang="en-GB" i="1" dirty="0" err="1" smtClean="0"/>
              <a:t>Nid</a:t>
            </a:r>
            <a:r>
              <a:rPr lang="en-GB" i="1" dirty="0" smtClean="0"/>
              <a:t> </a:t>
            </a:r>
            <a:r>
              <a:rPr lang="en-GB" i="1" dirty="0" err="1" smtClean="0"/>
              <a:t>oes</a:t>
            </a:r>
            <a:r>
              <a:rPr lang="en-GB" i="1" dirty="0" smtClean="0"/>
              <a:t> </a:t>
            </a:r>
            <a:r>
              <a:rPr lang="en-GB" i="1" dirty="0" err="1" smtClean="0"/>
              <a:t>gofyn</a:t>
            </a:r>
            <a:r>
              <a:rPr lang="en-GB" i="1" dirty="0" smtClean="0"/>
              <a:t> </a:t>
            </a:r>
            <a:r>
              <a:rPr lang="en-GB" i="1" dirty="0" err="1" smtClean="0"/>
              <a:t>i</a:t>
            </a:r>
            <a:r>
              <a:rPr lang="en-GB" i="1" dirty="0" smtClean="0"/>
              <a:t> chi </a:t>
            </a:r>
            <a:r>
              <a:rPr lang="en-GB" i="1" dirty="0" err="1" smtClean="0"/>
              <a:t>gynnwys</a:t>
            </a:r>
            <a:r>
              <a:rPr lang="en-GB" i="1" dirty="0" smtClean="0"/>
              <a:t> </a:t>
            </a:r>
            <a:r>
              <a:rPr lang="en-GB" i="1" dirty="0" err="1" smtClean="0"/>
              <a:t>llyfryddiaeth</a:t>
            </a:r>
            <a:r>
              <a:rPr lang="en-GB" i="1" dirty="0" smtClean="0"/>
              <a:t> (</a:t>
            </a:r>
            <a:r>
              <a:rPr lang="en-GB" i="1" dirty="0" err="1" smtClean="0"/>
              <a:t>h.y</a:t>
            </a:r>
            <a:r>
              <a:rPr lang="en-GB" i="1" dirty="0" smtClean="0"/>
              <a:t>. </a:t>
            </a:r>
            <a:r>
              <a:rPr lang="en-GB" i="1" dirty="0" err="1" smtClean="0"/>
              <a:t>testunau</a:t>
            </a:r>
            <a:r>
              <a:rPr lang="en-GB" i="1" dirty="0" smtClean="0"/>
              <a:t> a </a:t>
            </a:r>
            <a:r>
              <a:rPr lang="en-GB" i="1" dirty="0" err="1" smtClean="0"/>
              <a:t>ddarllenwyd</a:t>
            </a:r>
            <a:r>
              <a:rPr lang="en-GB" i="1" dirty="0" smtClean="0"/>
              <a:t> </a:t>
            </a:r>
            <a:r>
              <a:rPr lang="en-GB" i="1" dirty="0" err="1" smtClean="0"/>
              <a:t>ond</a:t>
            </a:r>
            <a:r>
              <a:rPr lang="en-GB" i="1" dirty="0" smtClean="0"/>
              <a:t> </a:t>
            </a:r>
            <a:r>
              <a:rPr lang="en-GB" i="1" dirty="0" err="1" smtClean="0"/>
              <a:t>ni</a:t>
            </a:r>
            <a:r>
              <a:rPr lang="en-GB" i="1" dirty="0" smtClean="0"/>
              <a:t> </a:t>
            </a:r>
            <a:r>
              <a:rPr lang="en-GB" i="1" dirty="0" err="1" smtClean="0"/>
              <a:t>ddyfynnwyd</a:t>
            </a:r>
            <a:r>
              <a:rPr lang="en-GB" i="1" dirty="0" smtClean="0"/>
              <a:t>/</a:t>
            </a:r>
            <a:r>
              <a:rPr lang="en-GB" i="1" dirty="0" err="1" smtClean="0"/>
              <a:t>cyfeiriwyd</a:t>
            </a:r>
            <a:r>
              <a:rPr lang="en-GB" i="1" dirty="0" smtClean="0"/>
              <a:t> </a:t>
            </a:r>
            <a:r>
              <a:rPr lang="en-GB" i="1" dirty="0" err="1" smtClean="0"/>
              <a:t>atynt</a:t>
            </a:r>
            <a:r>
              <a:rPr lang="en-GB" i="1" dirty="0" smtClean="0"/>
              <a:t> o </a:t>
            </a:r>
            <a:r>
              <a:rPr lang="en-GB" i="1" dirty="0" err="1" smtClean="0"/>
              <a:t>fewn</a:t>
            </a:r>
            <a:r>
              <a:rPr lang="en-GB" i="1" dirty="0" smtClean="0"/>
              <a:t> y </a:t>
            </a:r>
            <a:r>
              <a:rPr lang="en-GB" i="1" dirty="0" err="1" smtClean="0"/>
              <a:t>gwaith</a:t>
            </a:r>
            <a:r>
              <a:rPr lang="en-GB" i="1" dirty="0" smtClean="0"/>
              <a:t>).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715266" cy="3437559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 smtClean="0"/>
              <a:t>Please use the referencing guide (available on </a:t>
            </a:r>
            <a:r>
              <a:rPr lang="en-GB" i="1" dirty="0" err="1" smtClean="0"/>
              <a:t>Moodle</a:t>
            </a:r>
            <a:r>
              <a:rPr lang="en-GB" i="1" dirty="0" smtClean="0"/>
              <a:t>) to construct your Reference List. </a:t>
            </a:r>
          </a:p>
          <a:p>
            <a:endParaRPr lang="en-GB" i="1" dirty="0" smtClean="0"/>
          </a:p>
          <a:p>
            <a:r>
              <a:rPr lang="en-GB" i="1" dirty="0" smtClean="0"/>
              <a:t>You should only reference texts used in the assignment. You are not required to include a bibliography (i.e. you do not need to list any texts read but not use or refer to).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75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9231" t="19724" r="8947" b="3908"/>
          <a:stretch>
            <a:fillRect/>
          </a:stretch>
        </p:blipFill>
        <p:spPr bwMode="auto">
          <a:xfrm>
            <a:off x="323528" y="980728"/>
            <a:ext cx="8517518" cy="49685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7782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Points to remember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132856"/>
            <a:ext cx="8136903" cy="3528392"/>
          </a:xfrm>
        </p:spPr>
        <p:txBody>
          <a:bodyPr/>
          <a:lstStyle/>
          <a:p>
            <a:r>
              <a:rPr lang="en-US" dirty="0" smtClean="0"/>
              <a:t>Proof read your work </a:t>
            </a:r>
            <a:r>
              <a:rPr lang="mr-IN" dirty="0" smtClean="0"/>
              <a:t>–</a:t>
            </a:r>
            <a:r>
              <a:rPr lang="en-US" dirty="0" smtClean="0"/>
              <a:t> ask someone else to do so</a:t>
            </a:r>
          </a:p>
          <a:p>
            <a:r>
              <a:rPr lang="en-US" dirty="0" smtClean="0"/>
              <a:t>Check use of apostrophes </a:t>
            </a:r>
            <a:r>
              <a:rPr lang="mr-IN" dirty="0" smtClean="0"/>
              <a:t>–</a:t>
            </a:r>
            <a:r>
              <a:rPr lang="en-US" dirty="0" smtClean="0"/>
              <a:t> Pupils’ work (work of the pupils) pupil’s work (work of a pupil) </a:t>
            </a:r>
          </a:p>
          <a:p>
            <a:r>
              <a:rPr lang="en-US" dirty="0" smtClean="0"/>
              <a:t>Capital letters </a:t>
            </a:r>
            <a:r>
              <a:rPr lang="mr-IN" dirty="0" smtClean="0"/>
              <a:t>–</a:t>
            </a:r>
            <a:r>
              <a:rPr lang="en-US" dirty="0" smtClean="0"/>
              <a:t> Welsh, English, Key Stage 2 (KS2) , Foundation Phase (</a:t>
            </a:r>
            <a:r>
              <a:rPr lang="en-US" dirty="0" err="1" smtClean="0"/>
              <a:t>FPh</a:t>
            </a:r>
            <a:r>
              <a:rPr lang="en-US" dirty="0" smtClean="0"/>
              <a:t>)</a:t>
            </a:r>
          </a:p>
          <a:p>
            <a:r>
              <a:rPr lang="en-US" dirty="0" smtClean="0"/>
              <a:t>Spelling (</a:t>
            </a:r>
            <a:r>
              <a:rPr lang="en-US" dirty="0"/>
              <a:t>E</a:t>
            </a:r>
            <a:r>
              <a:rPr lang="en-US" dirty="0" smtClean="0"/>
              <a:t>nglish not American) </a:t>
            </a:r>
            <a:r>
              <a:rPr lang="en-US" dirty="0" err="1" smtClean="0"/>
              <a:t>eg</a:t>
            </a:r>
            <a:r>
              <a:rPr lang="en-US" dirty="0" smtClean="0"/>
              <a:t> </a:t>
            </a:r>
            <a:r>
              <a:rPr lang="en-US" dirty="0" err="1" smtClean="0"/>
              <a:t>organise</a:t>
            </a:r>
            <a:r>
              <a:rPr lang="en-US" dirty="0" smtClean="0"/>
              <a:t>, </a:t>
            </a:r>
            <a:r>
              <a:rPr lang="en-US" dirty="0" err="1" smtClean="0"/>
              <a:t>behaviour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63847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220</TotalTime>
  <Words>388</Words>
  <Application>Microsoft Macintosh PowerPoint</Application>
  <PresentationFormat>On-screen Show (4:3)</PresentationFormat>
  <Paragraphs>62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Gill Sans MT</vt:lpstr>
      <vt:lpstr>Mangal</vt:lpstr>
      <vt:lpstr>Arial</vt:lpstr>
      <vt:lpstr>Gallery</vt:lpstr>
      <vt:lpstr>PowerPoint Presentation</vt:lpstr>
      <vt:lpstr>PowerPoint Presentation</vt:lpstr>
      <vt:lpstr>PowerPoint Presentation</vt:lpstr>
      <vt:lpstr>PowerPoint Presentation</vt:lpstr>
      <vt:lpstr>Asesiad / Assessment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Ysgrifennu Ymateb  Writing a Response  </vt:lpstr>
      <vt:lpstr>Ysgrifennu Ymateb  Writing a Response</vt:lpstr>
      <vt:lpstr>Cyfeirnodau / References</vt:lpstr>
      <vt:lpstr>PowerPoint Presentation</vt:lpstr>
      <vt:lpstr>Points to remember</vt:lpstr>
    </vt:vector>
  </TitlesOfParts>
  <Company>SIHE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Natalie</dc:creator>
  <cp:lastModifiedBy>Natalie Griffiths</cp:lastModifiedBy>
  <cp:revision>6</cp:revision>
  <dcterms:created xsi:type="dcterms:W3CDTF">2018-11-18T14:15:33Z</dcterms:created>
  <dcterms:modified xsi:type="dcterms:W3CDTF">2018-11-21T09:25:26Z</dcterms:modified>
</cp:coreProperties>
</file>