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4"/>
  </p:notesMasterIdLst>
  <p:sldIdLst>
    <p:sldId id="256" r:id="rId5"/>
    <p:sldId id="272" r:id="rId6"/>
    <p:sldId id="273" r:id="rId7"/>
    <p:sldId id="257" r:id="rId8"/>
    <p:sldId id="262" r:id="rId9"/>
    <p:sldId id="409" r:id="rId10"/>
    <p:sldId id="410" r:id="rId11"/>
    <p:sldId id="412" r:id="rId12"/>
    <p:sldId id="401" r:id="rId13"/>
    <p:sldId id="402" r:id="rId14"/>
    <p:sldId id="413" r:id="rId15"/>
    <p:sldId id="403" r:id="rId16"/>
    <p:sldId id="404" r:id="rId17"/>
    <p:sldId id="416" r:id="rId18"/>
    <p:sldId id="406" r:id="rId19"/>
    <p:sldId id="414" r:id="rId20"/>
    <p:sldId id="415" r:id="rId21"/>
    <p:sldId id="407" r:id="rId22"/>
    <p:sldId id="260"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590C61-2085-429A-B145-C59264878EDF}" v="212" dt="2020-09-21T09:52:17.850"/>
    <p1510:client id="{C9047C24-39CF-4DB2-AC0A-14F7CFFDDCDC}" v="4" dt="2020-10-08T10:31:54.7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9416" autoAdjust="0"/>
  </p:normalViewPr>
  <p:slideViewPr>
    <p:cSldViewPr snapToGrid="0">
      <p:cViewPr varScale="1">
        <p:scale>
          <a:sx n="65" d="100"/>
          <a:sy n="65" d="100"/>
        </p:scale>
        <p:origin x="73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8"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ableStyles" Target="tableStyles.xml"/><Relationship Id="rId57"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shmael Lewis" userId="S::ishmael.lewis@uwtsd.ac.uk::9944bcf4-b7b1-40cb-917b-2c07ef6e048f" providerId="AD" clId="Web-{C9047C24-39CF-4DB2-AC0A-14F7CFFDDCDC}"/>
    <pc:docChg chg="modSld">
      <pc:chgData name="Ishmael Lewis" userId="S::ishmael.lewis@uwtsd.ac.uk::9944bcf4-b7b1-40cb-917b-2c07ef6e048f" providerId="AD" clId="Web-{C9047C24-39CF-4DB2-AC0A-14F7CFFDDCDC}" dt="2020-10-08T10:31:54.702" v="3" actId="20577"/>
      <pc:docMkLst>
        <pc:docMk/>
      </pc:docMkLst>
      <pc:sldChg chg="modSp">
        <pc:chgData name="Ishmael Lewis" userId="S::ishmael.lewis@uwtsd.ac.uk::9944bcf4-b7b1-40cb-917b-2c07ef6e048f" providerId="AD" clId="Web-{C9047C24-39CF-4DB2-AC0A-14F7CFFDDCDC}" dt="2020-10-08T10:31:54.699" v="2" actId="20577"/>
        <pc:sldMkLst>
          <pc:docMk/>
          <pc:sldMk cId="1441525401" sldId="263"/>
        </pc:sldMkLst>
        <pc:spChg chg="mod">
          <ac:chgData name="Ishmael Lewis" userId="S::ishmael.lewis@uwtsd.ac.uk::9944bcf4-b7b1-40cb-917b-2c07ef6e048f" providerId="AD" clId="Web-{C9047C24-39CF-4DB2-AC0A-14F7CFFDDCDC}" dt="2020-10-08T10:31:54.699" v="2" actId="20577"/>
          <ac:spMkLst>
            <pc:docMk/>
            <pc:sldMk cId="1441525401" sldId="263"/>
            <ac:spMk id="3" creationId="{5F351478-45EE-48D6-9777-0DADC7E3236D}"/>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D750C1-B290-46E1-9FCF-388D7B6F7978}" type="datetimeFigureOut">
              <a:rPr lang="en-GB" smtClean="0"/>
              <a:t>11/10/2020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53A8BB-C5BC-476A-97AB-A721CA2F74C9}" type="slidenum">
              <a:rPr lang="en-GB" smtClean="0"/>
              <a:t>‹#›</a:t>
            </a:fld>
            <a:endParaRPr lang="en-GB"/>
          </a:p>
        </p:txBody>
      </p:sp>
    </p:spTree>
    <p:extLst>
      <p:ext uri="{BB962C8B-B14F-4D97-AF65-F5344CB8AC3E}">
        <p14:creationId xmlns:p14="http://schemas.microsoft.com/office/powerpoint/2010/main" val="13512990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gov.wales/education-changing"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chwaraeteg.com/projects/purple-plaque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https://youtu.be/0jEaastz224 (English</a:t>
            </a:r>
            <a:r>
              <a:rPr lang="en-GB" baseline="0" dirty="0" smtClean="0"/>
              <a:t> video link)</a:t>
            </a:r>
            <a:endParaRPr lang="en-GB" dirty="0" smtClean="0"/>
          </a:p>
          <a:p>
            <a:r>
              <a:rPr lang="en-GB" dirty="0" smtClean="0"/>
              <a:t>https://youtu.be/6FsrD_tJqW4  (welsh video link)</a:t>
            </a:r>
          </a:p>
          <a:p>
            <a:r>
              <a:rPr lang="en-GB" dirty="0" smtClean="0">
                <a:hlinkClick r:id="rId3"/>
              </a:rPr>
              <a:t>https://gov.wales/education-changing</a:t>
            </a:r>
            <a:endParaRPr lang="en-GB" dirty="0"/>
          </a:p>
        </p:txBody>
      </p:sp>
      <p:sp>
        <p:nvSpPr>
          <p:cNvPr id="4" name="Slide Number Placeholder 3"/>
          <p:cNvSpPr>
            <a:spLocks noGrp="1"/>
          </p:cNvSpPr>
          <p:nvPr>
            <p:ph type="sldNum" sz="quarter" idx="10"/>
          </p:nvPr>
        </p:nvSpPr>
        <p:spPr/>
        <p:txBody>
          <a:bodyPr/>
          <a:lstStyle/>
          <a:p>
            <a:fld id="{8053A8BB-C5BC-476A-97AB-A721CA2F74C9}" type="slidenum">
              <a:rPr lang="en-GB" smtClean="0"/>
              <a:t>2</a:t>
            </a:fld>
            <a:endParaRPr lang="en-GB"/>
          </a:p>
        </p:txBody>
      </p:sp>
    </p:spTree>
    <p:extLst>
      <p:ext uri="{BB962C8B-B14F-4D97-AF65-F5344CB8AC3E}">
        <p14:creationId xmlns:p14="http://schemas.microsoft.com/office/powerpoint/2010/main" val="20733886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Reflect</a:t>
            </a:r>
            <a:r>
              <a:rPr lang="en-GB" baseline="0" dirty="0" smtClean="0"/>
              <a:t> on your thoughts from 5009 what is means to teach in Wales. Write down a few ideas.</a:t>
            </a:r>
          </a:p>
          <a:p>
            <a:r>
              <a:rPr lang="en-GB" baseline="0" dirty="0" smtClean="0"/>
              <a:t>Try to think about the question from the point of view of the learners, what does it mean for them to be a learner in schools in Wales</a:t>
            </a:r>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3</a:t>
            </a:fld>
            <a:endParaRPr lang="en-GB"/>
          </a:p>
        </p:txBody>
      </p:sp>
    </p:spTree>
    <p:extLst>
      <p:ext uri="{BB962C8B-B14F-4D97-AF65-F5344CB8AC3E}">
        <p14:creationId xmlns:p14="http://schemas.microsoft.com/office/powerpoint/2010/main" val="3482220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Think</a:t>
            </a:r>
            <a:r>
              <a:rPr lang="en-GB" baseline="0" dirty="0" smtClean="0"/>
              <a:t> about the type of teacher you will be.</a:t>
            </a:r>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4</a:t>
            </a:fld>
            <a:endParaRPr lang="en-GB"/>
          </a:p>
        </p:txBody>
      </p:sp>
    </p:spTree>
    <p:extLst>
      <p:ext uri="{BB962C8B-B14F-4D97-AF65-F5344CB8AC3E}">
        <p14:creationId xmlns:p14="http://schemas.microsoft.com/office/powerpoint/2010/main" val="23402281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list is</a:t>
            </a:r>
            <a:r>
              <a:rPr lang="en-GB" baseline="0" dirty="0" smtClean="0"/>
              <a:t> just a start of the type of people Wales has produced, can you think of any more?</a:t>
            </a:r>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5</a:t>
            </a:fld>
            <a:endParaRPr lang="en-GB"/>
          </a:p>
        </p:txBody>
      </p:sp>
    </p:spTree>
    <p:extLst>
      <p:ext uri="{BB962C8B-B14F-4D97-AF65-F5344CB8AC3E}">
        <p14:creationId xmlns:p14="http://schemas.microsoft.com/office/powerpoint/2010/main" val="1337083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a:t>
            </a:r>
            <a:r>
              <a:rPr lang="en-GB" baseline="0" dirty="0" smtClean="0"/>
              <a:t> blue plaques populated throughout South Wales which commemorate the achievements of past generations.</a:t>
            </a:r>
          </a:p>
          <a:p>
            <a:r>
              <a:rPr lang="en-GB" baseline="0" dirty="0" smtClean="0"/>
              <a:t>Amelia Earhart – how could this be a ‘hook’ on the learning for young pupils finding out about types of transport for example.</a:t>
            </a:r>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6</a:t>
            </a:fld>
            <a:endParaRPr lang="en-GB"/>
          </a:p>
        </p:txBody>
      </p:sp>
    </p:spTree>
    <p:extLst>
      <p:ext uri="{BB962C8B-B14F-4D97-AF65-F5344CB8AC3E}">
        <p14:creationId xmlns:p14="http://schemas.microsoft.com/office/powerpoint/2010/main" val="2477814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a:t>
            </a:r>
            <a:r>
              <a:rPr lang="en-GB" baseline="0" dirty="0" smtClean="0"/>
              <a:t> blue plaques populated throughout South Wales which commemorate the achievements of past generations.</a:t>
            </a:r>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7</a:t>
            </a:fld>
            <a:endParaRPr lang="en-GB"/>
          </a:p>
        </p:txBody>
      </p:sp>
    </p:spTree>
    <p:extLst>
      <p:ext uri="{BB962C8B-B14F-4D97-AF65-F5344CB8AC3E}">
        <p14:creationId xmlns:p14="http://schemas.microsoft.com/office/powerpoint/2010/main" val="42233738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a:t>
            </a:r>
            <a:r>
              <a:rPr lang="en-GB" baseline="0" dirty="0" smtClean="0"/>
              <a:t> blue plaques populated throughout South Wales which commemorate the achievements of past generations. Use these links to support you with your research</a:t>
            </a:r>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8</a:t>
            </a:fld>
            <a:endParaRPr lang="en-GB"/>
          </a:p>
        </p:txBody>
      </p:sp>
    </p:spTree>
    <p:extLst>
      <p:ext uri="{BB962C8B-B14F-4D97-AF65-F5344CB8AC3E}">
        <p14:creationId xmlns:p14="http://schemas.microsoft.com/office/powerpoint/2010/main" val="26752631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How could the history of High Percy Wilkins inspire young learners from Carmarthen or Llanelli?</a:t>
            </a:r>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9</a:t>
            </a:fld>
            <a:endParaRPr lang="en-GB"/>
          </a:p>
        </p:txBody>
      </p:sp>
    </p:spTree>
    <p:extLst>
      <p:ext uri="{BB962C8B-B14F-4D97-AF65-F5344CB8AC3E}">
        <p14:creationId xmlns:p14="http://schemas.microsoft.com/office/powerpoint/2010/main" val="13032353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Watch</a:t>
            </a:r>
            <a:r>
              <a:rPr lang="en-GB" baseline="0" dirty="0" smtClean="0"/>
              <a:t> the </a:t>
            </a:r>
            <a:r>
              <a:rPr lang="en-GB" baseline="0" dirty="0" err="1" smtClean="0"/>
              <a:t>youtube</a:t>
            </a:r>
            <a:r>
              <a:rPr lang="en-GB" baseline="0" dirty="0" smtClean="0"/>
              <a:t> clip to find out more about Percy Wilkins’ Moon Map</a:t>
            </a:r>
            <a:endParaRPr lang="en-GB" dirty="0"/>
          </a:p>
        </p:txBody>
      </p:sp>
      <p:sp>
        <p:nvSpPr>
          <p:cNvPr id="4" name="Slide Number Placeholder 3"/>
          <p:cNvSpPr>
            <a:spLocks noGrp="1"/>
          </p:cNvSpPr>
          <p:nvPr>
            <p:ph type="sldNum" sz="quarter" idx="10"/>
          </p:nvPr>
        </p:nvSpPr>
        <p:spPr/>
        <p:txBody>
          <a:bodyPr/>
          <a:lstStyle/>
          <a:p>
            <a:fld id="{ECDD72CC-793D-4740-BAC6-BAC8134D696E}" type="slidenum">
              <a:rPr lang="en-GB" smtClean="0"/>
              <a:t>10</a:t>
            </a:fld>
            <a:endParaRPr lang="en-GB"/>
          </a:p>
        </p:txBody>
      </p:sp>
    </p:spTree>
    <p:extLst>
      <p:ext uri="{BB962C8B-B14F-4D97-AF65-F5344CB8AC3E}">
        <p14:creationId xmlns:p14="http://schemas.microsoft.com/office/powerpoint/2010/main" val="17303520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11</a:t>
            </a:fld>
            <a:endParaRPr lang="en-GB"/>
          </a:p>
        </p:txBody>
      </p:sp>
    </p:spTree>
    <p:extLst>
      <p:ext uri="{BB962C8B-B14F-4D97-AF65-F5344CB8AC3E}">
        <p14:creationId xmlns:p14="http://schemas.microsoft.com/office/powerpoint/2010/main" val="12411012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William</a:t>
            </a:r>
            <a:r>
              <a:rPr lang="en-GB" baseline="0" dirty="0" smtClean="0"/>
              <a:t> Robert Grove invented the fuel cell, how could this be a hook on the learning and link to a Science lesson?</a:t>
            </a:r>
            <a:endParaRPr lang="en-GB" dirty="0"/>
          </a:p>
        </p:txBody>
      </p:sp>
      <p:sp>
        <p:nvSpPr>
          <p:cNvPr id="4" name="Slide Number Placeholder 3"/>
          <p:cNvSpPr>
            <a:spLocks noGrp="1"/>
          </p:cNvSpPr>
          <p:nvPr>
            <p:ph type="sldNum" sz="quarter" idx="10"/>
          </p:nvPr>
        </p:nvSpPr>
        <p:spPr/>
        <p:txBody>
          <a:bodyPr/>
          <a:lstStyle/>
          <a:p>
            <a:fld id="{8053A8BB-C5BC-476A-97AB-A721CA2F74C9}" type="slidenum">
              <a:rPr lang="en-GB" smtClean="0"/>
              <a:t>12</a:t>
            </a:fld>
            <a:endParaRPr lang="en-GB"/>
          </a:p>
        </p:txBody>
      </p:sp>
    </p:spTree>
    <p:extLst>
      <p:ext uri="{BB962C8B-B14F-4D97-AF65-F5344CB8AC3E}">
        <p14:creationId xmlns:p14="http://schemas.microsoft.com/office/powerpoint/2010/main" val="1063650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In addition to investigating the blue plaques</a:t>
            </a:r>
            <a:r>
              <a:rPr lang="en-GB" baseline="0" dirty="0" smtClean="0"/>
              <a:t> in your school community, consider researching the website </a:t>
            </a:r>
            <a:r>
              <a:rPr lang="en-GB" dirty="0" smtClean="0">
                <a:hlinkClick r:id="rId3"/>
              </a:rPr>
              <a:t>https://chwaraeteg.com/projects/purple-plaques/</a:t>
            </a:r>
            <a:r>
              <a:rPr lang="en-GB" baseline="0" dirty="0" smtClean="0"/>
              <a:t> to identify the role of inspirational women in the community.</a:t>
            </a:r>
            <a:endParaRPr lang="en-GB" dirty="0"/>
          </a:p>
        </p:txBody>
      </p:sp>
      <p:sp>
        <p:nvSpPr>
          <p:cNvPr id="4" name="Slide Number Placeholder 3"/>
          <p:cNvSpPr>
            <a:spLocks noGrp="1"/>
          </p:cNvSpPr>
          <p:nvPr>
            <p:ph type="sldNum" sz="quarter" idx="10"/>
          </p:nvPr>
        </p:nvSpPr>
        <p:spPr/>
        <p:txBody>
          <a:bodyPr/>
          <a:lstStyle/>
          <a:p>
            <a:fld id="{8053A8BB-C5BC-476A-97AB-A721CA2F74C9}" type="slidenum">
              <a:rPr lang="en-GB" smtClean="0"/>
              <a:t>14</a:t>
            </a:fld>
            <a:endParaRPr lang="en-GB"/>
          </a:p>
        </p:txBody>
      </p:sp>
    </p:spTree>
    <p:extLst>
      <p:ext uri="{BB962C8B-B14F-4D97-AF65-F5344CB8AC3E}">
        <p14:creationId xmlns:p14="http://schemas.microsoft.com/office/powerpoint/2010/main" val="23430870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15</a:t>
            </a:fld>
            <a:endParaRPr lang="en-GB"/>
          </a:p>
        </p:txBody>
      </p:sp>
    </p:spTree>
    <p:extLst>
      <p:ext uri="{BB962C8B-B14F-4D97-AF65-F5344CB8AC3E}">
        <p14:creationId xmlns:p14="http://schemas.microsoft.com/office/powerpoint/2010/main" val="214592986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16</a:t>
            </a:fld>
            <a:endParaRPr lang="en-GB"/>
          </a:p>
        </p:txBody>
      </p:sp>
    </p:spTree>
    <p:extLst>
      <p:ext uri="{BB962C8B-B14F-4D97-AF65-F5344CB8AC3E}">
        <p14:creationId xmlns:p14="http://schemas.microsoft.com/office/powerpoint/2010/main" val="40269358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053A8BB-C5BC-476A-97AB-A721CA2F74C9}" type="slidenum">
              <a:rPr lang="en-GB" smtClean="0"/>
              <a:t>17</a:t>
            </a:fld>
            <a:endParaRPr lang="en-GB"/>
          </a:p>
        </p:txBody>
      </p:sp>
    </p:spTree>
    <p:extLst>
      <p:ext uri="{BB962C8B-B14F-4D97-AF65-F5344CB8AC3E}">
        <p14:creationId xmlns:p14="http://schemas.microsoft.com/office/powerpoint/2010/main" val="156107377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Allow students time to read the following texts; decide whether each is an example of plagiarism and the reason for  decision</a:t>
            </a:r>
          </a:p>
        </p:txBody>
      </p:sp>
      <p:sp>
        <p:nvSpPr>
          <p:cNvPr id="4" name="Slide Number Placeholder 3"/>
          <p:cNvSpPr>
            <a:spLocks noGrp="1"/>
          </p:cNvSpPr>
          <p:nvPr>
            <p:ph type="sldNum" sz="quarter" idx="5"/>
          </p:nvPr>
        </p:nvSpPr>
        <p:spPr/>
        <p:txBody>
          <a:bodyPr/>
          <a:lstStyle/>
          <a:p>
            <a:fld id="{8053A8BB-C5BC-476A-97AB-A721CA2F74C9}" type="slidenum">
              <a:rPr lang="en-GB" smtClean="0"/>
              <a:t>18</a:t>
            </a:fld>
            <a:endParaRPr lang="en-GB"/>
          </a:p>
        </p:txBody>
      </p:sp>
    </p:spTree>
    <p:extLst>
      <p:ext uri="{BB962C8B-B14F-4D97-AF65-F5344CB8AC3E}">
        <p14:creationId xmlns:p14="http://schemas.microsoft.com/office/powerpoint/2010/main" val="1314824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9A93A-A0AD-4061-AAA9-4A530BE065C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7877EA4-C70C-4CE2-91AB-E9E9E5F5DB9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B326CA-B51B-4856-B7E9-1F44FC9AC202}"/>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5" name="Footer Placeholder 4">
            <a:extLst>
              <a:ext uri="{FF2B5EF4-FFF2-40B4-BE49-F238E27FC236}">
                <a16:creationId xmlns:a16="http://schemas.microsoft.com/office/drawing/2014/main" id="{10B846E1-CBE9-48FB-ADB6-9267ED9C481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3C4495-988A-4BD3-89CD-ABB8EBFB388D}"/>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25359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EEC25-747E-429E-A38D-E4633E647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F5F25C-9DF8-4F11-9693-E912C0804D4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DC80878-7E4C-4FDB-8E22-D22161AB1FCA}"/>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5" name="Footer Placeholder 4">
            <a:extLst>
              <a:ext uri="{FF2B5EF4-FFF2-40B4-BE49-F238E27FC236}">
                <a16:creationId xmlns:a16="http://schemas.microsoft.com/office/drawing/2014/main" id="{0C83F3C8-C9DA-4478-AEF1-D10F586357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6F5E68-2825-4978-ABC7-493EAB6B6B9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501990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615E2-5FA9-4AC6-9202-CF0EDA96E3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8A603BE-0F2D-4407-BFAE-B176255AD8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BA7A985-4494-44AB-A5E6-BC7B7BB27C42}"/>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5" name="Footer Placeholder 4">
            <a:extLst>
              <a:ext uri="{FF2B5EF4-FFF2-40B4-BE49-F238E27FC236}">
                <a16:creationId xmlns:a16="http://schemas.microsoft.com/office/drawing/2014/main" id="{9F1D03BF-DDD8-4273-97CA-6451B32D4D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EAE5DF9-2BCE-429D-8793-1979DDBA9AE0}"/>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59761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29AE-FE60-40C8-8C2F-F2547C260FD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49A7A4-998B-4FB9-ADA3-459DFA96C5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0447C2E-63DB-4E78-9257-27387F2564A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983245-0A1A-48DD-A4FD-C4511F4F15EF}"/>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6" name="Footer Placeholder 5">
            <a:extLst>
              <a:ext uri="{FF2B5EF4-FFF2-40B4-BE49-F238E27FC236}">
                <a16:creationId xmlns:a16="http://schemas.microsoft.com/office/drawing/2014/main" id="{5E4763F1-2950-425F-8A4C-5C48260085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D882235-4043-4CA9-9360-FF925AC30CE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762869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DA956-B573-4BB0-8CE1-FE05C71DBF8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345E3D2-8314-42E0-B87E-97D1F84EF72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0543CB5-1AF2-4D25-AFCC-A3698A978EC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6C95D2-EF53-4174-BF13-DC95528A58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1C6CD39-5A84-488C-9361-7DD359C553F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8CB2ED-9554-49D6-8822-014D939A95CD}"/>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8" name="Footer Placeholder 7">
            <a:extLst>
              <a:ext uri="{FF2B5EF4-FFF2-40B4-BE49-F238E27FC236}">
                <a16:creationId xmlns:a16="http://schemas.microsoft.com/office/drawing/2014/main" id="{7995E49D-6B2A-4A49-BAFC-B72A32FE760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D2D235-DFA5-4392-8A0F-8BCECAEBAE62}"/>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534067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F10469-C798-48B6-A76E-83B54DF679B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2076BB-2F58-48E5-96D8-027821EA4031}"/>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4" name="Footer Placeholder 3">
            <a:extLst>
              <a:ext uri="{FF2B5EF4-FFF2-40B4-BE49-F238E27FC236}">
                <a16:creationId xmlns:a16="http://schemas.microsoft.com/office/drawing/2014/main" id="{7BF8578A-0E26-413E-BA75-8E63B3E623A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900C42A-389B-4900-A7E3-0B11029AD881}"/>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763916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690FA4-233B-47D7-A6D0-4D7E22E33D07}"/>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3" name="Footer Placeholder 2">
            <a:extLst>
              <a:ext uri="{FF2B5EF4-FFF2-40B4-BE49-F238E27FC236}">
                <a16:creationId xmlns:a16="http://schemas.microsoft.com/office/drawing/2014/main" id="{7E50DCD7-54C9-4AFE-811E-5FD4D4EED1F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B86EA2C-6508-4ED1-A0DA-01CE751BF06A}"/>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38909148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F2222-69F3-4395-A233-F64A31DEB7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D7BFF6-9985-4562-984C-7DE084D62EC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2D10353-7047-4280-AC6B-DD82A7A690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85C380-60CD-4DCE-94B8-869ABA72E9C1}"/>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6" name="Footer Placeholder 5">
            <a:extLst>
              <a:ext uri="{FF2B5EF4-FFF2-40B4-BE49-F238E27FC236}">
                <a16:creationId xmlns:a16="http://schemas.microsoft.com/office/drawing/2014/main" id="{68AFD0A7-B721-47AE-9F3F-21BDFA84040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198E9AB-40F9-4D53-88FC-72647643871B}"/>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4392956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B5176-BDF7-4A10-A770-E4434E114A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D6EF869-79ED-4960-93BC-4A2F964D881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23E5B4B-B072-489C-92C5-9D901FAA9C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647C0E-9008-4713-B7CF-B4E20E79B666}"/>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6" name="Footer Placeholder 5">
            <a:extLst>
              <a:ext uri="{FF2B5EF4-FFF2-40B4-BE49-F238E27FC236}">
                <a16:creationId xmlns:a16="http://schemas.microsoft.com/office/drawing/2014/main" id="{3B8DF832-839B-45A8-B245-2E09CC49C48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379AA2-9CB0-42C3-8432-7AC5666EFA64}"/>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2919790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64B57-970D-420C-BC82-9872C16F70F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F94731-F678-4C8B-A561-BF36FCCE81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2E4C72-6123-4E21-90C0-5C8458FBDD9C}"/>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5" name="Footer Placeholder 4">
            <a:extLst>
              <a:ext uri="{FF2B5EF4-FFF2-40B4-BE49-F238E27FC236}">
                <a16:creationId xmlns:a16="http://schemas.microsoft.com/office/drawing/2014/main" id="{2AAC8CA8-AD11-4B56-861A-0EF364855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67A9E3-B003-4D12-A1C0-F25659E98577}"/>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662936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BFA651-0EFF-4349-965C-75807B7E455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E1625D7-FE41-4A54-9F96-A2366E5AA04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F8B5D0-345C-4199-B936-85C356973288}"/>
              </a:ext>
            </a:extLst>
          </p:cNvPr>
          <p:cNvSpPr>
            <a:spLocks noGrp="1"/>
          </p:cNvSpPr>
          <p:nvPr>
            <p:ph type="dt" sz="half" idx="10"/>
          </p:nvPr>
        </p:nvSpPr>
        <p:spPr/>
        <p:txBody>
          <a:bodyPr/>
          <a:lstStyle/>
          <a:p>
            <a:fld id="{81AA3767-4948-48A7-85CC-A6DF9DFE5ED2}" type="datetimeFigureOut">
              <a:rPr lang="en-GB" smtClean="0"/>
              <a:t>11/10/2020</a:t>
            </a:fld>
            <a:endParaRPr lang="en-GB"/>
          </a:p>
        </p:txBody>
      </p:sp>
      <p:sp>
        <p:nvSpPr>
          <p:cNvPr id="5" name="Footer Placeholder 4">
            <a:extLst>
              <a:ext uri="{FF2B5EF4-FFF2-40B4-BE49-F238E27FC236}">
                <a16:creationId xmlns:a16="http://schemas.microsoft.com/office/drawing/2014/main" id="{5412C518-16A6-4923-9393-5AC2A0DA51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01F270-A2B5-4E67-9749-5DFABFAA3659}"/>
              </a:ext>
            </a:extLst>
          </p:cNvPr>
          <p:cNvSpPr>
            <a:spLocks noGrp="1"/>
          </p:cNvSpPr>
          <p:nvPr>
            <p:ph type="sldNum" sz="quarter" idx="12"/>
          </p:nvPr>
        </p:nvSpPr>
        <p:spPr/>
        <p:txBody>
          <a:bodyPr/>
          <a:lstStyle/>
          <a:p>
            <a:fld id="{5D0E8C99-2ECE-4DD9-8D5A-720666166B08}" type="slidenum">
              <a:rPr lang="en-GB" smtClean="0"/>
              <a:t>‹#›</a:t>
            </a:fld>
            <a:endParaRPr lang="en-GB"/>
          </a:p>
        </p:txBody>
      </p:sp>
    </p:spTree>
    <p:extLst>
      <p:ext uri="{BB962C8B-B14F-4D97-AF65-F5344CB8AC3E}">
        <p14:creationId xmlns:p14="http://schemas.microsoft.com/office/powerpoint/2010/main" val="1432171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B99A158-BB9B-4444-ADE1-48AFBA283EA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894349F-92F4-46D5-BFCC-B8E16018C3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5EB4C1-D74C-4DA4-A8C8-A2D91E043C9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1AA3767-4948-48A7-85CC-A6DF9DFE5ED2}" type="datetimeFigureOut">
              <a:rPr lang="en-GB" smtClean="0"/>
              <a:t>11/10/2020</a:t>
            </a:fld>
            <a:endParaRPr lang="en-GB"/>
          </a:p>
        </p:txBody>
      </p:sp>
      <p:sp>
        <p:nvSpPr>
          <p:cNvPr id="5" name="Footer Placeholder 4">
            <a:extLst>
              <a:ext uri="{FF2B5EF4-FFF2-40B4-BE49-F238E27FC236}">
                <a16:creationId xmlns:a16="http://schemas.microsoft.com/office/drawing/2014/main" id="{90D924FE-2D9F-45CD-80E6-10A8D6909A9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F3A112-33E2-47CE-8901-B4939D7034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0E8C99-2ECE-4DD9-8D5A-720666166B08}" type="slidenum">
              <a:rPr lang="en-GB" smtClean="0"/>
              <a:t>‹#›</a:t>
            </a:fld>
            <a:endParaRPr lang="en-GB"/>
          </a:p>
        </p:txBody>
      </p:sp>
    </p:spTree>
    <p:extLst>
      <p:ext uri="{BB962C8B-B14F-4D97-AF65-F5344CB8AC3E}">
        <p14:creationId xmlns:p14="http://schemas.microsoft.com/office/powerpoint/2010/main" val="3406987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jpg"/><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youtu.be/0jEaastz224" TargetMode="External"/><Relationship Id="rId5" Type="http://schemas.openxmlformats.org/officeDocument/2006/relationships/image" Target="../media/image3.png"/><Relationship Id="rId4" Type="http://schemas.openxmlformats.org/officeDocument/2006/relationships/hyperlink" Target="https://youtu.be/6FsrD_tJqW4" TargetMode="Externa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8" Type="http://schemas.openxmlformats.org/officeDocument/2006/relationships/hyperlink" Target="https://www.walesonline.co.uk/news/local-news/39-blue-plaques-rhondda-cynon-11023047" TargetMode="External"/><Relationship Id="rId3" Type="http://schemas.openxmlformats.org/officeDocument/2006/relationships/image" Target="../media/image2.jpg"/><Relationship Id="rId7" Type="http://schemas.openxmlformats.org/officeDocument/2006/relationships/hyperlink" Target="https://www.rctcbc.gov.uk/EN/Tourism/Thingstodo/HistoryandHeritage/BluePlaques/BluePlaques.aspx"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llanellich.org.uk/projects/blue-plaques" TargetMode="External"/><Relationship Id="rId5" Type="http://schemas.openxmlformats.org/officeDocument/2006/relationships/hyperlink" Target="https://www.swansea.gov.uk/blueplaques" TargetMode="Externa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1.jpeg"/><Relationship Id="rId5" Type="http://schemas.microsoft.com/office/2007/relationships/hdphoto" Target="../media/hdphoto1.wdp"/><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image" Target="../media/image11.jpeg"/><Relationship Id="rId5" Type="http://schemas.openxmlformats.org/officeDocument/2006/relationships/hyperlink" Target="https://www.rmg.co.uk/discover/behind-the-scenes/blog/how-the-moon-was-mapped-hugh-percy-wilkins-moon-map" TargetMode="External"/><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s://www.swansea.gov.uk/blueplaques"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7" Type="http://schemas.openxmlformats.org/officeDocument/2006/relationships/hyperlink" Target="https://chwaraeteg.com/prosiectau/plac-porffor/"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hyperlink" Target="https://chwaraeteg.com/projects/purple-plaques/" TargetMode="External"/><Relationship Id="rId5" Type="http://schemas.openxmlformats.org/officeDocument/2006/relationships/image" Target="../media/image16.png"/><Relationship Id="rId4" Type="http://schemas.openxmlformats.org/officeDocument/2006/relationships/image" Target="../media/image8.jpeg"/></Relationships>
</file>

<file path=ppt/slides/_rels/slide1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7" Type="http://schemas.openxmlformats.org/officeDocument/2006/relationships/hyperlink" Target="https://www.wales.com/economy/start-innovation/welsh-inventions"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hyperlink" Target="https://www.bbc.co.uk/news/uk-wales-49036048" TargetMode="External"/><Relationship Id="rId5" Type="http://schemas.microsoft.com/office/2007/relationships/hdphoto" Target="../media/hdphoto1.wdp"/><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6D88C9FB-7266-4962-90B3-7C0BBA14C0E5}"/>
              </a:ext>
            </a:extLst>
          </p:cNvPr>
          <p:cNvSpPr>
            <a:spLocks noGrp="1"/>
          </p:cNvSpPr>
          <p:nvPr>
            <p:ph type="subTitle" idx="1"/>
          </p:nvPr>
        </p:nvSpPr>
        <p:spPr>
          <a:xfrm>
            <a:off x="1494503" y="2112451"/>
            <a:ext cx="9144000" cy="1655762"/>
          </a:xfrm>
        </p:spPr>
        <p:txBody>
          <a:bodyPr>
            <a:normAutofit fontScale="62500" lnSpcReduction="20000"/>
          </a:bodyPr>
          <a:lstStyle/>
          <a:p>
            <a:r>
              <a:rPr lang="en-GB" sz="7000" dirty="0" smtClean="0">
                <a:solidFill>
                  <a:schemeClr val="bg1"/>
                </a:solidFill>
              </a:rPr>
              <a:t>Immersion </a:t>
            </a:r>
            <a:r>
              <a:rPr lang="en-GB" sz="7000" dirty="0" smtClean="0">
                <a:solidFill>
                  <a:schemeClr val="bg1"/>
                </a:solidFill>
              </a:rPr>
              <a:t>Week</a:t>
            </a:r>
          </a:p>
          <a:p>
            <a:r>
              <a:rPr lang="en-GB" sz="4000" dirty="0" err="1" smtClean="0">
                <a:solidFill>
                  <a:srgbClr val="FFFF00"/>
                </a:solidFill>
                <a:latin typeface="-apple-system"/>
              </a:rPr>
              <a:t>Dysgwyr</a:t>
            </a:r>
            <a:r>
              <a:rPr lang="en-GB" sz="4000" dirty="0">
                <a:solidFill>
                  <a:srgbClr val="FFFF00"/>
                </a:solidFill>
                <a:latin typeface="-apple-system"/>
              </a:rPr>
              <a:t>, </a:t>
            </a:r>
            <a:r>
              <a:rPr lang="en-GB" sz="4000" dirty="0" err="1">
                <a:solidFill>
                  <a:srgbClr val="FFFF00"/>
                </a:solidFill>
                <a:latin typeface="-apple-system"/>
              </a:rPr>
              <a:t>Ysgolion</a:t>
            </a:r>
            <a:r>
              <a:rPr lang="en-GB" sz="4000" dirty="0">
                <a:solidFill>
                  <a:srgbClr val="FFFF00"/>
                </a:solidFill>
                <a:latin typeface="-apple-system"/>
              </a:rPr>
              <a:t> a </a:t>
            </a:r>
            <a:r>
              <a:rPr lang="en-GB" sz="4000" dirty="0" err="1">
                <a:solidFill>
                  <a:srgbClr val="FFFF00"/>
                </a:solidFill>
                <a:latin typeface="-apple-system"/>
              </a:rPr>
              <a:t>Chymunedau</a:t>
            </a:r>
            <a:r>
              <a:rPr lang="en-GB" sz="4000" dirty="0">
                <a:solidFill>
                  <a:srgbClr val="FFFF00"/>
                </a:solidFill>
                <a:latin typeface="-apple-system"/>
              </a:rPr>
              <a:t>: </a:t>
            </a:r>
            <a:r>
              <a:rPr lang="en-GB" sz="4000" dirty="0" err="1">
                <a:solidFill>
                  <a:srgbClr val="FFFF00"/>
                </a:solidFill>
                <a:latin typeface="-apple-system"/>
              </a:rPr>
              <a:t>ble</a:t>
            </a:r>
            <a:r>
              <a:rPr lang="en-GB" sz="4000" dirty="0">
                <a:solidFill>
                  <a:srgbClr val="FFFF00"/>
                </a:solidFill>
                <a:latin typeface="-apple-system"/>
              </a:rPr>
              <a:t> </a:t>
            </a:r>
            <a:r>
              <a:rPr lang="en-GB" sz="4000" dirty="0" err="1">
                <a:solidFill>
                  <a:srgbClr val="FFFF00"/>
                </a:solidFill>
                <a:latin typeface="-apple-system"/>
              </a:rPr>
              <a:t>ydw</a:t>
            </a:r>
            <a:r>
              <a:rPr lang="en-GB" sz="4000" dirty="0">
                <a:solidFill>
                  <a:srgbClr val="FFFF00"/>
                </a:solidFill>
                <a:latin typeface="-apple-system"/>
              </a:rPr>
              <a:t> </a:t>
            </a:r>
            <a:r>
              <a:rPr lang="en-GB" sz="4000" dirty="0" err="1">
                <a:solidFill>
                  <a:srgbClr val="FFFF00"/>
                </a:solidFill>
                <a:latin typeface="-apple-system"/>
              </a:rPr>
              <a:t>i'n</a:t>
            </a:r>
            <a:r>
              <a:rPr lang="en-GB" sz="4000" dirty="0">
                <a:solidFill>
                  <a:srgbClr val="FFFF00"/>
                </a:solidFill>
                <a:latin typeface="-apple-system"/>
              </a:rPr>
              <a:t> </a:t>
            </a:r>
            <a:r>
              <a:rPr lang="en-GB" sz="4000" dirty="0" err="1">
                <a:solidFill>
                  <a:srgbClr val="FFFF00"/>
                </a:solidFill>
                <a:latin typeface="-apple-system"/>
              </a:rPr>
              <a:t>addysgu</a:t>
            </a:r>
            <a:r>
              <a:rPr lang="en-GB" sz="4000" dirty="0">
                <a:solidFill>
                  <a:srgbClr val="FFFF00"/>
                </a:solidFill>
                <a:latin typeface="-apple-system"/>
              </a:rPr>
              <a:t>? </a:t>
            </a:r>
            <a:r>
              <a:rPr lang="en-GB" sz="4000" dirty="0" smtClean="0">
                <a:solidFill>
                  <a:srgbClr val="FFFF00"/>
                </a:solidFill>
                <a:latin typeface="-apple-system"/>
              </a:rPr>
              <a:t>/</a:t>
            </a:r>
          </a:p>
          <a:p>
            <a:r>
              <a:rPr lang="en-GB" sz="4000" dirty="0" smtClean="0">
                <a:solidFill>
                  <a:srgbClr val="FFFF00"/>
                </a:solidFill>
              </a:rPr>
              <a:t>Learners</a:t>
            </a:r>
            <a:r>
              <a:rPr lang="en-GB" sz="4000" dirty="0">
                <a:solidFill>
                  <a:srgbClr val="FFFF00"/>
                </a:solidFill>
              </a:rPr>
              <a:t>, Schools and Communities: where am I teaching?</a:t>
            </a:r>
            <a:r>
              <a:rPr lang="en-GB" sz="4000" dirty="0"/>
              <a:t/>
            </a:r>
            <a:br>
              <a:rPr lang="en-GB" sz="4000" dirty="0"/>
            </a:br>
            <a:endParaRPr lang="en-GB" sz="4000" dirty="0">
              <a:solidFill>
                <a:srgbClr val="FFFF00"/>
              </a:solidFill>
              <a:latin typeface="-apple-system"/>
            </a:endParaRPr>
          </a:p>
          <a:p>
            <a:endParaRPr lang="en-GB" sz="4000" dirty="0">
              <a:solidFill>
                <a:schemeClr val="bg1"/>
              </a:solidFill>
            </a:endParaRPr>
          </a:p>
        </p:txBody>
      </p:sp>
    </p:spTree>
    <p:extLst>
      <p:ext uri="{BB962C8B-B14F-4D97-AF65-F5344CB8AC3E}">
        <p14:creationId xmlns:p14="http://schemas.microsoft.com/office/powerpoint/2010/main" val="428498073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C2CFFA8F-58E9-4263-82FB-5A2EF03F3404}"/>
              </a:ext>
            </a:extLst>
          </p:cNvPr>
          <p:cNvSpPr/>
          <p:nvPr/>
        </p:nvSpPr>
        <p:spPr>
          <a:xfrm>
            <a:off x="467544" y="1988840"/>
            <a:ext cx="7992888" cy="1107996"/>
          </a:xfrm>
          <a:prstGeom prst="rect">
            <a:avLst/>
          </a:prstGeom>
        </p:spPr>
        <p:txBody>
          <a:bodyPr wrap="square" anchor="t">
            <a:spAutoFit/>
          </a:bodyPr>
          <a:lstStyle/>
          <a:p>
            <a:pPr marL="342900" indent="-342900">
              <a:lnSpc>
                <a:spcPct val="150000"/>
              </a:lnSpc>
              <a:spcBef>
                <a:spcPct val="0"/>
              </a:spcBef>
              <a:spcAft>
                <a:spcPts val="1200"/>
              </a:spcAft>
              <a:buFont typeface="Arial,Sans-Serif" panose="020B0604020202020204" pitchFamily="34" charset="0"/>
              <a:buChar char="•"/>
              <a:defRPr/>
            </a:pPr>
            <a:endParaRPr lang="en-GB" sz="2400" dirty="0">
              <a:latin typeface="Arial"/>
              <a:ea typeface="+mn-lt"/>
              <a:cs typeface="+mn-lt"/>
            </a:endParaRPr>
          </a:p>
          <a:p>
            <a:pPr marL="342900" indent="-342900">
              <a:spcBef>
                <a:spcPct val="0"/>
              </a:spcBef>
              <a:spcAft>
                <a:spcPts val="1200"/>
              </a:spcAft>
              <a:buClrTx/>
              <a:buFont typeface="Arial" panose="020B0604020202020204" pitchFamily="34" charset="0"/>
              <a:buChar char="•"/>
            </a:pPr>
            <a:endParaRPr lang="en-GB" altLang="en-US" sz="2000" dirty="0">
              <a:solidFill>
                <a:srgbClr val="000000"/>
              </a:solidFill>
              <a:latin typeface="Arial" panose="020B0604020202020204" pitchFamily="34" charset="0"/>
              <a:cs typeface="Arial" panose="020B0604020202020204" pitchFamily="34" charset="0"/>
            </a:endParaRPr>
          </a:p>
        </p:txBody>
      </p:sp>
      <p:pic>
        <p:nvPicPr>
          <p:cNvPr id="8" name="Picture 7">
            <a:hlinkClick r:id="rId4"/>
          </p:cNvPr>
          <p:cNvPicPr>
            <a:picLocks noChangeAspect="1"/>
          </p:cNvPicPr>
          <p:nvPr/>
        </p:nvPicPr>
        <p:blipFill rotWithShape="1">
          <a:blip r:embed="rId5"/>
          <a:srcRect l="14143" t="20666" r="15806" b="9375"/>
          <a:stretch/>
        </p:blipFill>
        <p:spPr>
          <a:xfrm>
            <a:off x="243349" y="3251801"/>
            <a:ext cx="5530645" cy="3105394"/>
          </a:xfrm>
          <a:prstGeom prst="rect">
            <a:avLst/>
          </a:prstGeom>
        </p:spPr>
      </p:pic>
      <p:pic>
        <p:nvPicPr>
          <p:cNvPr id="9" name="Picture 8">
            <a:hlinkClick r:id="rId6"/>
          </p:cNvPr>
          <p:cNvPicPr>
            <a:picLocks noChangeAspect="1"/>
          </p:cNvPicPr>
          <p:nvPr/>
        </p:nvPicPr>
        <p:blipFill rotWithShape="1">
          <a:blip r:embed="rId7"/>
          <a:srcRect l="14492" t="17411" r="15430" b="12411"/>
          <a:stretch/>
        </p:blipFill>
        <p:spPr>
          <a:xfrm>
            <a:off x="6353942" y="3228114"/>
            <a:ext cx="5502690" cy="3098219"/>
          </a:xfrm>
          <a:prstGeom prst="rect">
            <a:avLst/>
          </a:prstGeom>
        </p:spPr>
      </p:pic>
      <p:sp>
        <p:nvSpPr>
          <p:cNvPr id="2" name="TextBox 1"/>
          <p:cNvSpPr txBox="1"/>
          <p:nvPr/>
        </p:nvSpPr>
        <p:spPr>
          <a:xfrm>
            <a:off x="6546442" y="6326333"/>
            <a:ext cx="5117691" cy="369332"/>
          </a:xfrm>
          <a:prstGeom prst="rect">
            <a:avLst/>
          </a:prstGeom>
          <a:noFill/>
        </p:spPr>
        <p:txBody>
          <a:bodyPr wrap="square" rtlCol="0">
            <a:spAutoFit/>
          </a:bodyPr>
          <a:lstStyle/>
          <a:p>
            <a:r>
              <a:rPr lang="en-GB" dirty="0" smtClean="0"/>
              <a:t>Click on the image</a:t>
            </a:r>
            <a:endParaRPr lang="en-GB" dirty="0"/>
          </a:p>
        </p:txBody>
      </p:sp>
      <p:pic>
        <p:nvPicPr>
          <p:cNvPr id="6" name="Content Placeholder 3"/>
          <p:cNvPicPr>
            <a:picLocks noGrp="1" noChangeAspect="1"/>
          </p:cNvPicPr>
          <p:nvPr>
            <p:ph idx="1"/>
          </p:nvPr>
        </p:nvPicPr>
        <p:blipFill rotWithShape="1">
          <a:blip r:embed="rId8"/>
          <a:srcRect l="14111" t="20070" r="15382" b="7735"/>
          <a:stretch/>
        </p:blipFill>
        <p:spPr>
          <a:xfrm>
            <a:off x="6415548" y="0"/>
            <a:ext cx="5379481" cy="3096836"/>
          </a:xfrm>
          <a:prstGeom prst="rect">
            <a:avLst/>
          </a:prstGeom>
        </p:spPr>
      </p:pic>
      <p:pic>
        <p:nvPicPr>
          <p:cNvPr id="7" name="Content Placeholder 3"/>
          <p:cNvPicPr>
            <a:picLocks noChangeAspect="1"/>
          </p:cNvPicPr>
          <p:nvPr/>
        </p:nvPicPr>
        <p:blipFill rotWithShape="1">
          <a:blip r:embed="rId9"/>
          <a:srcRect l="14111" t="20070" r="15190" b="9091"/>
          <a:stretch/>
        </p:blipFill>
        <p:spPr>
          <a:xfrm>
            <a:off x="324466" y="72582"/>
            <a:ext cx="5368412" cy="3024254"/>
          </a:xfrm>
          <a:prstGeom prst="rect">
            <a:avLst/>
          </a:prstGeom>
        </p:spPr>
      </p:pic>
    </p:spTree>
    <p:extLst>
      <p:ext uri="{BB962C8B-B14F-4D97-AF65-F5344CB8AC3E}">
        <p14:creationId xmlns:p14="http://schemas.microsoft.com/office/powerpoint/2010/main" val="13582528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199" y="365125"/>
            <a:ext cx="10842523" cy="1325563"/>
          </a:xfrm>
        </p:spPr>
        <p:txBody>
          <a:bodyPr>
            <a:normAutofit fontScale="90000"/>
          </a:bodyPr>
          <a:lstStyle/>
          <a:p>
            <a:r>
              <a:rPr lang="en-GB" b="1" dirty="0"/>
              <a:t>Beth </a:t>
            </a:r>
            <a:r>
              <a:rPr lang="en-GB" b="1" dirty="0" err="1"/>
              <a:t>mae’n</a:t>
            </a:r>
            <a:r>
              <a:rPr lang="en-GB" b="1" dirty="0"/>
              <a:t> </a:t>
            </a:r>
            <a:r>
              <a:rPr lang="en-GB" b="1" dirty="0" err="1"/>
              <a:t>ei</a:t>
            </a:r>
            <a:r>
              <a:rPr lang="en-GB" b="1" dirty="0"/>
              <a:t> </a:t>
            </a:r>
            <a:r>
              <a:rPr lang="en-GB" b="1" dirty="0" err="1"/>
              <a:t>olygu</a:t>
            </a:r>
            <a:r>
              <a:rPr lang="en-GB" b="1" dirty="0"/>
              <a:t> </a:t>
            </a:r>
            <a:r>
              <a:rPr lang="en-GB" b="1" dirty="0" err="1"/>
              <a:t>i</a:t>
            </a:r>
            <a:r>
              <a:rPr lang="en-GB" b="1" dirty="0"/>
              <a:t> </a:t>
            </a:r>
            <a:r>
              <a:rPr lang="en-GB" b="1" dirty="0" err="1"/>
              <a:t>addysgu</a:t>
            </a:r>
            <a:r>
              <a:rPr lang="en-GB" b="1" dirty="0"/>
              <a:t> </a:t>
            </a:r>
            <a:r>
              <a:rPr lang="en-GB" b="1" dirty="0" err="1"/>
              <a:t>yng</a:t>
            </a:r>
            <a:r>
              <a:rPr lang="en-GB" b="1" dirty="0"/>
              <a:t> </a:t>
            </a:r>
            <a:r>
              <a:rPr lang="en-GB" b="1" dirty="0" err="1"/>
              <a:t>Nghymru</a:t>
            </a:r>
            <a:r>
              <a:rPr lang="en-GB" b="1" dirty="0"/>
              <a:t>?</a:t>
            </a:r>
            <a:br>
              <a:rPr lang="en-GB" b="1" dirty="0"/>
            </a:br>
            <a:r>
              <a:rPr lang="en-GB" b="1" dirty="0"/>
              <a:t>What does it mean to teach in Wales</a:t>
            </a:r>
            <a:r>
              <a:rPr lang="en-GB" b="1" dirty="0" smtClean="0"/>
              <a:t>?</a:t>
            </a:r>
            <a:br>
              <a:rPr lang="en-GB" b="1" dirty="0" smtClean="0"/>
            </a:br>
            <a:endParaRPr lang="en-GB" dirty="0"/>
          </a:p>
        </p:txBody>
      </p:sp>
      <p:sp>
        <p:nvSpPr>
          <p:cNvPr id="9" name="Title 1">
            <a:extLst>
              <a:ext uri="{FF2B5EF4-FFF2-40B4-BE49-F238E27FC236}">
                <a16:creationId xmlns:a16="http://schemas.microsoft.com/office/drawing/2014/main" id="{F1142C9D-9AE7-4FEE-8A77-E72E2FBD1E41}"/>
              </a:ext>
            </a:extLst>
          </p:cNvPr>
          <p:cNvSpPr txBox="1">
            <a:spLocks/>
          </p:cNvSpPr>
          <p:nvPr/>
        </p:nvSpPr>
        <p:spPr>
          <a:xfrm>
            <a:off x="838199" y="2189614"/>
            <a:ext cx="10842523" cy="1325563"/>
          </a:xfrm>
          <a:prstGeom prst="rect">
            <a:avLst/>
          </a:prstGeom>
        </p:spPr>
        <p:txBody>
          <a:bodyPr vert="horz" lIns="91440" tIns="45720" rIns="91440" bIns="45720" rtlCol="0" anchor="ctr">
            <a:normAutofit fontScale="8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dirty="0" smtClean="0">
                <a:solidFill>
                  <a:srgbClr val="FF0000"/>
                </a:solidFill>
              </a:rPr>
              <a:t>Beth </a:t>
            </a:r>
            <a:r>
              <a:rPr lang="en-GB" b="1" dirty="0" err="1" smtClean="0">
                <a:solidFill>
                  <a:srgbClr val="FF0000"/>
                </a:solidFill>
              </a:rPr>
              <a:t>mae’n</a:t>
            </a:r>
            <a:r>
              <a:rPr lang="en-GB" b="1" dirty="0" smtClean="0">
                <a:solidFill>
                  <a:srgbClr val="FF0000"/>
                </a:solidFill>
              </a:rPr>
              <a:t> </a:t>
            </a:r>
            <a:r>
              <a:rPr lang="en-GB" b="1" dirty="0" err="1" smtClean="0">
                <a:solidFill>
                  <a:srgbClr val="FF0000"/>
                </a:solidFill>
              </a:rPr>
              <a:t>ei</a:t>
            </a:r>
            <a:r>
              <a:rPr lang="en-GB" b="1" dirty="0" smtClean="0">
                <a:solidFill>
                  <a:srgbClr val="FF0000"/>
                </a:solidFill>
              </a:rPr>
              <a:t> </a:t>
            </a:r>
            <a:r>
              <a:rPr lang="en-GB" b="1" dirty="0" err="1" smtClean="0">
                <a:solidFill>
                  <a:srgbClr val="FF0000"/>
                </a:solidFill>
              </a:rPr>
              <a:t>olygu</a:t>
            </a:r>
            <a:r>
              <a:rPr lang="en-GB" b="1" dirty="0" smtClean="0">
                <a:solidFill>
                  <a:srgbClr val="FF0000"/>
                </a:solidFill>
              </a:rPr>
              <a:t> ………………</a:t>
            </a:r>
            <a:r>
              <a:rPr lang="en-GB" b="1" dirty="0" err="1" smtClean="0">
                <a:solidFill>
                  <a:srgbClr val="FF0000"/>
                </a:solidFill>
              </a:rPr>
              <a:t>yng</a:t>
            </a:r>
            <a:r>
              <a:rPr lang="en-GB" b="1" dirty="0" smtClean="0">
                <a:solidFill>
                  <a:srgbClr val="FF0000"/>
                </a:solidFill>
              </a:rPr>
              <a:t> </a:t>
            </a:r>
            <a:r>
              <a:rPr lang="en-GB" b="1" dirty="0" err="1" smtClean="0">
                <a:solidFill>
                  <a:srgbClr val="FF0000"/>
                </a:solidFill>
              </a:rPr>
              <a:t>Nghymru</a:t>
            </a:r>
            <a:r>
              <a:rPr lang="en-GB" b="1" dirty="0" smtClean="0">
                <a:solidFill>
                  <a:srgbClr val="FF0000"/>
                </a:solidFill>
              </a:rPr>
              <a:t>?</a:t>
            </a:r>
            <a:br>
              <a:rPr lang="en-GB" b="1" dirty="0" smtClean="0">
                <a:solidFill>
                  <a:srgbClr val="FF0000"/>
                </a:solidFill>
              </a:rPr>
            </a:br>
            <a:r>
              <a:rPr lang="en-GB" b="1" dirty="0" smtClean="0">
                <a:solidFill>
                  <a:srgbClr val="FF0000"/>
                </a:solidFill>
              </a:rPr>
              <a:t>What does it mean to be a learner in Wales?</a:t>
            </a:r>
            <a:r>
              <a:rPr lang="en-GB" b="1" dirty="0" smtClean="0"/>
              <a:t/>
            </a:r>
            <a:br>
              <a:rPr lang="en-GB" b="1" dirty="0" smtClean="0"/>
            </a:br>
            <a:endParaRPr lang="en-GB" dirty="0"/>
          </a:p>
        </p:txBody>
      </p:sp>
      <p:pic>
        <p:nvPicPr>
          <p:cNvPr id="10" name="Picture 9"/>
          <p:cNvPicPr>
            <a:picLocks noChangeAspect="1"/>
          </p:cNvPicPr>
          <p:nvPr/>
        </p:nvPicPr>
        <p:blipFill>
          <a:blip r:embed="rId4"/>
          <a:stretch>
            <a:fillRect/>
          </a:stretch>
        </p:blipFill>
        <p:spPr>
          <a:xfrm>
            <a:off x="4617989" y="3193324"/>
            <a:ext cx="2956019" cy="1965873"/>
          </a:xfrm>
          <a:prstGeom prst="rect">
            <a:avLst/>
          </a:prstGeom>
        </p:spPr>
      </p:pic>
    </p:spTree>
    <p:extLst>
      <p:ext uri="{BB962C8B-B14F-4D97-AF65-F5344CB8AC3E}">
        <p14:creationId xmlns:p14="http://schemas.microsoft.com/office/powerpoint/2010/main" val="395137851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5" name="TextBox 4"/>
          <p:cNvSpPr txBox="1"/>
          <p:nvPr/>
        </p:nvSpPr>
        <p:spPr>
          <a:xfrm>
            <a:off x="6268064" y="457201"/>
            <a:ext cx="4955458" cy="3785652"/>
          </a:xfrm>
          <a:prstGeom prst="rect">
            <a:avLst/>
          </a:prstGeom>
          <a:noFill/>
        </p:spPr>
        <p:txBody>
          <a:bodyPr wrap="square" rtlCol="0">
            <a:spAutoFit/>
          </a:bodyPr>
          <a:lstStyle/>
          <a:p>
            <a:pPr marL="285750" indent="-285750">
              <a:buFont typeface="Arial" panose="020B0604020202020204" pitchFamily="34" charset="0"/>
              <a:buChar char="•"/>
            </a:pPr>
            <a:r>
              <a:rPr lang="en-GB" sz="2400" dirty="0"/>
              <a:t>How could you find out about past generations who have made </a:t>
            </a:r>
            <a:r>
              <a:rPr lang="en-GB" sz="2400" dirty="0" smtClean="0"/>
              <a:t>an impact </a:t>
            </a:r>
            <a:r>
              <a:rPr lang="en-GB" sz="2400" dirty="0"/>
              <a:t>o</a:t>
            </a:r>
            <a:r>
              <a:rPr lang="en-GB" sz="2400" dirty="0" smtClean="0"/>
              <a:t>n society in Wales and in particular, your local area?</a:t>
            </a:r>
          </a:p>
          <a:p>
            <a:pPr marL="285750" indent="-285750">
              <a:buFont typeface="Arial" panose="020B0604020202020204" pitchFamily="34" charset="0"/>
              <a:buChar char="•"/>
            </a:pPr>
            <a:endParaRPr lang="en-GB" sz="2400" dirty="0"/>
          </a:p>
          <a:p>
            <a:endParaRPr lang="en-GB" sz="2400" dirty="0" smtClean="0"/>
          </a:p>
          <a:p>
            <a:pPr marL="285750" indent="-285750">
              <a:buFont typeface="Arial" panose="020B0604020202020204" pitchFamily="34" charset="0"/>
              <a:buChar char="•"/>
            </a:pPr>
            <a:r>
              <a:rPr lang="en-GB" sz="2400" dirty="0" smtClean="0"/>
              <a:t>Reflect </a:t>
            </a:r>
            <a:r>
              <a:rPr lang="en-GB" sz="2400" dirty="0"/>
              <a:t>on the video clip and think about </a:t>
            </a:r>
            <a:r>
              <a:rPr lang="en-GB" sz="2400" dirty="0" smtClean="0"/>
              <a:t>how, as </a:t>
            </a:r>
            <a:r>
              <a:rPr lang="en-GB" sz="2400" dirty="0"/>
              <a:t>a </a:t>
            </a:r>
            <a:r>
              <a:rPr lang="en-GB" sz="2400" dirty="0" smtClean="0"/>
              <a:t>teacher, you  </a:t>
            </a:r>
            <a:r>
              <a:rPr lang="en-GB" sz="2400" dirty="0"/>
              <a:t>can inspire the next generation in Wales</a:t>
            </a:r>
            <a:r>
              <a:rPr lang="en-GB" dirty="0" smtClean="0"/>
              <a:t>.</a:t>
            </a:r>
          </a:p>
        </p:txBody>
      </p:sp>
    </p:spTree>
    <p:extLst>
      <p:ext uri="{BB962C8B-B14F-4D97-AF65-F5344CB8AC3E}">
        <p14:creationId xmlns:p14="http://schemas.microsoft.com/office/powerpoint/2010/main" val="15061981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1026" name="Picture 2" descr="See the source image"/>
          <p:cNvPicPr>
            <a:picLocks noChangeAspect="1" noChangeArrowheads="1"/>
          </p:cNvPicPr>
          <p:nvPr/>
        </p:nvPicPr>
        <p:blipFill rotWithShape="1">
          <a:blip r:embed="rId4">
            <a:extLst>
              <a:ext uri="{28A0092B-C50C-407E-A947-70E740481C1C}">
                <a14:useLocalDpi xmlns:a14="http://schemas.microsoft.com/office/drawing/2010/main" val="0"/>
              </a:ext>
            </a:extLst>
          </a:blip>
          <a:srcRect l="3191" r="12411"/>
          <a:stretch/>
        </p:blipFill>
        <p:spPr bwMode="auto">
          <a:xfrm>
            <a:off x="4144297" y="730247"/>
            <a:ext cx="3510116" cy="4159045"/>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155858" y="958645"/>
            <a:ext cx="3333136" cy="3139321"/>
          </a:xfrm>
          <a:prstGeom prst="rect">
            <a:avLst/>
          </a:prstGeom>
          <a:noFill/>
        </p:spPr>
        <p:txBody>
          <a:bodyPr wrap="square" rtlCol="0">
            <a:spAutoFit/>
          </a:bodyPr>
          <a:lstStyle/>
          <a:p>
            <a:pPr marL="285750" indent="-285750">
              <a:buFont typeface="Arial" panose="020B0604020202020204" pitchFamily="34" charset="0"/>
              <a:buChar char="•"/>
            </a:pPr>
            <a:r>
              <a:rPr lang="en-GB" sz="2000" dirty="0" smtClean="0"/>
              <a:t>Inventors</a:t>
            </a:r>
          </a:p>
          <a:p>
            <a:pPr marL="285750" indent="-285750">
              <a:buFont typeface="Arial" panose="020B0604020202020204" pitchFamily="34" charset="0"/>
              <a:buChar char="•"/>
            </a:pPr>
            <a:r>
              <a:rPr lang="en-GB" sz="2000" dirty="0" smtClean="0"/>
              <a:t>Scientists</a:t>
            </a:r>
          </a:p>
          <a:p>
            <a:pPr marL="285750" indent="-285750">
              <a:buFont typeface="Arial" panose="020B0604020202020204" pitchFamily="34" charset="0"/>
              <a:buChar char="•"/>
            </a:pPr>
            <a:r>
              <a:rPr lang="en-GB" sz="2000" dirty="0" smtClean="0"/>
              <a:t>Playwrights</a:t>
            </a:r>
          </a:p>
          <a:p>
            <a:pPr marL="285750" indent="-285750">
              <a:buFont typeface="Arial" panose="020B0604020202020204" pitchFamily="34" charset="0"/>
              <a:buChar char="•"/>
            </a:pPr>
            <a:r>
              <a:rPr lang="en-GB" sz="2000" dirty="0" smtClean="0"/>
              <a:t>Actors</a:t>
            </a:r>
          </a:p>
          <a:p>
            <a:pPr marL="285750" indent="-285750">
              <a:buFont typeface="Arial" panose="020B0604020202020204" pitchFamily="34" charset="0"/>
              <a:buChar char="•"/>
            </a:pPr>
            <a:r>
              <a:rPr lang="en-GB" sz="2000" dirty="0" smtClean="0"/>
              <a:t>Poets</a:t>
            </a:r>
          </a:p>
          <a:p>
            <a:pPr marL="285750" indent="-285750">
              <a:buFont typeface="Arial" panose="020B0604020202020204" pitchFamily="34" charset="0"/>
              <a:buChar char="•"/>
            </a:pPr>
            <a:r>
              <a:rPr lang="en-GB" sz="2000" dirty="0" smtClean="0"/>
              <a:t>Campaigners</a:t>
            </a:r>
          </a:p>
          <a:p>
            <a:pPr marL="285750" indent="-285750">
              <a:buFont typeface="Arial" panose="020B0604020202020204" pitchFamily="34" charset="0"/>
              <a:buChar char="•"/>
            </a:pPr>
            <a:r>
              <a:rPr lang="en-GB" sz="2000" dirty="0" smtClean="0"/>
              <a:t>Pioneers</a:t>
            </a:r>
          </a:p>
          <a:p>
            <a:pPr marL="285750" indent="-285750">
              <a:buFont typeface="Arial" panose="020B0604020202020204" pitchFamily="34" charset="0"/>
              <a:buChar char="•"/>
            </a:pPr>
            <a:r>
              <a:rPr lang="en-GB" sz="2000" dirty="0" smtClean="0"/>
              <a:t>Engineers</a:t>
            </a:r>
          </a:p>
          <a:p>
            <a:pPr marL="285750" indent="-285750">
              <a:buFont typeface="Arial" panose="020B0604020202020204" pitchFamily="34" charset="0"/>
              <a:buChar char="•"/>
            </a:pPr>
            <a:r>
              <a:rPr lang="en-GB" sz="2000" dirty="0" smtClean="0"/>
              <a:t>How many more………</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2860419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6" name="TextBox 5"/>
          <p:cNvSpPr txBox="1"/>
          <p:nvPr/>
        </p:nvSpPr>
        <p:spPr>
          <a:xfrm>
            <a:off x="8701550" y="1371599"/>
            <a:ext cx="2669458" cy="369332"/>
          </a:xfrm>
          <a:prstGeom prst="rect">
            <a:avLst/>
          </a:prstGeom>
          <a:noFill/>
        </p:spPr>
        <p:txBody>
          <a:bodyPr wrap="square" rtlCol="0">
            <a:spAutoFit/>
          </a:bodyPr>
          <a:lstStyle/>
          <a:p>
            <a:r>
              <a:rPr lang="en-GB" dirty="0" smtClean="0"/>
              <a:t> </a:t>
            </a:r>
            <a:endParaRPr lang="en-GB" dirty="0"/>
          </a:p>
        </p:txBody>
      </p:sp>
      <p:pic>
        <p:nvPicPr>
          <p:cNvPr id="1026" name="Picture 2" descr="See the source image"/>
          <p:cNvPicPr>
            <a:picLocks noChangeAspect="1" noChangeArrowheads="1"/>
          </p:cNvPicPr>
          <p:nvPr/>
        </p:nvPicPr>
        <p:blipFill rotWithShape="1">
          <a:blip r:embed="rId4">
            <a:extLst>
              <a:ext uri="{28A0092B-C50C-407E-A947-70E740481C1C}">
                <a14:useLocalDpi xmlns:a14="http://schemas.microsoft.com/office/drawing/2010/main" val="0"/>
              </a:ext>
            </a:extLst>
          </a:blip>
          <a:srcRect l="3191" r="12411"/>
          <a:stretch/>
        </p:blipFill>
        <p:spPr bwMode="auto">
          <a:xfrm>
            <a:off x="6695768" y="317291"/>
            <a:ext cx="4291781" cy="5085219"/>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See the source image"/>
          <p:cNvPicPr>
            <a:picLocks noChangeAspect="1" noChangeArrowheads="1"/>
          </p:cNvPicPr>
          <p:nvPr/>
        </p:nvPicPr>
        <p:blipFill rotWithShape="1">
          <a:blip r:embed="rId5">
            <a:extLst>
              <a:ext uri="{28A0092B-C50C-407E-A947-70E740481C1C}">
                <a14:useLocalDpi xmlns:a14="http://schemas.microsoft.com/office/drawing/2010/main" val="0"/>
              </a:ext>
            </a:extLst>
          </a:blip>
          <a:srcRect l="22437" r="15791" b="7542"/>
          <a:stretch/>
        </p:blipFill>
        <p:spPr bwMode="auto">
          <a:xfrm>
            <a:off x="1165121" y="627008"/>
            <a:ext cx="4454013" cy="45693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32636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6" name="TextBox 5"/>
          <p:cNvSpPr txBox="1"/>
          <p:nvPr/>
        </p:nvSpPr>
        <p:spPr>
          <a:xfrm>
            <a:off x="8701550" y="1371599"/>
            <a:ext cx="2669458" cy="369332"/>
          </a:xfrm>
          <a:prstGeom prst="rect">
            <a:avLst/>
          </a:prstGeom>
          <a:noFill/>
        </p:spPr>
        <p:txBody>
          <a:bodyPr wrap="square" rtlCol="0">
            <a:spAutoFit/>
          </a:bodyPr>
          <a:lstStyle/>
          <a:p>
            <a:r>
              <a:rPr lang="en-GB" dirty="0" smtClean="0"/>
              <a:t> </a:t>
            </a:r>
            <a:endParaRPr lang="en-GB" dirty="0"/>
          </a:p>
        </p:txBody>
      </p:sp>
      <p:pic>
        <p:nvPicPr>
          <p:cNvPr id="1026" name="Picture 2" descr="See the source image"/>
          <p:cNvPicPr>
            <a:picLocks noChangeAspect="1" noChangeArrowheads="1"/>
          </p:cNvPicPr>
          <p:nvPr/>
        </p:nvPicPr>
        <p:blipFill rotWithShape="1">
          <a:blip r:embed="rId4">
            <a:extLst>
              <a:ext uri="{28A0092B-C50C-407E-A947-70E740481C1C}">
                <a14:useLocalDpi xmlns:a14="http://schemas.microsoft.com/office/drawing/2010/main" val="0"/>
              </a:ext>
            </a:extLst>
          </a:blip>
          <a:srcRect l="3191" r="12411"/>
          <a:stretch/>
        </p:blipFill>
        <p:spPr bwMode="auto">
          <a:xfrm>
            <a:off x="8701550" y="1873045"/>
            <a:ext cx="2854296" cy="3381981"/>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294966" y="137271"/>
            <a:ext cx="11602066" cy="3323987"/>
          </a:xfrm>
          <a:prstGeom prst="rect">
            <a:avLst/>
          </a:prstGeom>
          <a:noFill/>
        </p:spPr>
        <p:txBody>
          <a:bodyPr wrap="square" rtlCol="0">
            <a:spAutoFit/>
          </a:bodyPr>
          <a:lstStyle/>
          <a:p>
            <a:r>
              <a:rPr lang="en-GB" sz="2400" b="1" dirty="0" smtClean="0"/>
              <a:t>Task.</a:t>
            </a:r>
          </a:p>
          <a:p>
            <a:r>
              <a:rPr lang="en-GB" sz="2400" b="1" dirty="0" smtClean="0"/>
              <a:t>Find out about the </a:t>
            </a:r>
            <a:r>
              <a:rPr lang="en-GB" sz="2400" b="1" dirty="0" smtClean="0">
                <a:solidFill>
                  <a:srgbClr val="0070C0"/>
                </a:solidFill>
              </a:rPr>
              <a:t>blue plaques </a:t>
            </a:r>
            <a:r>
              <a:rPr lang="en-GB" sz="2400" b="1" dirty="0" smtClean="0"/>
              <a:t>situated in the area in which you have had your school experiences.</a:t>
            </a:r>
          </a:p>
          <a:p>
            <a:endParaRPr lang="en-GB" sz="2400" b="1" dirty="0" smtClean="0"/>
          </a:p>
          <a:p>
            <a:r>
              <a:rPr lang="en-GB" sz="2400" b="1" dirty="0" smtClean="0"/>
              <a:t>Based on one of your findings, design a lesson or series of lessons. </a:t>
            </a:r>
          </a:p>
          <a:p>
            <a:pPr marL="342900" indent="-342900">
              <a:buFont typeface="Arial" panose="020B0604020202020204" pitchFamily="34" charset="0"/>
              <a:buChar char="•"/>
            </a:pPr>
            <a:r>
              <a:rPr lang="en-GB" sz="2400" b="1" dirty="0" smtClean="0"/>
              <a:t>The lesson can be linked to any of the </a:t>
            </a:r>
            <a:r>
              <a:rPr lang="en-GB" sz="2400" b="1" dirty="0" err="1" smtClean="0"/>
              <a:t>AoLEs</a:t>
            </a:r>
            <a:r>
              <a:rPr lang="en-GB" sz="2400" b="1" dirty="0"/>
              <a:t>.</a:t>
            </a:r>
            <a:endParaRPr lang="en-GB" sz="2400" b="1" dirty="0" smtClean="0"/>
          </a:p>
          <a:p>
            <a:pPr marL="342900" indent="-342900">
              <a:buFont typeface="Arial" panose="020B0604020202020204" pitchFamily="34" charset="0"/>
              <a:buChar char="•"/>
            </a:pPr>
            <a:r>
              <a:rPr lang="en-GB" sz="2400" b="1" dirty="0" smtClean="0"/>
              <a:t>Think about how the lesson will inspire the learners, address aspects of the four purposes and relate to the 12 pedagogical principles of the new curriculum</a:t>
            </a:r>
          </a:p>
          <a:p>
            <a:pPr marL="285750" indent="-285750">
              <a:buFont typeface="Arial" panose="020B0604020202020204" pitchFamily="34" charset="0"/>
              <a:buChar char="•"/>
            </a:pPr>
            <a:endParaRPr lang="en-GB" b="1" dirty="0"/>
          </a:p>
        </p:txBody>
      </p:sp>
    </p:spTree>
    <p:extLst>
      <p:ext uri="{BB962C8B-B14F-4D97-AF65-F5344CB8AC3E}">
        <p14:creationId xmlns:p14="http://schemas.microsoft.com/office/powerpoint/2010/main" val="2371160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6" name="TextBox 5"/>
          <p:cNvSpPr txBox="1"/>
          <p:nvPr/>
        </p:nvSpPr>
        <p:spPr>
          <a:xfrm>
            <a:off x="8701550" y="1371599"/>
            <a:ext cx="2669458" cy="369332"/>
          </a:xfrm>
          <a:prstGeom prst="rect">
            <a:avLst/>
          </a:prstGeom>
          <a:noFill/>
        </p:spPr>
        <p:txBody>
          <a:bodyPr wrap="square" rtlCol="0">
            <a:spAutoFit/>
          </a:bodyPr>
          <a:lstStyle/>
          <a:p>
            <a:r>
              <a:rPr lang="en-GB" dirty="0" smtClean="0"/>
              <a:t> </a:t>
            </a:r>
            <a:endParaRPr lang="en-GB" dirty="0"/>
          </a:p>
        </p:txBody>
      </p:sp>
      <p:pic>
        <p:nvPicPr>
          <p:cNvPr id="1026" name="Picture 2" descr="See the source image"/>
          <p:cNvPicPr>
            <a:picLocks noChangeAspect="1" noChangeArrowheads="1"/>
          </p:cNvPicPr>
          <p:nvPr/>
        </p:nvPicPr>
        <p:blipFill rotWithShape="1">
          <a:blip r:embed="rId4">
            <a:extLst>
              <a:ext uri="{28A0092B-C50C-407E-A947-70E740481C1C}">
                <a14:useLocalDpi xmlns:a14="http://schemas.microsoft.com/office/drawing/2010/main" val="0"/>
              </a:ext>
            </a:extLst>
          </a:blip>
          <a:srcRect l="3191" r="12411"/>
          <a:stretch/>
        </p:blipFill>
        <p:spPr bwMode="auto">
          <a:xfrm>
            <a:off x="9337704" y="2195898"/>
            <a:ext cx="2854296" cy="338198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294966" y="638717"/>
            <a:ext cx="10087898" cy="4206280"/>
          </a:xfrm>
          <a:prstGeom prst="rect">
            <a:avLst/>
          </a:prstGeom>
        </p:spPr>
        <p:txBody>
          <a:bodyPr wrap="square">
            <a:spAutoFit/>
          </a:bodyPr>
          <a:lstStyle/>
          <a:p>
            <a:pPr>
              <a:lnSpc>
                <a:spcPct val="107000"/>
              </a:lnSpc>
              <a:spcAft>
                <a:spcPts val="800"/>
              </a:spcAft>
            </a:pPr>
            <a:r>
              <a:rPr lang="en-GB" sz="2000" b="1"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Relevant links to Blue Plaques</a:t>
            </a:r>
          </a:p>
          <a:p>
            <a:pPr>
              <a:lnSpc>
                <a:spcPct val="107000"/>
              </a:lnSpc>
              <a:spcAft>
                <a:spcPts val="800"/>
              </a:spcAft>
            </a:pPr>
            <a:r>
              <a:rPr lang="en-GB" sz="2000" dirty="0" smtClean="0">
                <a:solidFill>
                  <a:srgbClr val="000000"/>
                </a:solidFill>
                <a:latin typeface="Calibri" panose="020F0502020204030204" pitchFamily="34" charset="0"/>
                <a:ea typeface="Calibri" panose="020F0502020204030204" pitchFamily="34" charset="0"/>
                <a:cs typeface="Times New Roman" panose="02020603050405020304" pitchFamily="18" charset="0"/>
              </a:rPr>
              <a:t>Swansea </a:t>
            </a:r>
            <a:r>
              <a:rPr lang="en-GB" sz="2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Blue plaques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5"/>
              </a:rPr>
              <a:t>https://www.swansea.gov.uk/blueplaques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Llanelli Blue plaques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6"/>
              </a:rPr>
              <a:t>https://</a:t>
            </a:r>
            <a:r>
              <a:rPr lang="en-GB" sz="2000" u="sng" dirty="0" smtClean="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6"/>
              </a:rPr>
              <a:t>www.llanellich.org.uk/projects/blue-plaques</a:t>
            </a:r>
            <a:endParaRPr lang="en-GB" sz="2000" u="sng" dirty="0" smtClean="0">
              <a:solidFill>
                <a:srgbClr val="0000FF"/>
              </a:solidFill>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Rhondda </a:t>
            </a:r>
            <a:r>
              <a:rPr lang="en-GB" sz="2000" dirty="0" err="1">
                <a:solidFill>
                  <a:srgbClr val="000000"/>
                </a:solidFill>
                <a:latin typeface="Calibri" panose="020F0502020204030204" pitchFamily="34" charset="0"/>
                <a:ea typeface="Calibri" panose="020F0502020204030204" pitchFamily="34" charset="0"/>
                <a:cs typeface="Times New Roman" panose="02020603050405020304" pitchFamily="18" charset="0"/>
              </a:rPr>
              <a:t>Cynnon</a:t>
            </a:r>
            <a:r>
              <a:rPr lang="en-GB" sz="2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a:t>
            </a:r>
            <a:r>
              <a:rPr lang="en-GB" sz="2000" dirty="0" err="1">
                <a:solidFill>
                  <a:srgbClr val="000000"/>
                </a:solidFill>
                <a:latin typeface="Calibri" panose="020F0502020204030204" pitchFamily="34" charset="0"/>
                <a:ea typeface="Calibri" panose="020F0502020204030204" pitchFamily="34" charset="0"/>
                <a:cs typeface="Times New Roman" panose="02020603050405020304" pitchFamily="18" charset="0"/>
              </a:rPr>
              <a:t>Taf</a:t>
            </a:r>
            <a:r>
              <a:rPr lang="en-GB" sz="2000" dirty="0">
                <a:solidFill>
                  <a:srgbClr val="000000"/>
                </a:solidFill>
                <a:latin typeface="Calibri" panose="020F0502020204030204" pitchFamily="34" charset="0"/>
                <a:ea typeface="Calibri" panose="020F0502020204030204" pitchFamily="34" charset="0"/>
                <a:cs typeface="Times New Roman" panose="02020603050405020304" pitchFamily="18" charset="0"/>
              </a:rPr>
              <a:t> Blue plaques</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7"/>
              </a:rPr>
              <a:t>https://www.rctcbc.gov.uk/EN/Tourism/Thingstodo/HistoryandHeritage/BluePlaques/BluePlaques.aspx</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000" u="sng" dirty="0">
                <a:solidFill>
                  <a:srgbClr val="0000FF"/>
                </a:solidFill>
                <a:latin typeface="Calibri" panose="020F0502020204030204" pitchFamily="34" charset="0"/>
                <a:ea typeface="Calibri" panose="020F0502020204030204" pitchFamily="34" charset="0"/>
                <a:cs typeface="Times New Roman" panose="02020603050405020304" pitchFamily="18" charset="0"/>
                <a:hlinkClick r:id="rId8"/>
              </a:rPr>
              <a:t>https://www.walesonline.co.uk/news/local-news/39-blue-plaques-rhondda-cynon-11023047</a:t>
            </a:r>
            <a:endParaRPr lang="en-GB" sz="20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0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4050476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lum bright="70000" contrast="-70000"/>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0" y="-870213"/>
            <a:ext cx="12192000" cy="8448650"/>
          </a:xfrm>
          <a:prstGeom prst="rect">
            <a:avLst/>
          </a:prstGeom>
        </p:spPr>
      </p:pic>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418071"/>
            <a:ext cx="10515600" cy="1325563"/>
          </a:xfrm>
        </p:spPr>
        <p:txBody>
          <a:bodyPr/>
          <a:lstStyle/>
          <a:p>
            <a:r>
              <a:rPr lang="en-GB" dirty="0" smtClean="0">
                <a:solidFill>
                  <a:srgbClr val="FF0000"/>
                </a:solidFill>
              </a:rPr>
              <a:t>Example 1</a:t>
            </a:r>
            <a:endParaRPr lang="en-GB" dirty="0">
              <a:solidFill>
                <a:srgbClr val="FF0000"/>
              </a:solidFill>
            </a:endParaRP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956187" y="2851120"/>
            <a:ext cx="10680988" cy="2224662"/>
          </a:xfrm>
          <a:ln w="38100">
            <a:solidFill>
              <a:schemeClr val="accent1"/>
            </a:solidFill>
          </a:ln>
        </p:spPr>
        <p:txBody>
          <a:bodyPr>
            <a:normAutofit fontScale="77500" lnSpcReduction="20000"/>
          </a:bodyPr>
          <a:lstStyle/>
          <a:p>
            <a:pPr marL="0" indent="0">
              <a:buNone/>
            </a:pPr>
            <a:r>
              <a:rPr lang="en-GB" b="1" dirty="0" smtClean="0"/>
              <a:t>Name: </a:t>
            </a:r>
            <a:r>
              <a:rPr lang="en-GB" dirty="0" smtClean="0"/>
              <a:t>Hugh Percy Wilkins</a:t>
            </a:r>
          </a:p>
          <a:p>
            <a:pPr marL="0" indent="0">
              <a:buNone/>
            </a:pPr>
            <a:r>
              <a:rPr lang="en-GB" b="1" dirty="0" smtClean="0"/>
              <a:t>Born: </a:t>
            </a:r>
            <a:r>
              <a:rPr lang="en-GB" dirty="0" smtClean="0"/>
              <a:t>Carmarthen</a:t>
            </a:r>
          </a:p>
          <a:p>
            <a:pPr marL="0" indent="0">
              <a:buNone/>
            </a:pPr>
            <a:r>
              <a:rPr lang="en-GB" b="1" dirty="0" smtClean="0"/>
              <a:t>Lived: </a:t>
            </a:r>
            <a:r>
              <a:rPr lang="en-GB" dirty="0" smtClean="0"/>
              <a:t>Llanelli</a:t>
            </a:r>
          </a:p>
          <a:p>
            <a:pPr marL="0" indent="0">
              <a:buNone/>
            </a:pPr>
            <a:r>
              <a:rPr lang="en-GB" b="1" dirty="0" smtClean="0"/>
              <a:t>Occupation</a:t>
            </a:r>
            <a:r>
              <a:rPr lang="en-GB" dirty="0" smtClean="0"/>
              <a:t>: </a:t>
            </a:r>
            <a:r>
              <a:rPr lang="en-GB" dirty="0"/>
              <a:t>E</a:t>
            </a:r>
            <a:r>
              <a:rPr lang="en-GB" dirty="0" smtClean="0"/>
              <a:t>ngineer </a:t>
            </a:r>
            <a:r>
              <a:rPr lang="en-GB" dirty="0"/>
              <a:t>and amateur astronomer</a:t>
            </a:r>
            <a:r>
              <a:rPr lang="en-GB" dirty="0" smtClean="0"/>
              <a:t>.</a:t>
            </a:r>
          </a:p>
          <a:p>
            <a:pPr marL="0" indent="0">
              <a:buNone/>
            </a:pPr>
            <a:r>
              <a:rPr lang="en-GB" b="1" dirty="0" smtClean="0"/>
              <a:t>Famous work: </a:t>
            </a:r>
            <a:r>
              <a:rPr lang="en-GB" dirty="0"/>
              <a:t>P</a:t>
            </a:r>
            <a:r>
              <a:rPr lang="en-GB" dirty="0" smtClean="0"/>
              <a:t>roduced the moon maps that were </a:t>
            </a:r>
            <a:r>
              <a:rPr lang="en-GB" dirty="0"/>
              <a:t>used by the Americans when </a:t>
            </a:r>
            <a:endParaRPr lang="en-GB" dirty="0" smtClean="0"/>
          </a:p>
          <a:p>
            <a:pPr marL="0" indent="0">
              <a:buNone/>
            </a:pPr>
            <a:r>
              <a:rPr lang="en-GB" dirty="0" smtClean="0"/>
              <a:t>they </a:t>
            </a:r>
            <a:r>
              <a:rPr lang="en-GB" dirty="0"/>
              <a:t>landed </a:t>
            </a:r>
            <a:r>
              <a:rPr lang="en-GB" dirty="0" smtClean="0"/>
              <a:t>on </a:t>
            </a:r>
            <a:r>
              <a:rPr lang="en-GB" dirty="0"/>
              <a:t>the Moon at the end of the 1960s.</a:t>
            </a:r>
            <a:endParaRPr lang="en-GB" dirty="0" smtClean="0"/>
          </a:p>
          <a:p>
            <a:pPr marL="0" indent="0">
              <a:buNone/>
            </a:pPr>
            <a:endParaRPr lang="en-GB" dirty="0"/>
          </a:p>
        </p:txBody>
      </p:sp>
      <p:sp>
        <p:nvSpPr>
          <p:cNvPr id="5" name="Content Placeholder 2">
            <a:extLst>
              <a:ext uri="{FF2B5EF4-FFF2-40B4-BE49-F238E27FC236}">
                <a16:creationId xmlns:a16="http://schemas.microsoft.com/office/drawing/2014/main" id="{18E4BF55-6FF5-45C6-A60D-0361DA2F9BC4}"/>
              </a:ext>
            </a:extLst>
          </p:cNvPr>
          <p:cNvSpPr txBox="1">
            <a:spLocks/>
          </p:cNvSpPr>
          <p:nvPr/>
        </p:nvSpPr>
        <p:spPr>
          <a:xfrm>
            <a:off x="2595715" y="1076632"/>
            <a:ext cx="8126362" cy="1496495"/>
          </a:xfrm>
          <a:prstGeom prst="rect">
            <a:avLst/>
          </a:prstGeom>
          <a:ln w="38100">
            <a:solidFill>
              <a:schemeClr val="accent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buNone/>
            </a:pPr>
            <a:r>
              <a:rPr lang="en-GB" sz="8800" dirty="0" smtClean="0"/>
              <a:t>Moon Map </a:t>
            </a:r>
            <a:endParaRPr lang="en-GB" sz="8800" dirty="0"/>
          </a:p>
        </p:txBody>
      </p:sp>
      <p:pic>
        <p:nvPicPr>
          <p:cNvPr id="7" name="Picture 2" descr="See the source image"/>
          <p:cNvPicPr>
            <a:picLocks noChangeAspect="1" noChangeArrowheads="1"/>
          </p:cNvPicPr>
          <p:nvPr/>
        </p:nvPicPr>
        <p:blipFill>
          <a:blip r:embed="rId6" cstate="hqprint">
            <a:extLst>
              <a:ext uri="{28A0092B-C50C-407E-A947-70E740481C1C}">
                <a14:useLocalDpi xmlns:a14="http://schemas.microsoft.com/office/drawing/2010/main" val="0"/>
              </a:ext>
            </a:extLst>
          </a:blip>
          <a:srcRect/>
          <a:stretch>
            <a:fillRect/>
          </a:stretch>
        </p:blipFill>
        <p:spPr bwMode="auto">
          <a:xfrm>
            <a:off x="9372211" y="1359634"/>
            <a:ext cx="1040759" cy="1040759"/>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See the source image"/>
          <p:cNvPicPr>
            <a:picLocks noChangeAspect="1" noChangeArrowheads="1"/>
          </p:cNvPicPr>
          <p:nvPr/>
        </p:nvPicPr>
        <p:blipFill>
          <a:blip r:embed="rId6" cstate="hqprint">
            <a:extLst>
              <a:ext uri="{28A0092B-C50C-407E-A947-70E740481C1C}">
                <a14:useLocalDpi xmlns:a14="http://schemas.microsoft.com/office/drawing/2010/main" val="0"/>
              </a:ext>
            </a:extLst>
          </a:blip>
          <a:srcRect/>
          <a:stretch>
            <a:fillRect/>
          </a:stretch>
        </p:blipFill>
        <p:spPr bwMode="auto">
          <a:xfrm>
            <a:off x="2784598" y="1185485"/>
            <a:ext cx="1040759" cy="1040759"/>
          </a:xfrm>
          <a:prstGeom prst="rect">
            <a:avLst/>
          </a:prstGeom>
          <a:noFill/>
          <a:extLst>
            <a:ext uri="{909E8E84-426E-40DD-AFC4-6F175D3DCCD1}">
              <a14:hiddenFill xmlns:a14="http://schemas.microsoft.com/office/drawing/2010/main">
                <a:solidFill>
                  <a:srgbClr val="FFFFFF"/>
                </a:solidFill>
              </a14:hiddenFill>
            </a:ext>
          </a:extLst>
        </p:spPr>
      </p:pic>
      <p:sp>
        <p:nvSpPr>
          <p:cNvPr id="10" name="Content Placeholder 2">
            <a:extLst>
              <a:ext uri="{FF2B5EF4-FFF2-40B4-BE49-F238E27FC236}">
                <a16:creationId xmlns:a16="http://schemas.microsoft.com/office/drawing/2014/main" id="{18E4BF55-6FF5-45C6-A60D-0361DA2F9BC4}"/>
              </a:ext>
            </a:extLst>
          </p:cNvPr>
          <p:cNvSpPr txBox="1">
            <a:spLocks/>
          </p:cNvSpPr>
          <p:nvPr/>
        </p:nvSpPr>
        <p:spPr>
          <a:xfrm>
            <a:off x="2408902" y="5359389"/>
            <a:ext cx="8126362" cy="1496495"/>
          </a:xfrm>
          <a:prstGeom prst="rect">
            <a:avLst/>
          </a:prstGeom>
          <a:ln w="38100">
            <a:solidFill>
              <a:schemeClr val="accent1"/>
            </a:solidFill>
          </a:ln>
        </p:spPr>
        <p:txBody>
          <a:bodyPr vert="horz" lIns="91440" tIns="45720" rIns="91440" bIns="4572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buNone/>
            </a:pPr>
            <a:r>
              <a:rPr lang="en-GB" sz="8800" dirty="0" smtClean="0"/>
              <a:t>How could this inspire a lesson? </a:t>
            </a:r>
            <a:endParaRPr lang="en-GB" sz="8800" dirty="0"/>
          </a:p>
        </p:txBody>
      </p:sp>
    </p:spTree>
    <p:extLst>
      <p:ext uri="{BB962C8B-B14F-4D97-AF65-F5344CB8AC3E}">
        <p14:creationId xmlns:p14="http://schemas.microsoft.com/office/powerpoint/2010/main" val="36171572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cxnSp>
        <p:nvCxnSpPr>
          <p:cNvPr id="5" name="Straight Arrow Connector 7"/>
          <p:cNvCxnSpPr>
            <a:cxnSpLocks noChangeShapeType="1"/>
          </p:cNvCxnSpPr>
          <p:nvPr/>
        </p:nvCxnSpPr>
        <p:spPr bwMode="auto">
          <a:xfrm>
            <a:off x="7772164" y="1022704"/>
            <a:ext cx="0" cy="373063"/>
          </a:xfrm>
          <a:prstGeom prst="straightConnector1">
            <a:avLst/>
          </a:prstGeom>
          <a:noFill/>
          <a:ln w="9525" algn="ctr">
            <a:solidFill>
              <a:schemeClr val="accent1"/>
            </a:solidFill>
            <a:miter lim="800000"/>
            <a:headEnd/>
            <a:tailEnd type="arrow"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 name="Title 2"/>
          <p:cNvSpPr>
            <a:spLocks noGrp="1"/>
          </p:cNvSpPr>
          <p:nvPr>
            <p:ph type="title"/>
          </p:nvPr>
        </p:nvSpPr>
        <p:spPr>
          <a:xfrm>
            <a:off x="323850" y="880446"/>
            <a:ext cx="10515600" cy="1030642"/>
          </a:xfrm>
        </p:spPr>
        <p:txBody>
          <a:bodyPr>
            <a:normAutofit fontScale="90000"/>
          </a:bodyPr>
          <a:lstStyle/>
          <a:p>
            <a:r>
              <a:rPr lang="en-GB" dirty="0"/>
              <a:t>Mapping the Moon: the story of the Wilkins Moon map</a:t>
            </a:r>
            <a:br>
              <a:rPr lang="en-GB" dirty="0"/>
            </a:br>
            <a:r>
              <a:rPr lang="en-GB" dirty="0"/>
              <a:t/>
            </a:r>
            <a:br>
              <a:rPr lang="en-GB" dirty="0"/>
            </a:br>
            <a:endParaRPr lang="en-GB" dirty="0"/>
          </a:p>
        </p:txBody>
      </p:sp>
      <p:pic>
        <p:nvPicPr>
          <p:cNvPr id="9" name="Picture 8"/>
          <p:cNvPicPr>
            <a:picLocks noChangeAspect="1"/>
          </p:cNvPicPr>
          <p:nvPr/>
        </p:nvPicPr>
        <p:blipFill>
          <a:blip r:embed="rId4"/>
          <a:stretch>
            <a:fillRect/>
          </a:stretch>
        </p:blipFill>
        <p:spPr>
          <a:xfrm>
            <a:off x="674642" y="1515306"/>
            <a:ext cx="5239311" cy="2945674"/>
          </a:xfrm>
          <a:prstGeom prst="rect">
            <a:avLst/>
          </a:prstGeom>
        </p:spPr>
      </p:pic>
      <p:sp>
        <p:nvSpPr>
          <p:cNvPr id="10" name="Rectangle 9"/>
          <p:cNvSpPr/>
          <p:nvPr/>
        </p:nvSpPr>
        <p:spPr>
          <a:xfrm>
            <a:off x="674642" y="4580518"/>
            <a:ext cx="6096000" cy="923330"/>
          </a:xfrm>
          <a:prstGeom prst="rect">
            <a:avLst/>
          </a:prstGeom>
        </p:spPr>
        <p:txBody>
          <a:bodyPr>
            <a:spAutoFit/>
          </a:bodyPr>
          <a:lstStyle/>
          <a:p>
            <a:r>
              <a:rPr lang="en-GB" dirty="0">
                <a:hlinkClick r:id="rId5"/>
              </a:rPr>
              <a:t>https://www.rmg.co.uk/discover/behind-the-scenes/blog/how-the-moon-was-mapped-hugh-percy-wilkins-moon-map</a:t>
            </a:r>
            <a:endParaRPr lang="en-GB" dirty="0"/>
          </a:p>
        </p:txBody>
      </p:sp>
      <p:pic>
        <p:nvPicPr>
          <p:cNvPr id="11" name="Picture 2" descr="See the source image"/>
          <p:cNvPicPr>
            <a:picLocks noGrp="1" noChangeAspect="1" noChangeArrowheads="1"/>
          </p:cNvPicPr>
          <p:nvPr>
            <p:ph idx="1"/>
          </p:nvPr>
        </p:nvPicPr>
        <p:blipFill>
          <a:blip r:embed="rId6">
            <a:extLst>
              <a:ext uri="{28A0092B-C50C-407E-A947-70E740481C1C}">
                <a14:useLocalDpi xmlns:a14="http://schemas.microsoft.com/office/drawing/2010/main" val="0"/>
              </a:ext>
            </a:extLst>
          </a:blip>
          <a:srcRect/>
          <a:stretch>
            <a:fillRect/>
          </a:stretch>
        </p:blipFill>
        <p:spPr bwMode="auto">
          <a:xfrm>
            <a:off x="7627464" y="880446"/>
            <a:ext cx="4312476" cy="43124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54693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lum bright="70000" contrast="-70000"/>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0" y="-870213"/>
            <a:ext cx="12192000" cy="8448650"/>
          </a:xfrm>
          <a:prstGeom prst="rect">
            <a:avLst/>
          </a:prstGeom>
        </p:spPr>
      </p:pic>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418071"/>
            <a:ext cx="10515600" cy="1325563"/>
          </a:xfrm>
        </p:spPr>
        <p:txBody>
          <a:bodyPr/>
          <a:lstStyle/>
          <a:p>
            <a:r>
              <a:rPr lang="en-GB" dirty="0" smtClean="0">
                <a:solidFill>
                  <a:srgbClr val="FF0000"/>
                </a:solidFill>
              </a:rPr>
              <a:t>Example 2</a:t>
            </a:r>
            <a:endParaRPr lang="en-GB" dirty="0">
              <a:solidFill>
                <a:srgbClr val="FF0000"/>
              </a:solidFill>
            </a:endParaRP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956187" y="2851120"/>
            <a:ext cx="10680988" cy="2224662"/>
          </a:xfrm>
          <a:ln w="38100">
            <a:solidFill>
              <a:schemeClr val="accent1"/>
            </a:solidFill>
          </a:ln>
        </p:spPr>
        <p:txBody>
          <a:bodyPr>
            <a:normAutofit fontScale="92500" lnSpcReduction="10000"/>
          </a:bodyPr>
          <a:lstStyle/>
          <a:p>
            <a:pPr marL="0" indent="0">
              <a:buNone/>
            </a:pPr>
            <a:r>
              <a:rPr lang="en-GB" b="1" dirty="0" smtClean="0"/>
              <a:t>Name:  </a:t>
            </a:r>
            <a:r>
              <a:rPr lang="en-GB" dirty="0" smtClean="0"/>
              <a:t>Willia</a:t>
            </a:r>
            <a:r>
              <a:rPr lang="en-GB" dirty="0" smtClean="0"/>
              <a:t>m Robert Grove</a:t>
            </a:r>
            <a:endParaRPr lang="en-GB" dirty="0" smtClean="0"/>
          </a:p>
          <a:p>
            <a:pPr marL="0" indent="0">
              <a:buNone/>
            </a:pPr>
            <a:r>
              <a:rPr lang="en-GB" b="1" dirty="0" smtClean="0"/>
              <a:t>Born: </a:t>
            </a:r>
            <a:endParaRPr lang="en-GB" dirty="0" smtClean="0"/>
          </a:p>
          <a:p>
            <a:pPr marL="0" indent="0">
              <a:buNone/>
            </a:pPr>
            <a:r>
              <a:rPr lang="en-GB" b="1" dirty="0" smtClean="0"/>
              <a:t>Lived: </a:t>
            </a:r>
            <a:endParaRPr lang="en-GB" dirty="0" smtClean="0"/>
          </a:p>
          <a:p>
            <a:pPr marL="0" indent="0">
              <a:buNone/>
            </a:pPr>
            <a:r>
              <a:rPr lang="en-GB" b="1" dirty="0" smtClean="0"/>
              <a:t>Occupation</a:t>
            </a:r>
            <a:r>
              <a:rPr lang="en-GB" dirty="0" smtClean="0"/>
              <a:t>:</a:t>
            </a:r>
          </a:p>
          <a:p>
            <a:pPr marL="0" indent="0">
              <a:buNone/>
            </a:pPr>
            <a:r>
              <a:rPr lang="en-GB" b="1" dirty="0" smtClean="0"/>
              <a:t>Famous work:</a:t>
            </a:r>
            <a:endParaRPr lang="en-GB" dirty="0"/>
          </a:p>
        </p:txBody>
      </p:sp>
      <p:sp>
        <p:nvSpPr>
          <p:cNvPr id="5" name="Content Placeholder 2">
            <a:extLst>
              <a:ext uri="{FF2B5EF4-FFF2-40B4-BE49-F238E27FC236}">
                <a16:creationId xmlns:a16="http://schemas.microsoft.com/office/drawing/2014/main" id="{18E4BF55-6FF5-45C6-A60D-0361DA2F9BC4}"/>
              </a:ext>
            </a:extLst>
          </p:cNvPr>
          <p:cNvSpPr txBox="1">
            <a:spLocks/>
          </p:cNvSpPr>
          <p:nvPr/>
        </p:nvSpPr>
        <p:spPr>
          <a:xfrm>
            <a:off x="2595715" y="1076632"/>
            <a:ext cx="8126362" cy="1496495"/>
          </a:xfrm>
          <a:prstGeom prst="rect">
            <a:avLst/>
          </a:prstGeom>
          <a:ln w="38100">
            <a:solidFill>
              <a:schemeClr val="accent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buNone/>
            </a:pPr>
            <a:endParaRPr lang="en-GB" sz="8800" dirty="0"/>
          </a:p>
        </p:txBody>
      </p:sp>
      <p:sp>
        <p:nvSpPr>
          <p:cNvPr id="10" name="Content Placeholder 2">
            <a:extLst>
              <a:ext uri="{FF2B5EF4-FFF2-40B4-BE49-F238E27FC236}">
                <a16:creationId xmlns:a16="http://schemas.microsoft.com/office/drawing/2014/main" id="{18E4BF55-6FF5-45C6-A60D-0361DA2F9BC4}"/>
              </a:ext>
            </a:extLst>
          </p:cNvPr>
          <p:cNvSpPr txBox="1">
            <a:spLocks/>
          </p:cNvSpPr>
          <p:nvPr/>
        </p:nvSpPr>
        <p:spPr>
          <a:xfrm>
            <a:off x="2408902" y="5359389"/>
            <a:ext cx="8126362" cy="1496495"/>
          </a:xfrm>
          <a:prstGeom prst="rect">
            <a:avLst/>
          </a:prstGeom>
          <a:ln w="38100">
            <a:solidFill>
              <a:schemeClr val="accent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buNone/>
            </a:pPr>
            <a:r>
              <a:rPr lang="en-GB" sz="8800" dirty="0" smtClean="0"/>
              <a:t>Read on….. </a:t>
            </a:r>
            <a:endParaRPr lang="en-GB" sz="8800" dirty="0"/>
          </a:p>
        </p:txBody>
      </p:sp>
    </p:spTree>
    <p:extLst>
      <p:ext uri="{BB962C8B-B14F-4D97-AF65-F5344CB8AC3E}">
        <p14:creationId xmlns:p14="http://schemas.microsoft.com/office/powerpoint/2010/main" val="10503848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3"/>
          <a:srcRect l="30657" t="17946" r="14727" b="14732"/>
          <a:stretch/>
        </p:blipFill>
        <p:spPr>
          <a:xfrm>
            <a:off x="1745366" y="113546"/>
            <a:ext cx="8843555" cy="6128714"/>
          </a:xfrm>
          <a:prstGeom prst="rect">
            <a:avLst/>
          </a:prstGeom>
        </p:spPr>
      </p:pic>
      <p:sp>
        <p:nvSpPr>
          <p:cNvPr id="9" name="Rectangle 8"/>
          <p:cNvSpPr/>
          <p:nvPr/>
        </p:nvSpPr>
        <p:spPr>
          <a:xfrm>
            <a:off x="313257" y="6242260"/>
            <a:ext cx="4929555" cy="369332"/>
          </a:xfrm>
          <a:prstGeom prst="rect">
            <a:avLst/>
          </a:prstGeom>
        </p:spPr>
        <p:txBody>
          <a:bodyPr wrap="none">
            <a:spAutoFit/>
          </a:bodyPr>
          <a:lstStyle/>
          <a:p>
            <a:r>
              <a:rPr lang="en-GB" dirty="0">
                <a:hlinkClick r:id="rId4"/>
              </a:rPr>
              <a:t>https://www.swansea.gov.uk/blueplaques</a:t>
            </a:r>
            <a:endParaRPr lang="en-GB" dirty="0"/>
          </a:p>
        </p:txBody>
      </p:sp>
    </p:spTree>
    <p:extLst>
      <p:ext uri="{BB962C8B-B14F-4D97-AF65-F5344CB8AC3E}">
        <p14:creationId xmlns:p14="http://schemas.microsoft.com/office/powerpoint/2010/main" val="633394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l="30556" t="9553" r="14325" b="17411"/>
          <a:stretch/>
        </p:blipFill>
        <p:spPr>
          <a:xfrm>
            <a:off x="1701121" y="148327"/>
            <a:ext cx="8416440" cy="6270171"/>
          </a:xfrm>
          <a:prstGeom prst="rect">
            <a:avLst/>
          </a:prstGeom>
        </p:spPr>
      </p:pic>
    </p:spTree>
    <p:extLst>
      <p:ext uri="{BB962C8B-B14F-4D97-AF65-F5344CB8AC3E}">
        <p14:creationId xmlns:p14="http://schemas.microsoft.com/office/powerpoint/2010/main" val="2087827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8370" t="26146" r="52011" b="31250"/>
          <a:stretch/>
        </p:blipFill>
        <p:spPr>
          <a:xfrm>
            <a:off x="7521678" y="1976284"/>
            <a:ext cx="4513006" cy="2728452"/>
          </a:xfrm>
          <a:prstGeom prst="rect">
            <a:avLst/>
          </a:prstGeom>
        </p:spPr>
      </p:pic>
      <p:pic>
        <p:nvPicPr>
          <p:cNvPr id="6" name="Picture 2" descr="See the source image"/>
          <p:cNvPicPr>
            <a:picLocks noChangeAspect="1" noChangeArrowheads="1"/>
          </p:cNvPicPr>
          <p:nvPr/>
        </p:nvPicPr>
        <p:blipFill rotWithShape="1">
          <a:blip r:embed="rId4">
            <a:extLst>
              <a:ext uri="{28A0092B-C50C-407E-A947-70E740481C1C}">
                <a14:useLocalDpi xmlns:a14="http://schemas.microsoft.com/office/drawing/2010/main" val="0"/>
              </a:ext>
            </a:extLst>
          </a:blip>
          <a:srcRect l="3191" r="12411"/>
          <a:stretch/>
        </p:blipFill>
        <p:spPr bwMode="auto">
          <a:xfrm>
            <a:off x="4667382" y="1502724"/>
            <a:ext cx="2854296" cy="338198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p:cNvPicPr>
            <a:picLocks noChangeAspect="1"/>
          </p:cNvPicPr>
          <p:nvPr/>
        </p:nvPicPr>
        <p:blipFill rotWithShape="1">
          <a:blip r:embed="rId5"/>
          <a:srcRect l="8237" t="26652" r="51718" b="30358"/>
          <a:stretch/>
        </p:blipFill>
        <p:spPr>
          <a:xfrm>
            <a:off x="146870" y="1976284"/>
            <a:ext cx="4520512" cy="2728452"/>
          </a:xfrm>
          <a:prstGeom prst="rect">
            <a:avLst/>
          </a:prstGeom>
        </p:spPr>
      </p:pic>
      <p:sp>
        <p:nvSpPr>
          <p:cNvPr id="7" name="TextBox 6"/>
          <p:cNvSpPr txBox="1"/>
          <p:nvPr/>
        </p:nvSpPr>
        <p:spPr>
          <a:xfrm>
            <a:off x="821981" y="5358265"/>
            <a:ext cx="10884310" cy="923330"/>
          </a:xfrm>
          <a:prstGeom prst="rect">
            <a:avLst/>
          </a:prstGeom>
          <a:noFill/>
        </p:spPr>
        <p:txBody>
          <a:bodyPr wrap="square" rtlCol="0">
            <a:spAutoFit/>
          </a:bodyPr>
          <a:lstStyle/>
          <a:p>
            <a:r>
              <a:rPr lang="en-GB" dirty="0"/>
              <a:t>In partnership with </a:t>
            </a:r>
            <a:r>
              <a:rPr lang="en-GB" dirty="0" err="1"/>
              <a:t>Chwarae</a:t>
            </a:r>
            <a:r>
              <a:rPr lang="en-GB" dirty="0"/>
              <a:t> </a:t>
            </a:r>
            <a:r>
              <a:rPr lang="en-GB" dirty="0" err="1"/>
              <a:t>Teg</a:t>
            </a:r>
            <a:r>
              <a:rPr lang="en-GB" dirty="0"/>
              <a:t>, Purple Plaques will showcase and honour women across Wales who have had a long lasting impact on their communities and have previously gone uncelebrated or missed out from the history books altogether</a:t>
            </a:r>
            <a:r>
              <a:rPr lang="en-GB" dirty="0" smtClean="0"/>
              <a:t>. (</a:t>
            </a:r>
            <a:r>
              <a:rPr lang="en-GB" dirty="0">
                <a:hlinkClick r:id="rId6"/>
              </a:rPr>
              <a:t>https://chwaraeteg.com/projects/purple-plaques</a:t>
            </a:r>
            <a:r>
              <a:rPr lang="en-GB" dirty="0" smtClean="0">
                <a:hlinkClick r:id="rId6"/>
              </a:rPr>
              <a:t>/</a:t>
            </a:r>
            <a:r>
              <a:rPr lang="en-GB" dirty="0" smtClean="0"/>
              <a:t>)</a:t>
            </a:r>
            <a:endParaRPr lang="en-GB" dirty="0"/>
          </a:p>
        </p:txBody>
      </p:sp>
      <p:sp>
        <p:nvSpPr>
          <p:cNvPr id="8" name="TextBox 7"/>
          <p:cNvSpPr txBox="1"/>
          <p:nvPr/>
        </p:nvSpPr>
        <p:spPr>
          <a:xfrm>
            <a:off x="821981" y="358304"/>
            <a:ext cx="10545097" cy="923330"/>
          </a:xfrm>
          <a:prstGeom prst="rect">
            <a:avLst/>
          </a:prstGeom>
          <a:noFill/>
        </p:spPr>
        <p:txBody>
          <a:bodyPr wrap="square" rtlCol="0">
            <a:spAutoFit/>
          </a:bodyPr>
          <a:lstStyle/>
          <a:p>
            <a:r>
              <a:rPr lang="en-GB" dirty="0" err="1"/>
              <a:t>Mewn</a:t>
            </a:r>
            <a:r>
              <a:rPr lang="en-GB" dirty="0"/>
              <a:t> </a:t>
            </a:r>
            <a:r>
              <a:rPr lang="en-GB" dirty="0" err="1"/>
              <a:t>partneriaeth</a:t>
            </a:r>
            <a:r>
              <a:rPr lang="en-GB" dirty="0"/>
              <a:t> â </a:t>
            </a:r>
            <a:r>
              <a:rPr lang="en-GB" dirty="0" err="1"/>
              <a:t>Chwarae</a:t>
            </a:r>
            <a:r>
              <a:rPr lang="en-GB" dirty="0"/>
              <a:t> </a:t>
            </a:r>
            <a:r>
              <a:rPr lang="en-GB" dirty="0" err="1"/>
              <a:t>Teg</a:t>
            </a:r>
            <a:r>
              <a:rPr lang="en-GB" dirty="0"/>
              <a:t>, </a:t>
            </a:r>
            <a:r>
              <a:rPr lang="en-GB" dirty="0" err="1"/>
              <a:t>bydd</a:t>
            </a:r>
            <a:r>
              <a:rPr lang="en-GB" dirty="0"/>
              <a:t> y </a:t>
            </a:r>
            <a:r>
              <a:rPr lang="en-GB" dirty="0" err="1"/>
              <a:t>Placiau</a:t>
            </a:r>
            <a:r>
              <a:rPr lang="en-GB" dirty="0"/>
              <a:t> </a:t>
            </a:r>
            <a:r>
              <a:rPr lang="en-GB" dirty="0" err="1"/>
              <a:t>Porffor</a:t>
            </a:r>
            <a:r>
              <a:rPr lang="en-GB" dirty="0"/>
              <a:t> </a:t>
            </a:r>
            <a:r>
              <a:rPr lang="en-GB" dirty="0" err="1"/>
              <a:t>yn</a:t>
            </a:r>
            <a:r>
              <a:rPr lang="en-GB" dirty="0"/>
              <a:t> </a:t>
            </a:r>
            <a:r>
              <a:rPr lang="en-GB" dirty="0" err="1"/>
              <a:t>amlygu</a:t>
            </a:r>
            <a:r>
              <a:rPr lang="en-GB" dirty="0"/>
              <a:t> ac </a:t>
            </a:r>
            <a:r>
              <a:rPr lang="en-GB" dirty="0" err="1"/>
              <a:t>yn</a:t>
            </a:r>
            <a:r>
              <a:rPr lang="en-GB" dirty="0"/>
              <a:t> </a:t>
            </a:r>
            <a:r>
              <a:rPr lang="en-GB" dirty="0" err="1"/>
              <a:t>anrhydeddu</a:t>
            </a:r>
            <a:r>
              <a:rPr lang="en-GB" dirty="0"/>
              <a:t> </a:t>
            </a:r>
            <a:r>
              <a:rPr lang="en-GB" dirty="0" err="1"/>
              <a:t>menywod</a:t>
            </a:r>
            <a:r>
              <a:rPr lang="en-GB" dirty="0"/>
              <a:t> </a:t>
            </a:r>
            <a:r>
              <a:rPr lang="en-GB" dirty="0" err="1"/>
              <a:t>ledled</a:t>
            </a:r>
            <a:r>
              <a:rPr lang="en-GB" dirty="0"/>
              <a:t> </a:t>
            </a:r>
            <a:r>
              <a:rPr lang="en-GB" dirty="0" err="1"/>
              <a:t>Cymru</a:t>
            </a:r>
            <a:r>
              <a:rPr lang="en-GB" dirty="0"/>
              <a:t> </a:t>
            </a:r>
            <a:r>
              <a:rPr lang="en-GB" dirty="0" err="1"/>
              <a:t>sydd</a:t>
            </a:r>
            <a:r>
              <a:rPr lang="en-GB" dirty="0"/>
              <a:t> </a:t>
            </a:r>
            <a:r>
              <a:rPr lang="en-GB" dirty="0" err="1"/>
              <a:t>wedi</a:t>
            </a:r>
            <a:r>
              <a:rPr lang="en-GB" dirty="0"/>
              <a:t> </a:t>
            </a:r>
            <a:r>
              <a:rPr lang="en-GB" dirty="0" err="1"/>
              <a:t>cael</a:t>
            </a:r>
            <a:r>
              <a:rPr lang="en-GB" dirty="0"/>
              <a:t> </a:t>
            </a:r>
            <a:r>
              <a:rPr lang="en-GB" dirty="0" err="1"/>
              <a:t>effaith</a:t>
            </a:r>
            <a:r>
              <a:rPr lang="en-GB" dirty="0"/>
              <a:t> </a:t>
            </a:r>
            <a:r>
              <a:rPr lang="en-GB" dirty="0" err="1"/>
              <a:t>barhaol</a:t>
            </a:r>
            <a:r>
              <a:rPr lang="en-GB" dirty="0"/>
              <a:t> </a:t>
            </a:r>
            <a:r>
              <a:rPr lang="en-GB" dirty="0" err="1"/>
              <a:t>ar</a:t>
            </a:r>
            <a:r>
              <a:rPr lang="en-GB" dirty="0"/>
              <a:t> </a:t>
            </a:r>
            <a:r>
              <a:rPr lang="en-GB" dirty="0" err="1"/>
              <a:t>eu</a:t>
            </a:r>
            <a:r>
              <a:rPr lang="en-GB" dirty="0"/>
              <a:t> </a:t>
            </a:r>
            <a:r>
              <a:rPr lang="en-GB" dirty="0" err="1"/>
              <a:t>cymunedau</a:t>
            </a:r>
            <a:r>
              <a:rPr lang="en-GB" dirty="0"/>
              <a:t> ac </a:t>
            </a:r>
            <a:r>
              <a:rPr lang="en-GB" dirty="0" err="1"/>
              <a:t>sydd</a:t>
            </a:r>
            <a:r>
              <a:rPr lang="en-GB" dirty="0"/>
              <a:t> </a:t>
            </a:r>
            <a:r>
              <a:rPr lang="en-GB" dirty="0" err="1"/>
              <a:t>hyd</a:t>
            </a:r>
            <a:r>
              <a:rPr lang="en-GB" dirty="0"/>
              <a:t> </a:t>
            </a:r>
            <a:r>
              <a:rPr lang="en-GB" dirty="0" err="1"/>
              <a:t>yma</a:t>
            </a:r>
            <a:r>
              <a:rPr lang="en-GB" dirty="0"/>
              <a:t> </a:t>
            </a:r>
            <a:r>
              <a:rPr lang="en-GB" dirty="0" err="1"/>
              <a:t>heb</a:t>
            </a:r>
            <a:r>
              <a:rPr lang="en-GB" dirty="0"/>
              <a:t> </a:t>
            </a:r>
            <a:r>
              <a:rPr lang="en-GB" dirty="0" err="1"/>
              <a:t>eu</a:t>
            </a:r>
            <a:r>
              <a:rPr lang="en-GB" dirty="0"/>
              <a:t> </a:t>
            </a:r>
            <a:r>
              <a:rPr lang="en-GB" dirty="0" err="1"/>
              <a:t>dathlu</a:t>
            </a:r>
            <a:r>
              <a:rPr lang="en-GB" dirty="0"/>
              <a:t> </a:t>
            </a:r>
            <a:r>
              <a:rPr lang="en-GB" dirty="0" err="1"/>
              <a:t>na’u</a:t>
            </a:r>
            <a:r>
              <a:rPr lang="en-GB" dirty="0"/>
              <a:t> </a:t>
            </a:r>
            <a:r>
              <a:rPr lang="en-GB" dirty="0" err="1"/>
              <a:t>cynnwys</a:t>
            </a:r>
            <a:r>
              <a:rPr lang="en-GB" dirty="0"/>
              <a:t> </a:t>
            </a:r>
            <a:r>
              <a:rPr lang="en-GB" dirty="0" err="1"/>
              <a:t>yn</a:t>
            </a:r>
            <a:r>
              <a:rPr lang="en-GB" dirty="0"/>
              <a:t> y </a:t>
            </a:r>
            <a:r>
              <a:rPr lang="en-GB" dirty="0" err="1"/>
              <a:t>llyfrau</a:t>
            </a:r>
            <a:r>
              <a:rPr lang="en-GB" dirty="0"/>
              <a:t> </a:t>
            </a:r>
            <a:r>
              <a:rPr lang="en-GB" dirty="0" err="1"/>
              <a:t>hanes</a:t>
            </a:r>
            <a:r>
              <a:rPr lang="en-GB" dirty="0"/>
              <a:t> o </a:t>
            </a:r>
            <a:r>
              <a:rPr lang="en-GB" dirty="0" err="1"/>
              <a:t>gwbl</a:t>
            </a:r>
            <a:r>
              <a:rPr lang="en-GB" dirty="0" smtClean="0"/>
              <a:t>. (</a:t>
            </a:r>
            <a:r>
              <a:rPr lang="en-GB" dirty="0">
                <a:hlinkClick r:id="rId7"/>
              </a:rPr>
              <a:t>https://chwaraeteg.com/prosiectau/plac-porffor</a:t>
            </a:r>
            <a:r>
              <a:rPr lang="en-GB" dirty="0" smtClean="0">
                <a:hlinkClick r:id="rId7"/>
              </a:rPr>
              <a:t>/</a:t>
            </a:r>
            <a:r>
              <a:rPr lang="en-GB" dirty="0" smtClean="0"/>
              <a:t>)</a:t>
            </a:r>
            <a:endParaRPr lang="en-GB" dirty="0"/>
          </a:p>
        </p:txBody>
      </p:sp>
    </p:spTree>
    <p:extLst>
      <p:ext uri="{BB962C8B-B14F-4D97-AF65-F5344CB8AC3E}">
        <p14:creationId xmlns:p14="http://schemas.microsoft.com/office/powerpoint/2010/main" val="26710590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5" name="Rectangle 4"/>
          <p:cNvSpPr/>
          <p:nvPr/>
        </p:nvSpPr>
        <p:spPr>
          <a:xfrm>
            <a:off x="457199" y="355004"/>
            <a:ext cx="10810568" cy="3046988"/>
          </a:xfrm>
          <a:prstGeom prst="rect">
            <a:avLst/>
          </a:prstGeom>
        </p:spPr>
        <p:txBody>
          <a:bodyPr wrap="square">
            <a:spAutoFit/>
          </a:bodyPr>
          <a:lstStyle/>
          <a:p>
            <a:r>
              <a:rPr lang="en-GB" sz="2400" b="1" dirty="0"/>
              <a:t>Task.</a:t>
            </a:r>
          </a:p>
          <a:p>
            <a:r>
              <a:rPr lang="en-GB" sz="2400" b="1" dirty="0"/>
              <a:t>Find out about the </a:t>
            </a:r>
            <a:r>
              <a:rPr lang="en-GB" sz="2400" b="1" dirty="0" smtClean="0">
                <a:solidFill>
                  <a:srgbClr val="7030A0"/>
                </a:solidFill>
              </a:rPr>
              <a:t>purple </a:t>
            </a:r>
            <a:r>
              <a:rPr lang="en-GB" sz="2400" b="1" dirty="0">
                <a:solidFill>
                  <a:srgbClr val="7030A0"/>
                </a:solidFill>
              </a:rPr>
              <a:t>plaques </a:t>
            </a:r>
            <a:r>
              <a:rPr lang="en-GB" sz="2400" b="1" dirty="0"/>
              <a:t>situated in </a:t>
            </a:r>
            <a:r>
              <a:rPr lang="en-GB" sz="2400" b="1"/>
              <a:t>the </a:t>
            </a:r>
            <a:r>
              <a:rPr lang="en-GB" sz="2400" b="1" smtClean="0"/>
              <a:t>area </a:t>
            </a:r>
            <a:r>
              <a:rPr lang="en-GB" sz="2400" b="1" dirty="0"/>
              <a:t>in which you have had your school experiences.</a:t>
            </a:r>
          </a:p>
          <a:p>
            <a:endParaRPr lang="en-GB" sz="2400" b="1" dirty="0"/>
          </a:p>
          <a:p>
            <a:r>
              <a:rPr lang="en-GB" sz="2400" b="1" dirty="0"/>
              <a:t>Based on one of your findings, design a lesson or series of lessons. </a:t>
            </a:r>
          </a:p>
          <a:p>
            <a:pPr marL="342900" indent="-342900">
              <a:buFont typeface="Arial" panose="020B0604020202020204" pitchFamily="34" charset="0"/>
              <a:buChar char="•"/>
            </a:pPr>
            <a:r>
              <a:rPr lang="en-GB" sz="2400" b="1" dirty="0"/>
              <a:t>The lesson can be linked to any of the </a:t>
            </a:r>
            <a:r>
              <a:rPr lang="en-GB" sz="2400" b="1" dirty="0" err="1"/>
              <a:t>AoLEs</a:t>
            </a:r>
            <a:r>
              <a:rPr lang="en-GB" sz="2400" b="1" dirty="0"/>
              <a:t> or subject area. </a:t>
            </a:r>
          </a:p>
          <a:p>
            <a:pPr marL="342900" indent="-342900">
              <a:buFont typeface="Arial" panose="020B0604020202020204" pitchFamily="34" charset="0"/>
              <a:buChar char="•"/>
            </a:pPr>
            <a:r>
              <a:rPr lang="en-GB" sz="2400" b="1" dirty="0"/>
              <a:t>Think about how the lesson will inspire the learners, address aspects of the four purposes and relate to the 12 pedagogical principles</a:t>
            </a:r>
          </a:p>
        </p:txBody>
      </p:sp>
      <p:pic>
        <p:nvPicPr>
          <p:cNvPr id="6" name="Picture 2" descr="See the source image"/>
          <p:cNvPicPr>
            <a:picLocks noChangeAspect="1" noChangeArrowheads="1"/>
          </p:cNvPicPr>
          <p:nvPr/>
        </p:nvPicPr>
        <p:blipFill rotWithShape="1">
          <a:blip r:embed="rId4">
            <a:extLst>
              <a:ext uri="{28A0092B-C50C-407E-A947-70E740481C1C}">
                <a14:useLocalDpi xmlns:a14="http://schemas.microsoft.com/office/drawing/2010/main" val="0"/>
              </a:ext>
            </a:extLst>
          </a:blip>
          <a:srcRect l="3191" r="12411"/>
          <a:stretch/>
        </p:blipFill>
        <p:spPr bwMode="auto">
          <a:xfrm>
            <a:off x="9337704" y="3476019"/>
            <a:ext cx="2854296" cy="33819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92486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pic>
        <p:nvPicPr>
          <p:cNvPr id="6" name="Picture 5"/>
          <p:cNvPicPr>
            <a:picLocks noChangeAspect="1"/>
          </p:cNvPicPr>
          <p:nvPr/>
        </p:nvPicPr>
        <p:blipFill>
          <a:blip r:embed="rId4">
            <a:lum bright="70000" contrast="-70000"/>
            <a:extLst>
              <a:ext uri="{BEBA8EAE-BF5A-486C-A8C5-ECC9F3942E4B}">
                <a14:imgProps xmlns:a14="http://schemas.microsoft.com/office/drawing/2010/main">
                  <a14:imgLayer r:embed="rId5">
                    <a14:imgEffect>
                      <a14:saturation sat="0"/>
                    </a14:imgEffect>
                  </a14:imgLayer>
                </a14:imgProps>
              </a:ext>
            </a:extLst>
          </a:blip>
          <a:stretch>
            <a:fillRect/>
          </a:stretch>
        </p:blipFill>
        <p:spPr>
          <a:xfrm>
            <a:off x="0" y="-870213"/>
            <a:ext cx="12192000" cy="8448650"/>
          </a:xfrm>
          <a:prstGeom prst="rect">
            <a:avLst/>
          </a:prstGeom>
        </p:spPr>
      </p:pic>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838200" y="-418071"/>
            <a:ext cx="10515600" cy="1325563"/>
          </a:xfrm>
        </p:spPr>
        <p:txBody>
          <a:bodyPr/>
          <a:lstStyle/>
          <a:p>
            <a:r>
              <a:rPr lang="en-GB" dirty="0">
                <a:solidFill>
                  <a:srgbClr val="FF0000"/>
                </a:solidFill>
              </a:rPr>
              <a:t>Apollo 11 Moon Landing</a:t>
            </a:r>
            <a:r>
              <a:rPr lang="en-GB" dirty="0" smtClean="0">
                <a:solidFill>
                  <a:srgbClr val="FF0000"/>
                </a:solidFill>
              </a:rPr>
              <a:t>:</a:t>
            </a:r>
            <a:endParaRPr lang="en-GB" dirty="0">
              <a:solidFill>
                <a:srgbClr val="FF0000"/>
              </a:solidFill>
            </a:endParaRPr>
          </a:p>
        </p:txBody>
      </p:sp>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a:xfrm>
            <a:off x="838200" y="3791221"/>
            <a:ext cx="10680988" cy="2224662"/>
          </a:xfrm>
          <a:ln w="38100">
            <a:solidFill>
              <a:schemeClr val="accent1"/>
            </a:solidFill>
          </a:ln>
        </p:spPr>
        <p:txBody>
          <a:bodyPr>
            <a:normAutofit lnSpcReduction="10000"/>
          </a:bodyPr>
          <a:lstStyle/>
          <a:p>
            <a:pPr fontAlgn="base"/>
            <a:r>
              <a:rPr lang="en-GB" b="1" dirty="0"/>
              <a:t>The Welshman behind Nasa's Apollo 11 moon landing mission</a:t>
            </a:r>
          </a:p>
          <a:p>
            <a:pPr marL="0" indent="0" fontAlgn="base">
              <a:buNone/>
            </a:pPr>
            <a:r>
              <a:rPr lang="en-GB" sz="1600" dirty="0"/>
              <a:t>By Matt </a:t>
            </a:r>
            <a:r>
              <a:rPr lang="en-GB" sz="1600" dirty="0" err="1"/>
              <a:t>LloydBBC</a:t>
            </a:r>
            <a:r>
              <a:rPr lang="en-GB" sz="1600" dirty="0"/>
              <a:t> Wales</a:t>
            </a:r>
            <a:endParaRPr lang="en-GB" dirty="0">
              <a:hlinkClick r:id="rId6"/>
            </a:endParaRPr>
          </a:p>
          <a:p>
            <a:pPr marL="0" indent="0">
              <a:buNone/>
            </a:pPr>
            <a:r>
              <a:rPr lang="en-GB" dirty="0">
                <a:hlinkClick r:id="rId6"/>
              </a:rPr>
              <a:t>https://www.bbc.co.uk/news/uk-wales-49036048</a:t>
            </a:r>
            <a:endParaRPr lang="en-GB" dirty="0"/>
          </a:p>
          <a:p>
            <a:r>
              <a:rPr lang="en-GB" dirty="0"/>
              <a:t>Great inventors from Wales</a:t>
            </a:r>
          </a:p>
          <a:p>
            <a:pPr marL="0" indent="0">
              <a:buNone/>
            </a:pPr>
            <a:r>
              <a:rPr lang="en-GB" dirty="0">
                <a:hlinkClick r:id="rId7"/>
              </a:rPr>
              <a:t>https://www.wales.com/economy/start-innovation/welsh-inventions</a:t>
            </a:r>
            <a:endParaRPr lang="en-GB" dirty="0"/>
          </a:p>
          <a:p>
            <a:pPr marL="0" indent="0">
              <a:buNone/>
            </a:pPr>
            <a:endParaRPr lang="en-GB" dirty="0"/>
          </a:p>
        </p:txBody>
      </p:sp>
      <p:sp>
        <p:nvSpPr>
          <p:cNvPr id="5" name="Content Placeholder 2">
            <a:extLst>
              <a:ext uri="{FF2B5EF4-FFF2-40B4-BE49-F238E27FC236}">
                <a16:creationId xmlns:a16="http://schemas.microsoft.com/office/drawing/2014/main" id="{18E4BF55-6FF5-45C6-A60D-0361DA2F9BC4}"/>
              </a:ext>
            </a:extLst>
          </p:cNvPr>
          <p:cNvSpPr txBox="1">
            <a:spLocks/>
          </p:cNvSpPr>
          <p:nvPr/>
        </p:nvSpPr>
        <p:spPr>
          <a:xfrm>
            <a:off x="838200" y="895526"/>
            <a:ext cx="10680988" cy="2224662"/>
          </a:xfrm>
          <a:prstGeom prst="rect">
            <a:avLst/>
          </a:prstGeom>
          <a:ln w="38100">
            <a:solidFill>
              <a:schemeClr val="accent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fontAlgn="base">
              <a:buNone/>
            </a:pPr>
            <a:r>
              <a:rPr lang="en-GB" sz="8800" b="1" dirty="0" smtClean="0"/>
              <a:t>Did you know?</a:t>
            </a:r>
            <a:endParaRPr lang="en-GB" sz="8800" dirty="0"/>
          </a:p>
        </p:txBody>
      </p:sp>
    </p:spTree>
    <p:extLst>
      <p:ext uri="{BB962C8B-B14F-4D97-AF65-F5344CB8AC3E}">
        <p14:creationId xmlns:p14="http://schemas.microsoft.com/office/powerpoint/2010/main" val="350174485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42C9D-9AE7-4FEE-8A77-E72E2FBD1E41}"/>
              </a:ext>
            </a:extLst>
          </p:cNvPr>
          <p:cNvSpPr>
            <a:spLocks noGrp="1"/>
          </p:cNvSpPr>
          <p:nvPr>
            <p:ph type="title"/>
          </p:nvPr>
        </p:nvSpPr>
        <p:spPr>
          <a:xfrm>
            <a:off x="1032387" y="325720"/>
            <a:ext cx="10070153" cy="1325563"/>
          </a:xfrm>
        </p:spPr>
        <p:txBody>
          <a:bodyPr/>
          <a:lstStyle/>
          <a:p>
            <a:endParaRPr lang="en-GB" b="1" dirty="0"/>
          </a:p>
        </p:txBody>
      </p:sp>
      <p:sp>
        <p:nvSpPr>
          <p:cNvPr id="4" name="TextBox 3"/>
          <p:cNvSpPr txBox="1"/>
          <p:nvPr/>
        </p:nvSpPr>
        <p:spPr>
          <a:xfrm>
            <a:off x="6356555" y="325720"/>
            <a:ext cx="5545393" cy="5355312"/>
          </a:xfrm>
          <a:prstGeom prst="rect">
            <a:avLst/>
          </a:prstGeom>
          <a:noFill/>
        </p:spPr>
        <p:txBody>
          <a:bodyPr wrap="square" rtlCol="0">
            <a:spAutoFit/>
          </a:bodyPr>
          <a:lstStyle/>
          <a:p>
            <a:r>
              <a:rPr lang="en-GB" b="1" dirty="0" smtClean="0"/>
              <a:t>Summary of Task</a:t>
            </a:r>
            <a:r>
              <a:rPr lang="en-GB" b="1" dirty="0"/>
              <a:t>.</a:t>
            </a:r>
          </a:p>
          <a:p>
            <a:r>
              <a:rPr lang="en-GB" b="1" dirty="0" smtClean="0"/>
              <a:t>By using the provided website links, find </a:t>
            </a:r>
            <a:r>
              <a:rPr lang="en-GB" b="1" dirty="0"/>
              <a:t>out about the </a:t>
            </a:r>
            <a:r>
              <a:rPr lang="en-GB" b="1" dirty="0" smtClean="0">
                <a:solidFill>
                  <a:srgbClr val="0070C0"/>
                </a:solidFill>
              </a:rPr>
              <a:t>blue</a:t>
            </a:r>
            <a:r>
              <a:rPr lang="en-GB" b="1" dirty="0" smtClean="0"/>
              <a:t> or </a:t>
            </a:r>
            <a:r>
              <a:rPr lang="en-GB" b="1" dirty="0" smtClean="0">
                <a:solidFill>
                  <a:srgbClr val="7030A0"/>
                </a:solidFill>
              </a:rPr>
              <a:t>purple </a:t>
            </a:r>
            <a:r>
              <a:rPr lang="en-GB" b="1" dirty="0">
                <a:solidFill>
                  <a:srgbClr val="7030A0"/>
                </a:solidFill>
              </a:rPr>
              <a:t>plaques </a:t>
            </a:r>
            <a:r>
              <a:rPr lang="en-GB" b="1" dirty="0"/>
              <a:t>situated in the areas in which you have had your school experiences</a:t>
            </a:r>
            <a:r>
              <a:rPr lang="en-GB" b="1" dirty="0" smtClean="0"/>
              <a:t>. Additional resource is the </a:t>
            </a:r>
            <a:r>
              <a:rPr lang="en-GB" b="1" dirty="0"/>
              <a:t>Great inventors from </a:t>
            </a:r>
            <a:r>
              <a:rPr lang="en-GB" b="1" dirty="0" smtClean="0"/>
              <a:t>Wales.</a:t>
            </a:r>
            <a:endParaRPr lang="en-GB" b="1" dirty="0"/>
          </a:p>
          <a:p>
            <a:endParaRPr lang="en-GB" b="1" dirty="0"/>
          </a:p>
          <a:p>
            <a:r>
              <a:rPr lang="en-GB" b="1" dirty="0"/>
              <a:t>Based on one of your findings, design a lesson or series of </a:t>
            </a:r>
            <a:r>
              <a:rPr lang="en-GB" b="1" dirty="0" smtClean="0"/>
              <a:t>lessons</a:t>
            </a:r>
          </a:p>
          <a:p>
            <a:pPr marL="285750" indent="-285750">
              <a:buFont typeface="Arial" panose="020B0604020202020204" pitchFamily="34" charset="0"/>
              <a:buChar char="•"/>
            </a:pPr>
            <a:r>
              <a:rPr lang="en-GB" b="1" dirty="0" smtClean="0"/>
              <a:t>Use the research you have carried out to engage the interest of the pupils….hopefully they will be amazed to learn someone in their community invented the map of the moon for example.</a:t>
            </a:r>
          </a:p>
          <a:p>
            <a:pPr marL="285750" indent="-285750">
              <a:buFont typeface="Arial" panose="020B0604020202020204" pitchFamily="34" charset="0"/>
              <a:buChar char="•"/>
            </a:pPr>
            <a:r>
              <a:rPr lang="en-GB" b="1" dirty="0" smtClean="0"/>
              <a:t>The </a:t>
            </a:r>
            <a:r>
              <a:rPr lang="en-GB" b="1" dirty="0"/>
              <a:t>lesson can be linked to any of the </a:t>
            </a:r>
            <a:r>
              <a:rPr lang="en-GB" b="1" dirty="0" err="1"/>
              <a:t>AoLEs</a:t>
            </a:r>
            <a:r>
              <a:rPr lang="en-GB" b="1" dirty="0"/>
              <a:t> or subject area. </a:t>
            </a:r>
            <a:endParaRPr lang="en-GB" b="1" dirty="0" smtClean="0"/>
          </a:p>
          <a:p>
            <a:pPr marL="285750" indent="-285750">
              <a:buFont typeface="Arial" panose="020B0604020202020204" pitchFamily="34" charset="0"/>
              <a:buChar char="•"/>
            </a:pPr>
            <a:r>
              <a:rPr lang="en-GB" b="1" dirty="0" smtClean="0"/>
              <a:t>Think </a:t>
            </a:r>
            <a:r>
              <a:rPr lang="en-GB" b="1" dirty="0"/>
              <a:t>about how the </a:t>
            </a:r>
            <a:r>
              <a:rPr lang="en-GB" b="1" dirty="0" smtClean="0"/>
              <a:t>lesson(s) addresses </a:t>
            </a:r>
            <a:r>
              <a:rPr lang="en-GB" b="1" dirty="0"/>
              <a:t>aspects of the four purposes and </a:t>
            </a:r>
            <a:r>
              <a:rPr lang="en-GB" b="1" dirty="0" smtClean="0"/>
              <a:t>relates </a:t>
            </a:r>
            <a:r>
              <a:rPr lang="en-GB" b="1" dirty="0"/>
              <a:t>to the 12 pedagogical </a:t>
            </a:r>
            <a:r>
              <a:rPr lang="en-GB" b="1" dirty="0" smtClean="0"/>
              <a:t>principles</a:t>
            </a:r>
          </a:p>
          <a:p>
            <a:pPr marL="285750" indent="-285750">
              <a:buFont typeface="Arial" panose="020B0604020202020204" pitchFamily="34" charset="0"/>
              <a:buChar char="•"/>
            </a:pPr>
            <a:r>
              <a:rPr lang="en-GB" b="1" dirty="0" smtClean="0"/>
              <a:t>Be as creative as you can!!</a:t>
            </a:r>
            <a:endParaRPr lang="en-GB" b="1" dirty="0"/>
          </a:p>
          <a:p>
            <a:endParaRPr lang="en-GB" dirty="0"/>
          </a:p>
        </p:txBody>
      </p:sp>
    </p:spTree>
    <p:extLst>
      <p:ext uri="{BB962C8B-B14F-4D97-AF65-F5344CB8AC3E}">
        <p14:creationId xmlns:p14="http://schemas.microsoft.com/office/powerpoint/2010/main" val="35466620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6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E4BF55-6FF5-45C6-A60D-0361DA2F9BC4}"/>
              </a:ext>
            </a:extLst>
          </p:cNvPr>
          <p:cNvSpPr>
            <a:spLocks noGrp="1"/>
          </p:cNvSpPr>
          <p:nvPr>
            <p:ph idx="1"/>
          </p:nvPr>
        </p:nvSpPr>
        <p:spPr/>
        <p:txBody>
          <a:bodyPr/>
          <a:lstStyle/>
          <a:p>
            <a:endParaRPr lang="en-GB"/>
          </a:p>
        </p:txBody>
      </p:sp>
      <p:sp>
        <p:nvSpPr>
          <p:cNvPr id="5" name="Title 4"/>
          <p:cNvSpPr>
            <a:spLocks noGrp="1"/>
          </p:cNvSpPr>
          <p:nvPr>
            <p:ph type="title"/>
          </p:nvPr>
        </p:nvSpPr>
        <p:spPr/>
        <p:txBody>
          <a:bodyPr/>
          <a:lstStyle/>
          <a:p>
            <a:endParaRPr lang="en-GB" dirty="0"/>
          </a:p>
        </p:txBody>
      </p:sp>
    </p:spTree>
    <p:extLst>
      <p:ext uri="{BB962C8B-B14F-4D97-AF65-F5344CB8AC3E}">
        <p14:creationId xmlns:p14="http://schemas.microsoft.com/office/powerpoint/2010/main" val="35605118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16000"/>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lstStyle/>
          <a:p>
            <a:endParaRPr lang="en-GB"/>
          </a:p>
        </p:txBody>
      </p:sp>
      <p:sp>
        <p:nvSpPr>
          <p:cNvPr id="5" name="Title 4"/>
          <p:cNvSpPr>
            <a:spLocks noGrp="1"/>
          </p:cNvSpPr>
          <p:nvPr>
            <p:ph type="title"/>
          </p:nvPr>
        </p:nvSpPr>
        <p:spPr/>
        <p:txBody>
          <a:bodyPr/>
          <a:lstStyle/>
          <a:p>
            <a:endParaRPr lang="en-GB"/>
          </a:p>
        </p:txBody>
      </p:sp>
    </p:spTree>
    <p:extLst>
      <p:ext uri="{BB962C8B-B14F-4D97-AF65-F5344CB8AC3E}">
        <p14:creationId xmlns:p14="http://schemas.microsoft.com/office/powerpoint/2010/main" val="7585834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12" ma:contentTypeDescription="Create a new document." ma:contentTypeScope="" ma:versionID="7614c0d39d68b11413b99ea6b15f897c">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322afc73339f979490dfcc2930f5f197"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AutoTags" minOccurs="0"/>
                <xsd:element ref="ns2:MediaServiceLocation" minOccurs="0"/>
                <xsd:element ref="ns2:MediaServiceGenerationTime" minOccurs="0"/>
                <xsd:element ref="ns2:MediaServiceEventHashCode"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Tags" ma:index="15" nillable="true" ma:displayName="Tags" ma:internalName="MediaServiceAutoTags" ma:readOnly="true">
      <xsd:simpleType>
        <xsd:restriction base="dms:Text"/>
      </xsd:simpleType>
    </xsd:element>
    <xsd:element name="MediaServiceLocation" ma:index="16" nillable="true" ma:displayNam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C9BDF1D-E7E2-456D-89FA-8B3B06B99B0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105B47-012B-4A1B-ABE2-EEE57A65825E}">
  <ds:schemaRefs>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92c24619-d6d5-42cf-b618-23d930ad9f20"/>
    <ds:schemaRef ds:uri="8ee9550b-f5f4-4dde-bce5-39f4ba45c2f1"/>
    <ds:schemaRef ds:uri="http://www.w3.org/XML/1998/namespace"/>
  </ds:schemaRefs>
</ds:datastoreItem>
</file>

<file path=customXml/itemProps3.xml><?xml version="1.0" encoding="utf-8"?>
<ds:datastoreItem xmlns:ds="http://schemas.openxmlformats.org/officeDocument/2006/customXml" ds:itemID="{9E661CEE-ADC8-41E8-9A11-515F785E385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1829</TotalTime>
  <Words>964</Words>
  <Application>Microsoft Office PowerPoint</Application>
  <PresentationFormat>Widescreen</PresentationFormat>
  <Paragraphs>110</Paragraphs>
  <Slides>19</Slides>
  <Notes>16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-apple-system</vt:lpstr>
      <vt:lpstr>Arial</vt:lpstr>
      <vt:lpstr>Arial,Sans-Serif</vt:lpstr>
      <vt:lpstr>Calibri</vt:lpstr>
      <vt:lpstr>Calibri Light</vt:lpstr>
      <vt:lpstr>Times New Roman</vt:lpstr>
      <vt:lpstr>Office Theme</vt:lpstr>
      <vt:lpstr>PowerPoint Presentation</vt:lpstr>
      <vt:lpstr>PowerPoint Presentation</vt:lpstr>
      <vt:lpstr>Beth mae’n ei olygu i addysgu yng Nghymru? What does it mean to teach in Wales? </vt:lpstr>
      <vt:lpstr>PowerPoint Presentation</vt:lpstr>
      <vt:lpstr>PowerPoint Presentation</vt:lpstr>
      <vt:lpstr>PowerPoint Presentation</vt:lpstr>
      <vt:lpstr>PowerPoint Presentation</vt:lpstr>
      <vt:lpstr>PowerPoint Presentation</vt:lpstr>
      <vt:lpstr>Example 1</vt:lpstr>
      <vt:lpstr>Mapping the Moon: the story of the Wilkins Moon map  </vt:lpstr>
      <vt:lpstr>Example 2</vt:lpstr>
      <vt:lpstr>PowerPoint Presentation</vt:lpstr>
      <vt:lpstr>PowerPoint Presentation</vt:lpstr>
      <vt:lpstr>PowerPoint Presentation</vt:lpstr>
      <vt:lpstr>PowerPoint Presentation</vt:lpstr>
      <vt:lpstr>Apollo 11 Moon Landing:</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Session 5</dc:title>
  <dc:creator>Julia Holloway</dc:creator>
  <cp:lastModifiedBy>Jessica Roberts</cp:lastModifiedBy>
  <cp:revision>29</cp:revision>
  <dcterms:created xsi:type="dcterms:W3CDTF">2020-09-20T06:00:10Z</dcterms:created>
  <dcterms:modified xsi:type="dcterms:W3CDTF">2020-10-11T16:10:43Z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