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6A3286-866D-44ED-B5EC-1B856B969B4D}" v="835" dt="2026-05-07T18:51:05.8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91" d="100"/>
          <a:sy n="91" d="100"/>
        </p:scale>
        <p:origin x="-3078" y="-3144"/>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Minton (2204900)" userId="fc08c62f-a197-45d2-877d-f10a923d7cab" providerId="ADAL" clId="{A4D54116-B089-4012-8427-52D05F83F84E}"/>
    <pc:docChg chg="undo redo custSel modSld">
      <pc:chgData name="James Minton (2204900)" userId="fc08c62f-a197-45d2-877d-f10a923d7cab" providerId="ADAL" clId="{A4D54116-B089-4012-8427-52D05F83F84E}" dt="2026-05-07T18:51:35.210" v="6473" actId="20577"/>
      <pc:docMkLst>
        <pc:docMk/>
      </pc:docMkLst>
      <pc:sldChg chg="addSp delSp modSp mod">
        <pc:chgData name="James Minton (2204900)" userId="fc08c62f-a197-45d2-877d-f10a923d7cab" providerId="ADAL" clId="{A4D54116-B089-4012-8427-52D05F83F84E}" dt="2026-05-07T18:51:35.210" v="6473" actId="20577"/>
        <pc:sldMkLst>
          <pc:docMk/>
          <pc:sldMk cId="1032727246" sldId="256"/>
        </pc:sldMkLst>
        <pc:spChg chg="del mod">
          <ac:chgData name="James Minton (2204900)" userId="fc08c62f-a197-45d2-877d-f10a923d7cab" providerId="ADAL" clId="{A4D54116-B089-4012-8427-52D05F83F84E}" dt="2026-05-07T14:21:31.804" v="6353" actId="478"/>
          <ac:spMkLst>
            <pc:docMk/>
            <pc:sldMk cId="1032727246" sldId="256"/>
            <ac:spMk id="6" creationId="{00000000-0000-0000-0000-000000000000}"/>
          </ac:spMkLst>
        </pc:spChg>
        <pc:spChg chg="mod">
          <ac:chgData name="James Minton (2204900)" userId="fc08c62f-a197-45d2-877d-f10a923d7cab" providerId="ADAL" clId="{A4D54116-B089-4012-8427-52D05F83F84E}" dt="2026-05-07T14:22:23.564" v="6360" actId="20577"/>
          <ac:spMkLst>
            <pc:docMk/>
            <pc:sldMk cId="1032727246" sldId="256"/>
            <ac:spMk id="7" creationId="{00000000-0000-0000-0000-000000000000}"/>
          </ac:spMkLst>
        </pc:spChg>
        <pc:spChg chg="mod">
          <ac:chgData name="James Minton (2204900)" userId="fc08c62f-a197-45d2-877d-f10a923d7cab" providerId="ADAL" clId="{A4D54116-B089-4012-8427-52D05F83F84E}" dt="2026-05-07T14:18:54.243" v="6352" actId="20577"/>
          <ac:spMkLst>
            <pc:docMk/>
            <pc:sldMk cId="1032727246" sldId="256"/>
            <ac:spMk id="9" creationId="{00000000-0000-0000-0000-000000000000}"/>
          </ac:spMkLst>
        </pc:spChg>
        <pc:spChg chg="add del mod">
          <ac:chgData name="James Minton (2204900)" userId="fc08c62f-a197-45d2-877d-f10a923d7cab" providerId="ADAL" clId="{A4D54116-B089-4012-8427-52D05F83F84E}" dt="2026-05-07T18:46:10.436" v="6393" actId="20577"/>
          <ac:spMkLst>
            <pc:docMk/>
            <pc:sldMk cId="1032727246" sldId="256"/>
            <ac:spMk id="12" creationId="{00000000-0000-0000-0000-000000000000}"/>
          </ac:spMkLst>
        </pc:spChg>
        <pc:spChg chg="mod">
          <ac:chgData name="James Minton (2204900)" userId="fc08c62f-a197-45d2-877d-f10a923d7cab" providerId="ADAL" clId="{A4D54116-B089-4012-8427-52D05F83F84E}" dt="2026-05-07T18:50:50.488" v="6466" actId="20577"/>
          <ac:spMkLst>
            <pc:docMk/>
            <pc:sldMk cId="1032727246" sldId="256"/>
            <ac:spMk id="22" creationId="{00000000-0000-0000-0000-000000000000}"/>
          </ac:spMkLst>
        </pc:spChg>
        <pc:spChg chg="mod">
          <ac:chgData name="James Minton (2204900)" userId="fc08c62f-a197-45d2-877d-f10a923d7cab" providerId="ADAL" clId="{A4D54116-B089-4012-8427-52D05F83F84E}" dt="2026-05-07T14:23:16.511" v="6371" actId="1036"/>
          <ac:spMkLst>
            <pc:docMk/>
            <pc:sldMk cId="1032727246" sldId="256"/>
            <ac:spMk id="23" creationId="{00000000-0000-0000-0000-000000000000}"/>
          </ac:spMkLst>
        </pc:spChg>
        <pc:spChg chg="add del">
          <ac:chgData name="James Minton (2204900)" userId="fc08c62f-a197-45d2-877d-f10a923d7cab" providerId="ADAL" clId="{A4D54116-B089-4012-8427-52D05F83F84E}" dt="2026-05-06T22:54:58.308" v="5890" actId="478"/>
          <ac:spMkLst>
            <pc:docMk/>
            <pc:sldMk cId="1032727246" sldId="256"/>
            <ac:spMk id="28" creationId="{00000000-0000-0000-0000-000000000000}"/>
          </ac:spMkLst>
        </pc:spChg>
        <pc:spChg chg="mod">
          <ac:chgData name="James Minton (2204900)" userId="fc08c62f-a197-45d2-877d-f10a923d7cab" providerId="ADAL" clId="{A4D54116-B089-4012-8427-52D05F83F84E}" dt="2026-05-06T22:45:23.706" v="5701" actId="1036"/>
          <ac:spMkLst>
            <pc:docMk/>
            <pc:sldMk cId="1032727246" sldId="256"/>
            <ac:spMk id="31" creationId="{00000000-0000-0000-0000-000000000000}"/>
          </ac:spMkLst>
        </pc:spChg>
        <pc:spChg chg="mod">
          <ac:chgData name="James Minton (2204900)" userId="fc08c62f-a197-45d2-877d-f10a923d7cab" providerId="ADAL" clId="{A4D54116-B089-4012-8427-52D05F83F84E}" dt="2026-05-06T22:35:44.525" v="5445" actId="1037"/>
          <ac:spMkLst>
            <pc:docMk/>
            <pc:sldMk cId="1032727246" sldId="256"/>
            <ac:spMk id="32" creationId="{00000000-0000-0000-0000-000000000000}"/>
          </ac:spMkLst>
        </pc:spChg>
        <pc:spChg chg="add del">
          <ac:chgData name="James Minton (2204900)" userId="fc08c62f-a197-45d2-877d-f10a923d7cab" providerId="ADAL" clId="{A4D54116-B089-4012-8427-52D05F83F84E}" dt="2026-05-06T22:54:58.308" v="5890" actId="478"/>
          <ac:spMkLst>
            <pc:docMk/>
            <pc:sldMk cId="1032727246" sldId="256"/>
            <ac:spMk id="37" creationId="{00000000-0000-0000-0000-000000000000}"/>
          </ac:spMkLst>
        </pc:spChg>
        <pc:spChg chg="add del">
          <ac:chgData name="James Minton (2204900)" userId="fc08c62f-a197-45d2-877d-f10a923d7cab" providerId="ADAL" clId="{A4D54116-B089-4012-8427-52D05F83F84E}" dt="2026-05-06T22:54:58.308" v="5890" actId="478"/>
          <ac:spMkLst>
            <pc:docMk/>
            <pc:sldMk cId="1032727246" sldId="256"/>
            <ac:spMk id="38" creationId="{00000000-0000-0000-0000-000000000000}"/>
          </ac:spMkLst>
        </pc:spChg>
        <pc:spChg chg="add del">
          <ac:chgData name="James Minton (2204900)" userId="fc08c62f-a197-45d2-877d-f10a923d7cab" providerId="ADAL" clId="{A4D54116-B089-4012-8427-52D05F83F84E}" dt="2026-05-06T22:54:58.308" v="5890" actId="478"/>
          <ac:spMkLst>
            <pc:docMk/>
            <pc:sldMk cId="1032727246" sldId="256"/>
            <ac:spMk id="39" creationId="{00000000-0000-0000-0000-000000000000}"/>
          </ac:spMkLst>
        </pc:spChg>
        <pc:spChg chg="add del">
          <ac:chgData name="James Minton (2204900)" userId="fc08c62f-a197-45d2-877d-f10a923d7cab" providerId="ADAL" clId="{A4D54116-B089-4012-8427-52D05F83F84E}" dt="2026-05-06T22:54:58.308" v="5890" actId="478"/>
          <ac:spMkLst>
            <pc:docMk/>
            <pc:sldMk cId="1032727246" sldId="256"/>
            <ac:spMk id="41" creationId="{00000000-0000-0000-0000-000000000000}"/>
          </ac:spMkLst>
        </pc:spChg>
        <pc:spChg chg="add mod">
          <ac:chgData name="James Minton (2204900)" userId="fc08c62f-a197-45d2-877d-f10a923d7cab" providerId="ADAL" clId="{A4D54116-B089-4012-8427-52D05F83F84E}" dt="2026-05-07T14:22:15.047" v="6359" actId="1036"/>
          <ac:spMkLst>
            <pc:docMk/>
            <pc:sldMk cId="1032727246" sldId="256"/>
            <ac:spMk id="50" creationId="{47F9CDF5-71DE-A0A8-F6F1-690964D7FBC7}"/>
          </ac:spMkLst>
        </pc:spChg>
        <pc:spChg chg="add mod">
          <ac:chgData name="James Minton (2204900)" userId="fc08c62f-a197-45d2-877d-f10a923d7cab" providerId="ADAL" clId="{A4D54116-B089-4012-8427-52D05F83F84E}" dt="2026-05-07T18:51:35.210" v="6473" actId="20577"/>
          <ac:spMkLst>
            <pc:docMk/>
            <pc:sldMk cId="1032727246" sldId="256"/>
            <ac:spMk id="68" creationId="{2490D373-5E1C-2135-FC39-B4CDEFBE0631}"/>
          </ac:spMkLst>
        </pc:spChg>
        <pc:spChg chg="add del mod">
          <ac:chgData name="James Minton (2204900)" userId="fc08c62f-a197-45d2-877d-f10a923d7cab" providerId="ADAL" clId="{A4D54116-B089-4012-8427-52D05F83F84E}" dt="2026-05-06T23:00:35.744" v="6030" actId="1076"/>
          <ac:spMkLst>
            <pc:docMk/>
            <pc:sldMk cId="1032727246" sldId="256"/>
            <ac:spMk id="85" creationId="{70B967AB-454B-27E3-819B-D570D43DFF20}"/>
          </ac:spMkLst>
        </pc:spChg>
        <pc:spChg chg="add mod">
          <ac:chgData name="James Minton (2204900)" userId="fc08c62f-a197-45d2-877d-f10a923d7cab" providerId="ADAL" clId="{A4D54116-B089-4012-8427-52D05F83F84E}" dt="2026-05-07T13:36:38.007" v="6321" actId="1035"/>
          <ac:spMkLst>
            <pc:docMk/>
            <pc:sldMk cId="1032727246" sldId="256"/>
            <ac:spMk id="96" creationId="{7FC2271C-9DEF-5D79-C9BD-9A38B1A05791}"/>
          </ac:spMkLst>
        </pc:spChg>
        <pc:spChg chg="add mod">
          <ac:chgData name="James Minton (2204900)" userId="fc08c62f-a197-45d2-877d-f10a923d7cab" providerId="ADAL" clId="{A4D54116-B089-4012-8427-52D05F83F84E}" dt="2026-05-06T22:37:30.978" v="5461" actId="1076"/>
          <ac:spMkLst>
            <pc:docMk/>
            <pc:sldMk cId="1032727246" sldId="256"/>
            <ac:spMk id="102" creationId="{7079387B-2C7B-C3A4-91E9-737A4E2A6EE8}"/>
          </ac:spMkLst>
        </pc:spChg>
        <pc:spChg chg="add mod">
          <ac:chgData name="James Minton (2204900)" userId="fc08c62f-a197-45d2-877d-f10a923d7cab" providerId="ADAL" clId="{A4D54116-B089-4012-8427-52D05F83F84E}" dt="2026-05-06T22:35:44.525" v="5445" actId="1037"/>
          <ac:spMkLst>
            <pc:docMk/>
            <pc:sldMk cId="1032727246" sldId="256"/>
            <ac:spMk id="103" creationId="{1816460F-655E-9F33-453C-9BA59D8E1C77}"/>
          </ac:spMkLst>
        </pc:spChg>
        <pc:spChg chg="add mod">
          <ac:chgData name="James Minton (2204900)" userId="fc08c62f-a197-45d2-877d-f10a923d7cab" providerId="ADAL" clId="{A4D54116-B089-4012-8427-52D05F83F84E}" dt="2026-05-06T22:54:52.703" v="5883" actId="1076"/>
          <ac:spMkLst>
            <pc:docMk/>
            <pc:sldMk cId="1032727246" sldId="256"/>
            <ac:spMk id="111" creationId="{FBAE562A-418B-2128-91BA-AB784D243EB2}"/>
          </ac:spMkLst>
        </pc:spChg>
        <pc:spChg chg="add mod">
          <ac:chgData name="James Minton (2204900)" userId="fc08c62f-a197-45d2-877d-f10a923d7cab" providerId="ADAL" clId="{A4D54116-B089-4012-8427-52D05F83F84E}" dt="2026-05-06T22:56:51.713" v="5914" actId="1076"/>
          <ac:spMkLst>
            <pc:docMk/>
            <pc:sldMk cId="1032727246" sldId="256"/>
            <ac:spMk id="112" creationId="{61A1F9FB-531B-19BC-C8D4-378F842DB395}"/>
          </ac:spMkLst>
        </pc:spChg>
        <pc:spChg chg="add mod">
          <ac:chgData name="James Minton (2204900)" userId="fc08c62f-a197-45d2-877d-f10a923d7cab" providerId="ADAL" clId="{A4D54116-B089-4012-8427-52D05F83F84E}" dt="2026-05-06T23:00:30.590" v="6029" actId="1036"/>
          <ac:spMkLst>
            <pc:docMk/>
            <pc:sldMk cId="1032727246" sldId="256"/>
            <ac:spMk id="113" creationId="{B6C57E03-2A6F-9F65-6D1C-0828AB926444}"/>
          </ac:spMkLst>
        </pc:spChg>
        <pc:spChg chg="add mod">
          <ac:chgData name="James Minton (2204900)" userId="fc08c62f-a197-45d2-877d-f10a923d7cab" providerId="ADAL" clId="{A4D54116-B089-4012-8427-52D05F83F84E}" dt="2026-05-06T22:58:14.040" v="6005" actId="1076"/>
          <ac:spMkLst>
            <pc:docMk/>
            <pc:sldMk cId="1032727246" sldId="256"/>
            <ac:spMk id="114" creationId="{00CF9A12-D982-596B-32EF-84A14F68CB14}"/>
          </ac:spMkLst>
        </pc:spChg>
        <pc:spChg chg="add mod">
          <ac:chgData name="James Minton (2204900)" userId="fc08c62f-a197-45d2-877d-f10a923d7cab" providerId="ADAL" clId="{A4D54116-B089-4012-8427-52D05F83F84E}" dt="2026-05-07T13:36:44.220" v="6322" actId="1076"/>
          <ac:spMkLst>
            <pc:docMk/>
            <pc:sldMk cId="1032727246" sldId="256"/>
            <ac:spMk id="115" creationId="{14578BFA-F519-6207-03D7-C096DA3180D0}"/>
          </ac:spMkLst>
        </pc:spChg>
        <pc:spChg chg="add mod">
          <ac:chgData name="James Minton (2204900)" userId="fc08c62f-a197-45d2-877d-f10a923d7cab" providerId="ADAL" clId="{A4D54116-B089-4012-8427-52D05F83F84E}" dt="2026-05-07T13:37:44.771" v="6328" actId="1076"/>
          <ac:spMkLst>
            <pc:docMk/>
            <pc:sldMk cId="1032727246" sldId="256"/>
            <ac:spMk id="116" creationId="{33FA6A9D-912B-C32B-C5D7-7545C7BD3C49}"/>
          </ac:spMkLst>
        </pc:spChg>
        <pc:spChg chg="add del mod">
          <ac:chgData name="James Minton (2204900)" userId="fc08c62f-a197-45d2-877d-f10a923d7cab" providerId="ADAL" clId="{A4D54116-B089-4012-8427-52D05F83F84E}" dt="2026-05-07T18:51:05.829" v="6470" actId="20577"/>
          <ac:spMkLst>
            <pc:docMk/>
            <pc:sldMk cId="1032727246" sldId="256"/>
            <ac:spMk id="118" creationId="{B356D042-8573-7260-C7D6-D23BAB89FE45}"/>
          </ac:spMkLst>
        </pc:spChg>
        <pc:spChg chg="add del mod">
          <ac:chgData name="James Minton (2204900)" userId="fc08c62f-a197-45d2-877d-f10a923d7cab" providerId="ADAL" clId="{A4D54116-B089-4012-8427-52D05F83F84E}" dt="2026-05-07T18:51:02.747" v="6468" actId="20577"/>
          <ac:spMkLst>
            <pc:docMk/>
            <pc:sldMk cId="1032727246" sldId="256"/>
            <ac:spMk id="120" creationId="{10C1D322-F015-1D53-52B4-0112E98A9FCC}"/>
          </ac:spMkLst>
        </pc:spChg>
        <pc:spChg chg="add del mod">
          <ac:chgData name="James Minton (2204900)" userId="fc08c62f-a197-45d2-877d-f10a923d7cab" providerId="ADAL" clId="{A4D54116-B089-4012-8427-52D05F83F84E}" dt="2026-05-06T23:00:52.788" v="6053" actId="255"/>
          <ac:spMkLst>
            <pc:docMk/>
            <pc:sldMk cId="1032727246" sldId="256"/>
            <ac:spMk id="122" creationId="{2D2A3E28-207E-DA10-A229-7A2B6904871E}"/>
          </ac:spMkLst>
        </pc:spChg>
        <pc:spChg chg="add mod">
          <ac:chgData name="James Minton (2204900)" userId="fc08c62f-a197-45d2-877d-f10a923d7cab" providerId="ADAL" clId="{A4D54116-B089-4012-8427-52D05F83F84E}" dt="2026-05-07T14:22:06.458" v="6356" actId="113"/>
          <ac:spMkLst>
            <pc:docMk/>
            <pc:sldMk cId="1032727246" sldId="256"/>
            <ac:spMk id="124" creationId="{E5078FC9-17DE-41ED-C123-F61C75517955}"/>
          </ac:spMkLst>
        </pc:spChg>
        <pc:spChg chg="add del mod">
          <ac:chgData name="James Minton (2204900)" userId="fc08c62f-a197-45d2-877d-f10a923d7cab" providerId="ADAL" clId="{A4D54116-B089-4012-8427-52D05F83F84E}" dt="2026-05-06T22:52:55.848" v="5776" actId="22"/>
          <ac:spMkLst>
            <pc:docMk/>
            <pc:sldMk cId="1032727246" sldId="256"/>
            <ac:spMk id="126" creationId="{98E64E92-47F5-76EA-9AA1-C6F9AC3B6A5F}"/>
          </ac:spMkLst>
        </pc:spChg>
        <pc:spChg chg="add mod">
          <ac:chgData name="James Minton (2204900)" userId="fc08c62f-a197-45d2-877d-f10a923d7cab" providerId="ADAL" clId="{A4D54116-B089-4012-8427-52D05F83F84E}" dt="2026-05-07T13:34:33.061" v="6208" actId="1076"/>
          <ac:spMkLst>
            <pc:docMk/>
            <pc:sldMk cId="1032727246" sldId="256"/>
            <ac:spMk id="127" creationId="{619F8E2A-7B8A-357A-D6D5-4AA26336DB8B}"/>
          </ac:spMkLst>
        </pc:spChg>
        <pc:spChg chg="add mod">
          <ac:chgData name="James Minton (2204900)" userId="fc08c62f-a197-45d2-877d-f10a923d7cab" providerId="ADAL" clId="{A4D54116-B089-4012-8427-52D05F83F84E}" dt="2026-05-07T13:36:08.844" v="6254" actId="571"/>
          <ac:spMkLst>
            <pc:docMk/>
            <pc:sldMk cId="1032727246" sldId="256"/>
            <ac:spMk id="128" creationId="{CF76B1B8-C9F6-C3A1-BD20-B8B9CF461175}"/>
          </ac:spMkLst>
        </pc:spChg>
        <pc:spChg chg="add mod">
          <ac:chgData name="James Minton (2204900)" userId="fc08c62f-a197-45d2-877d-f10a923d7cab" providerId="ADAL" clId="{A4D54116-B089-4012-8427-52D05F83F84E}" dt="2026-05-07T13:36:08.844" v="6254" actId="571"/>
          <ac:spMkLst>
            <pc:docMk/>
            <pc:sldMk cId="1032727246" sldId="256"/>
            <ac:spMk id="129" creationId="{E419BF2C-2D36-48F4-7B32-D2196D7F10E6}"/>
          </ac:spMkLst>
        </pc:spChg>
        <pc:spChg chg="add mod">
          <ac:chgData name="James Minton (2204900)" userId="fc08c62f-a197-45d2-877d-f10a923d7cab" providerId="ADAL" clId="{A4D54116-B089-4012-8427-52D05F83F84E}" dt="2026-05-07T14:21:38.119" v="6355" actId="1076"/>
          <ac:spMkLst>
            <pc:docMk/>
            <pc:sldMk cId="1032727246" sldId="256"/>
            <ac:spMk id="130" creationId="{C2EEA09C-4F1D-154D-49D4-541A7642BDAA}"/>
          </ac:spMkLst>
        </pc:spChg>
        <pc:graphicFrameChg chg="add mod modGraphic">
          <ac:chgData name="James Minton (2204900)" userId="fc08c62f-a197-45d2-877d-f10a923d7cab" providerId="ADAL" clId="{A4D54116-B089-4012-8427-52D05F83F84E}" dt="2026-05-07T13:36:38.007" v="6321" actId="1035"/>
          <ac:graphicFrameMkLst>
            <pc:docMk/>
            <pc:sldMk cId="1032727246" sldId="256"/>
            <ac:graphicFrameMk id="97" creationId="{A2AE21BD-B417-D52B-0EED-44959C758D36}"/>
          </ac:graphicFrameMkLst>
        </pc:graphicFrameChg>
        <pc:graphicFrameChg chg="add mod modGraphic">
          <ac:chgData name="James Minton (2204900)" userId="fc08c62f-a197-45d2-877d-f10a923d7cab" providerId="ADAL" clId="{A4D54116-B089-4012-8427-52D05F83F84E}" dt="2026-05-07T13:36:38.007" v="6321" actId="1035"/>
          <ac:graphicFrameMkLst>
            <pc:docMk/>
            <pc:sldMk cId="1032727246" sldId="256"/>
            <ac:graphicFrameMk id="98" creationId="{A63D660B-B790-731A-CFD6-E1287DCAE484}"/>
          </ac:graphicFrameMkLst>
        </pc:graphicFrameChg>
        <pc:picChg chg="mod">
          <ac:chgData name="James Minton (2204900)" userId="fc08c62f-a197-45d2-877d-f10a923d7cab" providerId="ADAL" clId="{A4D54116-B089-4012-8427-52D05F83F84E}" dt="2026-05-06T21:45:22.432" v="4903" actId="1035"/>
          <ac:picMkLst>
            <pc:docMk/>
            <pc:sldMk cId="1032727246" sldId="256"/>
            <ac:picMk id="2" creationId="{00000000-0000-0000-0000-000000000000}"/>
          </ac:picMkLst>
        </pc:picChg>
        <pc:picChg chg="mod">
          <ac:chgData name="James Minton (2204900)" userId="fc08c62f-a197-45d2-877d-f10a923d7cab" providerId="ADAL" clId="{A4D54116-B089-4012-8427-52D05F83F84E}" dt="2026-05-06T21:45:26.994" v="4920" actId="1035"/>
          <ac:picMkLst>
            <pc:docMk/>
            <pc:sldMk cId="1032727246" sldId="256"/>
            <ac:picMk id="8" creationId="{00000000-0000-0000-0000-000000000000}"/>
          </ac:picMkLst>
        </pc:picChg>
        <pc:picChg chg="add mod modCrop">
          <ac:chgData name="James Minton (2204900)" userId="fc08c62f-a197-45d2-877d-f10a923d7cab" providerId="ADAL" clId="{A4D54116-B089-4012-8427-52D05F83F84E}" dt="2026-05-06T22:44:56.650" v="5676" actId="1076"/>
          <ac:picMkLst>
            <pc:docMk/>
            <pc:sldMk cId="1032727246" sldId="256"/>
            <ac:picMk id="33" creationId="{E775E0AA-7497-8E0D-B33D-09906C8023B2}"/>
          </ac:picMkLst>
        </pc:picChg>
        <pc:picChg chg="add mod">
          <ac:chgData name="James Minton (2204900)" userId="fc08c62f-a197-45d2-877d-f10a923d7cab" providerId="ADAL" clId="{A4D54116-B089-4012-8427-52D05F83F84E}" dt="2026-05-07T13:42:08.233" v="6346" actId="14100"/>
          <ac:picMkLst>
            <pc:docMk/>
            <pc:sldMk cId="1032727246" sldId="256"/>
            <ac:picMk id="47" creationId="{8DEDF9F2-A3ED-0574-F279-D7D17868D92A}"/>
          </ac:picMkLst>
        </pc:picChg>
        <pc:picChg chg="add mod">
          <ac:chgData name="James Minton (2204900)" userId="fc08c62f-a197-45d2-877d-f10a923d7cab" providerId="ADAL" clId="{A4D54116-B089-4012-8427-52D05F83F84E}" dt="2026-05-06T21:45:13.415" v="4884" actId="1035"/>
          <ac:picMkLst>
            <pc:docMk/>
            <pc:sldMk cId="1032727246" sldId="256"/>
            <ac:picMk id="49" creationId="{77524110-08EC-1E67-C2EF-589BA5EE45CD}"/>
          </ac:picMkLst>
        </pc:picChg>
        <pc:picChg chg="add mod">
          <ac:chgData name="James Minton (2204900)" userId="fc08c62f-a197-45d2-877d-f10a923d7cab" providerId="ADAL" clId="{A4D54116-B089-4012-8427-52D05F83F84E}" dt="2026-05-06T22:56:48.296" v="5913" actId="1076"/>
          <ac:picMkLst>
            <pc:docMk/>
            <pc:sldMk cId="1032727246" sldId="256"/>
            <ac:picMk id="65" creationId="{D246DDD1-A4BC-DE2E-2F35-3838F1C7FFEC}"/>
          </ac:picMkLst>
        </pc:picChg>
        <pc:picChg chg="add mod">
          <ac:chgData name="James Minton (2204900)" userId="fc08c62f-a197-45d2-877d-f10a923d7cab" providerId="ADAL" clId="{A4D54116-B089-4012-8427-52D05F83F84E}" dt="2026-05-06T22:57:06.891" v="5927" actId="1035"/>
          <ac:picMkLst>
            <pc:docMk/>
            <pc:sldMk cId="1032727246" sldId="256"/>
            <ac:picMk id="70" creationId="{491DDFF6-5B1C-C093-5FDD-0C2122444F39}"/>
          </ac:picMkLst>
        </pc:picChg>
        <pc:picChg chg="add mod">
          <ac:chgData name="James Minton (2204900)" userId="fc08c62f-a197-45d2-877d-f10a923d7cab" providerId="ADAL" clId="{A4D54116-B089-4012-8427-52D05F83F84E}" dt="2026-05-06T22:57:06.891" v="5927" actId="1035"/>
          <ac:picMkLst>
            <pc:docMk/>
            <pc:sldMk cId="1032727246" sldId="256"/>
            <ac:picMk id="74" creationId="{16C12759-1B8A-182A-EBB3-A2FE7AF34421}"/>
          </ac:picMkLst>
        </pc:picChg>
        <pc:picChg chg="add mod modCrop">
          <ac:chgData name="James Minton (2204900)" userId="fc08c62f-a197-45d2-877d-f10a923d7cab" providerId="ADAL" clId="{A4D54116-B089-4012-8427-52D05F83F84E}" dt="2026-05-06T22:57:06.891" v="5927" actId="1035"/>
          <ac:picMkLst>
            <pc:docMk/>
            <pc:sldMk cId="1032727246" sldId="256"/>
            <ac:picMk id="76" creationId="{410E0E83-D5D4-C203-A453-0A764D4E1DC1}"/>
          </ac:picMkLst>
        </pc:picChg>
        <pc:picChg chg="add mod modCrop">
          <ac:chgData name="James Minton (2204900)" userId="fc08c62f-a197-45d2-877d-f10a923d7cab" providerId="ADAL" clId="{A4D54116-B089-4012-8427-52D05F83F84E}" dt="2026-05-06T22:57:06.891" v="5927" actId="1035"/>
          <ac:picMkLst>
            <pc:docMk/>
            <pc:sldMk cId="1032727246" sldId="256"/>
            <ac:picMk id="80" creationId="{24C5B776-CBD5-EB7E-81CF-D16C5B79FA70}"/>
          </ac:picMkLst>
        </pc:picChg>
        <pc:picChg chg="add mod modCrop">
          <ac:chgData name="James Minton (2204900)" userId="fc08c62f-a197-45d2-877d-f10a923d7cab" providerId="ADAL" clId="{A4D54116-B089-4012-8427-52D05F83F84E}" dt="2026-05-06T22:57:06.891" v="5927" actId="1035"/>
          <ac:picMkLst>
            <pc:docMk/>
            <pc:sldMk cId="1032727246" sldId="256"/>
            <ac:picMk id="82" creationId="{D6AE59DF-A747-5FE2-0088-9CD891CC32AD}"/>
          </ac:picMkLst>
        </pc:picChg>
        <pc:picChg chg="add mod">
          <ac:chgData name="James Minton (2204900)" userId="fc08c62f-a197-45d2-877d-f10a923d7cab" providerId="ADAL" clId="{A4D54116-B089-4012-8427-52D05F83F84E}" dt="2026-05-06T23:01:02.381" v="6061" actId="1038"/>
          <ac:picMkLst>
            <pc:docMk/>
            <pc:sldMk cId="1032727246" sldId="256"/>
            <ac:picMk id="86" creationId="{3FA0CD3B-5329-1646-E1D9-218B534B4448}"/>
          </ac:picMkLst>
        </pc:picChg>
        <pc:picChg chg="add mod">
          <ac:chgData name="James Minton (2204900)" userId="fc08c62f-a197-45d2-877d-f10a923d7cab" providerId="ADAL" clId="{A4D54116-B089-4012-8427-52D05F83F84E}" dt="2026-05-07T13:33:05.087" v="6085" actId="1035"/>
          <ac:picMkLst>
            <pc:docMk/>
            <pc:sldMk cId="1032727246" sldId="256"/>
            <ac:picMk id="88" creationId="{472372B7-83CE-73E9-7C0B-EBF1EA070608}"/>
          </ac:picMkLst>
        </pc:picChg>
        <pc:picChg chg="add mod">
          <ac:chgData name="James Minton (2204900)" userId="fc08c62f-a197-45d2-877d-f10a923d7cab" providerId="ADAL" clId="{A4D54116-B089-4012-8427-52D05F83F84E}" dt="2026-05-07T13:33:12.379" v="6099" actId="1035"/>
          <ac:picMkLst>
            <pc:docMk/>
            <pc:sldMk cId="1032727246" sldId="256"/>
            <ac:picMk id="90" creationId="{E196E71B-D8F8-BABA-FB6C-359EA97D745C}"/>
          </ac:picMkLst>
        </pc:picChg>
        <pc:picChg chg="add mod">
          <ac:chgData name="James Minton (2204900)" userId="fc08c62f-a197-45d2-877d-f10a923d7cab" providerId="ADAL" clId="{A4D54116-B089-4012-8427-52D05F83F84E}" dt="2026-05-06T22:37:33.531" v="5462" actId="1076"/>
          <ac:picMkLst>
            <pc:docMk/>
            <pc:sldMk cId="1032727246" sldId="256"/>
            <ac:picMk id="101" creationId="{6F1FF558-04E4-32B6-AE19-BA439ED3F430}"/>
          </ac:picMkLst>
        </pc:picChg>
        <pc:picChg chg="add mod modCrop">
          <ac:chgData name="James Minton (2204900)" userId="fc08c62f-a197-45d2-877d-f10a923d7cab" providerId="ADAL" clId="{A4D54116-B089-4012-8427-52D05F83F84E}" dt="2026-05-06T22:54:52.703" v="5883" actId="1076"/>
          <ac:picMkLst>
            <pc:docMk/>
            <pc:sldMk cId="1032727246" sldId="256"/>
            <ac:picMk id="108" creationId="{34CF814F-953D-8478-F296-7B196FE91191}"/>
          </ac:picMkLst>
        </pc:picChg>
        <pc:picChg chg="add del">
          <ac:chgData name="James Minton (2204900)" userId="fc08c62f-a197-45d2-877d-f10a923d7cab" providerId="ADAL" clId="{A4D54116-B089-4012-8427-52D05F83F84E}" dt="2026-05-06T18:11:40.886" v="4120" actId="22"/>
          <ac:picMkLst>
            <pc:docMk/>
            <pc:sldMk cId="1032727246" sldId="256"/>
            <ac:picMk id="110" creationId="{5BEF3D01-D1E6-7780-8EF0-C0F1C0D989EF}"/>
          </ac:picMkLst>
        </pc:picChg>
        <pc:cxnChg chg="mod">
          <ac:chgData name="James Minton (2204900)" userId="fc08c62f-a197-45d2-877d-f10a923d7cab" providerId="ADAL" clId="{A4D54116-B089-4012-8427-52D05F83F84E}" dt="2026-05-06T21:45:30.187" v="4930" actId="1035"/>
          <ac:cxnSpMkLst>
            <pc:docMk/>
            <pc:sldMk cId="1032727246" sldId="256"/>
            <ac:cxnSpMk id="4" creationId="{00000000-0000-0000-0000-000000000000}"/>
          </ac:cxnSpMkLst>
        </pc:cxnChg>
        <pc:cxnChg chg="mod">
          <ac:chgData name="James Minton (2204900)" userId="fc08c62f-a197-45d2-877d-f10a923d7cab" providerId="ADAL" clId="{A4D54116-B089-4012-8427-52D05F83F84E}" dt="2026-05-06T21:45:16.316" v="4892" actId="1036"/>
          <ac:cxnSpMkLst>
            <pc:docMk/>
            <pc:sldMk cId="1032727246" sldId="256"/>
            <ac:cxnSpMk id="36" creationId="{00000000-0000-0000-0000-000000000000}"/>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5/7/2026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18" Type="http://schemas.openxmlformats.org/officeDocument/2006/relationships/image" Target="../media/image17.png"/><Relationship Id="rId3" Type="http://schemas.openxmlformats.org/officeDocument/2006/relationships/image" Target="../media/image2.png"/><Relationship Id="rId21" Type="http://schemas.openxmlformats.org/officeDocument/2006/relationships/image" Target="../media/image20.pn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6.png"/><Relationship Id="rId2" Type="http://schemas.openxmlformats.org/officeDocument/2006/relationships/image" Target="../media/image1.jpg"/><Relationship Id="rId16" Type="http://schemas.openxmlformats.org/officeDocument/2006/relationships/image" Target="../media/image15.png"/><Relationship Id="rId20" Type="http://schemas.openxmlformats.org/officeDocument/2006/relationships/image" Target="../media/image19.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png"/><Relationship Id="rId19" Type="http://schemas.openxmlformats.org/officeDocument/2006/relationships/image" Target="../media/image18.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947927" y="1444467"/>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Mechanical Flaps vs Morphing Aerofoils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James Minton</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Jordan Jenkins</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Mechanical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377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6705"/>
            <a:ext cx="1420200" cy="1576422"/>
          </a:xfrm>
          <a:prstGeom prst="rect">
            <a:avLst/>
          </a:prstGeom>
        </p:spPr>
      </p:pic>
      <p:cxnSp>
        <p:nvCxnSpPr>
          <p:cNvPr id="4" name="Straight Connector 3"/>
          <p:cNvCxnSpPr/>
          <p:nvPr/>
        </p:nvCxnSpPr>
        <p:spPr>
          <a:xfrm>
            <a:off x="180000" y="156829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9" name="Text Box 6"/>
              <p:cNvSpPr txBox="1">
                <a:spLocks noChangeArrowheads="1"/>
              </p:cNvSpPr>
              <p:nvPr/>
            </p:nvSpPr>
            <p:spPr bwMode="auto">
              <a:xfrm>
                <a:off x="180000" y="5043448"/>
                <a:ext cx="6415087" cy="13674666"/>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Aerodynamic performance is a fundamental consideration for aircraft design, directly influencing </a:t>
                </a:r>
                <a:r>
                  <a:rPr lang="en-GB" sz="2800" dirty="0"/>
                  <a:t>stability, and overall flight capability. The two Main factors for aerodynamic performance being lift and drag of the wing. Lift is created when air particles going over the top of the aerofoil are faster than those going under it creating pressure imbalance, this imbalance is known as lift.[1]</a:t>
                </a:r>
              </a:p>
              <a:p>
                <a:pPr>
                  <a:spcBef>
                    <a:spcPct val="50000"/>
                  </a:spcBef>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𝐿</m:t>
                      </m:r>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1</m:t>
                          </m:r>
                        </m:num>
                        <m:den>
                          <m:r>
                            <a:rPr lang="en-GB" i="1">
                              <a:latin typeface="Cambria Math" panose="02040503050406030204" pitchFamily="18" charset="0"/>
                            </a:rPr>
                            <m:t>2</m:t>
                          </m:r>
                        </m:den>
                      </m:f>
                      <m:r>
                        <a:rPr lang="en-GB" i="1">
                          <a:latin typeface="Cambria Math" panose="02040503050406030204" pitchFamily="18" charset="0"/>
                        </a:rPr>
                        <m:t>𝜌</m:t>
                      </m:r>
                      <m:sSup>
                        <m:sSupPr>
                          <m:ctrlPr>
                            <a:rPr lang="en-GB" i="1">
                              <a:latin typeface="Cambria Math" panose="02040503050406030204" pitchFamily="18" charset="0"/>
                            </a:rPr>
                          </m:ctrlPr>
                        </m:sSupPr>
                        <m:e>
                          <m:r>
                            <a:rPr lang="en-GB" i="1">
                              <a:latin typeface="Cambria Math" panose="02040503050406030204" pitchFamily="18" charset="0"/>
                            </a:rPr>
                            <m:t>𝑉</m:t>
                          </m:r>
                        </m:e>
                        <m:sup>
                          <m:r>
                            <a:rPr lang="en-GB" i="1">
                              <a:latin typeface="Cambria Math" panose="02040503050406030204" pitchFamily="18" charset="0"/>
                            </a:rPr>
                            <m:t>2</m:t>
                          </m:r>
                        </m:sup>
                      </m:sSup>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𝐿</m:t>
                          </m:r>
                        </m:sub>
                      </m:sSub>
                      <m:r>
                        <a:rPr lang="en-GB" i="1">
                          <a:latin typeface="Cambria Math" panose="02040503050406030204" pitchFamily="18" charset="0"/>
                        </a:rPr>
                        <m:t>𝐴</m:t>
                      </m:r>
                    </m:oMath>
                  </m:oMathPara>
                </a14:m>
                <a:endParaRPr lang="en-GB" dirty="0"/>
              </a:p>
              <a:p>
                <a:pPr>
                  <a:spcBef>
                    <a:spcPct val="50000"/>
                  </a:spcBef>
                </a:pPr>
                <a:r>
                  <a:rPr lang="en-US" altLang="en-US" sz="2800" dirty="0"/>
                  <a:t>Drag on the other hand is the force that resists motion or a better explanation is how efficiently the aerofoil passes through the particles of air.</a:t>
                </a:r>
              </a:p>
              <a:p>
                <a:pPr>
                  <a:spcBef>
                    <a:spcPct val="50000"/>
                  </a:spcBef>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𝐷</m:t>
                      </m:r>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1</m:t>
                          </m:r>
                        </m:num>
                        <m:den>
                          <m:r>
                            <a:rPr lang="en-GB" i="1">
                              <a:latin typeface="Cambria Math" panose="02040503050406030204" pitchFamily="18" charset="0"/>
                            </a:rPr>
                            <m:t>2</m:t>
                          </m:r>
                        </m:den>
                      </m:f>
                      <m:r>
                        <a:rPr lang="en-GB" i="1">
                          <a:latin typeface="Cambria Math" panose="02040503050406030204" pitchFamily="18" charset="0"/>
                        </a:rPr>
                        <m:t>𝜌</m:t>
                      </m:r>
                      <m:sSup>
                        <m:sSupPr>
                          <m:ctrlPr>
                            <a:rPr lang="en-GB" i="1">
                              <a:latin typeface="Cambria Math" panose="02040503050406030204" pitchFamily="18" charset="0"/>
                            </a:rPr>
                          </m:ctrlPr>
                        </m:sSupPr>
                        <m:e>
                          <m:r>
                            <a:rPr lang="en-GB" i="1">
                              <a:latin typeface="Cambria Math" panose="02040503050406030204" pitchFamily="18" charset="0"/>
                            </a:rPr>
                            <m:t>𝑉</m:t>
                          </m:r>
                        </m:e>
                        <m:sup>
                          <m:r>
                            <a:rPr lang="en-GB" i="1">
                              <a:latin typeface="Cambria Math" panose="02040503050406030204" pitchFamily="18" charset="0"/>
                            </a:rPr>
                            <m:t>2</m:t>
                          </m:r>
                        </m:sup>
                      </m:sSup>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𝐷</m:t>
                          </m:r>
                        </m:sub>
                      </m:sSub>
                      <m:r>
                        <a:rPr lang="en-GB" i="1">
                          <a:latin typeface="Cambria Math" panose="02040503050406030204" pitchFamily="18" charset="0"/>
                        </a:rPr>
                        <m:t>𝐴</m:t>
                      </m:r>
                    </m:oMath>
                  </m:oMathPara>
                </a14:m>
                <a:endParaRPr lang="en-GB" dirty="0"/>
              </a:p>
              <a:p>
                <a:pPr>
                  <a:spcBef>
                    <a:spcPct val="50000"/>
                  </a:spcBef>
                </a:pPr>
                <a:r>
                  <a:rPr lang="en-US" altLang="en-US" sz="2800" dirty="0"/>
                  <a:t>This study will investigate two different control surfaces for wings that being a tradition approach using mechanical flaps and the other using  an adaptive camber to morphing the wing into the desired deflection shape.</a:t>
                </a:r>
              </a:p>
              <a:p>
                <a:pPr>
                  <a:spcBef>
                    <a:spcPct val="50000"/>
                  </a:spcBef>
                </a:pPr>
                <a:endParaRPr lang="en-US" altLang="en-US" sz="2800" dirty="0"/>
              </a:p>
            </p:txBody>
          </p:sp>
        </mc:Choice>
        <mc:Fallback xmlns="">
          <p:sp>
            <p:nvSpPr>
              <p:cNvPr id="9" name="Text Box 6"/>
              <p:cNvSpPr txBox="1">
                <a:spLocks noRot="1" noChangeAspect="1" noMove="1" noResize="1" noEditPoints="1" noAdjustHandles="1" noChangeArrowheads="1" noChangeShapeType="1" noTextEdit="1"/>
              </p:cNvSpPr>
              <p:nvPr/>
            </p:nvSpPr>
            <p:spPr bwMode="auto">
              <a:xfrm>
                <a:off x="180000" y="5043448"/>
                <a:ext cx="6415087" cy="13674666"/>
              </a:xfrm>
              <a:prstGeom prst="rect">
                <a:avLst/>
              </a:prstGeom>
              <a:blipFill>
                <a:blip r:embed="rId4"/>
                <a:stretch>
                  <a:fillRect l="-285" r="-665"/>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noFill/>
                  </a:rPr>
                  <a:t> </a:t>
                </a:r>
              </a:p>
            </p:txBody>
          </p:sp>
        </mc:Fallback>
      </mc:AlternateContent>
      <p:sp>
        <p:nvSpPr>
          <p:cNvPr id="12" name="Text Box 8"/>
          <p:cNvSpPr txBox="1">
            <a:spLocks noChangeArrowheads="1"/>
          </p:cNvSpPr>
          <p:nvPr/>
        </p:nvSpPr>
        <p:spPr bwMode="auto">
          <a:xfrm>
            <a:off x="180000" y="17399225"/>
            <a:ext cx="6415087" cy="660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Project Aims:</a:t>
            </a:r>
          </a:p>
          <a:p>
            <a:pPr marL="457200" indent="-457200">
              <a:spcBef>
                <a:spcPct val="20000"/>
              </a:spcBef>
              <a:buFont typeface="Arial" panose="020B0604020202020204" pitchFamily="34" charset="0"/>
              <a:buChar char="•"/>
            </a:pPr>
            <a:r>
              <a:rPr lang="en-AU" altLang="en-US" sz="2800" dirty="0"/>
              <a:t>To investigate aerodynamic performance of a morphing aerofoil compared to a mechanical flap system.  </a:t>
            </a:r>
          </a:p>
          <a:p>
            <a:pPr marL="457200" indent="-457200">
              <a:spcBef>
                <a:spcPct val="20000"/>
              </a:spcBef>
              <a:buFont typeface="Arial" panose="020B0604020202020204" pitchFamily="34" charset="0"/>
              <a:buChar char="•"/>
            </a:pPr>
            <a:r>
              <a:rPr lang="en-AU" altLang="en-US" sz="2800" dirty="0"/>
              <a:t>To analyse </a:t>
            </a:r>
            <a:r>
              <a:rPr lang="en-AU" altLang="en-US" sz="2800"/>
              <a:t>lift and </a:t>
            </a:r>
            <a:r>
              <a:rPr lang="en-AU" altLang="en-US" sz="2800" dirty="0"/>
              <a:t>drag ratio under identical flow conditions.</a:t>
            </a:r>
          </a:p>
          <a:p>
            <a:pPr marL="457200" indent="-457200">
              <a:spcBef>
                <a:spcPct val="20000"/>
              </a:spcBef>
              <a:buFont typeface="Arial" panose="020B0604020202020204" pitchFamily="34" charset="0"/>
              <a:buChar char="•"/>
            </a:pPr>
            <a:r>
              <a:rPr lang="en-AU" altLang="en-US" sz="2800" dirty="0"/>
              <a:t>To evaluate flow behaviour including press distribution, separation and wake characteristic using CFD.</a:t>
            </a:r>
          </a:p>
          <a:p>
            <a:pPr marL="457200" indent="-457200">
              <a:spcBef>
                <a:spcPct val="20000"/>
              </a:spcBef>
              <a:buFont typeface="Arial" panose="020B0604020202020204" pitchFamily="34" charset="0"/>
              <a:buChar char="•"/>
            </a:pPr>
            <a:r>
              <a:rPr lang="en-AU" altLang="en-US" sz="2800" dirty="0"/>
              <a:t>Validate CDF results through wind tunnel testing.</a:t>
            </a:r>
          </a:p>
        </p:txBody>
      </p:sp>
      <p:sp>
        <p:nvSpPr>
          <p:cNvPr id="22" name="Text Box 10"/>
          <p:cNvSpPr txBox="1">
            <a:spLocks noChangeArrowheads="1"/>
          </p:cNvSpPr>
          <p:nvPr/>
        </p:nvSpPr>
        <p:spPr bwMode="auto">
          <a:xfrm>
            <a:off x="14646283" y="22712421"/>
            <a:ext cx="6994049" cy="3289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Conclusion</a:t>
            </a:r>
          </a:p>
          <a:p>
            <a:pPr marL="342900" indent="-342900">
              <a:spcBef>
                <a:spcPct val="50000"/>
              </a:spcBef>
              <a:buFont typeface="Arial" panose="020B0604020202020204" pitchFamily="34" charset="0"/>
              <a:buChar char="•"/>
            </a:pPr>
            <a:r>
              <a:rPr lang="en-US" altLang="en-US" sz="2200" dirty="0"/>
              <a:t>Morphing show improved aerodynamic efficiency.</a:t>
            </a:r>
          </a:p>
          <a:p>
            <a:pPr marL="342900" indent="-342900">
              <a:spcBef>
                <a:spcPct val="50000"/>
              </a:spcBef>
              <a:buFont typeface="Arial" panose="020B0604020202020204" pitchFamily="34" charset="0"/>
              <a:buChar char="•"/>
            </a:pPr>
            <a:r>
              <a:rPr lang="en-US" altLang="en-US" sz="2200" dirty="0"/>
              <a:t>CFD and wind tunnel result show consistent trends.</a:t>
            </a:r>
          </a:p>
          <a:p>
            <a:pPr marL="342900" indent="-342900">
              <a:spcBef>
                <a:spcPct val="50000"/>
              </a:spcBef>
              <a:buFont typeface="Arial" panose="020B0604020202020204" pitchFamily="34" charset="0"/>
              <a:buChar char="•"/>
            </a:pPr>
            <a:r>
              <a:rPr lang="en-US" altLang="en-US" sz="2200" dirty="0"/>
              <a:t>Traditional wings produced more turbulent wake regions.</a:t>
            </a:r>
          </a:p>
        </p:txBody>
      </p:sp>
      <p:sp>
        <p:nvSpPr>
          <p:cNvPr id="23" name="Text Box 11"/>
          <p:cNvSpPr txBox="1">
            <a:spLocks noChangeArrowheads="1"/>
          </p:cNvSpPr>
          <p:nvPr/>
        </p:nvSpPr>
        <p:spPr bwMode="auto">
          <a:xfrm>
            <a:off x="14676280" y="27241553"/>
            <a:ext cx="6415087" cy="1704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r>
              <a:rPr lang="en-GB" sz="2000" dirty="0"/>
              <a:t>[1] Anderson, J.D. (2017) </a:t>
            </a:r>
            <a:r>
              <a:rPr lang="en-GB" sz="2000" i="1" dirty="0"/>
              <a:t>Fundamentals of Aerodynamics</a:t>
            </a:r>
            <a:r>
              <a:rPr lang="en-GB" sz="2000" dirty="0"/>
              <a:t>. 6th </a:t>
            </a:r>
            <a:r>
              <a:rPr lang="en-GB" sz="2000" dirty="0" err="1"/>
              <a:t>edn</a:t>
            </a:r>
            <a:r>
              <a:rPr lang="en-GB" sz="2000" dirty="0"/>
              <a:t>. New York: McGraw-Hill.</a:t>
            </a:r>
          </a:p>
        </p:txBody>
      </p:sp>
      <p:sp>
        <p:nvSpPr>
          <p:cNvPr id="31" name="Rectangle 30"/>
          <p:cNvSpPr>
            <a:spLocks noChangeArrowheads="1"/>
          </p:cNvSpPr>
          <p:nvPr/>
        </p:nvSpPr>
        <p:spPr bwMode="auto">
          <a:xfrm>
            <a:off x="440292" y="16381489"/>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Pic</a:t>
            </a:r>
          </a:p>
        </p:txBody>
      </p:sp>
      <p:cxnSp>
        <p:nvCxnSpPr>
          <p:cNvPr id="36" name="Straight Connector 35"/>
          <p:cNvCxnSpPr/>
          <p:nvPr/>
        </p:nvCxnSpPr>
        <p:spPr>
          <a:xfrm>
            <a:off x="179999" y="29232999"/>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33" name="Picture 32">
            <a:extLst>
              <a:ext uri="{FF2B5EF4-FFF2-40B4-BE49-F238E27FC236}">
                <a16:creationId xmlns:a16="http://schemas.microsoft.com/office/drawing/2014/main" id="{E775E0AA-7497-8E0D-B33D-09906C8023B2}"/>
              </a:ext>
            </a:extLst>
          </p:cNvPr>
          <p:cNvPicPr>
            <a:picLocks noChangeAspect="1"/>
          </p:cNvPicPr>
          <p:nvPr/>
        </p:nvPicPr>
        <p:blipFill>
          <a:blip r:embed="rId5"/>
          <a:srcRect l="27150" t="13351" r="20355" b="32302"/>
          <a:stretch>
            <a:fillRect/>
          </a:stretch>
        </p:blipFill>
        <p:spPr>
          <a:xfrm>
            <a:off x="264329" y="1670413"/>
            <a:ext cx="2683598" cy="3704361"/>
          </a:xfrm>
          <a:prstGeom prst="rect">
            <a:avLst/>
          </a:prstGeom>
        </p:spPr>
      </p:pic>
      <p:pic>
        <p:nvPicPr>
          <p:cNvPr id="47" name="Picture 46">
            <a:extLst>
              <a:ext uri="{FF2B5EF4-FFF2-40B4-BE49-F238E27FC236}">
                <a16:creationId xmlns:a16="http://schemas.microsoft.com/office/drawing/2014/main" id="{8DEDF9F2-A3ED-0574-F279-D7D17868D92A}"/>
              </a:ext>
            </a:extLst>
          </p:cNvPr>
          <p:cNvPicPr>
            <a:picLocks noChangeAspect="1"/>
          </p:cNvPicPr>
          <p:nvPr/>
        </p:nvPicPr>
        <p:blipFill>
          <a:blip r:embed="rId6"/>
          <a:stretch>
            <a:fillRect/>
          </a:stretch>
        </p:blipFill>
        <p:spPr>
          <a:xfrm>
            <a:off x="180000" y="29335120"/>
            <a:ext cx="5196549" cy="875236"/>
          </a:xfrm>
          <a:prstGeom prst="rect">
            <a:avLst/>
          </a:prstGeom>
        </p:spPr>
      </p:pic>
      <p:pic>
        <p:nvPicPr>
          <p:cNvPr id="49" name="Picture 48">
            <a:extLst>
              <a:ext uri="{FF2B5EF4-FFF2-40B4-BE49-F238E27FC236}">
                <a16:creationId xmlns:a16="http://schemas.microsoft.com/office/drawing/2014/main" id="{77524110-08EC-1E67-C2EF-589BA5EE45CD}"/>
              </a:ext>
            </a:extLst>
          </p:cNvPr>
          <p:cNvPicPr>
            <a:picLocks noChangeAspect="1"/>
          </p:cNvPicPr>
          <p:nvPr/>
        </p:nvPicPr>
        <p:blipFill>
          <a:blip r:embed="rId7"/>
          <a:stretch>
            <a:fillRect/>
          </a:stretch>
        </p:blipFill>
        <p:spPr>
          <a:xfrm>
            <a:off x="6076849" y="29309093"/>
            <a:ext cx="3018175" cy="936273"/>
          </a:xfrm>
          <a:prstGeom prst="rect">
            <a:avLst/>
          </a:prstGeom>
        </p:spPr>
      </p:pic>
      <p:sp>
        <p:nvSpPr>
          <p:cNvPr id="50" name="Text Box 6">
            <a:extLst>
              <a:ext uri="{FF2B5EF4-FFF2-40B4-BE49-F238E27FC236}">
                <a16:creationId xmlns:a16="http://schemas.microsoft.com/office/drawing/2014/main" id="{47F9CDF5-71DE-A0A8-F6F1-690964D7FBC7}"/>
              </a:ext>
            </a:extLst>
          </p:cNvPr>
          <p:cNvSpPr txBox="1">
            <a:spLocks noChangeArrowheads="1"/>
          </p:cNvSpPr>
          <p:nvPr/>
        </p:nvSpPr>
        <p:spPr bwMode="auto">
          <a:xfrm>
            <a:off x="7847438" y="4362872"/>
            <a:ext cx="6415087" cy="76442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endParaRPr lang="en-US" altLang="en-US" sz="2800" dirty="0"/>
          </a:p>
          <a:p>
            <a:pPr>
              <a:spcBef>
                <a:spcPct val="50000"/>
              </a:spcBef>
            </a:pPr>
            <a:r>
              <a:rPr lang="en-US" altLang="en-US" sz="2800" b="1" dirty="0"/>
              <a:t>Velocity inlet</a:t>
            </a:r>
            <a:r>
              <a:rPr lang="en-US" altLang="en-US" sz="2800" dirty="0"/>
              <a:t>: 30 m/s.</a:t>
            </a:r>
          </a:p>
          <a:p>
            <a:pPr>
              <a:spcBef>
                <a:spcPct val="50000"/>
              </a:spcBef>
            </a:pPr>
            <a:r>
              <a:rPr lang="en-US" altLang="en-US" sz="2800" b="1" dirty="0"/>
              <a:t>Deflection angle</a:t>
            </a:r>
            <a:r>
              <a:rPr lang="en-US" altLang="en-US" sz="2800" dirty="0"/>
              <a:t>: 45º and full.</a:t>
            </a:r>
          </a:p>
          <a:p>
            <a:pPr>
              <a:spcBef>
                <a:spcPct val="50000"/>
              </a:spcBef>
            </a:pPr>
            <a:r>
              <a:rPr lang="en-US" altLang="en-US" sz="2800" b="1" dirty="0"/>
              <a:t>Angle of attack</a:t>
            </a:r>
            <a:r>
              <a:rPr lang="en-US" altLang="en-US" sz="2800" dirty="0"/>
              <a:t>: 10º.</a:t>
            </a:r>
          </a:p>
          <a:p>
            <a:pPr>
              <a:spcBef>
                <a:spcPct val="50000"/>
              </a:spcBef>
            </a:pPr>
            <a:r>
              <a:rPr lang="en-US" altLang="en-US" sz="2800" b="1" dirty="0"/>
              <a:t>Meshing</a:t>
            </a:r>
            <a:r>
              <a:rPr lang="en-US" altLang="en-US" sz="2800" dirty="0"/>
              <a:t>: Polyhedral mesh(</a:t>
            </a:r>
            <a:r>
              <a:rPr lang="en-US" altLang="en-US" sz="2600" dirty="0"/>
              <a:t>0.002 m</a:t>
            </a:r>
            <a:r>
              <a:rPr lang="en-US" altLang="en-US" sz="2800" dirty="0"/>
              <a:t>).</a:t>
            </a:r>
          </a:p>
          <a:p>
            <a:pPr>
              <a:spcBef>
                <a:spcPct val="50000"/>
              </a:spcBef>
            </a:pPr>
            <a:endParaRPr lang="en-US" altLang="en-US" sz="2800" dirty="0"/>
          </a:p>
          <a:p>
            <a:pPr>
              <a:spcBef>
                <a:spcPct val="50000"/>
              </a:spcBef>
            </a:pPr>
            <a:endParaRPr lang="en-US" altLang="en-US" sz="2800" dirty="0"/>
          </a:p>
          <a:p>
            <a:pPr>
              <a:spcBef>
                <a:spcPct val="50000"/>
              </a:spcBef>
            </a:pPr>
            <a:r>
              <a:rPr lang="en-US" altLang="en-US" sz="2800" dirty="0"/>
              <a:t> </a:t>
            </a:r>
          </a:p>
          <a:p>
            <a:pPr>
              <a:spcBef>
                <a:spcPct val="50000"/>
              </a:spcBef>
            </a:pPr>
            <a:endParaRPr lang="en-US" altLang="en-US" sz="2800" dirty="0"/>
          </a:p>
          <a:p>
            <a:pPr>
              <a:spcBef>
                <a:spcPct val="50000"/>
              </a:spcBef>
            </a:pPr>
            <a:r>
              <a:rPr lang="en-US" altLang="en-US" sz="2800" dirty="0"/>
              <a:t>Setup: Pressure-based, steady-state solver with k–</a:t>
            </a:r>
            <a:r>
              <a:rPr lang="el-GR" altLang="en-US" sz="2800" dirty="0"/>
              <a:t>ω </a:t>
            </a:r>
            <a:r>
              <a:rPr lang="en-US" altLang="en-US" sz="2800" dirty="0"/>
              <a:t>SST turbulence model.</a:t>
            </a:r>
          </a:p>
        </p:txBody>
      </p:sp>
      <p:pic>
        <p:nvPicPr>
          <p:cNvPr id="65" name="Picture 64">
            <a:extLst>
              <a:ext uri="{FF2B5EF4-FFF2-40B4-BE49-F238E27FC236}">
                <a16:creationId xmlns:a16="http://schemas.microsoft.com/office/drawing/2014/main" id="{D246DDD1-A4BC-DE2E-2F35-3838F1C7FFEC}"/>
              </a:ext>
            </a:extLst>
          </p:cNvPr>
          <p:cNvPicPr>
            <a:picLocks noChangeAspect="1"/>
          </p:cNvPicPr>
          <p:nvPr/>
        </p:nvPicPr>
        <p:blipFill>
          <a:blip r:embed="rId8"/>
          <a:stretch>
            <a:fillRect/>
          </a:stretch>
        </p:blipFill>
        <p:spPr>
          <a:xfrm>
            <a:off x="8638072" y="7658673"/>
            <a:ext cx="4339525" cy="1966117"/>
          </a:xfrm>
          <a:prstGeom prst="rect">
            <a:avLst/>
          </a:prstGeom>
        </p:spPr>
      </p:pic>
      <p:sp>
        <p:nvSpPr>
          <p:cNvPr id="68" name="Text Box 6">
            <a:extLst>
              <a:ext uri="{FF2B5EF4-FFF2-40B4-BE49-F238E27FC236}">
                <a16:creationId xmlns:a16="http://schemas.microsoft.com/office/drawing/2014/main" id="{2490D373-5E1C-2135-FC39-B4CDEFBE0631}"/>
              </a:ext>
            </a:extLst>
          </p:cNvPr>
          <p:cNvSpPr txBox="1">
            <a:spLocks noChangeArrowheads="1"/>
          </p:cNvSpPr>
          <p:nvPr/>
        </p:nvSpPr>
        <p:spPr bwMode="auto">
          <a:xfrm>
            <a:off x="7756777" y="11368820"/>
            <a:ext cx="6415087" cy="4966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Wind Tunnel Methodology</a:t>
            </a:r>
          </a:p>
          <a:p>
            <a:pPr>
              <a:spcBef>
                <a:spcPct val="50000"/>
              </a:spcBef>
            </a:pPr>
            <a:r>
              <a:rPr lang="en-US" altLang="en-US" sz="2800" b="1" dirty="0"/>
              <a:t>Test Models</a:t>
            </a:r>
            <a:r>
              <a:rPr lang="en-US" altLang="en-US" sz="2800" dirty="0"/>
              <a:t>: NACA 0012 aerofoil with traditional flap and morphing system. </a:t>
            </a:r>
          </a:p>
          <a:p>
            <a:pPr>
              <a:spcBef>
                <a:spcPct val="50000"/>
              </a:spcBef>
            </a:pPr>
            <a:r>
              <a:rPr lang="en-US" altLang="en-US" sz="2800" b="1" dirty="0"/>
              <a:t>Velocity inlet</a:t>
            </a:r>
            <a:r>
              <a:rPr lang="en-US" altLang="en-US" sz="2800" dirty="0"/>
              <a:t>: 30 m/s and 10m/s for inverted models</a:t>
            </a:r>
          </a:p>
          <a:p>
            <a:pPr>
              <a:spcBef>
                <a:spcPct val="50000"/>
              </a:spcBef>
            </a:pPr>
            <a:r>
              <a:rPr lang="en-US" altLang="en-US" sz="2800" b="1" dirty="0"/>
              <a:t>Deflection angle</a:t>
            </a:r>
            <a:r>
              <a:rPr lang="en-US" altLang="en-US" sz="2800" dirty="0"/>
              <a:t>: 45°and full.</a:t>
            </a:r>
          </a:p>
          <a:p>
            <a:pPr>
              <a:spcBef>
                <a:spcPct val="50000"/>
              </a:spcBef>
            </a:pPr>
            <a:r>
              <a:rPr lang="en-US" altLang="en-US" sz="2800" b="1" dirty="0"/>
              <a:t>Angle of attack</a:t>
            </a:r>
            <a:r>
              <a:rPr lang="en-US" altLang="en-US" sz="2800" dirty="0"/>
              <a:t>: 10°.</a:t>
            </a:r>
          </a:p>
        </p:txBody>
      </p:sp>
      <p:pic>
        <p:nvPicPr>
          <p:cNvPr id="70" name="Picture 69">
            <a:extLst>
              <a:ext uri="{FF2B5EF4-FFF2-40B4-BE49-F238E27FC236}">
                <a16:creationId xmlns:a16="http://schemas.microsoft.com/office/drawing/2014/main" id="{491DDFF6-5B1C-C093-5FDD-0C2122444F39}"/>
              </a:ext>
            </a:extLst>
          </p:cNvPr>
          <p:cNvPicPr>
            <a:picLocks noChangeAspect="1"/>
          </p:cNvPicPr>
          <p:nvPr/>
        </p:nvPicPr>
        <p:blipFill>
          <a:blip r:embed="rId9"/>
          <a:stretch>
            <a:fillRect/>
          </a:stretch>
        </p:blipFill>
        <p:spPr>
          <a:xfrm>
            <a:off x="7636150" y="18734893"/>
            <a:ext cx="6731573" cy="1733022"/>
          </a:xfrm>
          <a:prstGeom prst="rect">
            <a:avLst/>
          </a:prstGeom>
        </p:spPr>
      </p:pic>
      <p:pic>
        <p:nvPicPr>
          <p:cNvPr id="74" name="Picture 73">
            <a:extLst>
              <a:ext uri="{FF2B5EF4-FFF2-40B4-BE49-F238E27FC236}">
                <a16:creationId xmlns:a16="http://schemas.microsoft.com/office/drawing/2014/main" id="{16C12759-1B8A-182A-EBB3-A2FE7AF34421}"/>
              </a:ext>
            </a:extLst>
          </p:cNvPr>
          <p:cNvPicPr>
            <a:picLocks noChangeAspect="1"/>
          </p:cNvPicPr>
          <p:nvPr/>
        </p:nvPicPr>
        <p:blipFill>
          <a:blip r:embed="rId10"/>
          <a:stretch>
            <a:fillRect/>
          </a:stretch>
        </p:blipFill>
        <p:spPr>
          <a:xfrm>
            <a:off x="7710528" y="16197047"/>
            <a:ext cx="3272359" cy="1430142"/>
          </a:xfrm>
          <a:prstGeom prst="rect">
            <a:avLst/>
          </a:prstGeom>
        </p:spPr>
      </p:pic>
      <p:pic>
        <p:nvPicPr>
          <p:cNvPr id="76" name="Picture 75">
            <a:extLst>
              <a:ext uri="{FF2B5EF4-FFF2-40B4-BE49-F238E27FC236}">
                <a16:creationId xmlns:a16="http://schemas.microsoft.com/office/drawing/2014/main" id="{410E0E83-D5D4-C203-A453-0A764D4E1DC1}"/>
              </a:ext>
            </a:extLst>
          </p:cNvPr>
          <p:cNvPicPr>
            <a:picLocks noChangeAspect="1"/>
          </p:cNvPicPr>
          <p:nvPr/>
        </p:nvPicPr>
        <p:blipFill>
          <a:blip r:embed="rId11"/>
          <a:srcRect b="9058"/>
          <a:stretch>
            <a:fillRect/>
          </a:stretch>
        </p:blipFill>
        <p:spPr>
          <a:xfrm>
            <a:off x="11069537" y="16189147"/>
            <a:ext cx="3135450" cy="1445179"/>
          </a:xfrm>
          <a:prstGeom prst="rect">
            <a:avLst/>
          </a:prstGeom>
        </p:spPr>
      </p:pic>
      <p:pic>
        <p:nvPicPr>
          <p:cNvPr id="80" name="Picture 79">
            <a:extLst>
              <a:ext uri="{FF2B5EF4-FFF2-40B4-BE49-F238E27FC236}">
                <a16:creationId xmlns:a16="http://schemas.microsoft.com/office/drawing/2014/main" id="{24C5B776-CBD5-EB7E-81CF-D16C5B79FA70}"/>
              </a:ext>
            </a:extLst>
          </p:cNvPr>
          <p:cNvPicPr>
            <a:picLocks noChangeAspect="1"/>
          </p:cNvPicPr>
          <p:nvPr/>
        </p:nvPicPr>
        <p:blipFill>
          <a:blip r:embed="rId12"/>
          <a:srcRect l="6142" b="47003"/>
          <a:stretch>
            <a:fillRect/>
          </a:stretch>
        </p:blipFill>
        <p:spPr>
          <a:xfrm>
            <a:off x="11049034" y="17706657"/>
            <a:ext cx="3141397" cy="959602"/>
          </a:xfrm>
          <a:prstGeom prst="rect">
            <a:avLst/>
          </a:prstGeom>
        </p:spPr>
      </p:pic>
      <p:pic>
        <p:nvPicPr>
          <p:cNvPr id="82" name="Picture 81">
            <a:extLst>
              <a:ext uri="{FF2B5EF4-FFF2-40B4-BE49-F238E27FC236}">
                <a16:creationId xmlns:a16="http://schemas.microsoft.com/office/drawing/2014/main" id="{D6AE59DF-A747-5FE2-0088-9CD891CC32AD}"/>
              </a:ext>
            </a:extLst>
          </p:cNvPr>
          <p:cNvPicPr>
            <a:picLocks noChangeAspect="1"/>
          </p:cNvPicPr>
          <p:nvPr/>
        </p:nvPicPr>
        <p:blipFill>
          <a:blip r:embed="rId13"/>
          <a:srcRect b="43677"/>
          <a:stretch>
            <a:fillRect/>
          </a:stretch>
        </p:blipFill>
        <p:spPr>
          <a:xfrm>
            <a:off x="7731072" y="17718581"/>
            <a:ext cx="3233249" cy="959602"/>
          </a:xfrm>
          <a:prstGeom prst="rect">
            <a:avLst/>
          </a:prstGeom>
        </p:spPr>
      </p:pic>
      <p:sp>
        <p:nvSpPr>
          <p:cNvPr id="85" name="Text Box 6">
            <a:extLst>
              <a:ext uri="{FF2B5EF4-FFF2-40B4-BE49-F238E27FC236}">
                <a16:creationId xmlns:a16="http://schemas.microsoft.com/office/drawing/2014/main" id="{70B967AB-454B-27E3-819B-D570D43DFF20}"/>
              </a:ext>
            </a:extLst>
          </p:cNvPr>
          <p:cNvSpPr txBox="1">
            <a:spLocks noChangeArrowheads="1"/>
          </p:cNvSpPr>
          <p:nvPr/>
        </p:nvSpPr>
        <p:spPr bwMode="auto">
          <a:xfrm>
            <a:off x="7242229" y="20586444"/>
            <a:ext cx="6415087" cy="1088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CFD Results</a:t>
            </a:r>
          </a:p>
        </p:txBody>
      </p:sp>
      <p:pic>
        <p:nvPicPr>
          <p:cNvPr id="86" name="Picture 85">
            <a:extLst>
              <a:ext uri="{FF2B5EF4-FFF2-40B4-BE49-F238E27FC236}">
                <a16:creationId xmlns:a16="http://schemas.microsoft.com/office/drawing/2014/main" id="{3FA0CD3B-5329-1646-E1D9-218B534B4448}"/>
              </a:ext>
            </a:extLst>
          </p:cNvPr>
          <p:cNvPicPr>
            <a:picLocks noChangeAspect="1"/>
          </p:cNvPicPr>
          <p:nvPr/>
        </p:nvPicPr>
        <p:blipFill rotWithShape="1">
          <a:blip r:embed="rId14"/>
          <a:srcRect r="18735" b="2797"/>
          <a:stretch>
            <a:fillRect/>
          </a:stretch>
        </p:blipFill>
        <p:spPr bwMode="auto">
          <a:xfrm>
            <a:off x="7838613" y="25149089"/>
            <a:ext cx="5643077" cy="3796671"/>
          </a:xfrm>
          <a:prstGeom prst="rect">
            <a:avLst/>
          </a:prstGeom>
          <a:ln>
            <a:noFill/>
          </a:ln>
          <a:extLst>
            <a:ext uri="{53640926-AAD7-44D8-BBD7-CCE9431645EC}">
              <a14:shadowObscured xmlns:a14="http://schemas.microsoft.com/office/drawing/2010/main"/>
            </a:ext>
          </a:extLst>
        </p:spPr>
      </p:pic>
      <p:pic>
        <p:nvPicPr>
          <p:cNvPr id="88" name="Picture 87">
            <a:extLst>
              <a:ext uri="{FF2B5EF4-FFF2-40B4-BE49-F238E27FC236}">
                <a16:creationId xmlns:a16="http://schemas.microsoft.com/office/drawing/2014/main" id="{472372B7-83CE-73E9-7C0B-EBF1EA070608}"/>
              </a:ext>
            </a:extLst>
          </p:cNvPr>
          <p:cNvPicPr>
            <a:picLocks noChangeAspect="1"/>
          </p:cNvPicPr>
          <p:nvPr/>
        </p:nvPicPr>
        <p:blipFill rotWithShape="1">
          <a:blip r:embed="rId15"/>
          <a:srcRect r="17406"/>
          <a:stretch>
            <a:fillRect/>
          </a:stretch>
        </p:blipFill>
        <p:spPr bwMode="auto">
          <a:xfrm>
            <a:off x="15270693" y="1613263"/>
            <a:ext cx="5643076" cy="3843044"/>
          </a:xfrm>
          <a:prstGeom prst="rect">
            <a:avLst/>
          </a:prstGeom>
          <a:ln>
            <a:noFill/>
          </a:ln>
          <a:extLst>
            <a:ext uri="{53640926-AAD7-44D8-BBD7-CCE9431645EC}">
              <a14:shadowObscured xmlns:a14="http://schemas.microsoft.com/office/drawing/2010/main"/>
            </a:ext>
          </a:extLst>
        </p:spPr>
      </p:pic>
      <p:pic>
        <p:nvPicPr>
          <p:cNvPr id="90" name="Picture 89">
            <a:extLst>
              <a:ext uri="{FF2B5EF4-FFF2-40B4-BE49-F238E27FC236}">
                <a16:creationId xmlns:a16="http://schemas.microsoft.com/office/drawing/2014/main" id="{E196E71B-D8F8-BABA-FB6C-359EA97D745C}"/>
              </a:ext>
            </a:extLst>
          </p:cNvPr>
          <p:cNvPicPr>
            <a:picLocks noChangeAspect="1"/>
          </p:cNvPicPr>
          <p:nvPr/>
        </p:nvPicPr>
        <p:blipFill>
          <a:blip r:embed="rId16"/>
          <a:stretch>
            <a:fillRect/>
          </a:stretch>
        </p:blipFill>
        <p:spPr>
          <a:xfrm>
            <a:off x="15383028" y="5471321"/>
            <a:ext cx="5520557" cy="3714471"/>
          </a:xfrm>
          <a:prstGeom prst="rect">
            <a:avLst/>
          </a:prstGeom>
        </p:spPr>
      </p:pic>
      <p:sp>
        <p:nvSpPr>
          <p:cNvPr id="96" name="Text Box 6">
            <a:extLst>
              <a:ext uri="{FF2B5EF4-FFF2-40B4-BE49-F238E27FC236}">
                <a16:creationId xmlns:a16="http://schemas.microsoft.com/office/drawing/2014/main" id="{7FC2271C-9DEF-5D79-C9BD-9A38B1A05791}"/>
              </a:ext>
            </a:extLst>
          </p:cNvPr>
          <p:cNvSpPr txBox="1">
            <a:spLocks noChangeArrowheads="1"/>
          </p:cNvSpPr>
          <p:nvPr/>
        </p:nvSpPr>
        <p:spPr bwMode="auto">
          <a:xfrm>
            <a:off x="14501325" y="9272780"/>
            <a:ext cx="6415087" cy="1919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Wind Tunnel Results</a:t>
            </a:r>
          </a:p>
          <a:p>
            <a:pPr>
              <a:spcBef>
                <a:spcPct val="50000"/>
              </a:spcBef>
            </a:pPr>
            <a:endParaRPr lang="en-AU" altLang="en-US" sz="3600" b="1" dirty="0"/>
          </a:p>
        </p:txBody>
      </p:sp>
      <p:graphicFrame>
        <p:nvGraphicFramePr>
          <p:cNvPr id="97" name="Table 96">
            <a:extLst>
              <a:ext uri="{FF2B5EF4-FFF2-40B4-BE49-F238E27FC236}">
                <a16:creationId xmlns:a16="http://schemas.microsoft.com/office/drawing/2014/main" id="{A2AE21BD-B417-D52B-0EED-44959C758D36}"/>
              </a:ext>
            </a:extLst>
          </p:cNvPr>
          <p:cNvGraphicFramePr>
            <a:graphicFrameLocks noGrp="1"/>
          </p:cNvGraphicFramePr>
          <p:nvPr>
            <p:extLst>
              <p:ext uri="{D42A27DB-BD31-4B8C-83A1-F6EECF244321}">
                <p14:modId xmlns:p14="http://schemas.microsoft.com/office/powerpoint/2010/main" val="2411879427"/>
              </p:ext>
            </p:extLst>
          </p:nvPr>
        </p:nvGraphicFramePr>
        <p:xfrm>
          <a:off x="14467785" y="10060543"/>
          <a:ext cx="3365026" cy="3107565"/>
        </p:xfrm>
        <a:graphic>
          <a:graphicData uri="http://schemas.openxmlformats.org/drawingml/2006/table">
            <a:tbl>
              <a:tblPr firstRow="1" firstCol="1" bandRow="1">
                <a:tableStyleId>{5C22544A-7EE6-4342-B048-85BDC9FD1C3A}</a:tableStyleId>
              </a:tblPr>
              <a:tblGrid>
                <a:gridCol w="836404">
                  <a:extLst>
                    <a:ext uri="{9D8B030D-6E8A-4147-A177-3AD203B41FA5}">
                      <a16:colId xmlns:a16="http://schemas.microsoft.com/office/drawing/2014/main" val="4033346003"/>
                    </a:ext>
                  </a:extLst>
                </a:gridCol>
                <a:gridCol w="892762">
                  <a:extLst>
                    <a:ext uri="{9D8B030D-6E8A-4147-A177-3AD203B41FA5}">
                      <a16:colId xmlns:a16="http://schemas.microsoft.com/office/drawing/2014/main" val="1538346599"/>
                    </a:ext>
                  </a:extLst>
                </a:gridCol>
                <a:gridCol w="892762">
                  <a:extLst>
                    <a:ext uri="{9D8B030D-6E8A-4147-A177-3AD203B41FA5}">
                      <a16:colId xmlns:a16="http://schemas.microsoft.com/office/drawing/2014/main" val="49716413"/>
                    </a:ext>
                  </a:extLst>
                </a:gridCol>
                <a:gridCol w="743098">
                  <a:extLst>
                    <a:ext uri="{9D8B030D-6E8A-4147-A177-3AD203B41FA5}">
                      <a16:colId xmlns:a16="http://schemas.microsoft.com/office/drawing/2014/main" val="2145895157"/>
                    </a:ext>
                  </a:extLst>
                </a:gridCol>
              </a:tblGrid>
              <a:tr h="228946">
                <a:tc>
                  <a:txBody>
                    <a:bodyPr/>
                    <a:lstStyle/>
                    <a:p>
                      <a:pPr algn="ctr">
                        <a:lnSpc>
                          <a:spcPct val="150000"/>
                        </a:lnSpc>
                        <a:spcAft>
                          <a:spcPts val="800"/>
                        </a:spcAft>
                        <a:buNone/>
                      </a:pPr>
                      <a:r>
                        <a:rPr lang="en-GB" sz="1050" kern="0" dirty="0">
                          <a:effectLst/>
                        </a:rPr>
                        <a:t>Model</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Lift (grammes)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Drag (grammes)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Velocity (m/s)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24690822"/>
                  </a:ext>
                </a:extLst>
              </a:tr>
              <a:tr h="200307">
                <a:tc>
                  <a:txBody>
                    <a:bodyPr/>
                    <a:lstStyle/>
                    <a:p>
                      <a:pPr algn="ctr">
                        <a:lnSpc>
                          <a:spcPct val="150000"/>
                        </a:lnSpc>
                        <a:spcAft>
                          <a:spcPts val="800"/>
                        </a:spcAft>
                        <a:buNone/>
                      </a:pPr>
                      <a:r>
                        <a:rPr lang="en-GB" sz="1050" kern="0" dirty="0">
                          <a:effectLst/>
                        </a:rPr>
                        <a:t>Traditional wing  45º</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dirty="0">
                          <a:effectLst/>
                        </a:rPr>
                        <a:t>125</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170</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30</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27728173"/>
                  </a:ext>
                </a:extLst>
              </a:tr>
              <a:tr h="200307">
                <a:tc>
                  <a:txBody>
                    <a:bodyPr/>
                    <a:lstStyle/>
                    <a:p>
                      <a:pPr algn="ctr">
                        <a:lnSpc>
                          <a:spcPct val="150000"/>
                        </a:lnSpc>
                        <a:spcAft>
                          <a:spcPts val="800"/>
                        </a:spcAft>
                        <a:buNone/>
                      </a:pPr>
                      <a:r>
                        <a:rPr lang="en-GB" sz="1050" kern="0" dirty="0">
                          <a:effectLst/>
                        </a:rPr>
                        <a:t>Traditional wing 2 full</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110</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dirty="0">
                          <a:effectLst/>
                        </a:rPr>
                        <a:t>235</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30</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51962549"/>
                  </a:ext>
                </a:extLst>
              </a:tr>
              <a:tr h="108242">
                <a:tc>
                  <a:txBody>
                    <a:bodyPr/>
                    <a:lstStyle/>
                    <a:p>
                      <a:pPr algn="ctr">
                        <a:lnSpc>
                          <a:spcPct val="150000"/>
                        </a:lnSpc>
                        <a:spcAft>
                          <a:spcPts val="800"/>
                        </a:spcAft>
                        <a:buNone/>
                      </a:pPr>
                      <a:r>
                        <a:rPr lang="en-GB" sz="800" kern="0">
                          <a:effectLst/>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dirty="0">
                          <a:effectLst/>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dirty="0">
                          <a:effectLst/>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77692522"/>
                  </a:ext>
                </a:extLst>
              </a:tr>
              <a:tr h="228946">
                <a:tc>
                  <a:txBody>
                    <a:bodyPr/>
                    <a:lstStyle/>
                    <a:p>
                      <a:pPr algn="ctr">
                        <a:lnSpc>
                          <a:spcPct val="150000"/>
                        </a:lnSpc>
                        <a:spcAft>
                          <a:spcPts val="800"/>
                        </a:spcAft>
                        <a:buNone/>
                      </a:pPr>
                      <a:r>
                        <a:rPr lang="en-GB" sz="1050" kern="0" dirty="0">
                          <a:effectLst/>
                        </a:rPr>
                        <a:t>Model (Inverted)</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Lift (grammes)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Drag (grammes)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Velocity (m/s)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07559708"/>
                  </a:ext>
                </a:extLst>
              </a:tr>
              <a:tr h="200307">
                <a:tc>
                  <a:txBody>
                    <a:bodyPr/>
                    <a:lstStyle/>
                    <a:p>
                      <a:pPr algn="ctr">
                        <a:lnSpc>
                          <a:spcPct val="150000"/>
                        </a:lnSpc>
                        <a:spcAft>
                          <a:spcPts val="800"/>
                        </a:spcAft>
                        <a:buNone/>
                      </a:pPr>
                      <a:r>
                        <a:rPr lang="en-GB" sz="1050" kern="0" dirty="0">
                          <a:effectLst/>
                        </a:rPr>
                        <a:t>Traditional wing 45º</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80</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dirty="0">
                          <a:effectLst/>
                        </a:rPr>
                        <a:t>65</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10</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88568076"/>
                  </a:ext>
                </a:extLst>
              </a:tr>
              <a:tr h="200307">
                <a:tc>
                  <a:txBody>
                    <a:bodyPr/>
                    <a:lstStyle/>
                    <a:p>
                      <a:pPr algn="ctr">
                        <a:lnSpc>
                          <a:spcPct val="150000"/>
                        </a:lnSpc>
                        <a:spcAft>
                          <a:spcPts val="800"/>
                        </a:spcAft>
                        <a:buNone/>
                      </a:pPr>
                      <a:r>
                        <a:rPr lang="en-GB" sz="1050" kern="0" dirty="0">
                          <a:effectLst/>
                        </a:rPr>
                        <a:t>Traditional wing 2 full</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70</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dirty="0">
                          <a:effectLst/>
                        </a:rPr>
                        <a:t>80</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dirty="0">
                          <a:effectLst/>
                        </a:rPr>
                        <a:t>10</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36349797"/>
                  </a:ext>
                </a:extLst>
              </a:tr>
            </a:tbl>
          </a:graphicData>
        </a:graphic>
      </p:graphicFrame>
      <p:graphicFrame>
        <p:nvGraphicFramePr>
          <p:cNvPr id="98" name="Content Placeholder 3">
            <a:extLst>
              <a:ext uri="{FF2B5EF4-FFF2-40B4-BE49-F238E27FC236}">
                <a16:creationId xmlns:a16="http://schemas.microsoft.com/office/drawing/2014/main" id="{A63D660B-B790-731A-CFD6-E1287DCAE484}"/>
              </a:ext>
            </a:extLst>
          </p:cNvPr>
          <p:cNvGraphicFramePr>
            <a:graphicFrameLocks/>
          </p:cNvGraphicFramePr>
          <p:nvPr>
            <p:extLst>
              <p:ext uri="{D42A27DB-BD31-4B8C-83A1-F6EECF244321}">
                <p14:modId xmlns:p14="http://schemas.microsoft.com/office/powerpoint/2010/main" val="3054431069"/>
              </p:ext>
            </p:extLst>
          </p:nvPr>
        </p:nvGraphicFramePr>
        <p:xfrm>
          <a:off x="17903805" y="10049517"/>
          <a:ext cx="3415020" cy="3107565"/>
        </p:xfrm>
        <a:graphic>
          <a:graphicData uri="http://schemas.openxmlformats.org/drawingml/2006/table">
            <a:tbl>
              <a:tblPr firstRow="1" firstCol="1" bandRow="1">
                <a:tableStyleId>{5C22544A-7EE6-4342-B048-85BDC9FD1C3A}</a:tableStyleId>
              </a:tblPr>
              <a:tblGrid>
                <a:gridCol w="848830">
                  <a:extLst>
                    <a:ext uri="{9D8B030D-6E8A-4147-A177-3AD203B41FA5}">
                      <a16:colId xmlns:a16="http://schemas.microsoft.com/office/drawing/2014/main" val="2991693267"/>
                    </a:ext>
                  </a:extLst>
                </a:gridCol>
                <a:gridCol w="906027">
                  <a:extLst>
                    <a:ext uri="{9D8B030D-6E8A-4147-A177-3AD203B41FA5}">
                      <a16:colId xmlns:a16="http://schemas.microsoft.com/office/drawing/2014/main" val="954667189"/>
                    </a:ext>
                  </a:extLst>
                </a:gridCol>
                <a:gridCol w="906027">
                  <a:extLst>
                    <a:ext uri="{9D8B030D-6E8A-4147-A177-3AD203B41FA5}">
                      <a16:colId xmlns:a16="http://schemas.microsoft.com/office/drawing/2014/main" val="3958097824"/>
                    </a:ext>
                  </a:extLst>
                </a:gridCol>
                <a:gridCol w="754136">
                  <a:extLst>
                    <a:ext uri="{9D8B030D-6E8A-4147-A177-3AD203B41FA5}">
                      <a16:colId xmlns:a16="http://schemas.microsoft.com/office/drawing/2014/main" val="347802444"/>
                    </a:ext>
                  </a:extLst>
                </a:gridCol>
              </a:tblGrid>
              <a:tr h="230793">
                <a:tc>
                  <a:txBody>
                    <a:bodyPr/>
                    <a:lstStyle/>
                    <a:p>
                      <a:pPr algn="ctr">
                        <a:lnSpc>
                          <a:spcPct val="150000"/>
                        </a:lnSpc>
                        <a:spcAft>
                          <a:spcPts val="800"/>
                        </a:spcAft>
                        <a:buNone/>
                      </a:pPr>
                      <a:r>
                        <a:rPr lang="en-GB" sz="1050" kern="0" dirty="0">
                          <a:effectLst/>
                        </a:rPr>
                        <a:t>Model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dirty="0">
                          <a:effectLst/>
                        </a:rPr>
                        <a:t>Lift (grammes)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dirty="0">
                          <a:effectLst/>
                        </a:rPr>
                        <a:t>Drag (grammes)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Velocity (m/s)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14399338"/>
                  </a:ext>
                </a:extLst>
              </a:tr>
              <a:tr h="201923">
                <a:tc>
                  <a:txBody>
                    <a:bodyPr/>
                    <a:lstStyle/>
                    <a:p>
                      <a:pPr algn="ctr">
                        <a:lnSpc>
                          <a:spcPct val="150000"/>
                        </a:lnSpc>
                        <a:spcAft>
                          <a:spcPts val="800"/>
                        </a:spcAft>
                        <a:buNone/>
                      </a:pPr>
                      <a:r>
                        <a:rPr lang="en-GB" sz="1050" kern="0" dirty="0">
                          <a:effectLst/>
                        </a:rPr>
                        <a:t>Morphing wing 45º </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125</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145</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30</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52213998"/>
                  </a:ext>
                </a:extLst>
              </a:tr>
              <a:tr h="201923">
                <a:tc>
                  <a:txBody>
                    <a:bodyPr/>
                    <a:lstStyle/>
                    <a:p>
                      <a:pPr algn="ctr">
                        <a:lnSpc>
                          <a:spcPct val="150000"/>
                        </a:lnSpc>
                        <a:spcAft>
                          <a:spcPts val="800"/>
                        </a:spcAft>
                        <a:buNone/>
                      </a:pPr>
                      <a:r>
                        <a:rPr lang="en-GB" sz="1050" kern="0" dirty="0">
                          <a:effectLst/>
                        </a:rPr>
                        <a:t>Morphing wing 2  full</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145</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245</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30</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40363786"/>
                  </a:ext>
                </a:extLst>
              </a:tr>
              <a:tr h="109115">
                <a:tc>
                  <a:txBody>
                    <a:bodyPr/>
                    <a:lstStyle/>
                    <a:p>
                      <a:pPr algn="ctr">
                        <a:lnSpc>
                          <a:spcPct val="150000"/>
                        </a:lnSpc>
                        <a:spcAft>
                          <a:spcPts val="800"/>
                        </a:spcAft>
                        <a:buNone/>
                      </a:pPr>
                      <a:r>
                        <a:rPr lang="en-GB" sz="800" kern="0">
                          <a:effectLst/>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97338095"/>
                  </a:ext>
                </a:extLst>
              </a:tr>
              <a:tr h="230793">
                <a:tc>
                  <a:txBody>
                    <a:bodyPr/>
                    <a:lstStyle/>
                    <a:p>
                      <a:pPr algn="ctr">
                        <a:lnSpc>
                          <a:spcPct val="150000"/>
                        </a:lnSpc>
                        <a:spcAft>
                          <a:spcPts val="800"/>
                        </a:spcAft>
                        <a:buNone/>
                      </a:pPr>
                      <a:r>
                        <a:rPr lang="en-GB" sz="1050" kern="0" dirty="0">
                          <a:effectLst/>
                        </a:rPr>
                        <a:t>Model (Inverted)</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dirty="0">
                          <a:effectLst/>
                        </a:rPr>
                        <a:t>Lift (grammes)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Drag (grammes)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Velocity (m/s)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75570982"/>
                  </a:ext>
                </a:extLst>
              </a:tr>
              <a:tr h="201923">
                <a:tc>
                  <a:txBody>
                    <a:bodyPr/>
                    <a:lstStyle/>
                    <a:p>
                      <a:pPr algn="ctr">
                        <a:lnSpc>
                          <a:spcPct val="150000"/>
                        </a:lnSpc>
                        <a:spcAft>
                          <a:spcPts val="800"/>
                        </a:spcAft>
                        <a:buNone/>
                      </a:pPr>
                      <a:r>
                        <a:rPr lang="en-GB" sz="1050" kern="0" dirty="0">
                          <a:effectLst/>
                        </a:rPr>
                        <a:t>Morphing wing 45º</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dirty="0">
                          <a:effectLst/>
                        </a:rPr>
                        <a:t>90</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60</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dirty="0">
                          <a:effectLst/>
                        </a:rPr>
                        <a:t>10</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54157238"/>
                  </a:ext>
                </a:extLst>
              </a:tr>
              <a:tr h="201923">
                <a:tc>
                  <a:txBody>
                    <a:bodyPr/>
                    <a:lstStyle/>
                    <a:p>
                      <a:pPr algn="ctr">
                        <a:lnSpc>
                          <a:spcPct val="150000"/>
                        </a:lnSpc>
                        <a:spcAft>
                          <a:spcPts val="800"/>
                        </a:spcAft>
                        <a:buNone/>
                      </a:pPr>
                      <a:r>
                        <a:rPr lang="en-GB" sz="1050" kern="0" dirty="0">
                          <a:effectLst/>
                        </a:rPr>
                        <a:t>Morphing wing  2  full</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a:effectLst/>
                        </a:rPr>
                        <a:t>110</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dirty="0">
                          <a:effectLst/>
                        </a:rPr>
                        <a:t>90</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200" kern="0" dirty="0">
                          <a:effectLst/>
                        </a:rPr>
                        <a:t>10</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50389536"/>
                  </a:ext>
                </a:extLst>
              </a:tr>
            </a:tbl>
          </a:graphicData>
        </a:graphic>
      </p:graphicFrame>
      <p:pic>
        <p:nvPicPr>
          <p:cNvPr id="101" name="Picture 100">
            <a:extLst>
              <a:ext uri="{FF2B5EF4-FFF2-40B4-BE49-F238E27FC236}">
                <a16:creationId xmlns:a16="http://schemas.microsoft.com/office/drawing/2014/main" id="{6F1FF558-04E4-32B6-AE19-BA439ED3F430}"/>
              </a:ext>
            </a:extLst>
          </p:cNvPr>
          <p:cNvPicPr>
            <a:picLocks noChangeAspect="1"/>
          </p:cNvPicPr>
          <p:nvPr/>
        </p:nvPicPr>
        <p:blipFill>
          <a:blip r:embed="rId17">
            <a:extLst>
              <a:ext uri="{28A0092B-C50C-407E-A947-70E740481C1C}">
                <a14:useLocalDpi xmlns:a14="http://schemas.microsoft.com/office/drawing/2010/main" val="0"/>
              </a:ext>
            </a:extLst>
          </a:blip>
          <a:srcRect/>
          <a:stretch>
            <a:fillRect/>
          </a:stretch>
        </p:blipFill>
        <p:spPr bwMode="auto">
          <a:xfrm>
            <a:off x="15361998" y="19343501"/>
            <a:ext cx="4985994" cy="3169328"/>
          </a:xfrm>
          <a:prstGeom prst="rect">
            <a:avLst/>
          </a:prstGeom>
          <a:noFill/>
        </p:spPr>
      </p:pic>
      <p:sp>
        <p:nvSpPr>
          <p:cNvPr id="102" name="Text Box 6">
            <a:extLst>
              <a:ext uri="{FF2B5EF4-FFF2-40B4-BE49-F238E27FC236}">
                <a16:creationId xmlns:a16="http://schemas.microsoft.com/office/drawing/2014/main" id="{7079387B-2C7B-C3A4-91E9-737A4E2A6EE8}"/>
              </a:ext>
            </a:extLst>
          </p:cNvPr>
          <p:cNvSpPr txBox="1">
            <a:spLocks noChangeArrowheads="1"/>
          </p:cNvSpPr>
          <p:nvPr/>
        </p:nvSpPr>
        <p:spPr bwMode="auto">
          <a:xfrm>
            <a:off x="14646282" y="18563852"/>
            <a:ext cx="6994050" cy="965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b="1" dirty="0"/>
              <a:t>L/D Morphing Percentage Increase</a:t>
            </a:r>
          </a:p>
        </p:txBody>
      </p:sp>
      <p:sp>
        <p:nvSpPr>
          <p:cNvPr id="103" name="Text Box 10">
            <a:extLst>
              <a:ext uri="{FF2B5EF4-FFF2-40B4-BE49-F238E27FC236}">
                <a16:creationId xmlns:a16="http://schemas.microsoft.com/office/drawing/2014/main" id="{1816460F-655E-9F33-453C-9BA59D8E1C77}"/>
              </a:ext>
            </a:extLst>
          </p:cNvPr>
          <p:cNvSpPr txBox="1">
            <a:spLocks noChangeArrowheads="1"/>
          </p:cNvSpPr>
          <p:nvPr/>
        </p:nvSpPr>
        <p:spPr bwMode="auto">
          <a:xfrm>
            <a:off x="14884687" y="25653084"/>
            <a:ext cx="6415088" cy="2011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US" altLang="en-US" dirty="0"/>
              <a:t>Many Thanks to Jordan Jenkens who assisted with the 3D Printing.</a:t>
            </a:r>
          </a:p>
        </p:txBody>
      </p:sp>
      <p:pic>
        <p:nvPicPr>
          <p:cNvPr id="108" name="Picture 107">
            <a:extLst>
              <a:ext uri="{FF2B5EF4-FFF2-40B4-BE49-F238E27FC236}">
                <a16:creationId xmlns:a16="http://schemas.microsoft.com/office/drawing/2014/main" id="{34CF814F-953D-8478-F296-7B196FE91191}"/>
              </a:ext>
            </a:extLst>
          </p:cNvPr>
          <p:cNvPicPr>
            <a:picLocks noChangeAspect="1"/>
          </p:cNvPicPr>
          <p:nvPr/>
        </p:nvPicPr>
        <p:blipFill>
          <a:blip r:embed="rId18"/>
          <a:srcRect l="27428" t="37818" r="35142" b="29099"/>
          <a:stretch>
            <a:fillRect/>
          </a:stretch>
        </p:blipFill>
        <p:spPr>
          <a:xfrm>
            <a:off x="639659" y="25930464"/>
            <a:ext cx="5529761" cy="2749197"/>
          </a:xfrm>
          <a:prstGeom prst="rect">
            <a:avLst/>
          </a:prstGeom>
        </p:spPr>
      </p:pic>
      <p:sp>
        <p:nvSpPr>
          <p:cNvPr id="111" name="Text Box 19">
            <a:extLst>
              <a:ext uri="{FF2B5EF4-FFF2-40B4-BE49-F238E27FC236}">
                <a16:creationId xmlns:a16="http://schemas.microsoft.com/office/drawing/2014/main" id="{FBAE562A-418B-2128-91BA-AB784D243EB2}"/>
              </a:ext>
            </a:extLst>
          </p:cNvPr>
          <p:cNvSpPr txBox="1">
            <a:spLocks noChangeArrowheads="1"/>
          </p:cNvSpPr>
          <p:nvPr/>
        </p:nvSpPr>
        <p:spPr bwMode="auto">
          <a:xfrm>
            <a:off x="693783" y="28255640"/>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 1- Geometry of  the traditional and morphing </a:t>
            </a:r>
            <a:r>
              <a:rPr lang="en-AU" altLang="en-US" sz="2000" dirty="0">
                <a:latin typeface="Times New Roman" panose="02020603050405020304" pitchFamily="18" charset="0"/>
                <a:cs typeface="Times New Roman" panose="02020603050405020304" pitchFamily="18" charset="0"/>
              </a:rPr>
              <a:t>aerofoils at </a:t>
            </a:r>
            <a:r>
              <a:rPr lang="en-US" altLang="en-US" sz="2000" dirty="0">
                <a:latin typeface="Times New Roman" panose="02020603050405020304" pitchFamily="18" charset="0"/>
                <a:cs typeface="Times New Roman" panose="02020603050405020304" pitchFamily="18" charset="0"/>
              </a:rPr>
              <a:t>45°</a:t>
            </a:r>
            <a:r>
              <a:rPr lang="en-US" altLang="en-US" sz="2000" i="1" dirty="0">
                <a:latin typeface="Times New Roman" panose="02020603050405020304" pitchFamily="18" charset="0"/>
                <a:cs typeface="Times New Roman" panose="02020603050405020304" pitchFamily="18" charset="0"/>
              </a:rPr>
              <a:t>and full deflection. </a:t>
            </a:r>
            <a:endParaRPr lang="en-AU" altLang="en-US" sz="2000" i="1" dirty="0">
              <a:latin typeface="Times New Roman" panose="02020603050405020304" pitchFamily="18" charset="0"/>
              <a:cs typeface="Times New Roman" panose="02020603050405020304" pitchFamily="18" charset="0"/>
            </a:endParaRPr>
          </a:p>
        </p:txBody>
      </p:sp>
      <p:sp>
        <p:nvSpPr>
          <p:cNvPr id="112" name="Text Box 19">
            <a:extLst>
              <a:ext uri="{FF2B5EF4-FFF2-40B4-BE49-F238E27FC236}">
                <a16:creationId xmlns:a16="http://schemas.microsoft.com/office/drawing/2014/main" id="{61A1F9FB-531B-19BC-C8D4-378F842DB395}"/>
              </a:ext>
            </a:extLst>
          </p:cNvPr>
          <p:cNvSpPr txBox="1">
            <a:spLocks noChangeArrowheads="1"/>
          </p:cNvSpPr>
          <p:nvPr/>
        </p:nvSpPr>
        <p:spPr bwMode="auto">
          <a:xfrm>
            <a:off x="8468865" y="9437819"/>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 2 - Aerofoils in a Polyhedral mesh</a:t>
            </a:r>
            <a:r>
              <a:rPr lang="en-US" altLang="en-US" sz="2000" i="1" dirty="0">
                <a:latin typeface="Times New Roman" panose="02020603050405020304" pitchFamily="18" charset="0"/>
                <a:cs typeface="Times New Roman" panose="02020603050405020304" pitchFamily="18" charset="0"/>
              </a:rPr>
              <a:t>. </a:t>
            </a:r>
            <a:endParaRPr lang="en-AU" altLang="en-US" sz="2000" i="1" dirty="0">
              <a:latin typeface="Times New Roman" panose="02020603050405020304" pitchFamily="18" charset="0"/>
              <a:cs typeface="Times New Roman" panose="02020603050405020304" pitchFamily="18" charset="0"/>
            </a:endParaRPr>
          </a:p>
        </p:txBody>
      </p:sp>
      <p:sp>
        <p:nvSpPr>
          <p:cNvPr id="113" name="Text Box 19">
            <a:extLst>
              <a:ext uri="{FF2B5EF4-FFF2-40B4-BE49-F238E27FC236}">
                <a16:creationId xmlns:a16="http://schemas.microsoft.com/office/drawing/2014/main" id="{B6C57E03-2A6F-9F65-6D1C-0828AB926444}"/>
              </a:ext>
            </a:extLst>
          </p:cNvPr>
          <p:cNvSpPr txBox="1">
            <a:spLocks noChangeArrowheads="1"/>
          </p:cNvSpPr>
          <p:nvPr/>
        </p:nvSpPr>
        <p:spPr bwMode="auto">
          <a:xfrm>
            <a:off x="7744383" y="20192256"/>
            <a:ext cx="7691384"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 3- 3D printed aerofoils being tested in a wind tunnel </a:t>
            </a:r>
            <a:endParaRPr lang="en-AU" altLang="en-US" sz="2000" i="1" dirty="0">
              <a:latin typeface="Times New Roman" panose="02020603050405020304" pitchFamily="18" charset="0"/>
              <a:cs typeface="Times New Roman" panose="02020603050405020304" pitchFamily="18" charset="0"/>
            </a:endParaRPr>
          </a:p>
        </p:txBody>
      </p:sp>
      <p:sp>
        <p:nvSpPr>
          <p:cNvPr id="114" name="Text Box 19">
            <a:extLst>
              <a:ext uri="{FF2B5EF4-FFF2-40B4-BE49-F238E27FC236}">
                <a16:creationId xmlns:a16="http://schemas.microsoft.com/office/drawing/2014/main" id="{00CF9A12-D982-596B-32EF-84A14F68CB14}"/>
              </a:ext>
            </a:extLst>
          </p:cNvPr>
          <p:cNvSpPr txBox="1">
            <a:spLocks noChangeArrowheads="1"/>
          </p:cNvSpPr>
          <p:nvPr/>
        </p:nvSpPr>
        <p:spPr bwMode="auto">
          <a:xfrm>
            <a:off x="7422844" y="28666911"/>
            <a:ext cx="8365850"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 4 – CFD results showing the velocity over the wings </a:t>
            </a:r>
            <a:endParaRPr lang="en-AU" altLang="en-US" sz="2000" i="1" dirty="0">
              <a:latin typeface="Times New Roman" panose="02020603050405020304" pitchFamily="18" charset="0"/>
              <a:cs typeface="Times New Roman" panose="02020603050405020304" pitchFamily="18" charset="0"/>
            </a:endParaRPr>
          </a:p>
        </p:txBody>
      </p:sp>
      <p:sp>
        <p:nvSpPr>
          <p:cNvPr id="115" name="Text Box 19">
            <a:extLst>
              <a:ext uri="{FF2B5EF4-FFF2-40B4-BE49-F238E27FC236}">
                <a16:creationId xmlns:a16="http://schemas.microsoft.com/office/drawing/2014/main" id="{14578BFA-F519-6207-03D7-C096DA3180D0}"/>
              </a:ext>
            </a:extLst>
          </p:cNvPr>
          <p:cNvSpPr txBox="1">
            <a:spLocks noChangeArrowheads="1"/>
          </p:cNvSpPr>
          <p:nvPr/>
        </p:nvSpPr>
        <p:spPr bwMode="auto">
          <a:xfrm>
            <a:off x="14832908" y="12872075"/>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 1 – Wind tunnel results left being the traditional wings and right being the morphing wings.   </a:t>
            </a:r>
            <a:endParaRPr lang="en-AU" altLang="en-US" sz="2000" i="1" dirty="0">
              <a:latin typeface="Times New Roman" panose="02020603050405020304" pitchFamily="18" charset="0"/>
              <a:cs typeface="Times New Roman" panose="02020603050405020304" pitchFamily="18" charset="0"/>
            </a:endParaRPr>
          </a:p>
        </p:txBody>
      </p:sp>
      <p:sp>
        <p:nvSpPr>
          <p:cNvPr id="116" name="Text Box 19">
            <a:extLst>
              <a:ext uri="{FF2B5EF4-FFF2-40B4-BE49-F238E27FC236}">
                <a16:creationId xmlns:a16="http://schemas.microsoft.com/office/drawing/2014/main" id="{33FA6A9D-912B-C32B-C5D7-7545C7BD3C49}"/>
              </a:ext>
            </a:extLst>
          </p:cNvPr>
          <p:cNvSpPr txBox="1">
            <a:spLocks noChangeArrowheads="1"/>
          </p:cNvSpPr>
          <p:nvPr/>
        </p:nvSpPr>
        <p:spPr bwMode="auto">
          <a:xfrm>
            <a:off x="14832908" y="22098097"/>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Graph 1 – Lift to Drag ratio increase in morphing wing</a:t>
            </a:r>
            <a:endParaRPr lang="en-AU" altLang="en-US" sz="2000" i="1" dirty="0">
              <a:latin typeface="Times New Roman" panose="02020603050405020304" pitchFamily="18" charset="0"/>
              <a:cs typeface="Times New Roman" panose="02020603050405020304" pitchFamily="18" charset="0"/>
            </a:endParaRPr>
          </a:p>
        </p:txBody>
      </p:sp>
      <mc:AlternateContent xmlns:mc="http://schemas.openxmlformats.org/markup-compatibility/2006">
        <mc:Choice xmlns:a14="http://schemas.microsoft.com/office/drawing/2010/main" Requires="a14">
          <p:sp>
            <p:nvSpPr>
              <p:cNvPr id="118" name="TextBox 117">
                <a:extLst>
                  <a:ext uri="{FF2B5EF4-FFF2-40B4-BE49-F238E27FC236}">
                    <a16:creationId xmlns:a16="http://schemas.microsoft.com/office/drawing/2014/main" id="{B356D042-8573-7260-C7D6-D23BAB89FE45}"/>
                  </a:ext>
                </a:extLst>
              </p:cNvPr>
              <p:cNvSpPr txBox="1"/>
              <p:nvPr/>
            </p:nvSpPr>
            <p:spPr>
              <a:xfrm>
                <a:off x="14520375" y="13673602"/>
                <a:ext cx="8732075" cy="2800960"/>
              </a:xfrm>
              <a:prstGeom prst="rect">
                <a:avLst/>
              </a:prstGeom>
              <a:noFill/>
            </p:spPr>
            <p:txBody>
              <a:bodyPr wrap="square">
                <a:spAutoFit/>
              </a:bodyPr>
              <a:lstStyle/>
              <a:p>
                <a:pPr>
                  <a:lnSpc>
                    <a:spcPct val="150000"/>
                  </a:lnSpc>
                  <a:spcAft>
                    <a:spcPts val="800"/>
                  </a:spcAft>
                  <a:buNone/>
                </a:pPr>
                <a:r>
                  <a:rPr lang="en-GB" sz="1600" b="1" u="sng" kern="100" dirty="0">
                    <a:effectLst/>
                    <a:latin typeface="Calibri" panose="020F0502020204030204" pitchFamily="34" charset="0"/>
                    <a:ea typeface="DengXian" panose="02010600030101010101" pitchFamily="2" charset="-122"/>
                    <a:cs typeface="Times New Roman" panose="02020603050405020304" pitchFamily="18" charset="0"/>
                  </a:rPr>
                  <a:t>Experimental morphing increase:</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Morphing wing at </a:t>
                </a:r>
                <a14:m>
                  <m:oMath xmlns:m="http://schemas.openxmlformats.org/officeDocument/2006/math">
                    <m:r>
                      <a:rPr lang="en-GB" sz="1600" i="1" kern="100">
                        <a:effectLst/>
                        <a:latin typeface="Cambria Math" panose="02040503050406030204" pitchFamily="18" charset="0"/>
                        <a:ea typeface="DengXian" panose="02010600030101010101" pitchFamily="2" charset="-122"/>
                        <a:cs typeface="Times New Roman" panose="02020603050405020304" pitchFamily="18" charset="0"/>
                      </a:rPr>
                      <m:t>10°</m:t>
                    </m:r>
                  </m:oMath>
                </a14:m>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 attack angle and </a:t>
                </a:r>
                <a14:m>
                  <m:oMath xmlns:m="http://schemas.openxmlformats.org/officeDocument/2006/math">
                    <m:r>
                      <a:rPr lang="en-GB" sz="1600" i="1" kern="100">
                        <a:effectLst/>
                        <a:latin typeface="Cambria Math" panose="02040503050406030204" pitchFamily="18" charset="0"/>
                        <a:ea typeface="DengXian" panose="02010600030101010101" pitchFamily="2" charset="-122"/>
                        <a:cs typeface="Times New Roman" panose="02020603050405020304" pitchFamily="18" charset="0"/>
                      </a:rPr>
                      <m:t>45°</m:t>
                    </m:r>
                  </m:oMath>
                </a14:m>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 of morph deflection.</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685800">
                  <a:lnSpc>
                    <a:spcPct val="150000"/>
                  </a:lnSpc>
                  <a:buNone/>
                </a:pPr>
                <a14:m>
                  <m:oMathPara xmlns:m="http://schemas.openxmlformats.org/officeDocument/2006/math">
                    <m:oMathParaPr>
                      <m:jc m:val="left"/>
                    </m:oMathParaPr>
                    <m:oMath xmlns:m="http://schemas.openxmlformats.org/officeDocument/2006/math">
                      <m:f>
                        <m:fPr>
                          <m:ctrlPr>
                            <a:rPr lang="en-GB" sz="1600" i="1" kern="100">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1600" i="1" kern="100">
                              <a:effectLst/>
                              <a:latin typeface="Cambria Math" panose="02040503050406030204" pitchFamily="18" charset="0"/>
                              <a:ea typeface="Calibri" panose="020F0502020204030204" pitchFamily="34" charset="0"/>
                              <a:cs typeface="Times New Roman" panose="02020603050405020304" pitchFamily="18" charset="0"/>
                            </a:rPr>
                            <m:t>0.86−0.74</m:t>
                          </m:r>
                        </m:num>
                        <m:den>
                          <m:r>
                            <a:rPr lang="en-GB" sz="1600" i="1" kern="100">
                              <a:effectLst/>
                              <a:latin typeface="Cambria Math" panose="02040503050406030204" pitchFamily="18" charset="0"/>
                              <a:ea typeface="Calibri" panose="020F0502020204030204" pitchFamily="34" charset="0"/>
                              <a:cs typeface="Times New Roman" panose="02020603050405020304" pitchFamily="18" charset="0"/>
                            </a:rPr>
                            <m:t>0.74</m:t>
                          </m:r>
                        </m:den>
                      </m:f>
                      <m:r>
                        <a:rPr lang="en-GB" sz="1600" i="1" kern="100">
                          <a:effectLst/>
                          <a:latin typeface="Cambria Math" panose="02040503050406030204" pitchFamily="18" charset="0"/>
                          <a:ea typeface="Calibri" panose="020F0502020204030204" pitchFamily="34" charset="0"/>
                          <a:cs typeface="Times New Roman" panose="02020603050405020304" pitchFamily="18" charset="0"/>
                        </a:rPr>
                        <m:t>×100=16.2%</m:t>
                      </m:r>
                    </m:oMath>
                  </m:oMathPara>
                </a14:m>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Morphing wing at </a:t>
                </a:r>
                <a14:m>
                  <m:oMath xmlns:m="http://schemas.openxmlformats.org/officeDocument/2006/math">
                    <m:r>
                      <a:rPr lang="en-GB" sz="1600" i="1" kern="100">
                        <a:effectLst/>
                        <a:latin typeface="Cambria Math" panose="02040503050406030204" pitchFamily="18" charset="0"/>
                        <a:ea typeface="DengXian" panose="02010600030101010101" pitchFamily="2" charset="-122"/>
                        <a:cs typeface="Times New Roman" panose="02020603050405020304" pitchFamily="18" charset="0"/>
                      </a:rPr>
                      <m:t>10°</m:t>
                    </m:r>
                  </m:oMath>
                </a14:m>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 attack angle and </a:t>
                </a:r>
                <a14:m>
                  <m:oMath xmlns:m="http://schemas.openxmlformats.org/officeDocument/2006/math">
                    <m:r>
                      <a:rPr lang="en-GB" sz="1600" i="1" kern="100">
                        <a:effectLst/>
                        <a:latin typeface="Cambria Math" panose="02040503050406030204" pitchFamily="18" charset="0"/>
                        <a:ea typeface="DengXian" panose="02010600030101010101" pitchFamily="2" charset="-122"/>
                        <a:cs typeface="Times New Roman" panose="02020603050405020304" pitchFamily="18" charset="0"/>
                      </a:rPr>
                      <m:t>𝑓𝑢𝑙𝑙</m:t>
                    </m:r>
                    <m:r>
                      <a:rPr lang="en-GB" sz="1600" i="1" kern="100">
                        <a:effectLst/>
                        <a:latin typeface="Cambria Math" panose="02040503050406030204" pitchFamily="18" charset="0"/>
                        <a:ea typeface="DengXian" panose="02010600030101010101" pitchFamily="2" charset="-122"/>
                        <a:cs typeface="Times New Roman" panose="02020603050405020304" pitchFamily="18" charset="0"/>
                      </a:rPr>
                      <m:t>°</m:t>
                    </m:r>
                  </m:oMath>
                </a14:m>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 of Morph deflection.</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685800">
                  <a:lnSpc>
                    <a:spcPct val="150000"/>
                  </a:lnSpc>
                  <a:spcAft>
                    <a:spcPts val="800"/>
                  </a:spcAft>
                  <a:buNone/>
                </a:pPr>
                <a14:m>
                  <m:oMathPara xmlns:m="http://schemas.openxmlformats.org/officeDocument/2006/math">
                    <m:oMathParaPr>
                      <m:jc m:val="left"/>
                    </m:oMathParaPr>
                    <m:oMath xmlns:m="http://schemas.openxmlformats.org/officeDocument/2006/math">
                      <m:f>
                        <m:fPr>
                          <m:ctrlPr>
                            <a:rPr lang="en-GB" sz="1600" i="1" kern="100">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1600" i="1" kern="100">
                              <a:effectLst/>
                              <a:latin typeface="Cambria Math" panose="02040503050406030204" pitchFamily="18" charset="0"/>
                              <a:ea typeface="Calibri" panose="020F0502020204030204" pitchFamily="34" charset="0"/>
                              <a:cs typeface="Times New Roman" panose="02020603050405020304" pitchFamily="18" charset="0"/>
                            </a:rPr>
                            <m:t>0.59−0.47</m:t>
                          </m:r>
                        </m:num>
                        <m:den>
                          <m:r>
                            <a:rPr lang="en-GB" sz="1600" i="1" kern="100">
                              <a:effectLst/>
                              <a:latin typeface="Cambria Math" panose="02040503050406030204" pitchFamily="18" charset="0"/>
                              <a:ea typeface="Calibri" panose="020F0502020204030204" pitchFamily="34" charset="0"/>
                              <a:cs typeface="Times New Roman" panose="02020603050405020304" pitchFamily="18" charset="0"/>
                            </a:rPr>
                            <m:t>0.47</m:t>
                          </m:r>
                        </m:den>
                      </m:f>
                      <m:r>
                        <a:rPr lang="en-GB" sz="1600" i="1" kern="100">
                          <a:effectLst/>
                          <a:latin typeface="Cambria Math" panose="02040503050406030204" pitchFamily="18" charset="0"/>
                          <a:ea typeface="Calibri" panose="020F0502020204030204" pitchFamily="34" charset="0"/>
                          <a:cs typeface="Times New Roman" panose="02020603050405020304" pitchFamily="18" charset="0"/>
                        </a:rPr>
                        <m:t>×100=25.5%</m:t>
                      </m:r>
                    </m:oMath>
                  </m:oMathPara>
                </a14:m>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p:sp>
            <p:nvSpPr>
              <p:cNvPr id="118" name="TextBox 117">
                <a:extLst>
                  <a:ext uri="{FF2B5EF4-FFF2-40B4-BE49-F238E27FC236}">
                    <a16:creationId xmlns:a16="http://schemas.microsoft.com/office/drawing/2014/main" id="{B356D042-8573-7260-C7D6-D23BAB89FE45}"/>
                  </a:ext>
                </a:extLst>
              </p:cNvPr>
              <p:cNvSpPr txBox="1">
                <a:spLocks noRot="1" noChangeAspect="1" noMove="1" noResize="1" noEditPoints="1" noAdjustHandles="1" noChangeArrowheads="1" noChangeShapeType="1" noTextEdit="1"/>
              </p:cNvSpPr>
              <p:nvPr/>
            </p:nvSpPr>
            <p:spPr>
              <a:xfrm>
                <a:off x="14520375" y="13673602"/>
                <a:ext cx="8732075" cy="2800960"/>
              </a:xfrm>
              <a:prstGeom prst="rect">
                <a:avLst/>
              </a:prstGeom>
              <a:blipFill>
                <a:blip r:embed="rId19"/>
                <a:stretch>
                  <a:fillRect l="-419"/>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20" name="TextBox 119">
                <a:extLst>
                  <a:ext uri="{FF2B5EF4-FFF2-40B4-BE49-F238E27FC236}">
                    <a16:creationId xmlns:a16="http://schemas.microsoft.com/office/drawing/2014/main" id="{10C1D322-F015-1D53-52B4-0112E98A9FCC}"/>
                  </a:ext>
                </a:extLst>
              </p:cNvPr>
              <p:cNvSpPr txBox="1"/>
              <p:nvPr/>
            </p:nvSpPr>
            <p:spPr>
              <a:xfrm>
                <a:off x="14543562" y="16155889"/>
                <a:ext cx="7794991" cy="2903552"/>
              </a:xfrm>
              <a:prstGeom prst="rect">
                <a:avLst/>
              </a:prstGeom>
              <a:noFill/>
            </p:spPr>
            <p:txBody>
              <a:bodyPr wrap="square">
                <a:spAutoFit/>
              </a:bodyPr>
              <a:lstStyle/>
              <a:p>
                <a:pPr>
                  <a:lnSpc>
                    <a:spcPct val="150000"/>
                  </a:lnSpc>
                  <a:spcAft>
                    <a:spcPts val="800"/>
                  </a:spcAft>
                  <a:buNone/>
                </a:pPr>
                <a:r>
                  <a:rPr lang="en-GB" sz="1600" b="1" u="sng" kern="100" dirty="0">
                    <a:effectLst/>
                    <a:latin typeface="Calibri" panose="020F0502020204030204" pitchFamily="34" charset="0"/>
                    <a:ea typeface="DengXian" panose="02010600030101010101" pitchFamily="2" charset="-122"/>
                    <a:cs typeface="Times New Roman" panose="02020603050405020304" pitchFamily="18" charset="0"/>
                  </a:rPr>
                  <a:t>Experimental morphing increase (Inverted):</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Inverted morphing wing at </a:t>
                </a:r>
                <a14:m>
                  <m:oMath xmlns:m="http://schemas.openxmlformats.org/officeDocument/2006/math">
                    <m:r>
                      <a:rPr lang="en-GB" sz="1600" i="1" kern="100">
                        <a:effectLst/>
                        <a:latin typeface="Cambria Math" panose="02040503050406030204" pitchFamily="18" charset="0"/>
                        <a:ea typeface="DengXian" panose="02010600030101010101" pitchFamily="2" charset="-122"/>
                        <a:cs typeface="Times New Roman" panose="02020603050405020304" pitchFamily="18" charset="0"/>
                      </a:rPr>
                      <m:t>10°</m:t>
                    </m:r>
                  </m:oMath>
                </a14:m>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 attack angle and </a:t>
                </a:r>
                <a14:m>
                  <m:oMath xmlns:m="http://schemas.openxmlformats.org/officeDocument/2006/math">
                    <m:r>
                      <a:rPr lang="en-GB" sz="1600" i="1" kern="100">
                        <a:effectLst/>
                        <a:latin typeface="Cambria Math" panose="02040503050406030204" pitchFamily="18" charset="0"/>
                        <a:ea typeface="DengXian" panose="02010600030101010101" pitchFamily="2" charset="-122"/>
                        <a:cs typeface="Times New Roman" panose="02020603050405020304" pitchFamily="18" charset="0"/>
                      </a:rPr>
                      <m:t>45°</m:t>
                    </m:r>
                  </m:oMath>
                </a14:m>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 of morph deflection.</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685800">
                  <a:lnSpc>
                    <a:spcPct val="150000"/>
                  </a:lnSpc>
                  <a:buNone/>
                </a:pPr>
                <a14:m>
                  <m:oMathPara xmlns:m="http://schemas.openxmlformats.org/officeDocument/2006/math">
                    <m:oMathParaPr>
                      <m:jc m:val="left"/>
                    </m:oMathParaPr>
                    <m:oMath xmlns:m="http://schemas.openxmlformats.org/officeDocument/2006/math">
                      <m:f>
                        <m:fPr>
                          <m:ctrlPr>
                            <a:rPr lang="en-GB" sz="1600" i="1" kern="100">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1600" i="1" kern="100">
                              <a:effectLst/>
                              <a:latin typeface="Cambria Math" panose="02040503050406030204" pitchFamily="18" charset="0"/>
                              <a:ea typeface="Calibri" panose="020F0502020204030204" pitchFamily="34" charset="0"/>
                              <a:cs typeface="Times New Roman" panose="02020603050405020304" pitchFamily="18" charset="0"/>
                            </a:rPr>
                            <m:t>1.50−1.23</m:t>
                          </m:r>
                        </m:num>
                        <m:den>
                          <m:r>
                            <a:rPr lang="en-GB" sz="1600" i="1" kern="100">
                              <a:effectLst/>
                              <a:latin typeface="Cambria Math" panose="02040503050406030204" pitchFamily="18" charset="0"/>
                              <a:ea typeface="Calibri" panose="020F0502020204030204" pitchFamily="34" charset="0"/>
                              <a:cs typeface="Times New Roman" panose="02020603050405020304" pitchFamily="18" charset="0"/>
                            </a:rPr>
                            <m:t>1.23</m:t>
                          </m:r>
                        </m:den>
                      </m:f>
                      <m:r>
                        <a:rPr lang="en-GB" sz="1600" i="1" kern="100">
                          <a:effectLst/>
                          <a:latin typeface="Cambria Math" panose="02040503050406030204" pitchFamily="18" charset="0"/>
                          <a:ea typeface="Calibri" panose="020F0502020204030204" pitchFamily="34" charset="0"/>
                          <a:cs typeface="Times New Roman" panose="02020603050405020304" pitchFamily="18" charset="0"/>
                        </a:rPr>
                        <m:t>×100=22.0%</m:t>
                      </m:r>
                    </m:oMath>
                  </m:oMathPara>
                </a14:m>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Inverted morphing wing at </a:t>
                </a:r>
                <a14:m>
                  <m:oMath xmlns:m="http://schemas.openxmlformats.org/officeDocument/2006/math">
                    <m:r>
                      <a:rPr lang="en-GB" sz="1600" i="1" kern="100">
                        <a:effectLst/>
                        <a:latin typeface="Cambria Math" panose="02040503050406030204" pitchFamily="18" charset="0"/>
                        <a:ea typeface="DengXian" panose="02010600030101010101" pitchFamily="2" charset="-122"/>
                        <a:cs typeface="Times New Roman" panose="02020603050405020304" pitchFamily="18" charset="0"/>
                      </a:rPr>
                      <m:t>10°</m:t>
                    </m:r>
                  </m:oMath>
                </a14:m>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 attack angle and </a:t>
                </a:r>
                <a14:m>
                  <m:oMath xmlns:m="http://schemas.openxmlformats.org/officeDocument/2006/math">
                    <m:r>
                      <a:rPr lang="en-GB" sz="1600" i="1" kern="100">
                        <a:effectLst/>
                        <a:latin typeface="Cambria Math" panose="02040503050406030204" pitchFamily="18" charset="0"/>
                        <a:ea typeface="DengXian" panose="02010600030101010101" pitchFamily="2" charset="-122"/>
                        <a:cs typeface="Times New Roman" panose="02020603050405020304" pitchFamily="18" charset="0"/>
                      </a:rPr>
                      <m:t>𝑓𝑢𝑙𝑙</m:t>
                    </m:r>
                    <m:r>
                      <a:rPr lang="en-GB" sz="1600" i="1" kern="100">
                        <a:effectLst/>
                        <a:latin typeface="Cambria Math" panose="02040503050406030204" pitchFamily="18" charset="0"/>
                        <a:ea typeface="DengXian" panose="02010600030101010101" pitchFamily="2" charset="-122"/>
                        <a:cs typeface="Times New Roman" panose="02020603050405020304" pitchFamily="18" charset="0"/>
                      </a:rPr>
                      <m:t>°</m:t>
                    </m:r>
                  </m:oMath>
                </a14:m>
                <a:r>
                  <a:rPr lang="en-GB" sz="1600" kern="100" dirty="0">
                    <a:effectLst/>
                    <a:latin typeface="Calibri" panose="020F0502020204030204" pitchFamily="34" charset="0"/>
                    <a:ea typeface="DengXian" panose="02010600030101010101" pitchFamily="2" charset="-122"/>
                    <a:cs typeface="Times New Roman" panose="02020603050405020304" pitchFamily="18" charset="0"/>
                  </a:rPr>
                  <a:t> of Morph deflection.</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buNone/>
                </a:pPr>
                <a14:m>
                  <m:oMathPara xmlns:m="http://schemas.openxmlformats.org/officeDocument/2006/math">
                    <m:oMathParaPr>
                      <m:jc m:val="left"/>
                    </m:oMathParaPr>
                    <m:oMath xmlns:m="http://schemas.openxmlformats.org/officeDocument/2006/math">
                      <m:f>
                        <m:fPr>
                          <m:ctrlPr>
                            <a:rPr lang="en-GB" sz="1600" i="1" kern="100">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1600" i="1" kern="100">
                              <a:effectLst/>
                              <a:latin typeface="Cambria Math" panose="02040503050406030204" pitchFamily="18" charset="0"/>
                              <a:ea typeface="Calibri" panose="020F0502020204030204" pitchFamily="34" charset="0"/>
                              <a:cs typeface="Times New Roman" panose="02020603050405020304" pitchFamily="18" charset="0"/>
                            </a:rPr>
                            <m:t>1.22−0.88</m:t>
                          </m:r>
                        </m:num>
                        <m:den>
                          <m:r>
                            <a:rPr lang="en-GB" sz="1600" i="1" kern="100">
                              <a:effectLst/>
                              <a:latin typeface="Cambria Math" panose="02040503050406030204" pitchFamily="18" charset="0"/>
                              <a:ea typeface="Calibri" panose="020F0502020204030204" pitchFamily="34" charset="0"/>
                              <a:cs typeface="Times New Roman" panose="02020603050405020304" pitchFamily="18" charset="0"/>
                            </a:rPr>
                            <m:t>0.88</m:t>
                          </m:r>
                        </m:den>
                      </m:f>
                      <m:r>
                        <a:rPr lang="en-GB" sz="1600" i="1" kern="100">
                          <a:effectLst/>
                          <a:latin typeface="Cambria Math" panose="02040503050406030204" pitchFamily="18" charset="0"/>
                          <a:ea typeface="Calibri" panose="020F0502020204030204" pitchFamily="34" charset="0"/>
                          <a:cs typeface="Times New Roman" panose="02020603050405020304" pitchFamily="18" charset="0"/>
                        </a:rPr>
                        <m:t>×100=38.6%</m:t>
                      </m:r>
                    </m:oMath>
                  </m:oMathPara>
                </a14:m>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p:sp>
            <p:nvSpPr>
              <p:cNvPr id="120" name="TextBox 119">
                <a:extLst>
                  <a:ext uri="{FF2B5EF4-FFF2-40B4-BE49-F238E27FC236}">
                    <a16:creationId xmlns:a16="http://schemas.microsoft.com/office/drawing/2014/main" id="{10C1D322-F015-1D53-52B4-0112E98A9FCC}"/>
                  </a:ext>
                </a:extLst>
              </p:cNvPr>
              <p:cNvSpPr txBox="1">
                <a:spLocks noRot="1" noChangeAspect="1" noMove="1" noResize="1" noEditPoints="1" noAdjustHandles="1" noChangeArrowheads="1" noChangeShapeType="1" noTextEdit="1"/>
              </p:cNvSpPr>
              <p:nvPr/>
            </p:nvSpPr>
            <p:spPr>
              <a:xfrm>
                <a:off x="14543562" y="16155889"/>
                <a:ext cx="7794991" cy="2903552"/>
              </a:xfrm>
              <a:prstGeom prst="rect">
                <a:avLst/>
              </a:prstGeom>
              <a:blipFill>
                <a:blip r:embed="rId20"/>
                <a:stretch>
                  <a:fillRect l="-469"/>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22" name="TextBox 121">
                <a:extLst>
                  <a:ext uri="{FF2B5EF4-FFF2-40B4-BE49-F238E27FC236}">
                    <a16:creationId xmlns:a16="http://schemas.microsoft.com/office/drawing/2014/main" id="{2D2A3E28-207E-DA10-A229-7A2B6904871E}"/>
                  </a:ext>
                </a:extLst>
              </p:cNvPr>
              <p:cNvSpPr txBox="1"/>
              <p:nvPr/>
            </p:nvSpPr>
            <p:spPr>
              <a:xfrm>
                <a:off x="7429157" y="21209040"/>
                <a:ext cx="9247758" cy="4081438"/>
              </a:xfrm>
              <a:prstGeom prst="rect">
                <a:avLst/>
              </a:prstGeom>
              <a:noFill/>
            </p:spPr>
            <p:txBody>
              <a:bodyPr wrap="square">
                <a:spAutoFit/>
              </a:bodyPr>
              <a:lstStyle/>
              <a:p>
                <a:pPr marL="228600">
                  <a:lnSpc>
                    <a:spcPct val="150000"/>
                  </a:lnSpc>
                  <a:spcAft>
                    <a:spcPts val="800"/>
                  </a:spcAft>
                  <a:buNone/>
                </a:pPr>
                <a14:m>
                  <m:oMathPara xmlns:m="http://schemas.openxmlformats.org/officeDocument/2006/math">
                    <m:oMathParaPr>
                      <m:jc m:val="left"/>
                    </m:oMathParaPr>
                    <m:oMath xmlns:m="http://schemas.openxmlformats.org/officeDocument/2006/math">
                      <m:r>
                        <a:rPr lang="en-GB" sz="1800" b="1" i="1" kern="100" smtClean="0">
                          <a:effectLst/>
                          <a:latin typeface="Cambria Math" panose="02040503050406030204" pitchFamily="18" charset="0"/>
                          <a:ea typeface="Calibri" panose="020F0502020204030204" pitchFamily="34" charset="0"/>
                          <a:cs typeface="Times New Roman" panose="02020603050405020304" pitchFamily="18" charset="0"/>
                        </a:rPr>
                        <m:t>𝒊𝒏𝒄𝒓𝒆𝒂𝒔𝒆</m:t>
                      </m:r>
                      <m:r>
                        <a:rPr lang="en-GB" sz="1800" b="1" i="1" kern="100" smtClean="0">
                          <a:effectLst/>
                          <a:latin typeface="Cambria Math" panose="02040503050406030204" pitchFamily="18" charset="0"/>
                          <a:ea typeface="Calibri" panose="020F0502020204030204" pitchFamily="34" charset="0"/>
                          <a:cs typeface="Times New Roman" panose="02020603050405020304" pitchFamily="18" charset="0"/>
                        </a:rPr>
                        <m:t>=</m:t>
                      </m:r>
                      <m:f>
                        <m:fPr>
                          <m:ctrlPr>
                            <a:rPr lang="en-GB" sz="1800" b="1" i="1" kern="100">
                              <a:effectLst/>
                              <a:latin typeface="Cambria Math" panose="02040503050406030204" pitchFamily="18" charset="0"/>
                              <a:ea typeface="Calibri" panose="020F0502020204030204" pitchFamily="34" charset="0"/>
                              <a:cs typeface="Times New Roman" panose="02020603050405020304" pitchFamily="18" charset="0"/>
                            </a:rPr>
                          </m:ctrlPr>
                        </m:fPr>
                        <m:num>
                          <m:d>
                            <m:dPr>
                              <m:ctrlPr>
                                <a:rPr lang="en-GB" sz="1800" b="1" i="1" kern="100">
                                  <a:effectLst/>
                                  <a:latin typeface="Cambria Math" panose="02040503050406030204" pitchFamily="18" charset="0"/>
                                  <a:ea typeface="Calibri" panose="020F0502020204030204" pitchFamily="34" charset="0"/>
                                  <a:cs typeface="Times New Roman" panose="02020603050405020304" pitchFamily="18" charset="0"/>
                                </a:rPr>
                              </m:ctrlPr>
                            </m:dPr>
                            <m:e>
                              <m:f>
                                <m:fPr>
                                  <m:type m:val="lin"/>
                                  <m:ctrlPr>
                                    <a:rPr lang="en-GB" sz="1800" b="1" i="1" kern="100">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1800" b="1" i="1" kern="100">
                                      <a:effectLst/>
                                      <a:latin typeface="Cambria Math" panose="02040503050406030204" pitchFamily="18" charset="0"/>
                                      <a:ea typeface="Calibri" panose="020F0502020204030204" pitchFamily="34" charset="0"/>
                                      <a:cs typeface="Times New Roman" panose="02020603050405020304" pitchFamily="18" charset="0"/>
                                    </a:rPr>
                                    <m:t>𝑳</m:t>
                                  </m:r>
                                </m:num>
                                <m:den>
                                  <m:r>
                                    <a:rPr lang="en-GB" sz="1800" b="1" i="1" kern="100">
                                      <a:effectLst/>
                                      <a:latin typeface="Cambria Math" panose="02040503050406030204" pitchFamily="18" charset="0"/>
                                      <a:ea typeface="Calibri" panose="020F0502020204030204" pitchFamily="34" charset="0"/>
                                      <a:cs typeface="Times New Roman" panose="02020603050405020304" pitchFamily="18" charset="0"/>
                                    </a:rPr>
                                    <m:t>𝑫</m:t>
                                  </m:r>
                                </m:den>
                              </m:f>
                            </m:e>
                          </m:d>
                          <m:r>
                            <a:rPr lang="en-GB" sz="1800" b="1" i="1" kern="100">
                              <a:effectLst/>
                              <a:latin typeface="Cambria Math" panose="02040503050406030204" pitchFamily="18" charset="0"/>
                              <a:ea typeface="Calibri" panose="020F0502020204030204" pitchFamily="34" charset="0"/>
                              <a:cs typeface="Times New Roman" panose="02020603050405020304" pitchFamily="18" charset="0"/>
                            </a:rPr>
                            <m:t>𝑴𝒐𝒑𝒓𝒊𝒏𝒈</m:t>
                          </m:r>
                          <m:r>
                            <a:rPr lang="en-GB" sz="1800" b="1" i="1" kern="100">
                              <a:effectLst/>
                              <a:latin typeface="Cambria Math" panose="02040503050406030204" pitchFamily="18" charset="0"/>
                              <a:ea typeface="Calibri" panose="020F0502020204030204" pitchFamily="34" charset="0"/>
                              <a:cs typeface="Times New Roman" panose="02020603050405020304" pitchFamily="18" charset="0"/>
                            </a:rPr>
                            <m:t>−</m:t>
                          </m:r>
                          <m:d>
                            <m:dPr>
                              <m:ctrlPr>
                                <a:rPr lang="en-GB" sz="1800" b="1" i="1" kern="100">
                                  <a:effectLst/>
                                  <a:latin typeface="Cambria Math" panose="02040503050406030204" pitchFamily="18" charset="0"/>
                                  <a:ea typeface="Calibri" panose="020F0502020204030204" pitchFamily="34" charset="0"/>
                                  <a:cs typeface="Times New Roman" panose="02020603050405020304" pitchFamily="18" charset="0"/>
                                </a:rPr>
                              </m:ctrlPr>
                            </m:dPr>
                            <m:e>
                              <m:f>
                                <m:fPr>
                                  <m:type m:val="lin"/>
                                  <m:ctrlPr>
                                    <a:rPr lang="en-GB" sz="1800" b="1" i="1" kern="100">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1800" b="1" i="1" kern="100">
                                      <a:effectLst/>
                                      <a:latin typeface="Cambria Math" panose="02040503050406030204" pitchFamily="18" charset="0"/>
                                      <a:ea typeface="Calibri" panose="020F0502020204030204" pitchFamily="34" charset="0"/>
                                      <a:cs typeface="Times New Roman" panose="02020603050405020304" pitchFamily="18" charset="0"/>
                                    </a:rPr>
                                    <m:t>𝑳</m:t>
                                  </m:r>
                                </m:num>
                                <m:den>
                                  <m:r>
                                    <a:rPr lang="en-GB" sz="1800" b="1" i="1" kern="100">
                                      <a:effectLst/>
                                      <a:latin typeface="Cambria Math" panose="02040503050406030204" pitchFamily="18" charset="0"/>
                                      <a:ea typeface="Calibri" panose="020F0502020204030204" pitchFamily="34" charset="0"/>
                                      <a:cs typeface="Times New Roman" panose="02020603050405020304" pitchFamily="18" charset="0"/>
                                    </a:rPr>
                                    <m:t>𝑫</m:t>
                                  </m:r>
                                </m:den>
                              </m:f>
                            </m:e>
                          </m:d>
                          <m:r>
                            <a:rPr lang="en-GB" sz="1800" b="1" i="1" kern="100">
                              <a:effectLst/>
                              <a:latin typeface="Cambria Math" panose="02040503050406030204" pitchFamily="18" charset="0"/>
                              <a:ea typeface="Calibri" panose="020F0502020204030204" pitchFamily="34" charset="0"/>
                              <a:cs typeface="Times New Roman" panose="02020603050405020304" pitchFamily="18" charset="0"/>
                            </a:rPr>
                            <m:t>𝑻𝒓𝒂𝒅𝒊𝒕𝒊𝒐𝒏𝒂𝒍</m:t>
                          </m:r>
                        </m:num>
                        <m:den>
                          <m:d>
                            <m:dPr>
                              <m:ctrlPr>
                                <a:rPr lang="en-GB" sz="1800" b="1" i="1" kern="100">
                                  <a:effectLst/>
                                  <a:latin typeface="Cambria Math" panose="02040503050406030204" pitchFamily="18" charset="0"/>
                                  <a:ea typeface="Calibri" panose="020F0502020204030204" pitchFamily="34" charset="0"/>
                                  <a:cs typeface="Times New Roman" panose="02020603050405020304" pitchFamily="18" charset="0"/>
                                </a:rPr>
                              </m:ctrlPr>
                            </m:dPr>
                            <m:e>
                              <m:f>
                                <m:fPr>
                                  <m:type m:val="lin"/>
                                  <m:ctrlPr>
                                    <a:rPr lang="en-GB" sz="1800" b="1" i="1" kern="100">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1800" b="1" i="1" kern="100">
                                      <a:effectLst/>
                                      <a:latin typeface="Cambria Math" panose="02040503050406030204" pitchFamily="18" charset="0"/>
                                      <a:ea typeface="Calibri" panose="020F0502020204030204" pitchFamily="34" charset="0"/>
                                      <a:cs typeface="Times New Roman" panose="02020603050405020304" pitchFamily="18" charset="0"/>
                                    </a:rPr>
                                    <m:t>𝑳</m:t>
                                  </m:r>
                                </m:num>
                                <m:den>
                                  <m:r>
                                    <a:rPr lang="en-GB" sz="1800" b="1" i="1" kern="100">
                                      <a:effectLst/>
                                      <a:latin typeface="Cambria Math" panose="02040503050406030204" pitchFamily="18" charset="0"/>
                                      <a:ea typeface="Calibri" panose="020F0502020204030204" pitchFamily="34" charset="0"/>
                                      <a:cs typeface="Times New Roman" panose="02020603050405020304" pitchFamily="18" charset="0"/>
                                    </a:rPr>
                                    <m:t>𝑫</m:t>
                                  </m:r>
                                </m:den>
                              </m:f>
                            </m:e>
                          </m:d>
                          <m:r>
                            <a:rPr lang="en-GB" sz="1800" b="1" i="1" kern="100">
                              <a:effectLst/>
                              <a:latin typeface="Cambria Math" panose="02040503050406030204" pitchFamily="18" charset="0"/>
                              <a:ea typeface="Calibri" panose="020F0502020204030204" pitchFamily="34" charset="0"/>
                              <a:cs typeface="Times New Roman" panose="02020603050405020304" pitchFamily="18" charset="0"/>
                            </a:rPr>
                            <m:t>𝑻𝒓𝒂𝒅𝒊𝒕𝒊𝒐𝒏𝒂𝒍</m:t>
                          </m:r>
                        </m:den>
                      </m:f>
                      <m:r>
                        <a:rPr lang="en-GB" sz="1800" b="1" i="1" kern="100">
                          <a:effectLst/>
                          <a:latin typeface="Cambria Math" panose="02040503050406030204" pitchFamily="18" charset="0"/>
                          <a:ea typeface="Calibri" panose="020F0502020204030204" pitchFamily="34" charset="0"/>
                          <a:cs typeface="Times New Roman" panose="02020603050405020304" pitchFamily="18" charset="0"/>
                        </a:rPr>
                        <m:t>×</m:t>
                      </m:r>
                      <m:r>
                        <a:rPr lang="en-GB" sz="1800" b="1" i="1" kern="100">
                          <a:effectLst/>
                          <a:latin typeface="Cambria Math" panose="02040503050406030204" pitchFamily="18" charset="0"/>
                          <a:ea typeface="Calibri" panose="020F0502020204030204" pitchFamily="34" charset="0"/>
                          <a:cs typeface="Times New Roman" panose="02020603050405020304" pitchFamily="18" charset="0"/>
                        </a:rPr>
                        <m:t>𝟏𝟎𝟎</m:t>
                      </m:r>
                    </m:oMath>
                  </m:oMathPara>
                </a14:m>
                <a:endParaRPr lang="en-GB" sz="1800" kern="100" dirty="0">
                  <a:latin typeface="Calibri" panose="020F0502020204030204" pitchFamily="34" charset="0"/>
                  <a:ea typeface="DengXian" panose="02010600030101010101" pitchFamily="2" charset="-122"/>
                  <a:cs typeface="Times New Roman" panose="02020603050405020304" pitchFamily="18" charset="0"/>
                </a:endParaRPr>
              </a:p>
              <a:p>
                <a:pPr marL="228600">
                  <a:lnSpc>
                    <a:spcPct val="150000"/>
                  </a:lnSpc>
                  <a:spcAft>
                    <a:spcPts val="800"/>
                  </a:spcAft>
                  <a:buNone/>
                </a:pPr>
                <a:r>
                  <a:rPr lang="en-GB" sz="1800" b="1" u="sng" kern="100" dirty="0">
                    <a:effectLst/>
                    <a:latin typeface="Calibri" panose="020F0502020204030204" pitchFamily="34" charset="0"/>
                    <a:ea typeface="DengXian" panose="02010600030101010101" pitchFamily="2" charset="-122"/>
                    <a:cs typeface="Times New Roman" panose="02020603050405020304" pitchFamily="18" charset="0"/>
                  </a:rPr>
                  <a:t>CFD morphing Increase: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Morphing wing at </a:t>
                </a:r>
                <a14:m>
                  <m:oMath xmlns:m="http://schemas.openxmlformats.org/officeDocument/2006/math">
                    <m:r>
                      <a:rPr lang="en-GB" sz="1800" i="1" kern="100">
                        <a:effectLst/>
                        <a:latin typeface="Cambria Math" panose="02040503050406030204" pitchFamily="18" charset="0"/>
                        <a:ea typeface="DengXian" panose="02010600030101010101" pitchFamily="2" charset="-122"/>
                        <a:cs typeface="Times New Roman" panose="02020603050405020304" pitchFamily="18" charset="0"/>
                      </a:rPr>
                      <m:t>10°</m:t>
                    </m:r>
                  </m:oMath>
                </a14:m>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attack angle and </a:t>
                </a:r>
                <a14:m>
                  <m:oMath xmlns:m="http://schemas.openxmlformats.org/officeDocument/2006/math">
                    <m:r>
                      <a:rPr lang="en-GB" sz="1800" i="1" kern="100">
                        <a:effectLst/>
                        <a:latin typeface="Cambria Math" panose="02040503050406030204" pitchFamily="18" charset="0"/>
                        <a:ea typeface="DengXian" panose="02010600030101010101" pitchFamily="2" charset="-122"/>
                        <a:cs typeface="Times New Roman" panose="02020603050405020304" pitchFamily="18" charset="0"/>
                      </a:rPr>
                      <m:t>45°</m:t>
                    </m:r>
                  </m:oMath>
                </a14:m>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of morph deflection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685800">
                  <a:lnSpc>
                    <a:spcPct val="150000"/>
                  </a:lnSpc>
                  <a:buNone/>
                </a:pPr>
                <a14:m>
                  <m:oMathPara xmlns:m="http://schemas.openxmlformats.org/officeDocument/2006/math">
                    <m:oMathParaPr>
                      <m:jc m:val="left"/>
                    </m:oMathParaPr>
                    <m:oMath xmlns:m="http://schemas.openxmlformats.org/officeDocument/2006/math">
                      <m:f>
                        <m:fPr>
                          <m:ctrlPr>
                            <a:rPr lang="en-GB" sz="1800" i="1" kern="100">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1800" i="1" kern="100">
                              <a:effectLst/>
                              <a:latin typeface="Cambria Math" panose="02040503050406030204" pitchFamily="18" charset="0"/>
                              <a:ea typeface="Calibri" panose="020F0502020204030204" pitchFamily="34" charset="0"/>
                              <a:cs typeface="Times New Roman" panose="02020603050405020304" pitchFamily="18" charset="0"/>
                            </a:rPr>
                            <m:t>4.07−3.56</m:t>
                          </m:r>
                        </m:num>
                        <m:den>
                          <m:r>
                            <a:rPr lang="en-GB" sz="1800" i="1" kern="100">
                              <a:effectLst/>
                              <a:latin typeface="Cambria Math" panose="02040503050406030204" pitchFamily="18" charset="0"/>
                              <a:ea typeface="Calibri" panose="020F0502020204030204" pitchFamily="34" charset="0"/>
                              <a:cs typeface="Times New Roman" panose="02020603050405020304" pitchFamily="18" charset="0"/>
                            </a:rPr>
                            <m:t>3.56</m:t>
                          </m:r>
                        </m:den>
                      </m:f>
                      <m:r>
                        <a:rPr lang="en-GB" sz="1800" i="1" kern="100">
                          <a:effectLst/>
                          <a:latin typeface="Cambria Math" panose="02040503050406030204" pitchFamily="18" charset="0"/>
                          <a:ea typeface="Calibri" panose="020F0502020204030204" pitchFamily="34" charset="0"/>
                          <a:cs typeface="Times New Roman" panose="02020603050405020304" pitchFamily="18" charset="0"/>
                        </a:rPr>
                        <m:t>×100=14.13%</m:t>
                      </m:r>
                    </m:oMath>
                  </m:oMathPara>
                </a14:m>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Morphing wing at </a:t>
                </a:r>
                <a14:m>
                  <m:oMath xmlns:m="http://schemas.openxmlformats.org/officeDocument/2006/math">
                    <m:r>
                      <a:rPr lang="en-GB" sz="1800" i="1" kern="100">
                        <a:effectLst/>
                        <a:latin typeface="Cambria Math" panose="02040503050406030204" pitchFamily="18" charset="0"/>
                        <a:ea typeface="DengXian" panose="02010600030101010101" pitchFamily="2" charset="-122"/>
                        <a:cs typeface="Times New Roman" panose="02020603050405020304" pitchFamily="18" charset="0"/>
                      </a:rPr>
                      <m:t>10°</m:t>
                    </m:r>
                  </m:oMath>
                </a14:m>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attack angle and </a:t>
                </a:r>
                <a14:m>
                  <m:oMath xmlns:m="http://schemas.openxmlformats.org/officeDocument/2006/math">
                    <m:r>
                      <a:rPr lang="en-GB" sz="1800" i="1" kern="100">
                        <a:effectLst/>
                        <a:latin typeface="Cambria Math" panose="02040503050406030204" pitchFamily="18" charset="0"/>
                        <a:ea typeface="DengXian" panose="02010600030101010101" pitchFamily="2" charset="-122"/>
                        <a:cs typeface="Times New Roman" panose="02020603050405020304" pitchFamily="18" charset="0"/>
                      </a:rPr>
                      <m:t>𝑓𝑢𝑙𝑙</m:t>
                    </m:r>
                    <m:r>
                      <a:rPr lang="en-GB" sz="1800" i="1" kern="100">
                        <a:effectLst/>
                        <a:latin typeface="Cambria Math" panose="02040503050406030204" pitchFamily="18" charset="0"/>
                        <a:ea typeface="DengXian" panose="02010600030101010101" pitchFamily="2" charset="-122"/>
                        <a:cs typeface="Times New Roman" panose="02020603050405020304" pitchFamily="18" charset="0"/>
                      </a:rPr>
                      <m:t>°</m:t>
                    </m:r>
                  </m:oMath>
                </a14:m>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of morph deflection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685800">
                  <a:lnSpc>
                    <a:spcPct val="150000"/>
                  </a:lnSpc>
                  <a:spcAft>
                    <a:spcPts val="800"/>
                  </a:spcAft>
                  <a:buNone/>
                </a:pPr>
                <a14:m>
                  <m:oMathPara xmlns:m="http://schemas.openxmlformats.org/officeDocument/2006/math">
                    <m:oMathParaPr>
                      <m:jc m:val="left"/>
                    </m:oMathParaPr>
                    <m:oMath xmlns:m="http://schemas.openxmlformats.org/officeDocument/2006/math">
                      <m:f>
                        <m:fPr>
                          <m:ctrlPr>
                            <a:rPr lang="en-GB" sz="1800" i="1" kern="100">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1800" i="1" kern="100">
                              <a:effectLst/>
                              <a:latin typeface="Cambria Math" panose="02040503050406030204" pitchFamily="18" charset="0"/>
                              <a:ea typeface="Calibri" panose="020F0502020204030204" pitchFamily="34" charset="0"/>
                              <a:cs typeface="Times New Roman" panose="02020603050405020304" pitchFamily="18" charset="0"/>
                            </a:rPr>
                            <m:t>2.80−2.66</m:t>
                          </m:r>
                        </m:num>
                        <m:den>
                          <m:r>
                            <a:rPr lang="en-GB" sz="1800" i="1" kern="100">
                              <a:effectLst/>
                              <a:latin typeface="Cambria Math" panose="02040503050406030204" pitchFamily="18" charset="0"/>
                              <a:ea typeface="Calibri" panose="020F0502020204030204" pitchFamily="34" charset="0"/>
                              <a:cs typeface="Times New Roman" panose="02020603050405020304" pitchFamily="18" charset="0"/>
                            </a:rPr>
                            <m:t>2.66</m:t>
                          </m:r>
                        </m:den>
                      </m:f>
                      <m:r>
                        <a:rPr lang="en-GB" sz="1800" i="1" kern="100">
                          <a:effectLst/>
                          <a:latin typeface="Cambria Math" panose="02040503050406030204" pitchFamily="18" charset="0"/>
                          <a:ea typeface="Calibri" panose="020F0502020204030204" pitchFamily="34" charset="0"/>
                          <a:cs typeface="Times New Roman" panose="02020603050405020304" pitchFamily="18" charset="0"/>
                        </a:rPr>
                        <m:t>=5.3%</m:t>
                      </m:r>
                    </m:oMath>
                  </m:oMathPara>
                </a14:m>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122" name="TextBox 121">
                <a:extLst>
                  <a:ext uri="{FF2B5EF4-FFF2-40B4-BE49-F238E27FC236}">
                    <a16:creationId xmlns:a16="http://schemas.microsoft.com/office/drawing/2014/main" id="{2D2A3E28-207E-DA10-A229-7A2B6904871E}"/>
                  </a:ext>
                </a:extLst>
              </p:cNvPr>
              <p:cNvSpPr txBox="1">
                <a:spLocks noRot="1" noChangeAspect="1" noMove="1" noResize="1" noEditPoints="1" noAdjustHandles="1" noChangeArrowheads="1" noChangeShapeType="1" noTextEdit="1"/>
              </p:cNvSpPr>
              <p:nvPr/>
            </p:nvSpPr>
            <p:spPr>
              <a:xfrm>
                <a:off x="7429157" y="21209040"/>
                <a:ext cx="9247758" cy="4081438"/>
              </a:xfrm>
              <a:prstGeom prst="rect">
                <a:avLst/>
              </a:prstGeom>
              <a:blipFill>
                <a:blip r:embed="rId21"/>
                <a:stretch>
                  <a:fillRect l="-593"/>
                </a:stretch>
              </a:blipFill>
            </p:spPr>
            <p:txBody>
              <a:bodyPr/>
              <a:lstStyle/>
              <a:p>
                <a:r>
                  <a:rPr lang="en-GB">
                    <a:noFill/>
                  </a:rPr>
                  <a:t> </a:t>
                </a:r>
              </a:p>
            </p:txBody>
          </p:sp>
        </mc:Fallback>
      </mc:AlternateContent>
      <p:sp>
        <p:nvSpPr>
          <p:cNvPr id="124" name="TextBox 123">
            <a:extLst>
              <a:ext uri="{FF2B5EF4-FFF2-40B4-BE49-F238E27FC236}">
                <a16:creationId xmlns:a16="http://schemas.microsoft.com/office/drawing/2014/main" id="{E5078FC9-17DE-41ED-C123-F61C75517955}"/>
              </a:ext>
            </a:extLst>
          </p:cNvPr>
          <p:cNvSpPr txBox="1"/>
          <p:nvPr/>
        </p:nvSpPr>
        <p:spPr>
          <a:xfrm>
            <a:off x="179999" y="24197300"/>
            <a:ext cx="7116151" cy="1723549"/>
          </a:xfrm>
          <a:prstGeom prst="rect">
            <a:avLst/>
          </a:prstGeom>
          <a:noFill/>
        </p:spPr>
        <p:txBody>
          <a:bodyPr wrap="square">
            <a:spAutoFit/>
          </a:bodyPr>
          <a:lstStyle/>
          <a:p>
            <a:pPr marL="0" marR="0" lvl="0" indent="0" algn="l" defTabSz="2771345" rtl="0" eaLnBrk="1" fontAlgn="auto" latinLnBrk="0" hangingPunct="1">
              <a:lnSpc>
                <a:spcPct val="100000"/>
              </a:lnSpc>
              <a:spcBef>
                <a:spcPct val="50000"/>
              </a:spcBef>
              <a:spcAft>
                <a:spcPts val="0"/>
              </a:spcAft>
              <a:buClrTx/>
              <a:buSzTx/>
              <a:buFontTx/>
              <a:buNone/>
              <a:tabLst/>
              <a:defRPr/>
            </a:pPr>
            <a:r>
              <a:rPr kumimoji="0" lang="en-AU" altLang="en-US" sz="3600" b="1" i="0" u="none" strike="noStrike" kern="1200" cap="none" spc="0" normalizeH="0" baseline="0" noProof="0" dirty="0">
                <a:ln>
                  <a:noFill/>
                </a:ln>
                <a:solidFill>
                  <a:prstClr val="black"/>
                </a:solidFill>
                <a:effectLst/>
                <a:uLnTx/>
                <a:uFillTx/>
                <a:latin typeface="Calibri" panose="020F0502020204030204"/>
                <a:ea typeface="+mn-ea"/>
                <a:cs typeface="+mn-cs"/>
              </a:rPr>
              <a:t>CFD Methodology</a:t>
            </a:r>
          </a:p>
          <a:p>
            <a:pPr marL="0" marR="0" lvl="0" indent="0" algn="l" defTabSz="2771345" rtl="0" eaLnBrk="1" fontAlgn="auto" latinLnBrk="0" hangingPunct="1">
              <a:lnSpc>
                <a:spcPct val="100000"/>
              </a:lnSpc>
              <a:spcBef>
                <a:spcPct val="50000"/>
              </a:spcBef>
              <a:spcAft>
                <a:spcPts val="0"/>
              </a:spcAft>
              <a:buClrTx/>
              <a:buSzTx/>
              <a:buFontTx/>
              <a:buNone/>
              <a:tabLst/>
              <a:defRPr/>
            </a:pPr>
            <a:r>
              <a:rPr kumimoji="0" lang="en-US" altLang="en-US" sz="2800" b="1" i="0" u="none" strike="noStrike" kern="1200" cap="none" spc="0" normalizeH="0" baseline="0" noProof="0" dirty="0">
                <a:ln>
                  <a:noFill/>
                </a:ln>
                <a:solidFill>
                  <a:prstClr val="black"/>
                </a:solidFill>
                <a:effectLst/>
                <a:uLnTx/>
                <a:uFillTx/>
                <a:latin typeface="Calibri" panose="020F0502020204030204"/>
                <a:ea typeface="+mn-ea"/>
                <a:cs typeface="+mn-cs"/>
              </a:rPr>
              <a:t>Geometry</a:t>
            </a:r>
            <a:r>
              <a:rPr kumimoji="0" lang="en-US"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 NACA 0012 aerofoil with traditional flap and morphing configurations. </a:t>
            </a:r>
          </a:p>
        </p:txBody>
      </p:sp>
      <p:sp>
        <p:nvSpPr>
          <p:cNvPr id="127" name="Text Box 19">
            <a:extLst>
              <a:ext uri="{FF2B5EF4-FFF2-40B4-BE49-F238E27FC236}">
                <a16:creationId xmlns:a16="http://schemas.microsoft.com/office/drawing/2014/main" id="{619F8E2A-7B8A-357A-D6D5-4AA26336DB8B}"/>
              </a:ext>
            </a:extLst>
          </p:cNvPr>
          <p:cNvSpPr txBox="1">
            <a:spLocks noChangeArrowheads="1"/>
          </p:cNvSpPr>
          <p:nvPr/>
        </p:nvSpPr>
        <p:spPr bwMode="auto">
          <a:xfrm>
            <a:off x="14625098" y="8912223"/>
            <a:ext cx="8365850"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 5 – Pressure distribution and streamflow over the wings </a:t>
            </a:r>
            <a:endParaRPr lang="en-AU" altLang="en-US" sz="2000" i="1" dirty="0">
              <a:latin typeface="Times New Roman" panose="02020603050405020304" pitchFamily="18" charset="0"/>
              <a:cs typeface="Times New Roman" panose="02020603050405020304" pitchFamily="18" charset="0"/>
            </a:endParaRPr>
          </a:p>
        </p:txBody>
      </p:sp>
      <p:sp>
        <p:nvSpPr>
          <p:cNvPr id="130" name="TextBox 129">
            <a:extLst>
              <a:ext uri="{FF2B5EF4-FFF2-40B4-BE49-F238E27FC236}">
                <a16:creationId xmlns:a16="http://schemas.microsoft.com/office/drawing/2014/main" id="{C2EEA09C-4F1D-154D-49D4-541A7642BDAA}"/>
              </a:ext>
            </a:extLst>
          </p:cNvPr>
          <p:cNvSpPr txBox="1"/>
          <p:nvPr/>
        </p:nvSpPr>
        <p:spPr>
          <a:xfrm>
            <a:off x="12384376" y="29216958"/>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4442</TotalTime>
  <Words>736</Words>
  <Application>Microsoft Office PowerPoint</Application>
  <PresentationFormat>Custom</PresentationFormat>
  <Paragraphs>125</Paragraphs>
  <Slides>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vt:i4>
      </vt:variant>
    </vt:vector>
  </HeadingPairs>
  <TitlesOfParts>
    <vt:vector size="10" baseType="lpstr">
      <vt:lpstr>Arial</vt:lpstr>
      <vt:lpstr>Calibri</vt:lpstr>
      <vt:lpstr>Calibri Light</vt:lpstr>
      <vt:lpstr>Cambria Math</vt:lpstr>
      <vt:lpstr>Eras Bold ITC</vt:lpstr>
      <vt:lpstr>Georgia</vt:lpstr>
      <vt:lpstr>Symbol</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James Minton (2204900)</cp:lastModifiedBy>
  <cp:revision>23</cp:revision>
  <dcterms:created xsi:type="dcterms:W3CDTF">2016-02-25T08:27:32Z</dcterms:created>
  <dcterms:modified xsi:type="dcterms:W3CDTF">2026-05-07T18:51:43Z</dcterms:modified>
</cp:coreProperties>
</file>