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3" r:id="rId6"/>
    <p:sldId id="262" r:id="rId7"/>
    <p:sldId id="264" r:id="rId8"/>
    <p:sldId id="276" r:id="rId9"/>
    <p:sldId id="277"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AD22DBA-6E2C-8517-1554-D9EE23BE33B1}"/>
              </a:ext>
            </a:extLst>
          </p:cNvPr>
          <p:cNvSpPr/>
          <p:nvPr/>
        </p:nvSpPr>
        <p:spPr>
          <a:xfrm>
            <a:off x="446538" y="3085761"/>
            <a:ext cx="11262865" cy="33047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98FA2B45-9AD5-D800-56A7-C3D6CB0A0A92}"/>
              </a:ext>
            </a:extLst>
          </p:cNvPr>
          <p:cNvSpPr txBox="1">
            <a:spLocks noGrp="1"/>
          </p:cNvSpPr>
          <p:nvPr>
            <p:ph type="ctrTitle"/>
          </p:nvPr>
        </p:nvSpPr>
        <p:spPr>
          <a:xfrm>
            <a:off x="581192" y="1020433"/>
            <a:ext cx="10993547" cy="1475009"/>
          </a:xfrm>
        </p:spPr>
        <p:txBody>
          <a:bodyPr/>
          <a:lstStyle>
            <a:lvl1pPr>
              <a:defRPr sz="3600">
                <a:solidFill>
                  <a:srgbClr val="4D1434"/>
                </a:solidFill>
              </a:defRPr>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56E75813-653E-8FDE-B478-561BB78DCADA}"/>
              </a:ext>
            </a:extLst>
          </p:cNvPr>
          <p:cNvSpPr txBox="1">
            <a:spLocks noGrp="1"/>
          </p:cNvSpPr>
          <p:nvPr>
            <p:ph type="subTitle" idx="1"/>
          </p:nvPr>
        </p:nvSpPr>
        <p:spPr>
          <a:xfrm>
            <a:off x="581192" y="2495443"/>
            <a:ext cx="10993547" cy="590318"/>
          </a:xfrm>
        </p:spPr>
        <p:txBody>
          <a:bodyPr anchor="t"/>
          <a:lstStyle>
            <a:lvl1pPr marL="0" indent="0">
              <a:buNone/>
              <a:defRPr sz="1600" cap="all">
                <a:solidFill>
                  <a:srgbClr val="903163"/>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A6512206-0C4D-740B-B778-86408B642A8A}"/>
              </a:ext>
            </a:extLst>
          </p:cNvPr>
          <p:cNvSpPr txBox="1">
            <a:spLocks noGrp="1"/>
          </p:cNvSpPr>
          <p:nvPr>
            <p:ph type="dt" sz="half" idx="7"/>
          </p:nvPr>
        </p:nvSpPr>
        <p:spPr/>
        <p:txBody>
          <a:bodyPr/>
          <a:lstStyle>
            <a:lvl1pPr>
              <a:defRPr>
                <a:solidFill>
                  <a:srgbClr val="9F296B"/>
                </a:solidFill>
              </a:defRPr>
            </a:lvl1pPr>
          </a:lstStyle>
          <a:p>
            <a:pPr lvl="0"/>
            <a:fld id="{ACF5CF1D-AB29-4E63-A15E-5B3DA41A5E87}" type="datetime1">
              <a:rPr lang="en-GB"/>
              <a:pPr lvl="0"/>
              <a:t>11/10/2026</a:t>
            </a:fld>
            <a:endParaRPr lang="en-GB"/>
          </a:p>
        </p:txBody>
      </p:sp>
      <p:sp>
        <p:nvSpPr>
          <p:cNvPr id="6" name="Footer Placeholder 4">
            <a:extLst>
              <a:ext uri="{FF2B5EF4-FFF2-40B4-BE49-F238E27FC236}">
                <a16:creationId xmlns:a16="http://schemas.microsoft.com/office/drawing/2014/main" id="{B2278EA5-E181-2319-3D22-899D83B107F5}"/>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5272ED30-C2D8-3F0F-F467-08F9FF18EB2C}"/>
              </a:ext>
            </a:extLst>
          </p:cNvPr>
          <p:cNvSpPr txBox="1">
            <a:spLocks noGrp="1"/>
          </p:cNvSpPr>
          <p:nvPr>
            <p:ph type="sldNum" sz="quarter" idx="8"/>
          </p:nvPr>
        </p:nvSpPr>
        <p:spPr>
          <a:xfrm>
            <a:off x="10558302" y="5956136"/>
            <a:ext cx="1016437" cy="365129"/>
          </a:xfrm>
        </p:spPr>
        <p:txBody>
          <a:bodyPr/>
          <a:lstStyle>
            <a:lvl1pPr>
              <a:defRPr>
                <a:solidFill>
                  <a:srgbClr val="9F296B"/>
                </a:solidFill>
              </a:defRPr>
            </a:lvl1pPr>
          </a:lstStyle>
          <a:p>
            <a:pPr lvl="0"/>
            <a:fld id="{5AFB1327-8C28-4639-BBB1-3FC3B7276C29}" type="slidenum">
              <a:t>‹#›</a:t>
            </a:fld>
            <a:endParaRPr lang="en-GB"/>
          </a:p>
        </p:txBody>
      </p:sp>
    </p:spTree>
    <p:extLst>
      <p:ext uri="{BB962C8B-B14F-4D97-AF65-F5344CB8AC3E}">
        <p14:creationId xmlns:p14="http://schemas.microsoft.com/office/powerpoint/2010/main" val="264619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97F6253-C4AE-A558-62CC-9AC0A319A8FB}"/>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B7965C68-D896-28A7-0D80-1CF0763E72C7}"/>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D941F31-5908-7FC8-0635-826096DA140A}"/>
              </a:ext>
            </a:extLst>
          </p:cNvPr>
          <p:cNvSpPr txBox="1">
            <a:spLocks noGrp="1"/>
          </p:cNvSpPr>
          <p:nvPr>
            <p:ph idx="1"/>
          </p:nvPr>
        </p:nvSpPr>
        <p:spPr>
          <a:xfrm>
            <a:off x="581192" y="2180496"/>
            <a:ext cx="11029611" cy="367830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CC27925A-27F4-FC54-62ED-F376B95A7D40}"/>
              </a:ext>
            </a:extLst>
          </p:cNvPr>
          <p:cNvSpPr txBox="1">
            <a:spLocks noGrp="1"/>
          </p:cNvSpPr>
          <p:nvPr>
            <p:ph type="dt" sz="half" idx="7"/>
          </p:nvPr>
        </p:nvSpPr>
        <p:spPr/>
        <p:txBody>
          <a:bodyPr/>
          <a:lstStyle>
            <a:lvl1pPr>
              <a:defRPr/>
            </a:lvl1pPr>
          </a:lstStyle>
          <a:p>
            <a:pPr lvl="0"/>
            <a:fld id="{3E9A2C34-CACC-47D0-8D35-1BF7CE63D350}" type="datetime1">
              <a:rPr lang="en-GB"/>
              <a:pPr lvl="0"/>
              <a:t>11/10/2026</a:t>
            </a:fld>
            <a:endParaRPr lang="en-GB"/>
          </a:p>
        </p:txBody>
      </p:sp>
      <p:sp>
        <p:nvSpPr>
          <p:cNvPr id="6" name="Footer Placeholder 4">
            <a:extLst>
              <a:ext uri="{FF2B5EF4-FFF2-40B4-BE49-F238E27FC236}">
                <a16:creationId xmlns:a16="http://schemas.microsoft.com/office/drawing/2014/main" id="{62F194D3-B634-1A6E-60A7-E931E75C8C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C5819DF-C3B0-1516-119B-F0ED9533B10D}"/>
              </a:ext>
            </a:extLst>
          </p:cNvPr>
          <p:cNvSpPr txBox="1">
            <a:spLocks noGrp="1"/>
          </p:cNvSpPr>
          <p:nvPr>
            <p:ph type="sldNum" sz="quarter" idx="8"/>
          </p:nvPr>
        </p:nvSpPr>
        <p:spPr/>
        <p:txBody>
          <a:bodyPr/>
          <a:lstStyle>
            <a:lvl1pPr>
              <a:defRPr/>
            </a:lvl1pPr>
          </a:lstStyle>
          <a:p>
            <a:pPr lvl="0"/>
            <a:fld id="{9DDD2AC7-AB82-40D8-B4AB-09E8F5091091}" type="slidenum">
              <a:t>‹#›</a:t>
            </a:fld>
            <a:endParaRPr lang="en-GB"/>
          </a:p>
        </p:txBody>
      </p:sp>
    </p:spTree>
    <p:extLst>
      <p:ext uri="{BB962C8B-B14F-4D97-AF65-F5344CB8AC3E}">
        <p14:creationId xmlns:p14="http://schemas.microsoft.com/office/powerpoint/2010/main" val="6822215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4D7207D-F3C9-7C77-C974-8D9F08B92D50}"/>
              </a:ext>
            </a:extLst>
          </p:cNvPr>
          <p:cNvSpPr/>
          <p:nvPr/>
        </p:nvSpPr>
        <p:spPr>
          <a:xfrm>
            <a:off x="447818" y="5141972"/>
            <a:ext cx="11290855"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D8B36663-C8D6-2B8B-C3E1-BD22981DEC41}"/>
              </a:ext>
            </a:extLst>
          </p:cNvPr>
          <p:cNvSpPr txBox="1">
            <a:spLocks noGrp="1"/>
          </p:cNvSpPr>
          <p:nvPr>
            <p:ph type="title"/>
          </p:nvPr>
        </p:nvSpPr>
        <p:spPr>
          <a:xfrm>
            <a:off x="581192" y="3043909"/>
            <a:ext cx="11029611" cy="1497503"/>
          </a:xfrm>
        </p:spPr>
        <p:txBody>
          <a:bodyPr/>
          <a:lstStyle>
            <a:lvl1pPr>
              <a:defRPr sz="3600">
                <a:solidFill>
                  <a:srgbClr val="4D1434"/>
                </a:solidFill>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ADE7FC6A-C597-EAD4-6A52-BE1B2071B438}"/>
              </a:ext>
            </a:extLst>
          </p:cNvPr>
          <p:cNvSpPr txBox="1">
            <a:spLocks noGrp="1"/>
          </p:cNvSpPr>
          <p:nvPr>
            <p:ph type="body" idx="1"/>
          </p:nvPr>
        </p:nvSpPr>
        <p:spPr>
          <a:xfrm>
            <a:off x="581192" y="4541413"/>
            <a:ext cx="11029611" cy="600559"/>
          </a:xfrm>
        </p:spPr>
        <p:txBody>
          <a:bodyPr anchor="t"/>
          <a:lstStyle>
            <a:lvl1pPr marL="0" indent="0">
              <a:buNone/>
              <a:defRPr cap="all">
                <a:solidFill>
                  <a:srgbClr val="903163"/>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B717D225-AE11-01BC-CDCB-476C92C48D2C}"/>
              </a:ext>
            </a:extLst>
          </p:cNvPr>
          <p:cNvSpPr txBox="1">
            <a:spLocks noGrp="1"/>
          </p:cNvSpPr>
          <p:nvPr>
            <p:ph type="dt" sz="half" idx="7"/>
          </p:nvPr>
        </p:nvSpPr>
        <p:spPr/>
        <p:txBody>
          <a:bodyPr/>
          <a:lstStyle>
            <a:lvl1pPr>
              <a:defRPr>
                <a:solidFill>
                  <a:srgbClr val="9F296B"/>
                </a:solidFill>
              </a:defRPr>
            </a:lvl1pPr>
          </a:lstStyle>
          <a:p>
            <a:pPr lvl="0"/>
            <a:fld id="{66521D16-734C-4964-8713-C4F53883DEDA}" type="datetime1">
              <a:rPr lang="en-GB"/>
              <a:pPr lvl="0"/>
              <a:t>11/10/2026</a:t>
            </a:fld>
            <a:endParaRPr lang="en-GB"/>
          </a:p>
        </p:txBody>
      </p:sp>
      <p:sp>
        <p:nvSpPr>
          <p:cNvPr id="6" name="Footer Placeholder 4">
            <a:extLst>
              <a:ext uri="{FF2B5EF4-FFF2-40B4-BE49-F238E27FC236}">
                <a16:creationId xmlns:a16="http://schemas.microsoft.com/office/drawing/2014/main" id="{53188A01-D181-1BB7-DAC1-B539ADEB64D2}"/>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BB18A12C-3DC8-43D2-473D-83E93053A0CA}"/>
              </a:ext>
            </a:extLst>
          </p:cNvPr>
          <p:cNvSpPr txBox="1">
            <a:spLocks noGrp="1"/>
          </p:cNvSpPr>
          <p:nvPr>
            <p:ph type="sldNum" sz="quarter" idx="8"/>
          </p:nvPr>
        </p:nvSpPr>
        <p:spPr/>
        <p:txBody>
          <a:bodyPr/>
          <a:lstStyle>
            <a:lvl1pPr>
              <a:defRPr>
                <a:solidFill>
                  <a:srgbClr val="9F296B"/>
                </a:solidFill>
              </a:defRPr>
            </a:lvl1pPr>
          </a:lstStyle>
          <a:p>
            <a:pPr lvl="0"/>
            <a:fld id="{BA8B3414-E90B-48F5-96EE-91455B48674D}" type="slidenum">
              <a:t>‹#›</a:t>
            </a:fld>
            <a:endParaRPr lang="en-GB"/>
          </a:p>
        </p:txBody>
      </p:sp>
    </p:spTree>
    <p:extLst>
      <p:ext uri="{BB962C8B-B14F-4D97-AF65-F5344CB8AC3E}">
        <p14:creationId xmlns:p14="http://schemas.microsoft.com/office/powerpoint/2010/main" val="368478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42D5068-4054-AB26-5596-9B2AB328B5D1}"/>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09351D76-55B7-4B55-8884-A2350FC36C17}"/>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B2E492B-4509-24CD-347F-938B6157CC8F}"/>
              </a:ext>
            </a:extLst>
          </p:cNvPr>
          <p:cNvSpPr txBox="1">
            <a:spLocks noGrp="1"/>
          </p:cNvSpPr>
          <p:nvPr>
            <p:ph idx="1"/>
          </p:nvPr>
        </p:nvSpPr>
        <p:spPr>
          <a:xfrm>
            <a:off x="581192"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19DE3090-B41D-B86B-E616-F1995F267C4D}"/>
              </a:ext>
            </a:extLst>
          </p:cNvPr>
          <p:cNvSpPr txBox="1">
            <a:spLocks noGrp="1"/>
          </p:cNvSpPr>
          <p:nvPr>
            <p:ph idx="2"/>
          </p:nvPr>
        </p:nvSpPr>
        <p:spPr>
          <a:xfrm>
            <a:off x="6188421"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3D7502E3-1A7D-5EA7-AD8D-AF61027614F9}"/>
              </a:ext>
            </a:extLst>
          </p:cNvPr>
          <p:cNvSpPr txBox="1">
            <a:spLocks noGrp="1"/>
          </p:cNvSpPr>
          <p:nvPr>
            <p:ph type="dt" sz="half" idx="7"/>
          </p:nvPr>
        </p:nvSpPr>
        <p:spPr/>
        <p:txBody>
          <a:bodyPr/>
          <a:lstStyle>
            <a:lvl1pPr>
              <a:defRPr/>
            </a:lvl1pPr>
          </a:lstStyle>
          <a:p>
            <a:pPr lvl="0"/>
            <a:fld id="{642B7B86-0BE9-4CD5-962A-FB3F58C3E733}" type="datetime1">
              <a:rPr lang="en-GB"/>
              <a:pPr lvl="0"/>
              <a:t>11/10/2026</a:t>
            </a:fld>
            <a:endParaRPr lang="en-GB"/>
          </a:p>
        </p:txBody>
      </p:sp>
      <p:sp>
        <p:nvSpPr>
          <p:cNvPr id="7" name="Footer Placeholder 5">
            <a:extLst>
              <a:ext uri="{FF2B5EF4-FFF2-40B4-BE49-F238E27FC236}">
                <a16:creationId xmlns:a16="http://schemas.microsoft.com/office/drawing/2014/main" id="{35BEEB46-068C-52B3-61CF-96BD1DF95520}"/>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D47078F4-6E7D-0F87-F2A4-D8810E59D2F2}"/>
              </a:ext>
            </a:extLst>
          </p:cNvPr>
          <p:cNvSpPr txBox="1">
            <a:spLocks noGrp="1"/>
          </p:cNvSpPr>
          <p:nvPr>
            <p:ph type="sldNum" sz="quarter" idx="8"/>
          </p:nvPr>
        </p:nvSpPr>
        <p:spPr/>
        <p:txBody>
          <a:bodyPr/>
          <a:lstStyle>
            <a:lvl1pPr>
              <a:defRPr/>
            </a:lvl1pPr>
          </a:lstStyle>
          <a:p>
            <a:pPr lvl="0"/>
            <a:fld id="{1298046E-EB95-4473-BC3E-635627178343}" type="slidenum">
              <a:t>‹#›</a:t>
            </a:fld>
            <a:endParaRPr lang="en-GB"/>
          </a:p>
        </p:txBody>
      </p:sp>
    </p:spTree>
    <p:extLst>
      <p:ext uri="{BB962C8B-B14F-4D97-AF65-F5344CB8AC3E}">
        <p14:creationId xmlns:p14="http://schemas.microsoft.com/office/powerpoint/2010/main" val="339157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96BA56A-F4E7-D17C-3319-F7C52E594A27}"/>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8FED79D2-CAD5-3EFF-33E4-FAE8A3038869}"/>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6E7EDF22-9D80-5491-F3C8-92C1FAE1550A}"/>
              </a:ext>
            </a:extLst>
          </p:cNvPr>
          <p:cNvSpPr txBox="1">
            <a:spLocks noGrp="1"/>
          </p:cNvSpPr>
          <p:nvPr>
            <p:ph type="body" idx="1"/>
          </p:nvPr>
        </p:nvSpPr>
        <p:spPr>
          <a:xfrm>
            <a:off x="887214" y="2250896"/>
            <a:ext cx="5087072" cy="536002"/>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5" name="Content Placeholder 3">
            <a:extLst>
              <a:ext uri="{FF2B5EF4-FFF2-40B4-BE49-F238E27FC236}">
                <a16:creationId xmlns:a16="http://schemas.microsoft.com/office/drawing/2014/main" id="{64571684-A952-F388-244E-C82DC8B85579}"/>
              </a:ext>
            </a:extLst>
          </p:cNvPr>
          <p:cNvSpPr txBox="1">
            <a:spLocks noGrp="1"/>
          </p:cNvSpPr>
          <p:nvPr>
            <p:ph idx="2"/>
          </p:nvPr>
        </p:nvSpPr>
        <p:spPr>
          <a:xfrm>
            <a:off x="581192"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4">
            <a:extLst>
              <a:ext uri="{FF2B5EF4-FFF2-40B4-BE49-F238E27FC236}">
                <a16:creationId xmlns:a16="http://schemas.microsoft.com/office/drawing/2014/main" id="{877E361E-4083-239A-5C0B-B7B9FCA0684A}"/>
              </a:ext>
            </a:extLst>
          </p:cNvPr>
          <p:cNvSpPr txBox="1">
            <a:spLocks noGrp="1"/>
          </p:cNvSpPr>
          <p:nvPr>
            <p:ph type="body" idx="3"/>
          </p:nvPr>
        </p:nvSpPr>
        <p:spPr>
          <a:xfrm>
            <a:off x="6523731" y="2250896"/>
            <a:ext cx="5087072" cy="553376"/>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7" name="Content Placeholder 5">
            <a:extLst>
              <a:ext uri="{FF2B5EF4-FFF2-40B4-BE49-F238E27FC236}">
                <a16:creationId xmlns:a16="http://schemas.microsoft.com/office/drawing/2014/main" id="{A473C7FA-B085-78FC-4615-79CDE21B578D}"/>
              </a:ext>
            </a:extLst>
          </p:cNvPr>
          <p:cNvSpPr txBox="1">
            <a:spLocks noGrp="1"/>
          </p:cNvSpPr>
          <p:nvPr>
            <p:ph idx="4"/>
          </p:nvPr>
        </p:nvSpPr>
        <p:spPr>
          <a:xfrm>
            <a:off x="6217709"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6">
            <a:extLst>
              <a:ext uri="{FF2B5EF4-FFF2-40B4-BE49-F238E27FC236}">
                <a16:creationId xmlns:a16="http://schemas.microsoft.com/office/drawing/2014/main" id="{F947F7FD-220F-39EC-4A88-F28A997462DF}"/>
              </a:ext>
            </a:extLst>
          </p:cNvPr>
          <p:cNvSpPr txBox="1">
            <a:spLocks noGrp="1"/>
          </p:cNvSpPr>
          <p:nvPr>
            <p:ph type="dt" sz="half" idx="7"/>
          </p:nvPr>
        </p:nvSpPr>
        <p:spPr/>
        <p:txBody>
          <a:bodyPr/>
          <a:lstStyle>
            <a:lvl1pPr>
              <a:defRPr/>
            </a:lvl1pPr>
          </a:lstStyle>
          <a:p>
            <a:pPr lvl="0"/>
            <a:fld id="{D4D563FF-D58F-43DE-A7B1-CA3AA2C62DA9}" type="datetime1">
              <a:rPr lang="en-GB"/>
              <a:pPr lvl="0"/>
              <a:t>11/10/2026</a:t>
            </a:fld>
            <a:endParaRPr lang="en-GB"/>
          </a:p>
        </p:txBody>
      </p:sp>
      <p:sp>
        <p:nvSpPr>
          <p:cNvPr id="9" name="Footer Placeholder 7">
            <a:extLst>
              <a:ext uri="{FF2B5EF4-FFF2-40B4-BE49-F238E27FC236}">
                <a16:creationId xmlns:a16="http://schemas.microsoft.com/office/drawing/2014/main" id="{B1740AB0-FA36-9BCA-EA9F-2142A3878E3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C311AAB0-EA60-7975-FDBA-54C2962F55B2}"/>
              </a:ext>
            </a:extLst>
          </p:cNvPr>
          <p:cNvSpPr txBox="1">
            <a:spLocks noGrp="1"/>
          </p:cNvSpPr>
          <p:nvPr>
            <p:ph type="sldNum" sz="quarter" idx="8"/>
          </p:nvPr>
        </p:nvSpPr>
        <p:spPr/>
        <p:txBody>
          <a:bodyPr/>
          <a:lstStyle>
            <a:lvl1pPr>
              <a:defRPr/>
            </a:lvl1pPr>
          </a:lstStyle>
          <a:p>
            <a:pPr lvl="0"/>
            <a:fld id="{05EFD5C5-7114-44E0-995E-A441FC643DDE}" type="slidenum">
              <a:t>‹#›</a:t>
            </a:fld>
            <a:endParaRPr lang="en-GB"/>
          </a:p>
        </p:txBody>
      </p:sp>
    </p:spTree>
    <p:extLst>
      <p:ext uri="{BB962C8B-B14F-4D97-AF65-F5344CB8AC3E}">
        <p14:creationId xmlns:p14="http://schemas.microsoft.com/office/powerpoint/2010/main" val="360621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3841CCC-1B1E-3743-632C-A8B4233EBBE3}"/>
              </a:ext>
            </a:extLst>
          </p:cNvPr>
          <p:cNvSpPr/>
          <p:nvPr/>
        </p:nvSpPr>
        <p:spPr>
          <a:xfrm>
            <a:off x="440685"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4733A0F1-BB02-5CD2-9FF4-610BE6380EB4}"/>
              </a:ext>
            </a:extLst>
          </p:cNvPr>
          <p:cNvSpPr txBox="1">
            <a:spLocks noGrp="1"/>
          </p:cNvSpPr>
          <p:nvPr>
            <p:ph type="title"/>
          </p:nvPr>
        </p:nvSpPr>
        <p:spPr>
          <a:xfrm>
            <a:off x="575898" y="729654"/>
            <a:ext cx="11029611" cy="988329"/>
          </a:xfrm>
        </p:spPr>
        <p:txBody>
          <a:bodyPr/>
          <a:lstStyle>
            <a:lvl1pPr>
              <a:defRPr/>
            </a:lvl1pPr>
          </a:lstStyle>
          <a:p>
            <a:pPr lvl="0"/>
            <a:r>
              <a:rPr lang="en-GB"/>
              <a:t>Click to edit Master title style</a:t>
            </a:r>
            <a:endParaRPr lang="en-US"/>
          </a:p>
        </p:txBody>
      </p:sp>
      <p:sp>
        <p:nvSpPr>
          <p:cNvPr id="4" name="Date Placeholder 2">
            <a:extLst>
              <a:ext uri="{FF2B5EF4-FFF2-40B4-BE49-F238E27FC236}">
                <a16:creationId xmlns:a16="http://schemas.microsoft.com/office/drawing/2014/main" id="{B014A211-3FE4-9E37-A5D9-62A8AB97C730}"/>
              </a:ext>
            </a:extLst>
          </p:cNvPr>
          <p:cNvSpPr txBox="1">
            <a:spLocks noGrp="1"/>
          </p:cNvSpPr>
          <p:nvPr>
            <p:ph type="dt" sz="half" idx="7"/>
          </p:nvPr>
        </p:nvSpPr>
        <p:spPr/>
        <p:txBody>
          <a:bodyPr/>
          <a:lstStyle>
            <a:lvl1pPr>
              <a:defRPr/>
            </a:lvl1pPr>
          </a:lstStyle>
          <a:p>
            <a:pPr lvl="0"/>
            <a:fld id="{2D1B0846-8317-4751-8326-60AEE2A27AF1}" type="datetime1">
              <a:rPr lang="en-GB"/>
              <a:pPr lvl="0"/>
              <a:t>11/10/2026</a:t>
            </a:fld>
            <a:endParaRPr lang="en-GB"/>
          </a:p>
        </p:txBody>
      </p:sp>
      <p:sp>
        <p:nvSpPr>
          <p:cNvPr id="5" name="Footer Placeholder 3">
            <a:extLst>
              <a:ext uri="{FF2B5EF4-FFF2-40B4-BE49-F238E27FC236}">
                <a16:creationId xmlns:a16="http://schemas.microsoft.com/office/drawing/2014/main" id="{0BF7FDD3-0942-1A59-CAB3-E5A3E76263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083F0090-0A4B-CEB3-FD6C-2718C477A46B}"/>
              </a:ext>
            </a:extLst>
          </p:cNvPr>
          <p:cNvSpPr txBox="1">
            <a:spLocks noGrp="1"/>
          </p:cNvSpPr>
          <p:nvPr>
            <p:ph type="sldNum" sz="quarter" idx="8"/>
          </p:nvPr>
        </p:nvSpPr>
        <p:spPr/>
        <p:txBody>
          <a:bodyPr/>
          <a:lstStyle>
            <a:lvl1pPr>
              <a:defRPr/>
            </a:lvl1pPr>
          </a:lstStyle>
          <a:p>
            <a:pPr lvl="0"/>
            <a:fld id="{95E252E2-47AA-44A3-BE36-1EB0B1701FAC}" type="slidenum">
              <a:t>‹#›</a:t>
            </a:fld>
            <a:endParaRPr lang="en-GB"/>
          </a:p>
        </p:txBody>
      </p:sp>
    </p:spTree>
    <p:extLst>
      <p:ext uri="{BB962C8B-B14F-4D97-AF65-F5344CB8AC3E}">
        <p14:creationId xmlns:p14="http://schemas.microsoft.com/office/powerpoint/2010/main" val="153406527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89E839-1F12-0A5C-66F2-DB2A15BC21A6}"/>
              </a:ext>
            </a:extLst>
          </p:cNvPr>
          <p:cNvSpPr txBox="1">
            <a:spLocks noGrp="1"/>
          </p:cNvSpPr>
          <p:nvPr>
            <p:ph type="dt" sz="half" idx="7"/>
          </p:nvPr>
        </p:nvSpPr>
        <p:spPr/>
        <p:txBody>
          <a:bodyPr/>
          <a:lstStyle>
            <a:lvl1pPr>
              <a:defRPr/>
            </a:lvl1pPr>
          </a:lstStyle>
          <a:p>
            <a:pPr lvl="0"/>
            <a:fld id="{EB504A24-1DDE-46F8-8CAB-2F88041C3251}" type="datetime1">
              <a:rPr lang="en-GB"/>
              <a:pPr lvl="0"/>
              <a:t>11/10/2026</a:t>
            </a:fld>
            <a:endParaRPr lang="en-GB"/>
          </a:p>
        </p:txBody>
      </p:sp>
      <p:sp>
        <p:nvSpPr>
          <p:cNvPr id="3" name="Footer Placeholder 2">
            <a:extLst>
              <a:ext uri="{FF2B5EF4-FFF2-40B4-BE49-F238E27FC236}">
                <a16:creationId xmlns:a16="http://schemas.microsoft.com/office/drawing/2014/main" id="{45FC01E5-453F-D1D1-1040-42636864A94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E5AFFD1-2CC0-2B0C-402A-DB9F041C1C33}"/>
              </a:ext>
            </a:extLst>
          </p:cNvPr>
          <p:cNvSpPr txBox="1">
            <a:spLocks noGrp="1"/>
          </p:cNvSpPr>
          <p:nvPr>
            <p:ph type="sldNum" sz="quarter" idx="8"/>
          </p:nvPr>
        </p:nvSpPr>
        <p:spPr/>
        <p:txBody>
          <a:bodyPr/>
          <a:lstStyle>
            <a:lvl1pPr>
              <a:defRPr/>
            </a:lvl1pPr>
          </a:lstStyle>
          <a:p>
            <a:pPr lvl="0"/>
            <a:fld id="{8AE41070-F142-408F-A487-FD02474AA3D4}" type="slidenum">
              <a:t>‹#›</a:t>
            </a:fld>
            <a:endParaRPr lang="en-GB"/>
          </a:p>
        </p:txBody>
      </p:sp>
    </p:spTree>
    <p:extLst>
      <p:ext uri="{BB962C8B-B14F-4D97-AF65-F5344CB8AC3E}">
        <p14:creationId xmlns:p14="http://schemas.microsoft.com/office/powerpoint/2010/main" val="2105945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F43D198-980B-A834-D1B5-E2EF030AF4F5}"/>
              </a:ext>
            </a:extLst>
          </p:cNvPr>
          <p:cNvSpPr/>
          <p:nvPr/>
        </p:nvSpPr>
        <p:spPr>
          <a:xfrm>
            <a:off x="447818" y="5141972"/>
            <a:ext cx="11298198" cy="1274701"/>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77AEC609-854A-F9C0-9539-41433CB34766}"/>
              </a:ext>
            </a:extLst>
          </p:cNvPr>
          <p:cNvSpPr txBox="1">
            <a:spLocks noGrp="1"/>
          </p:cNvSpPr>
          <p:nvPr>
            <p:ph type="title"/>
          </p:nvPr>
        </p:nvSpPr>
        <p:spPr>
          <a:xfrm>
            <a:off x="581192" y="5262298"/>
            <a:ext cx="4909441" cy="689512"/>
          </a:xfrm>
        </p:spPr>
        <p:txBody>
          <a:bodyPr anchor="ctr"/>
          <a:lstStyle>
            <a:lvl1pPr>
              <a:defRPr sz="2000">
                <a:solidFill>
                  <a:srgbClr val="9F296B"/>
                </a:solidFill>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4B11FAC1-CCA0-6084-F255-34042FE7E3DC}"/>
              </a:ext>
            </a:extLst>
          </p:cNvPr>
          <p:cNvSpPr txBox="1">
            <a:spLocks noGrp="1"/>
          </p:cNvSpPr>
          <p:nvPr>
            <p:ph idx="1"/>
          </p:nvPr>
        </p:nvSpPr>
        <p:spPr>
          <a:xfrm>
            <a:off x="447818" y="601199"/>
            <a:ext cx="11292840" cy="4204804"/>
          </a:xfrm>
        </p:spPr>
        <p:txBody>
          <a:bodyPr/>
          <a:lstStyle>
            <a:lvl1pPr>
              <a:spcBef>
                <a:spcPts val="500"/>
              </a:spcBef>
              <a:defRPr sz="2000"/>
            </a:lvl1pPr>
            <a:lvl2pPr>
              <a:defRPr sz="1800"/>
            </a:lvl2pPr>
            <a:lvl3pPr>
              <a:spcBef>
                <a:spcPts val="400"/>
              </a:spcBef>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C5653869-C09A-534F-8740-936E93E148E6}"/>
              </a:ext>
            </a:extLst>
          </p:cNvPr>
          <p:cNvSpPr txBox="1">
            <a:spLocks noGrp="1"/>
          </p:cNvSpPr>
          <p:nvPr>
            <p:ph type="body" idx="2"/>
          </p:nvPr>
        </p:nvSpPr>
        <p:spPr>
          <a:xfrm>
            <a:off x="5740822" y="5262298"/>
            <a:ext cx="5869990" cy="689512"/>
          </a:xfrm>
        </p:spPr>
        <p:txBody>
          <a:bodyPr/>
          <a:lstStyle>
            <a:lvl1pPr marL="0" indent="0" algn="r">
              <a:spcBef>
                <a:spcPts val="300"/>
              </a:spcBef>
              <a:buNone/>
              <a:defRPr sz="1100">
                <a:solidFill>
                  <a:srgbClr val="FFFFFF"/>
                </a:solidFill>
              </a:defRPr>
            </a:lvl1pPr>
          </a:lstStyle>
          <a:p>
            <a:pPr lvl="0"/>
            <a:r>
              <a:rPr lang="en-GB"/>
              <a:t>Click to edit Master text styles</a:t>
            </a:r>
          </a:p>
        </p:txBody>
      </p:sp>
      <p:sp>
        <p:nvSpPr>
          <p:cNvPr id="6" name="Date Placeholder 4">
            <a:extLst>
              <a:ext uri="{FF2B5EF4-FFF2-40B4-BE49-F238E27FC236}">
                <a16:creationId xmlns:a16="http://schemas.microsoft.com/office/drawing/2014/main" id="{4D3CF107-ABD2-D513-D903-B74496433AE2}"/>
              </a:ext>
            </a:extLst>
          </p:cNvPr>
          <p:cNvSpPr txBox="1">
            <a:spLocks noGrp="1"/>
          </p:cNvSpPr>
          <p:nvPr>
            <p:ph type="dt" sz="half" idx="7"/>
          </p:nvPr>
        </p:nvSpPr>
        <p:spPr/>
        <p:txBody>
          <a:bodyPr/>
          <a:lstStyle>
            <a:lvl1pPr>
              <a:defRPr>
                <a:solidFill>
                  <a:srgbClr val="9F296B"/>
                </a:solidFill>
              </a:defRPr>
            </a:lvl1pPr>
          </a:lstStyle>
          <a:p>
            <a:pPr lvl="0"/>
            <a:fld id="{B6861E9B-F519-48E7-A102-6918E35E1F0B}" type="datetime1">
              <a:rPr lang="en-GB"/>
              <a:pPr lvl="0"/>
              <a:t>11/10/2026</a:t>
            </a:fld>
            <a:endParaRPr lang="en-GB"/>
          </a:p>
        </p:txBody>
      </p:sp>
      <p:sp>
        <p:nvSpPr>
          <p:cNvPr id="7" name="Footer Placeholder 5">
            <a:extLst>
              <a:ext uri="{FF2B5EF4-FFF2-40B4-BE49-F238E27FC236}">
                <a16:creationId xmlns:a16="http://schemas.microsoft.com/office/drawing/2014/main" id="{A9366CD3-6CF2-0928-EBA3-D1596DF66AA1}"/>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8" name="Slide Number Placeholder 6">
            <a:extLst>
              <a:ext uri="{FF2B5EF4-FFF2-40B4-BE49-F238E27FC236}">
                <a16:creationId xmlns:a16="http://schemas.microsoft.com/office/drawing/2014/main" id="{59307322-4A31-A7E2-DCF2-946BF176E260}"/>
              </a:ext>
            </a:extLst>
          </p:cNvPr>
          <p:cNvSpPr txBox="1">
            <a:spLocks noGrp="1"/>
          </p:cNvSpPr>
          <p:nvPr>
            <p:ph type="sldNum" sz="quarter" idx="8"/>
          </p:nvPr>
        </p:nvSpPr>
        <p:spPr/>
        <p:txBody>
          <a:bodyPr/>
          <a:lstStyle>
            <a:lvl1pPr>
              <a:defRPr>
                <a:solidFill>
                  <a:srgbClr val="9F296B"/>
                </a:solidFill>
              </a:defRPr>
            </a:lvl1pPr>
          </a:lstStyle>
          <a:p>
            <a:pPr lvl="0"/>
            <a:fld id="{CB0F79C2-F9AF-420F-B893-1FF51C84EFC6}" type="slidenum">
              <a:t>‹#›</a:t>
            </a:fld>
            <a:endParaRPr lang="en-GB"/>
          </a:p>
        </p:txBody>
      </p:sp>
    </p:spTree>
    <p:extLst>
      <p:ext uri="{BB962C8B-B14F-4D97-AF65-F5344CB8AC3E}">
        <p14:creationId xmlns:p14="http://schemas.microsoft.com/office/powerpoint/2010/main" val="114764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749FB-F705-B80B-A03E-27C4C82D9914}"/>
              </a:ext>
            </a:extLst>
          </p:cNvPr>
          <p:cNvSpPr txBox="1">
            <a:spLocks noGrp="1"/>
          </p:cNvSpPr>
          <p:nvPr>
            <p:ph type="title"/>
          </p:nvPr>
        </p:nvSpPr>
        <p:spPr>
          <a:xfrm>
            <a:off x="581192" y="4693386"/>
            <a:ext cx="11029611" cy="566735"/>
          </a:xfrm>
        </p:spPr>
        <p:txBody>
          <a:bodyPr/>
          <a:lstStyle>
            <a:lvl1pPr>
              <a:defRPr sz="2400">
                <a:solidFill>
                  <a:srgbClr val="4D1434"/>
                </a:solidFill>
              </a:defRPr>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1E26717-93E8-5BB2-7815-20B0C75E2AD6}"/>
              </a:ext>
            </a:extLst>
          </p:cNvPr>
          <p:cNvSpPr txBox="1">
            <a:spLocks noGrp="1"/>
          </p:cNvSpPr>
          <p:nvPr>
            <p:ph type="pic" idx="1"/>
          </p:nvPr>
        </p:nvSpPr>
        <p:spPr>
          <a:xfrm>
            <a:off x="447818" y="599727"/>
            <a:ext cx="11290855" cy="3557253"/>
          </a:xfrm>
        </p:spPr>
        <p:txBody>
          <a:bodyPr anchor="t"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2E5F743-7171-B7AA-6B7E-6DB0860AE6D9}"/>
              </a:ext>
            </a:extLst>
          </p:cNvPr>
          <p:cNvSpPr txBox="1">
            <a:spLocks noGrp="1"/>
          </p:cNvSpPr>
          <p:nvPr>
            <p:ph type="body" idx="2"/>
          </p:nvPr>
        </p:nvSpPr>
        <p:spPr>
          <a:xfrm>
            <a:off x="581192" y="5260122"/>
            <a:ext cx="11029620" cy="598666"/>
          </a:xfrm>
        </p:spPr>
        <p:txBody>
          <a:bodyPr/>
          <a:lstStyle>
            <a:lvl1pPr marL="0" indent="0">
              <a:spcBef>
                <a:spcPts val="300"/>
              </a:spcBef>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AB740F8D-35CF-DC3B-990E-13AE4C8AC59C}"/>
              </a:ext>
            </a:extLst>
          </p:cNvPr>
          <p:cNvSpPr txBox="1">
            <a:spLocks noGrp="1"/>
          </p:cNvSpPr>
          <p:nvPr>
            <p:ph type="dt" sz="half" idx="7"/>
          </p:nvPr>
        </p:nvSpPr>
        <p:spPr/>
        <p:txBody>
          <a:bodyPr/>
          <a:lstStyle>
            <a:lvl1pPr>
              <a:defRPr/>
            </a:lvl1pPr>
          </a:lstStyle>
          <a:p>
            <a:pPr lvl="0"/>
            <a:fld id="{64C76A84-7660-4942-914C-4B0CFDD12B55}" type="datetime1">
              <a:rPr lang="en-GB"/>
              <a:pPr lvl="0"/>
              <a:t>11/10/2026</a:t>
            </a:fld>
            <a:endParaRPr lang="en-GB"/>
          </a:p>
        </p:txBody>
      </p:sp>
      <p:sp>
        <p:nvSpPr>
          <p:cNvPr id="6" name="Footer Placeholder 5">
            <a:extLst>
              <a:ext uri="{FF2B5EF4-FFF2-40B4-BE49-F238E27FC236}">
                <a16:creationId xmlns:a16="http://schemas.microsoft.com/office/drawing/2014/main" id="{37703E0A-D411-22D1-4C7B-D1199E82C5F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257035F-5DB8-EE95-1AAE-E99D35129CDD}"/>
              </a:ext>
            </a:extLst>
          </p:cNvPr>
          <p:cNvSpPr txBox="1">
            <a:spLocks noGrp="1"/>
          </p:cNvSpPr>
          <p:nvPr>
            <p:ph type="sldNum" sz="quarter" idx="8"/>
          </p:nvPr>
        </p:nvSpPr>
        <p:spPr/>
        <p:txBody>
          <a:bodyPr/>
          <a:lstStyle>
            <a:lvl1pPr>
              <a:defRPr/>
            </a:lvl1pPr>
          </a:lstStyle>
          <a:p>
            <a:pPr lvl="0"/>
            <a:fld id="{5A3D8034-FD65-4CE8-88F9-FF3D41D3DDF4}" type="slidenum">
              <a:t>‹#›</a:t>
            </a:fld>
            <a:endParaRPr lang="en-GB"/>
          </a:p>
        </p:txBody>
      </p:sp>
    </p:spTree>
    <p:extLst>
      <p:ext uri="{BB962C8B-B14F-4D97-AF65-F5344CB8AC3E}">
        <p14:creationId xmlns:p14="http://schemas.microsoft.com/office/powerpoint/2010/main" val="263487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440C28E-E3D4-BDB1-3BB7-5B3CA6E73672}"/>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5A3EE71B-460C-FE58-22C4-5125C79372A4}"/>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D4EB0C6-32D1-9027-13D6-80C31445A59A}"/>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8BE4FD4C-2799-E98E-A09A-BC87705DA745}"/>
              </a:ext>
            </a:extLst>
          </p:cNvPr>
          <p:cNvSpPr txBox="1">
            <a:spLocks noGrp="1"/>
          </p:cNvSpPr>
          <p:nvPr>
            <p:ph type="dt" sz="half" idx="7"/>
          </p:nvPr>
        </p:nvSpPr>
        <p:spPr/>
        <p:txBody>
          <a:bodyPr/>
          <a:lstStyle>
            <a:lvl1pPr>
              <a:defRPr/>
            </a:lvl1pPr>
          </a:lstStyle>
          <a:p>
            <a:pPr lvl="0"/>
            <a:fld id="{A986F01D-5933-4776-9607-CFFE46D927E3}" type="datetime1">
              <a:rPr lang="en-GB"/>
              <a:pPr lvl="0"/>
              <a:t>11/10/2026</a:t>
            </a:fld>
            <a:endParaRPr lang="en-GB"/>
          </a:p>
        </p:txBody>
      </p:sp>
      <p:sp>
        <p:nvSpPr>
          <p:cNvPr id="6" name="Footer Placeholder 4">
            <a:extLst>
              <a:ext uri="{FF2B5EF4-FFF2-40B4-BE49-F238E27FC236}">
                <a16:creationId xmlns:a16="http://schemas.microsoft.com/office/drawing/2014/main" id="{382DDB0C-312C-D924-86E5-373A99D5E14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CED8A5F-4338-B26C-45B0-9AB19BC8E6F5}"/>
              </a:ext>
            </a:extLst>
          </p:cNvPr>
          <p:cNvSpPr txBox="1">
            <a:spLocks noGrp="1"/>
          </p:cNvSpPr>
          <p:nvPr>
            <p:ph type="sldNum" sz="quarter" idx="8"/>
          </p:nvPr>
        </p:nvSpPr>
        <p:spPr/>
        <p:txBody>
          <a:bodyPr/>
          <a:lstStyle>
            <a:lvl1pPr>
              <a:defRPr/>
            </a:lvl1pPr>
          </a:lstStyle>
          <a:p>
            <a:pPr lvl="0"/>
            <a:fld id="{37D3840C-0B9D-4257-87F7-E7F4825D5A5A}" type="slidenum">
              <a:t>‹#›</a:t>
            </a:fld>
            <a:endParaRPr lang="en-GB"/>
          </a:p>
        </p:txBody>
      </p:sp>
    </p:spTree>
    <p:extLst>
      <p:ext uri="{BB962C8B-B14F-4D97-AF65-F5344CB8AC3E}">
        <p14:creationId xmlns:p14="http://schemas.microsoft.com/office/powerpoint/2010/main" val="167499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030AF78-8364-366B-F09A-3B4C7ABFC834}"/>
              </a:ext>
            </a:extLst>
          </p:cNvPr>
          <p:cNvSpPr/>
          <p:nvPr/>
        </p:nvSpPr>
        <p:spPr>
          <a:xfrm>
            <a:off x="8839203" y="599727"/>
            <a:ext cx="2906813" cy="581694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Vertical Title 1">
            <a:extLst>
              <a:ext uri="{FF2B5EF4-FFF2-40B4-BE49-F238E27FC236}">
                <a16:creationId xmlns:a16="http://schemas.microsoft.com/office/drawing/2014/main" id="{DAEC5596-B0DB-8C36-2CE4-654FBCF1AC4C}"/>
              </a:ext>
            </a:extLst>
          </p:cNvPr>
          <p:cNvSpPr txBox="1">
            <a:spLocks noGrp="1"/>
          </p:cNvSpPr>
          <p:nvPr>
            <p:ph type="title" orient="vert"/>
          </p:nvPr>
        </p:nvSpPr>
        <p:spPr>
          <a:xfrm>
            <a:off x="8839203" y="675723"/>
            <a:ext cx="2004163" cy="5183075"/>
          </a:xfrm>
        </p:spPr>
        <p:txBody>
          <a:bodyPr vert="eaVert"/>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E9127FE-01B7-68CB-9306-0D076DA22DD2}"/>
              </a:ext>
            </a:extLst>
          </p:cNvPr>
          <p:cNvSpPr txBox="1">
            <a:spLocks noGrp="1"/>
          </p:cNvSpPr>
          <p:nvPr>
            <p:ph type="body" orient="vert" idx="1"/>
          </p:nvPr>
        </p:nvSpPr>
        <p:spPr>
          <a:xfrm>
            <a:off x="774926" y="675723"/>
            <a:ext cx="7896282" cy="5183075"/>
          </a:xfrm>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75D34BE-28CA-AFBC-5ADB-76F84A1040C1}"/>
              </a:ext>
            </a:extLst>
          </p:cNvPr>
          <p:cNvSpPr txBox="1">
            <a:spLocks noGrp="1"/>
          </p:cNvSpPr>
          <p:nvPr>
            <p:ph type="dt" sz="half" idx="7"/>
          </p:nvPr>
        </p:nvSpPr>
        <p:spPr>
          <a:xfrm>
            <a:off x="8993672" y="5956136"/>
            <a:ext cx="1328138" cy="365129"/>
          </a:xfrm>
        </p:spPr>
        <p:txBody>
          <a:bodyPr/>
          <a:lstStyle>
            <a:lvl1pPr>
              <a:defRPr>
                <a:solidFill>
                  <a:srgbClr val="9F296B"/>
                </a:solidFill>
              </a:defRPr>
            </a:lvl1pPr>
          </a:lstStyle>
          <a:p>
            <a:pPr lvl="0"/>
            <a:fld id="{3EA0675C-D408-417F-8A74-F02DCDBF699A}" type="datetime1">
              <a:rPr lang="en-GB"/>
              <a:pPr lvl="0"/>
              <a:t>11/10/2026</a:t>
            </a:fld>
            <a:endParaRPr lang="en-GB"/>
          </a:p>
        </p:txBody>
      </p:sp>
      <p:sp>
        <p:nvSpPr>
          <p:cNvPr id="6" name="Footer Placeholder 4">
            <a:extLst>
              <a:ext uri="{FF2B5EF4-FFF2-40B4-BE49-F238E27FC236}">
                <a16:creationId xmlns:a16="http://schemas.microsoft.com/office/drawing/2014/main" id="{E9F0B08B-ADA8-A0C9-6AC3-47955529D242}"/>
              </a:ext>
            </a:extLst>
          </p:cNvPr>
          <p:cNvSpPr txBox="1">
            <a:spLocks noGrp="1"/>
          </p:cNvSpPr>
          <p:nvPr>
            <p:ph type="ftr" sz="quarter" idx="9"/>
          </p:nvPr>
        </p:nvSpPr>
        <p:spPr>
          <a:xfrm>
            <a:off x="774926" y="5951811"/>
            <a:ext cx="7896282"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F648335-0A02-85AA-D96B-035FF29ECE17}"/>
              </a:ext>
            </a:extLst>
          </p:cNvPr>
          <p:cNvSpPr txBox="1">
            <a:spLocks noGrp="1"/>
          </p:cNvSpPr>
          <p:nvPr>
            <p:ph type="sldNum" sz="quarter" idx="8"/>
          </p:nvPr>
        </p:nvSpPr>
        <p:spPr>
          <a:xfrm>
            <a:off x="10446617" y="5956136"/>
            <a:ext cx="1164195" cy="365129"/>
          </a:xfrm>
        </p:spPr>
        <p:txBody>
          <a:bodyPr/>
          <a:lstStyle>
            <a:lvl1pPr>
              <a:defRPr>
                <a:solidFill>
                  <a:srgbClr val="9F296B"/>
                </a:solidFill>
              </a:defRPr>
            </a:lvl1pPr>
          </a:lstStyle>
          <a:p>
            <a:pPr lvl="0"/>
            <a:fld id="{B1A5100D-43F9-492F-86FD-7912779B2C03}" type="slidenum">
              <a:t>‹#›</a:t>
            </a:fld>
            <a:endParaRPr lang="en-GB"/>
          </a:p>
        </p:txBody>
      </p:sp>
    </p:spTree>
    <p:extLst>
      <p:ext uri="{BB962C8B-B14F-4D97-AF65-F5344CB8AC3E}">
        <p14:creationId xmlns:p14="http://schemas.microsoft.com/office/powerpoint/2010/main" val="1970394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1E532691-8605-4D75-9B37-0F29951CF35A}"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dirty="0"/>
              <a:t>‹#›</a:t>
            </a:fld>
            <a:endParaRPr lang="en-US"/>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64917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FigureOut">
              <a:rPr lang="en-US" dirty="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dirty="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8071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01450B2-75D0-4277-B6D7-7B5D301DCF72}"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AEAA3239-9EA4-4A65-A281-97F994456D9F}" type="slidenum">
              <a:rPr lang="en-US" dirty="0"/>
              <a:pPr/>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25094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A6382-06C4-50B5-F10E-2F6745F5691D}"/>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4FC113D-4147-A736-6935-A14C061AC249}"/>
              </a:ext>
            </a:extLst>
          </p:cNvPr>
          <p:cNvSpPr txBox="1">
            <a:spLocks noGrp="1"/>
          </p:cNvSpPr>
          <p:nvPr>
            <p:ph type="body" idx="1"/>
          </p:nvPr>
        </p:nvSpPr>
        <p:spPr>
          <a:xfrm>
            <a:off x="581192" y="2335999"/>
            <a:ext cx="11029611" cy="3522790"/>
          </a:xfrm>
          <a:prstGeom prst="rect">
            <a:avLst/>
          </a:prstGeom>
          <a:noFill/>
          <a:ln>
            <a:noFill/>
          </a:ln>
        </p:spPr>
        <p:txBody>
          <a:bodyPr vert="horz" wrap="square" lIns="91440" tIns="45720" rIns="91440" bIns="45720" anchor="ctr"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992C94-FE78-CE67-C81E-D410972788D7}"/>
              </a:ext>
            </a:extLst>
          </p:cNvPr>
          <p:cNvSpPr txBox="1">
            <a:spLocks noGrp="1"/>
          </p:cNvSpPr>
          <p:nvPr>
            <p:ph type="dt" sz="half" idx="2"/>
          </p:nvPr>
        </p:nvSpPr>
        <p:spPr>
          <a:xfrm>
            <a:off x="7605951" y="595613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33921578-5E5E-427F-8AEA-03937D0AB6F3}" type="datetime1">
              <a:rPr lang="en-GB"/>
              <a:pPr lvl="0"/>
              <a:t>11/10/2026</a:t>
            </a:fld>
            <a:endParaRPr lang="en-GB"/>
          </a:p>
        </p:txBody>
      </p:sp>
      <p:sp>
        <p:nvSpPr>
          <p:cNvPr id="5" name="Footer Placeholder 4">
            <a:extLst>
              <a:ext uri="{FF2B5EF4-FFF2-40B4-BE49-F238E27FC236}">
                <a16:creationId xmlns:a16="http://schemas.microsoft.com/office/drawing/2014/main" id="{43718E43-3959-2BC1-537B-4B5B7104F2E8}"/>
              </a:ext>
            </a:extLst>
          </p:cNvPr>
          <p:cNvSpPr txBox="1">
            <a:spLocks noGrp="1"/>
          </p:cNvSpPr>
          <p:nvPr>
            <p:ph type="ftr" sz="quarter" idx="3"/>
          </p:nvPr>
        </p:nvSpPr>
        <p:spPr>
          <a:xfrm>
            <a:off x="581192" y="5951811"/>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all" spc="0" baseline="0">
                <a:solidFill>
                  <a:srgbClr val="903163"/>
                </a:solidFill>
                <a:uFillTx/>
                <a:latin typeface="Gill Sans MT"/>
              </a:defRPr>
            </a:lvl1pPr>
          </a:lstStyle>
          <a:p>
            <a:pPr lvl="0"/>
            <a:endParaRPr lang="en-GB"/>
          </a:p>
        </p:txBody>
      </p:sp>
      <p:sp>
        <p:nvSpPr>
          <p:cNvPr id="6" name="Slide Number Placeholder 5">
            <a:extLst>
              <a:ext uri="{FF2B5EF4-FFF2-40B4-BE49-F238E27FC236}">
                <a16:creationId xmlns:a16="http://schemas.microsoft.com/office/drawing/2014/main" id="{EB83E8DE-D11A-1616-6F07-CBC6578DCDC5}"/>
              </a:ext>
            </a:extLst>
          </p:cNvPr>
          <p:cNvSpPr txBox="1">
            <a:spLocks noGrp="1"/>
          </p:cNvSpPr>
          <p:nvPr>
            <p:ph type="sldNum" sz="quarter" idx="4"/>
          </p:nvPr>
        </p:nvSpPr>
        <p:spPr>
          <a:xfrm>
            <a:off x="10558302" y="595613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9BCE74C5-6F3E-4F0E-8155-141D67F8421F}" type="slidenum">
              <a:t>‹#›</a:t>
            </a:fld>
            <a:endParaRPr lang="en-GB"/>
          </a:p>
        </p:txBody>
      </p:sp>
      <p:sp>
        <p:nvSpPr>
          <p:cNvPr id="7" name="Rectangle 8">
            <a:extLst>
              <a:ext uri="{FF2B5EF4-FFF2-40B4-BE49-F238E27FC236}">
                <a16:creationId xmlns:a16="http://schemas.microsoft.com/office/drawing/2014/main" id="{C018EA33-E8FC-E4F5-C67D-7A5E7BF8EC3F}"/>
              </a:ext>
            </a:extLst>
          </p:cNvPr>
          <p:cNvSpPr/>
          <p:nvPr/>
        </p:nvSpPr>
        <p:spPr>
          <a:xfrm>
            <a:off x="446538" y="457200"/>
            <a:ext cx="3703320" cy="949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9">
            <a:extLst>
              <a:ext uri="{FF2B5EF4-FFF2-40B4-BE49-F238E27FC236}">
                <a16:creationId xmlns:a16="http://schemas.microsoft.com/office/drawing/2014/main" id="{3F7227B5-A75A-A800-CDE1-939F19481604}"/>
              </a:ext>
            </a:extLst>
          </p:cNvPr>
          <p:cNvSpPr/>
          <p:nvPr/>
        </p:nvSpPr>
        <p:spPr>
          <a:xfrm>
            <a:off x="8042148" y="453642"/>
            <a:ext cx="3703320" cy="98554"/>
          </a:xfrm>
          <a:prstGeom prst="rect">
            <a:avLst/>
          </a:prstGeom>
          <a:solidFill>
            <a:srgbClr val="969FA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426122F1-A7E0-6D05-95BA-9A675CB283B7}"/>
              </a:ext>
            </a:extLst>
          </p:cNvPr>
          <p:cNvSpPr/>
          <p:nvPr/>
        </p:nvSpPr>
        <p:spPr>
          <a:xfrm>
            <a:off x="4241828" y="457200"/>
            <a:ext cx="3703320" cy="91440"/>
          </a:xfrm>
          <a:prstGeom prst="rect">
            <a:avLst/>
          </a:prstGeom>
          <a:solidFill>
            <a:srgbClr val="90316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457200" rtl="0" fontAlgn="auto" hangingPunct="1">
        <a:lnSpc>
          <a:spcPct val="100000"/>
        </a:lnSpc>
        <a:spcBef>
          <a:spcPts val="0"/>
        </a:spcBef>
        <a:spcAft>
          <a:spcPts val="0"/>
        </a:spcAft>
        <a:buNone/>
        <a:tabLst/>
        <a:defRPr lang="en-GB" sz="2800" b="0" i="0" u="none" strike="noStrike" kern="1200" cap="all" spc="0" baseline="0">
          <a:solidFill>
            <a:srgbClr val="FFFFFF"/>
          </a:solidFill>
          <a:uFillTx/>
          <a:latin typeface="Gill Sans MT"/>
        </a:defRPr>
      </a:lvl1pPr>
    </p:titleStyle>
    <p:bodyStyle>
      <a:lvl1pPr marL="306003" marR="0" lvl="0"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800" b="0" i="0" u="none" strike="noStrike" kern="1200" cap="none" spc="0" baseline="0">
          <a:solidFill>
            <a:srgbClr val="3D3D3D"/>
          </a:solidFill>
          <a:uFillTx/>
          <a:latin typeface="Gill Sans MT"/>
        </a:defRPr>
      </a:lvl1pPr>
      <a:lvl2pPr marL="630003" marR="0" lvl="1"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600" b="0" i="0" u="none" strike="noStrike" kern="1200" cap="none" spc="0" baseline="0">
          <a:solidFill>
            <a:srgbClr val="3D3D3D"/>
          </a:solidFill>
          <a:uFillTx/>
          <a:latin typeface="Gill Sans MT"/>
        </a:defRPr>
      </a:lvl2pPr>
      <a:lvl3pPr marL="899998" marR="0" lvl="2" indent="-270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400" b="0" i="0" u="none" strike="noStrike" kern="1200" cap="none" spc="0" baseline="0">
          <a:solidFill>
            <a:srgbClr val="3D3D3D"/>
          </a:solidFill>
          <a:uFillTx/>
          <a:latin typeface="Gill Sans MT"/>
        </a:defRPr>
      </a:lvl3pPr>
      <a:lvl4pPr marL="1242002" marR="0" lvl="3"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4pPr>
      <a:lvl5pPr marL="1602001" marR="0" lvl="4"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FADE0FB-FD23-F0FA-508A-0856A2643EF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3B074BA-E4F3-08EC-9189-1BBBE5187D58}"/>
              </a:ext>
            </a:extLst>
          </p:cNvPr>
          <p:cNvSpPr txBox="1">
            <a:spLocks noGrp="1"/>
          </p:cNvSpPr>
          <p:nvPr>
            <p:ph type="title"/>
          </p:nvPr>
        </p:nvSpPr>
        <p:spPr/>
        <p:txBody>
          <a:bodyPr>
            <a:normAutofit fontScale="90000"/>
          </a:bodyPr>
          <a:lstStyle/>
          <a:p>
            <a:pPr lvl="0"/>
            <a:br>
              <a:rPr lang="en-GB" sz="1600" b="1">
                <a:solidFill>
                  <a:srgbClr val="215F9A"/>
                </a:solidFill>
              </a:rPr>
            </a:br>
            <a:br>
              <a:rPr lang="en-US" sz="3200" b="1"/>
            </a:br>
            <a:endParaRPr lang="en-US" sz="3200"/>
          </a:p>
        </p:txBody>
      </p:sp>
      <p:sp>
        <p:nvSpPr>
          <p:cNvPr id="4" name="Subtitle 2">
            <a:extLst>
              <a:ext uri="{FF2B5EF4-FFF2-40B4-BE49-F238E27FC236}">
                <a16:creationId xmlns:a16="http://schemas.microsoft.com/office/drawing/2014/main" id="{0EA46900-C0D5-40C2-2C4C-FBCF82024933}"/>
              </a:ext>
            </a:extLst>
          </p:cNvPr>
          <p:cNvSpPr txBox="1">
            <a:spLocks noGrp="1"/>
          </p:cNvSpPr>
          <p:nvPr>
            <p:ph type="subTitle" idx="4294967295"/>
          </p:nvPr>
        </p:nvSpPr>
        <p:spPr>
          <a:xfrm>
            <a:off x="4301703" y="2718392"/>
            <a:ext cx="3429000" cy="3409953"/>
          </a:xfrm>
        </p:spPr>
        <p:txBody>
          <a:bodyPr/>
          <a:lstStyle/>
          <a:p>
            <a:pPr lvl="0" indent="-228600">
              <a:lnSpc>
                <a:spcPct val="70000"/>
              </a:lnSpc>
              <a:spcBef>
                <a:spcPts val="700"/>
              </a:spcBef>
              <a:buChar char="•"/>
            </a:pPr>
            <a:r>
              <a:rPr lang="en-US" sz="2800" b="1">
                <a:solidFill>
                  <a:srgbClr val="156082"/>
                </a:solidFill>
                <a:latin typeface="Batang" pitchFamily="18"/>
                <a:ea typeface="Batang" pitchFamily="18"/>
              </a:rPr>
              <a:t>Lecturer: </a:t>
            </a:r>
            <a:r>
              <a:rPr lang="en-GB" sz="2800" b="1">
                <a:solidFill>
                  <a:srgbClr val="156082"/>
                </a:solidFill>
              </a:rPr>
              <a:t>Aliyuda Ali</a:t>
            </a:r>
            <a:endParaRPr lang="en-US" sz="2800" b="1">
              <a:solidFill>
                <a:srgbClr val="156082"/>
              </a:solidFill>
              <a:latin typeface="Batang" pitchFamily="18"/>
              <a:ea typeface="Batang" pitchFamily="18"/>
            </a:endParaRPr>
          </a:p>
          <a:p>
            <a:pPr lvl="0" indent="-228600">
              <a:lnSpc>
                <a:spcPct val="70000"/>
              </a:lnSpc>
              <a:spcBef>
                <a:spcPts val="700"/>
              </a:spcBef>
              <a:buChar char="•"/>
            </a:pPr>
            <a:r>
              <a:rPr lang="en-US" sz="2800" b="1">
                <a:solidFill>
                  <a:srgbClr val="156082"/>
                </a:solidFill>
                <a:latin typeface="Batang" pitchFamily="18"/>
                <a:ea typeface="Batang" pitchFamily="18"/>
              </a:rPr>
              <a:t>Amrin Akhtar : 2615084</a:t>
            </a:r>
          </a:p>
          <a:p>
            <a:pPr lvl="0" indent="-228600">
              <a:lnSpc>
                <a:spcPct val="70000"/>
              </a:lnSpc>
              <a:spcBef>
                <a:spcPts val="700"/>
              </a:spcBef>
              <a:buChar char="•"/>
            </a:pPr>
            <a:r>
              <a:rPr lang="en-US" sz="2800" b="1">
                <a:solidFill>
                  <a:srgbClr val="156082"/>
                </a:solidFill>
                <a:latin typeface="Batang" pitchFamily="18"/>
                <a:ea typeface="Batang" pitchFamily="18"/>
              </a:rPr>
              <a:t>Francisa Minneaux: 1918237</a:t>
            </a:r>
          </a:p>
          <a:p>
            <a:pPr lvl="0" indent="-228600">
              <a:lnSpc>
                <a:spcPct val="70000"/>
              </a:lnSpc>
              <a:spcBef>
                <a:spcPts val="700"/>
              </a:spcBef>
              <a:buChar char="•"/>
            </a:pPr>
            <a:r>
              <a:rPr lang="en-US" sz="2800" b="1">
                <a:solidFill>
                  <a:srgbClr val="156082"/>
                </a:solidFill>
                <a:latin typeface="Batang" pitchFamily="18"/>
                <a:ea typeface="Batang" pitchFamily="18"/>
              </a:rPr>
              <a:t>Sandra Arthu-Haizel: 2541948 </a:t>
            </a:r>
          </a:p>
          <a:p>
            <a:pPr lvl="0" indent="-228600">
              <a:lnSpc>
                <a:spcPct val="70000"/>
              </a:lnSpc>
              <a:spcBef>
                <a:spcPts val="500"/>
              </a:spcBef>
              <a:buChar char="•"/>
            </a:pPr>
            <a:endParaRPr lang="en-US" sz="1900" b="1">
              <a:solidFill>
                <a:srgbClr val="156082"/>
              </a:solidFill>
              <a:latin typeface="Batang" pitchFamily="18"/>
              <a:ea typeface="Batang" pitchFamily="18"/>
            </a:endParaRPr>
          </a:p>
          <a:p>
            <a:pPr lvl="0" indent="-228600">
              <a:lnSpc>
                <a:spcPct val="70000"/>
              </a:lnSpc>
              <a:spcBef>
                <a:spcPts val="500"/>
              </a:spcBef>
              <a:buChar char="•"/>
            </a:pPr>
            <a:endParaRPr lang="en-US" sz="2000" b="1"/>
          </a:p>
          <a:p>
            <a:pPr lvl="0" indent="-228600">
              <a:lnSpc>
                <a:spcPct val="70000"/>
              </a:lnSpc>
              <a:spcBef>
                <a:spcPts val="500"/>
              </a:spcBef>
              <a:buChar char="•"/>
            </a:pPr>
            <a:endParaRPr lang="en-US" sz="2000" b="1"/>
          </a:p>
        </p:txBody>
      </p:sp>
      <p:sp>
        <p:nvSpPr>
          <p:cNvPr id="5" name="TextBox 7">
            <a:extLst>
              <a:ext uri="{FF2B5EF4-FFF2-40B4-BE49-F238E27FC236}">
                <a16:creationId xmlns:a16="http://schemas.microsoft.com/office/drawing/2014/main" id="{FAA2FF4B-D1A3-917D-70FF-EDFE680FBE1B}"/>
              </a:ext>
            </a:extLst>
          </p:cNvPr>
          <p:cNvSpPr txBox="1"/>
          <p:nvPr/>
        </p:nvSpPr>
        <p:spPr>
          <a:xfrm>
            <a:off x="1535506" y="644139"/>
            <a:ext cx="9822612"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all" spc="0" baseline="0">
                <a:solidFill>
                  <a:srgbClr val="4D1434"/>
                </a:solidFill>
                <a:uFillTx/>
                <a:latin typeface="Gill Sans MT"/>
              </a:rPr>
              <a:t>LCLhS4007_BIRM- Digital Skills and Research Methods</a:t>
            </a:r>
            <a:endParaRPr lang="en-GB" sz="3200" b="0" i="0" u="none" strike="noStrike" kern="1200" cap="none" spc="0" baseline="0">
              <a:solidFill>
                <a:srgbClr val="4D1434"/>
              </a:solidFill>
              <a:uFillTx/>
              <a:latin typeface="Gill Sans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7526-1B6C-A919-42CE-77BFCEF088BC}"/>
              </a:ext>
            </a:extLst>
          </p:cNvPr>
          <p:cNvSpPr txBox="1">
            <a:spLocks noGrp="1"/>
          </p:cNvSpPr>
          <p:nvPr>
            <p:ph type="title"/>
          </p:nvPr>
        </p:nvSpPr>
        <p:spPr>
          <a:xfrm>
            <a:off x="379439" y="3030285"/>
            <a:ext cx="3191896" cy="1277179"/>
          </a:xfrm>
        </p:spPr>
        <p:txBody>
          <a:bodyPr/>
          <a:lstStyle/>
          <a:p>
            <a:pPr lvl="0"/>
            <a:r>
              <a:rPr lang="en-GB" b="1">
                <a:solidFill>
                  <a:srgbClr val="4D1434"/>
                </a:solidFill>
                <a:latin typeface="Batang" pitchFamily="18"/>
                <a:ea typeface="Batang" pitchFamily="18"/>
              </a:rPr>
              <a:t>Presentation outline </a:t>
            </a:r>
          </a:p>
        </p:txBody>
      </p:sp>
      <p:sp>
        <p:nvSpPr>
          <p:cNvPr id="3" name="Content Placeholder 2">
            <a:extLst>
              <a:ext uri="{FF2B5EF4-FFF2-40B4-BE49-F238E27FC236}">
                <a16:creationId xmlns:a16="http://schemas.microsoft.com/office/drawing/2014/main" id="{3B76920C-BF39-B9CD-2BD8-DF3B436439AB}"/>
              </a:ext>
            </a:extLst>
          </p:cNvPr>
          <p:cNvSpPr txBox="1">
            <a:spLocks noGrp="1"/>
          </p:cNvSpPr>
          <p:nvPr>
            <p:ph idx="1"/>
          </p:nvPr>
        </p:nvSpPr>
        <p:spPr>
          <a:xfrm>
            <a:off x="3922145" y="977658"/>
            <a:ext cx="7071503" cy="5297338"/>
          </a:xfrm>
        </p:spPr>
        <p:txBody>
          <a:bodyPr/>
          <a:lstStyle/>
          <a:p>
            <a:pPr lvl="0"/>
            <a:r>
              <a:rPr lang="en-US" dirty="0">
                <a:solidFill>
                  <a:srgbClr val="78206E"/>
                </a:solidFill>
                <a:latin typeface="Batang" pitchFamily="18"/>
                <a:ea typeface="Batang" pitchFamily="18"/>
              </a:rPr>
              <a:t>Ashford Community Care Service</a:t>
            </a:r>
          </a:p>
          <a:p>
            <a:pPr lvl="0"/>
            <a:r>
              <a:rPr lang="en-US" dirty="0">
                <a:solidFill>
                  <a:srgbClr val="78206E"/>
                </a:solidFill>
                <a:latin typeface="Batang" pitchFamily="18"/>
                <a:ea typeface="Batang" pitchFamily="18"/>
              </a:rPr>
              <a:t>Improving staff scheduling, Rota's visit.</a:t>
            </a:r>
          </a:p>
          <a:p>
            <a:pPr lvl="0"/>
            <a:r>
              <a:rPr lang="en-US" dirty="0">
                <a:solidFill>
                  <a:srgbClr val="78206E"/>
                </a:solidFill>
                <a:latin typeface="Batang" pitchFamily="18"/>
                <a:ea typeface="Batang" pitchFamily="18"/>
              </a:rPr>
              <a:t>Microsoft excel</a:t>
            </a:r>
          </a:p>
          <a:p>
            <a:pPr lvl="0"/>
            <a:r>
              <a:rPr lang="en-GB" dirty="0">
                <a:solidFill>
                  <a:srgbClr val="78206E"/>
                </a:solidFill>
                <a:latin typeface="Batang" pitchFamily="18"/>
                <a:ea typeface="Batang" pitchFamily="18"/>
              </a:rPr>
              <a:t>Each member from the group will explain in their joint presentation which has been divide the task among group members.</a:t>
            </a:r>
          </a:p>
          <a:p>
            <a:pPr lvl="0"/>
            <a:endParaRPr lang="en-US" b="1" dirty="0">
              <a:solidFill>
                <a:srgbClr val="40619D"/>
              </a:solidFill>
              <a:latin typeface="Batang" pitchFamily="18"/>
              <a:ea typeface="Batang" pitchFamily="18"/>
            </a:endParaRPr>
          </a:p>
          <a:p>
            <a:pPr lvl="0"/>
            <a:endParaRPr lang="en-US" b="1" dirty="0">
              <a:solidFill>
                <a:srgbClr val="4EA72E"/>
              </a:solidFill>
              <a:latin typeface="Batang" pitchFamily="18"/>
              <a:ea typeface="Batang" pitchFamily="18"/>
            </a:endParaRPr>
          </a:p>
          <a:p>
            <a:pPr lvl="0"/>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3EC7-A9C4-E927-A1B4-C51EFBEE7FD8}"/>
              </a:ext>
            </a:extLst>
          </p:cNvPr>
          <p:cNvSpPr txBox="1">
            <a:spLocks noGrp="1"/>
          </p:cNvSpPr>
          <p:nvPr>
            <p:ph type="title"/>
          </p:nvPr>
        </p:nvSpPr>
        <p:spPr>
          <a:xfrm>
            <a:off x="598090" y="2544427"/>
            <a:ext cx="10790212" cy="2398142"/>
          </a:xfrm>
        </p:spPr>
        <p:txBody>
          <a:bodyPr>
            <a:normAutofit fontScale="90000"/>
          </a:bodyPr>
          <a:lstStyle/>
          <a:p>
            <a:pPr lvl="0"/>
            <a:br>
              <a:rPr lang="en-GB" sz="1600" b="1">
                <a:latin typeface="Bell MT" pitchFamily="18"/>
                <a:ea typeface="Batang" pitchFamily="18"/>
              </a:rPr>
            </a:br>
            <a:br>
              <a:rPr lang="en-GB" sz="1600" b="1">
                <a:latin typeface="Bell MT" pitchFamily="18"/>
                <a:ea typeface="Batang" pitchFamily="18"/>
              </a:rPr>
            </a:br>
            <a:r>
              <a:rPr lang="en-GB" sz="1800" cap="none">
                <a:solidFill>
                  <a:srgbClr val="6E1D4A"/>
                </a:solidFill>
                <a:latin typeface="Bell MT" pitchFamily="18"/>
                <a:ea typeface="Batang" pitchFamily="18"/>
              </a:rPr>
              <a:t>Ashford provides support to adults with physical disabilities and long-term care needs. Staff work across service users’ homes, supported living settings and the main office.</a:t>
            </a:r>
            <a:br>
              <a:rPr lang="en-GB" sz="1800" cap="none">
                <a:solidFill>
                  <a:srgbClr val="6E1D4A"/>
                </a:solidFill>
                <a:latin typeface="Bell MT" pitchFamily="18"/>
                <a:ea typeface="Batang" pitchFamily="18"/>
              </a:rPr>
            </a:br>
            <a:br>
              <a:rPr lang="en-GB" sz="1800" cap="none">
                <a:latin typeface="Bell MT" pitchFamily="18"/>
                <a:ea typeface="Batang" pitchFamily="18"/>
              </a:rPr>
            </a:br>
            <a:r>
              <a:rPr lang="en-GB" sz="1800" cap="none">
                <a:solidFill>
                  <a:srgbClr val="156082"/>
                </a:solidFill>
                <a:latin typeface="Bell MT" pitchFamily="18"/>
                <a:ea typeface="Batang" pitchFamily="18"/>
              </a:rPr>
              <a:t>Our group has chosen Microsoft Excel as the most suitable Microsoft 365 tool for helping Ashford organise staff rotas and visits.</a:t>
            </a:r>
            <a:br>
              <a:rPr lang="en-GB" sz="1800" cap="none">
                <a:solidFill>
                  <a:srgbClr val="156082"/>
                </a:solidFill>
                <a:latin typeface="Bell MT" pitchFamily="18"/>
                <a:ea typeface="Batang" pitchFamily="18"/>
              </a:rPr>
            </a:br>
            <a:r>
              <a:rPr lang="en-GB" sz="1800" cap="none">
                <a:solidFill>
                  <a:srgbClr val="156082"/>
                </a:solidFill>
                <a:latin typeface="Bell MT" pitchFamily="18"/>
                <a:ea typeface="Batang" pitchFamily="18"/>
              </a:rPr>
              <a:t>During the presentation, we will explain the current problem, why Excel is suitable, its advantages and limitations, and how Ashford could implement our recommendation</a:t>
            </a:r>
            <a:br>
              <a:rPr lang="en-GB" sz="2900">
                <a:latin typeface="Bell MT" pitchFamily="18"/>
              </a:rPr>
            </a:br>
            <a:endParaRPr lang="en-GB" sz="1600" b="1">
              <a:latin typeface="Bell MT" pitchFamily="18"/>
              <a:ea typeface="Batang" pitchFamily="18"/>
            </a:endParaRPr>
          </a:p>
        </p:txBody>
      </p:sp>
      <p:pic>
        <p:nvPicPr>
          <p:cNvPr id="3" name="Picture 3" descr="5 Basic MS Excel Courses For Beginners">
            <a:extLst>
              <a:ext uri="{FF2B5EF4-FFF2-40B4-BE49-F238E27FC236}">
                <a16:creationId xmlns:a16="http://schemas.microsoft.com/office/drawing/2014/main" id="{2E113CB6-51D8-3ED0-6E55-3860C9B331C2}"/>
              </a:ext>
            </a:extLst>
          </p:cNvPr>
          <p:cNvPicPr>
            <a:picLocks noChangeAspect="1"/>
          </p:cNvPicPr>
          <p:nvPr/>
        </p:nvPicPr>
        <p:blipFill>
          <a:blip r:embed="rId2"/>
          <a:stretch>
            <a:fillRect/>
          </a:stretch>
        </p:blipFill>
        <p:spPr>
          <a:xfrm>
            <a:off x="8180112" y="4942569"/>
            <a:ext cx="3208190" cy="168429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A09556B-A6BB-51E1-4D72-DA7F835E7CCA}"/>
              </a:ext>
            </a:extLst>
          </p:cNvPr>
          <p:cNvSpPr txBox="1">
            <a:spLocks noGrp="1"/>
          </p:cNvSpPr>
          <p:nvPr>
            <p:ph type="title"/>
          </p:nvPr>
        </p:nvSpPr>
        <p:spPr>
          <a:xfrm>
            <a:off x="838203" y="675083"/>
            <a:ext cx="10515600" cy="705642"/>
          </a:xfrm>
        </p:spPr>
        <p:txBody>
          <a:bodyPr>
            <a:spAutoFit/>
          </a:bodyPr>
          <a:lstStyle/>
          <a:p>
            <a:pPr lvl="0"/>
            <a:r>
              <a:rPr lang="en-GB" b="1">
                <a:solidFill>
                  <a:srgbClr val="156082"/>
                </a:solidFill>
                <a:latin typeface="Batang" pitchFamily="18"/>
                <a:ea typeface="Batang" pitchFamily="18"/>
              </a:rPr>
              <a:t>What Does Staff Scheduling Involve?</a:t>
            </a:r>
            <a:endParaRPr lang="en-GB">
              <a:solidFill>
                <a:srgbClr val="156082"/>
              </a:solidFill>
              <a:latin typeface="Batang" pitchFamily="18"/>
              <a:ea typeface="Batang" pitchFamily="18"/>
            </a:endParaRPr>
          </a:p>
        </p:txBody>
      </p:sp>
      <p:sp>
        <p:nvSpPr>
          <p:cNvPr id="3" name="Content Placeholder 2">
            <a:extLst>
              <a:ext uri="{FF2B5EF4-FFF2-40B4-BE49-F238E27FC236}">
                <a16:creationId xmlns:a16="http://schemas.microsoft.com/office/drawing/2014/main" id="{655F3A93-62E0-F04A-D17E-EE5DAD00EDB5}"/>
              </a:ext>
            </a:extLst>
          </p:cNvPr>
          <p:cNvSpPr txBox="1">
            <a:spLocks noGrp="1"/>
          </p:cNvSpPr>
          <p:nvPr>
            <p:ph idx="1"/>
          </p:nvPr>
        </p:nvSpPr>
        <p:spPr>
          <a:xfrm>
            <a:off x="7187248" y="2394969"/>
            <a:ext cx="4038593" cy="3039666"/>
          </a:xfrm>
        </p:spPr>
        <p:txBody>
          <a:bodyPr/>
          <a:lstStyle/>
          <a:p>
            <a:pPr lvl="0">
              <a:lnSpc>
                <a:spcPct val="60000"/>
              </a:lnSpc>
            </a:pPr>
            <a:r>
              <a:rPr lang="en-GB">
                <a:solidFill>
                  <a:srgbClr val="6E1D4A"/>
                </a:solidFill>
                <a:latin typeface="Batang" pitchFamily="18"/>
                <a:ea typeface="Batang" pitchFamily="18"/>
              </a:rPr>
              <a:t>Staff scheduling involves organising</a:t>
            </a:r>
          </a:p>
          <a:p>
            <a:pPr lvl="0">
              <a:lnSpc>
                <a:spcPct val="60000"/>
              </a:lnSpc>
            </a:pPr>
            <a:r>
              <a:rPr lang="en-GB">
                <a:solidFill>
                  <a:srgbClr val="6E1D4A"/>
                </a:solidFill>
                <a:latin typeface="Batang" pitchFamily="18"/>
                <a:ea typeface="Batang" pitchFamily="18"/>
              </a:rPr>
              <a:t>Staff shifts and working hours</a:t>
            </a:r>
          </a:p>
          <a:p>
            <a:pPr lvl="0">
              <a:lnSpc>
                <a:spcPct val="60000"/>
              </a:lnSpc>
            </a:pPr>
            <a:r>
              <a:rPr lang="en-GB">
                <a:solidFill>
                  <a:srgbClr val="6E1D4A"/>
                </a:solidFill>
                <a:latin typeface="Batang" pitchFamily="18"/>
                <a:ea typeface="Batang" pitchFamily="18"/>
              </a:rPr>
              <a:t>Service-user visits</a:t>
            </a:r>
          </a:p>
          <a:p>
            <a:pPr lvl="0">
              <a:lnSpc>
                <a:spcPct val="60000"/>
              </a:lnSpc>
            </a:pPr>
            <a:r>
              <a:rPr lang="en-GB">
                <a:solidFill>
                  <a:srgbClr val="6E1D4A"/>
                </a:solidFill>
                <a:latin typeface="Batang" pitchFamily="18"/>
                <a:ea typeface="Batang" pitchFamily="18"/>
              </a:rPr>
              <a:t>Dates and times</a:t>
            </a:r>
          </a:p>
          <a:p>
            <a:pPr lvl="0">
              <a:lnSpc>
                <a:spcPct val="60000"/>
              </a:lnSpc>
            </a:pPr>
            <a:r>
              <a:rPr lang="en-GB">
                <a:solidFill>
                  <a:srgbClr val="6E1D4A"/>
                </a:solidFill>
                <a:latin typeface="Batang" pitchFamily="18"/>
                <a:ea typeface="Batang" pitchFamily="18"/>
              </a:rPr>
              <a:t>Staff availability</a:t>
            </a:r>
          </a:p>
          <a:p>
            <a:pPr lvl="0">
              <a:lnSpc>
                <a:spcPct val="60000"/>
              </a:lnSpc>
            </a:pPr>
            <a:r>
              <a:rPr lang="en-GB">
                <a:solidFill>
                  <a:srgbClr val="6E1D4A"/>
                </a:solidFill>
                <a:latin typeface="Batang" pitchFamily="18"/>
                <a:ea typeface="Batang" pitchFamily="18"/>
              </a:rPr>
              <a:t>Locations</a:t>
            </a:r>
          </a:p>
          <a:p>
            <a:pPr lvl="0">
              <a:lnSpc>
                <a:spcPct val="60000"/>
              </a:lnSpc>
            </a:pPr>
            <a:r>
              <a:rPr lang="en-GB">
                <a:solidFill>
                  <a:srgbClr val="6E1D4A"/>
                </a:solidFill>
                <a:latin typeface="Batang" pitchFamily="18"/>
                <a:ea typeface="Batang" pitchFamily="18"/>
              </a:rPr>
              <a:t>Staff responsibilities</a:t>
            </a:r>
          </a:p>
          <a:p>
            <a:pPr lvl="0">
              <a:lnSpc>
                <a:spcPct val="60000"/>
              </a:lnSpc>
            </a:pPr>
            <a:r>
              <a:rPr lang="en-GB">
                <a:solidFill>
                  <a:srgbClr val="6E1D4A"/>
                </a:solidFill>
                <a:latin typeface="Batang" pitchFamily="18"/>
                <a:ea typeface="Batang" pitchFamily="18"/>
              </a:rPr>
              <a:t>Cover for absences</a:t>
            </a:r>
          </a:p>
          <a:p>
            <a:pPr lvl="0">
              <a:lnSpc>
                <a:spcPct val="60000"/>
              </a:lnSpc>
            </a:pPr>
            <a:r>
              <a:rPr lang="en-GB">
                <a:solidFill>
                  <a:srgbClr val="6E1D4A"/>
                </a:solidFill>
                <a:latin typeface="Batang" pitchFamily="18"/>
                <a:ea typeface="Batang" pitchFamily="18"/>
              </a:rPr>
              <a:t>Changes to scheduled visits</a:t>
            </a:r>
          </a:p>
          <a:p>
            <a:pPr lvl="0">
              <a:lnSpc>
                <a:spcPct val="60000"/>
              </a:lnSpc>
            </a:pPr>
            <a:endParaRPr lang="en-GB"/>
          </a:p>
        </p:txBody>
      </p:sp>
      <p:sp>
        <p:nvSpPr>
          <p:cNvPr id="4" name="TextBox 6">
            <a:extLst>
              <a:ext uri="{FF2B5EF4-FFF2-40B4-BE49-F238E27FC236}">
                <a16:creationId xmlns:a16="http://schemas.microsoft.com/office/drawing/2014/main" id="{D4CBE96A-445A-D263-B168-97A0C782E20C}"/>
              </a:ext>
            </a:extLst>
          </p:cNvPr>
          <p:cNvSpPr txBox="1"/>
          <p:nvPr/>
        </p:nvSpPr>
        <p:spPr>
          <a:xfrm>
            <a:off x="782122" y="2324770"/>
            <a:ext cx="6096003" cy="33701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Staff scheduling is an important part of day-to-day care services. At Ashford, staff need to know when and where they are expected to work and which visits they are responsible for.</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Because staff work in different locations, including service users’ homes and supported living settings, an organised rota is particularly important.</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A clear schedule can help staff understand their responsibilities and can support better coordination between support workers, senior care workers, nurses and care coordinators.</a:t>
            </a:r>
            <a:endParaRPr lang="en-GB" sz="1500" b="0" i="0" u="none" strike="noStrike" kern="1200" cap="none" spc="0" baseline="0">
              <a:solidFill>
                <a:srgbClr val="156082"/>
              </a:solidFill>
              <a:uFillTx/>
              <a:latin typeface="Batang" pitchFamily="18"/>
              <a:ea typeface="Batang" pitchFamily="1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C204-3A6D-502F-4958-59641CC484C4}"/>
              </a:ext>
            </a:extLst>
          </p:cNvPr>
          <p:cNvSpPr>
            <a:spLocks noGrp="1"/>
          </p:cNvSpPr>
          <p:nvPr>
            <p:ph type="title"/>
          </p:nvPr>
        </p:nvSpPr>
        <p:spPr/>
        <p:txBody>
          <a:bodyPr/>
          <a:lstStyle/>
          <a:p>
            <a:r>
              <a:rPr lang="en-GB" dirty="0"/>
              <a:t>Why MS Excel tool is suitable for the task</a:t>
            </a:r>
          </a:p>
        </p:txBody>
      </p:sp>
      <p:sp>
        <p:nvSpPr>
          <p:cNvPr id="4" name="TextBox 3">
            <a:extLst>
              <a:ext uri="{FF2B5EF4-FFF2-40B4-BE49-F238E27FC236}">
                <a16:creationId xmlns:a16="http://schemas.microsoft.com/office/drawing/2014/main" id="{84FD3BC1-108D-48B9-5E87-2EB2EA92F6F2}"/>
              </a:ext>
            </a:extLst>
          </p:cNvPr>
          <p:cNvSpPr txBox="1"/>
          <p:nvPr/>
        </p:nvSpPr>
        <p:spPr>
          <a:xfrm>
            <a:off x="1035169" y="2012831"/>
            <a:ext cx="9049497" cy="5047536"/>
          </a:xfrm>
          <a:prstGeom prst="rect">
            <a:avLst/>
          </a:prstGeom>
          <a:noFill/>
        </p:spPr>
        <p:txBody>
          <a:bodyPr wrap="square" lIns="91440" tIns="45720" rIns="91440" bIns="45720" anchor="t">
            <a:spAutoFit/>
          </a:bodyPr>
          <a:lstStyle/>
          <a:p>
            <a:r>
              <a:rPr lang="en-GB" sz="1600" dirty="0">
                <a:solidFill>
                  <a:schemeClr val="accent1"/>
                </a:solidFill>
                <a:latin typeface="Batang" panose="02030600000101010101" pitchFamily="18" charset="-127"/>
                <a:ea typeface="Batang" panose="02030600000101010101" pitchFamily="18" charset="-127"/>
              </a:rPr>
              <a:t>Microsoft Excel is suitable for Ashford Community Care Service rostering because it can create a clear weekly or monthly rota.</a:t>
            </a:r>
          </a:p>
          <a:p>
            <a:endParaRPr lang="en-GB" sz="1600" dirty="0">
              <a:latin typeface="Batang" panose="02030600000101010101" pitchFamily="18" charset="-127"/>
              <a:ea typeface="Batang" panose="02030600000101010101" pitchFamily="18" charset="-127"/>
            </a:endParaRP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Excel allows care coordinators to sort and filter the rota by employee, role, date, location or shift. This makes it easier to find relevant information quickly(Microsoft 2026).</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Colour coding and filtering can highlight important information such as unfilled shifts, staff absences, double-booked shifts or overtime. Excel can also help highlight duplicate values, which may help coordinators identify repeated entries  or potential allocation errors (Microsoft 2026) </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It is useful because it is flexible: the coordinates can adapt the rota to include Ashford’s own staff role's locations and visit requirements</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Digital rostering is relevant in healthcare because staff scheduling involves balancing employee's availability working hours and service requirements. Zheng and Gong(2020) show that spreadsheets methods can help manage real life nurse-rostering problems in healthcare settings.</a:t>
            </a:r>
          </a:p>
          <a:p>
            <a:pPr marL="285750" indent="-285750">
              <a:buFont typeface="Arial" panose="020B0604020202020204" pitchFamily="34" charset="0"/>
              <a:buChar char="•"/>
            </a:pPr>
            <a:r>
              <a:rPr lang="en-GB" sz="1600" dirty="0">
                <a:solidFill>
                  <a:schemeClr val="accent5">
                    <a:lumMod val="75000"/>
                  </a:schemeClr>
                </a:solidFill>
                <a:latin typeface="Batang" panose="02030600000101010101" pitchFamily="18" charset="-127"/>
                <a:ea typeface="Batang" panose="02030600000101010101" pitchFamily="18" charset="-127"/>
              </a:rPr>
              <a:t>Excel would replace Ashford’s unclear or separate rota documents with one schedule. This would help care coordinates  see who is responsible for each shift and general visit area.</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8799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944D-C494-6F58-AB16-53B64E14B634}"/>
              </a:ext>
            </a:extLst>
          </p:cNvPr>
          <p:cNvSpPr>
            <a:spLocks noGrp="1"/>
          </p:cNvSpPr>
          <p:nvPr>
            <p:ph type="title"/>
          </p:nvPr>
        </p:nvSpPr>
        <p:spPr/>
        <p:txBody>
          <a:bodyPr/>
          <a:lstStyle/>
          <a:p>
            <a:r>
              <a:rPr lang="en-GB" dirty="0"/>
              <a:t>How it improves efficiency </a:t>
            </a:r>
          </a:p>
        </p:txBody>
      </p:sp>
      <p:sp>
        <p:nvSpPr>
          <p:cNvPr id="4" name="TextBox 3">
            <a:extLst>
              <a:ext uri="{FF2B5EF4-FFF2-40B4-BE49-F238E27FC236}">
                <a16:creationId xmlns:a16="http://schemas.microsoft.com/office/drawing/2014/main" id="{73F9FBAA-39EA-16FA-C640-B174B3A38D04}"/>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A8BF8522-32D9-E064-C972-033177E5AC26}"/>
              </a:ext>
            </a:extLst>
          </p:cNvPr>
          <p:cNvSpPr txBox="1"/>
          <p:nvPr/>
        </p:nvSpPr>
        <p:spPr>
          <a:xfrm>
            <a:off x="1200508" y="2506408"/>
            <a:ext cx="9520084" cy="313932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Creates one organised rota instead of using paper schedules, multiple emails or separate files </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Coordinators can copy a weekly rota template and amend it, rather than creating a new rota from the beginning each week.</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Formulas can calculate total weekly hours for each employee, helping managers monitor contracted hours and potential overtime.</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This reduces manual checking and can help prevent duplicated work, which is one of the problems that Ashford has. (Microsoft, 2026).</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Research suggests that electronic rostering can improve roster efficiency and wider healthcare efficiency, although  the rota must still be carefully managed  to ensure fairness and appropriate staffing levels(O’Connell et al..,2024)</a:t>
            </a:r>
          </a:p>
        </p:txBody>
      </p:sp>
    </p:spTree>
    <p:extLst>
      <p:ext uri="{BB962C8B-B14F-4D97-AF65-F5344CB8AC3E}">
        <p14:creationId xmlns:p14="http://schemas.microsoft.com/office/powerpoint/2010/main" val="345465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ABCD6-51C9-7113-CB68-B9B0CE938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836F4-264B-ABA8-E7D0-1F50326F93B2}"/>
              </a:ext>
            </a:extLst>
          </p:cNvPr>
          <p:cNvSpPr>
            <a:spLocks noGrp="1"/>
          </p:cNvSpPr>
          <p:nvPr>
            <p:ph type="title"/>
          </p:nvPr>
        </p:nvSpPr>
        <p:spPr/>
        <p:txBody>
          <a:bodyPr/>
          <a:lstStyle/>
          <a:p>
            <a:r>
              <a:rPr lang="en-GB" dirty="0"/>
              <a:t>How it improves communication</a:t>
            </a:r>
          </a:p>
        </p:txBody>
      </p:sp>
      <p:sp>
        <p:nvSpPr>
          <p:cNvPr id="4" name="TextBox 3">
            <a:extLst>
              <a:ext uri="{FF2B5EF4-FFF2-40B4-BE49-F238E27FC236}">
                <a16:creationId xmlns:a16="http://schemas.microsoft.com/office/drawing/2014/main" id="{EF589392-07EF-8BAC-8174-164A9472D80D}"/>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C62E018A-4F24-A37B-A1AF-C48E110D2167}"/>
              </a:ext>
            </a:extLst>
          </p:cNvPr>
          <p:cNvSpPr txBox="1"/>
          <p:nvPr/>
        </p:nvSpPr>
        <p:spPr>
          <a:xfrm>
            <a:off x="757686" y="2543749"/>
            <a:ext cx="10515600" cy="313932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The rota can be saved in a shared OneDrive or SharePoint folder so coordinators can update it and staff can view the latest version.</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Excel co- authoring enables more than one authorised person to work on the workbook at the same time when it is shared through Microsoft 365(Microsoft, 2026)</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Staff can access the rota from different devices, which is helpful for employees working in the community rather than the main office.</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A shared Excel rota gives Ashford one source of information, reducing confusion from missed emails and outdated rota copies.</a:t>
            </a:r>
          </a:p>
          <a:p>
            <a:pPr marL="285750" indent="-285750">
              <a:buFont typeface="Arial" panose="020B0604020202020204" pitchFamily="34" charset="0"/>
              <a:buChar char="•"/>
            </a:pPr>
            <a:r>
              <a:rPr lang="en-GB" dirty="0">
                <a:solidFill>
                  <a:schemeClr val="accent5">
                    <a:lumMod val="75000"/>
                  </a:schemeClr>
                </a:solidFill>
                <a:latin typeface="Batang" panose="02030600000101010101" pitchFamily="18" charset="-127"/>
                <a:ea typeface="Batang" panose="02030600000101010101" pitchFamily="18" charset="-127"/>
              </a:rPr>
              <a:t>This would improve communication between care coordinators in the office and care workers visiting service users’ homes. Staff can check the shared rota before starting work and coordinators can ensure that the most recent version is available.</a:t>
            </a:r>
          </a:p>
        </p:txBody>
      </p:sp>
    </p:spTree>
    <p:extLst>
      <p:ext uri="{BB962C8B-B14F-4D97-AF65-F5344CB8AC3E}">
        <p14:creationId xmlns:p14="http://schemas.microsoft.com/office/powerpoint/2010/main" val="1302937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B5959-2393-0F2F-BE24-F9A008C384B8}"/>
              </a:ext>
            </a:extLst>
          </p:cNvPr>
          <p:cNvSpPr>
            <a:spLocks noGrp="1"/>
          </p:cNvSpPr>
          <p:nvPr>
            <p:ph type="title"/>
          </p:nvPr>
        </p:nvSpPr>
        <p:spPr/>
        <p:txBody>
          <a:bodyPr>
            <a:normAutofit/>
          </a:bodyPr>
          <a:lstStyle/>
          <a:p>
            <a:r>
              <a:rPr lang="en-US" sz="2000" dirty="0">
                <a:solidFill>
                  <a:schemeClr val="accent5">
                    <a:lumMod val="75000"/>
                  </a:schemeClr>
                </a:solidFill>
                <a:latin typeface="Batang" panose="02030600000101010101" pitchFamily="18" charset="-127"/>
                <a:ea typeface="Batang" panose="02030600000101010101" pitchFamily="18" charset="-127"/>
                <a:cs typeface="Arial"/>
              </a:rPr>
              <a:t>I RECOMMEND ASHFORD TO IMPLEMENT MICROSOTF EXCEL TO HELP THE WORKERS ATTEND TO DUTIES EFFECTIVELY.</a:t>
            </a:r>
            <a:br>
              <a:rPr lang="en-US" sz="2000" dirty="0">
                <a:solidFill>
                  <a:schemeClr val="accent5">
                    <a:lumMod val="75000"/>
                  </a:schemeClr>
                </a:solidFill>
                <a:latin typeface="Batang" panose="02030600000101010101" pitchFamily="18" charset="-127"/>
                <a:ea typeface="Batang" panose="02030600000101010101" pitchFamily="18" charset="-127"/>
                <a:cs typeface="Arial"/>
              </a:rPr>
            </a:br>
            <a:br>
              <a:rPr lang="en-US" sz="2000" dirty="0">
                <a:solidFill>
                  <a:schemeClr val="accent5">
                    <a:lumMod val="75000"/>
                  </a:schemeClr>
                </a:solidFill>
                <a:latin typeface="Batang" panose="02030600000101010101" pitchFamily="18" charset="-127"/>
                <a:ea typeface="Batang" panose="02030600000101010101" pitchFamily="18" charset="-127"/>
              </a:rPr>
            </a:br>
            <a:r>
              <a:rPr lang="en-US" sz="2000" dirty="0">
                <a:solidFill>
                  <a:schemeClr val="accent5">
                    <a:lumMod val="75000"/>
                  </a:schemeClr>
                </a:solidFill>
                <a:latin typeface="Batang" panose="02030600000101010101" pitchFamily="18" charset="-127"/>
                <a:ea typeface="Batang" panose="02030600000101010101" pitchFamily="18" charset="-127"/>
                <a:cs typeface="Arial"/>
              </a:rPr>
              <a:t>AND SAY GOODBYE TO UNCLEAR ROTA.</a:t>
            </a:r>
            <a:endParaRPr lang="en-US" sz="2000" dirty="0">
              <a:solidFill>
                <a:schemeClr val="accent5">
                  <a:lumMod val="75000"/>
                </a:schemeClr>
              </a:solidFill>
              <a:latin typeface="Batang" panose="02030600000101010101" pitchFamily="18" charset="-127"/>
              <a:ea typeface="Batang" panose="02030600000101010101" pitchFamily="18" charset="-127"/>
            </a:endParaRPr>
          </a:p>
        </p:txBody>
      </p:sp>
      <p:graphicFrame>
        <p:nvGraphicFramePr>
          <p:cNvPr id="13" name="Content Placeholder 12">
            <a:extLst>
              <a:ext uri="{FF2B5EF4-FFF2-40B4-BE49-F238E27FC236}">
                <a16:creationId xmlns:a16="http://schemas.microsoft.com/office/drawing/2014/main" id="{A2183A78-F2C8-2105-2334-FB35AE3F02A6}"/>
              </a:ext>
            </a:extLst>
          </p:cNvPr>
          <p:cNvGraphicFramePr>
            <a:graphicFrameLocks noGrp="1"/>
          </p:cNvGraphicFramePr>
          <p:nvPr>
            <p:ph sz="quarter" idx="13"/>
          </p:nvPr>
        </p:nvGraphicFramePr>
        <p:xfrm>
          <a:off x="4962525" y="1017588"/>
          <a:ext cx="6696075" cy="2225040"/>
        </p:xfrm>
        <a:graphic>
          <a:graphicData uri="http://schemas.openxmlformats.org/drawingml/2006/table">
            <a:tbl>
              <a:tblPr firstRow="1" bandRow="1">
                <a:tableStyleId>{5C22544A-7EE6-4342-B048-85BDC9FD1C3A}</a:tableStyleId>
              </a:tblPr>
              <a:tblGrid>
                <a:gridCol w="6696075">
                  <a:extLst>
                    <a:ext uri="{9D8B030D-6E8A-4147-A177-3AD203B41FA5}">
                      <a16:colId xmlns:a16="http://schemas.microsoft.com/office/drawing/2014/main" val="1552182119"/>
                    </a:ext>
                  </a:extLst>
                </a:gridCol>
              </a:tblGrid>
              <a:tr h="370840">
                <a:tc>
                  <a:txBody>
                    <a:bodyPr/>
                    <a:lstStyle/>
                    <a:p>
                      <a:r>
                        <a:rPr lang="en-US" dirty="0"/>
                        <a:t>Day                    6am-1pm                         1pm-8pm</a:t>
                      </a:r>
                    </a:p>
                  </a:txBody>
                  <a:tcPr/>
                </a:tc>
                <a:extLst>
                  <a:ext uri="{0D108BD9-81ED-4DB2-BD59-A6C34878D82A}">
                    <a16:rowId xmlns:a16="http://schemas.microsoft.com/office/drawing/2014/main" val="3112249457"/>
                  </a:ext>
                </a:extLst>
              </a:tr>
              <a:tr h="370840">
                <a:tc>
                  <a:txBody>
                    <a:bodyPr/>
                    <a:lstStyle/>
                    <a:p>
                      <a:r>
                        <a:rPr lang="en-US" dirty="0"/>
                        <a:t>Monday             Alex                                    Sam</a:t>
                      </a:r>
                    </a:p>
                  </a:txBody>
                  <a:tcPr/>
                </a:tc>
                <a:extLst>
                  <a:ext uri="{0D108BD9-81ED-4DB2-BD59-A6C34878D82A}">
                    <a16:rowId xmlns:a16="http://schemas.microsoft.com/office/drawing/2014/main" val="1259386059"/>
                  </a:ext>
                </a:extLst>
              </a:tr>
              <a:tr h="370840">
                <a:tc>
                  <a:txBody>
                    <a:bodyPr/>
                    <a:lstStyle/>
                    <a:p>
                      <a:r>
                        <a:rPr lang="en-US" dirty="0"/>
                        <a:t>Tuesday             Sam                                   Alex</a:t>
                      </a:r>
                    </a:p>
                  </a:txBody>
                  <a:tcPr/>
                </a:tc>
                <a:extLst>
                  <a:ext uri="{0D108BD9-81ED-4DB2-BD59-A6C34878D82A}">
                    <a16:rowId xmlns:a16="http://schemas.microsoft.com/office/drawing/2014/main" val="707531459"/>
                  </a:ext>
                </a:extLst>
              </a:tr>
              <a:tr h="370840">
                <a:tc>
                  <a:txBody>
                    <a:bodyPr/>
                    <a:lstStyle/>
                    <a:p>
                      <a:r>
                        <a:rPr lang="en-US" dirty="0"/>
                        <a:t>Wednesday         Alex                                   Sam</a:t>
                      </a:r>
                    </a:p>
                  </a:txBody>
                  <a:tcPr/>
                </a:tc>
                <a:extLst>
                  <a:ext uri="{0D108BD9-81ED-4DB2-BD59-A6C34878D82A}">
                    <a16:rowId xmlns:a16="http://schemas.microsoft.com/office/drawing/2014/main" val="2984721272"/>
                  </a:ext>
                </a:extLst>
              </a:tr>
              <a:tr h="370840">
                <a:tc>
                  <a:txBody>
                    <a:bodyPr/>
                    <a:lstStyle/>
                    <a:p>
                      <a:r>
                        <a:rPr lang="en-US" dirty="0"/>
                        <a:t>Thursday             Sam                                   Alex</a:t>
                      </a:r>
                    </a:p>
                  </a:txBody>
                  <a:tcPr/>
                </a:tc>
                <a:extLst>
                  <a:ext uri="{0D108BD9-81ED-4DB2-BD59-A6C34878D82A}">
                    <a16:rowId xmlns:a16="http://schemas.microsoft.com/office/drawing/2014/main" val="1618132449"/>
                  </a:ext>
                </a:extLst>
              </a:tr>
              <a:tr h="370840">
                <a:tc>
                  <a:txBody>
                    <a:bodyPr/>
                    <a:lstStyle/>
                    <a:p>
                      <a:r>
                        <a:rPr lang="en-US" dirty="0"/>
                        <a:t>Friday                  Alex                                    Sam</a:t>
                      </a:r>
                    </a:p>
                  </a:txBody>
                  <a:tcPr/>
                </a:tc>
                <a:extLst>
                  <a:ext uri="{0D108BD9-81ED-4DB2-BD59-A6C34878D82A}">
                    <a16:rowId xmlns:a16="http://schemas.microsoft.com/office/drawing/2014/main" val="4045225919"/>
                  </a:ext>
                </a:extLst>
              </a:tr>
            </a:tbl>
          </a:graphicData>
        </a:graphic>
      </p:graphicFrame>
    </p:spTree>
    <p:extLst>
      <p:ext uri="{BB962C8B-B14F-4D97-AF65-F5344CB8AC3E}">
        <p14:creationId xmlns:p14="http://schemas.microsoft.com/office/powerpoint/2010/main" val="193771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C518-8138-350A-E92F-501FBF3520CB}"/>
              </a:ext>
            </a:extLst>
          </p:cNvPr>
          <p:cNvSpPr>
            <a:spLocks noGrp="1"/>
          </p:cNvSpPr>
          <p:nvPr>
            <p:ph type="title"/>
          </p:nvPr>
        </p:nvSpPr>
        <p:spPr/>
        <p:txBody>
          <a:bodyPr>
            <a:normAutofit/>
          </a:bodyPr>
          <a:lstStyle/>
          <a:p>
            <a:r>
              <a:rPr lang="en-US" sz="2000" dirty="0">
                <a:solidFill>
                  <a:schemeClr val="accent1"/>
                </a:solidFill>
                <a:latin typeface="Batang" panose="02030600000101010101" pitchFamily="18" charset="-127"/>
                <a:ea typeface="Batang" panose="02030600000101010101" pitchFamily="18" charset="-127"/>
                <a:cs typeface="Arial"/>
              </a:rPr>
              <a:t>ADVATAGES using excel                                                         LIMITATION using excel</a:t>
            </a:r>
            <a:endParaRPr lang="en-US" sz="2000" dirty="0">
              <a:solidFill>
                <a:schemeClr val="accent1"/>
              </a:solidFill>
              <a:latin typeface="Batang" panose="02030600000101010101" pitchFamily="18" charset="-127"/>
              <a:ea typeface="Batang" panose="02030600000101010101" pitchFamily="18" charset="-127"/>
            </a:endParaRPr>
          </a:p>
        </p:txBody>
      </p:sp>
      <p:sp>
        <p:nvSpPr>
          <p:cNvPr id="3" name="Content Placeholder 2">
            <a:extLst>
              <a:ext uri="{FF2B5EF4-FFF2-40B4-BE49-F238E27FC236}">
                <a16:creationId xmlns:a16="http://schemas.microsoft.com/office/drawing/2014/main" id="{8A76D9E7-B84B-E5D2-574A-42E8FE475FAB}"/>
              </a:ext>
            </a:extLst>
          </p:cNvPr>
          <p:cNvSpPr>
            <a:spLocks noGrp="1"/>
          </p:cNvSpPr>
          <p:nvPr>
            <p:ph sz="quarter" idx="15"/>
          </p:nvPr>
        </p:nvSpPr>
        <p:spPr/>
        <p:txBody>
          <a:bodyPr vert="horz" lIns="91440" tIns="45720" rIns="91440" bIns="45720" rtlCol="0" anchor="t">
            <a:normAutofit lnSpcReduction="10000"/>
          </a:bodyPr>
          <a:lstStyle/>
          <a:p>
            <a:r>
              <a:rPr lang="en-US" dirty="0">
                <a:solidFill>
                  <a:schemeClr val="accent5">
                    <a:lumMod val="75000"/>
                  </a:schemeClr>
                </a:solidFill>
                <a:cs typeface="Arial"/>
              </a:rPr>
              <a:t>1 EASY TO SET UP STAFT , SHIFT AND DATES CAN BE ARRANGED IN A FAMILIAR GRID.</a:t>
            </a:r>
            <a:endParaRPr lang="en-US" dirty="0">
              <a:solidFill>
                <a:schemeClr val="accent5">
                  <a:lumMod val="75000"/>
                </a:schemeClr>
              </a:solidFill>
            </a:endParaRPr>
          </a:p>
          <a:p>
            <a:r>
              <a:rPr lang="en-US" dirty="0">
                <a:solidFill>
                  <a:schemeClr val="accent5">
                    <a:lumMod val="75000"/>
                  </a:schemeClr>
                </a:solidFill>
                <a:cs typeface="Arial"/>
              </a:rPr>
              <a:t>2.SAY GOODBYE TO WOUNDERING IF EMPLOYEES SAW THEIR ROTA.</a:t>
            </a:r>
          </a:p>
          <a:p>
            <a:r>
              <a:rPr lang="en-US" dirty="0">
                <a:solidFill>
                  <a:schemeClr val="accent5">
                    <a:lumMod val="75000"/>
                  </a:schemeClr>
                </a:solidFill>
                <a:cs typeface="Arial"/>
              </a:rPr>
              <a:t>3 FLEXIBLE TO ADAPT</a:t>
            </a:r>
          </a:p>
          <a:p>
            <a:r>
              <a:rPr lang="en-US" dirty="0">
                <a:solidFill>
                  <a:schemeClr val="accent5">
                    <a:lumMod val="75000"/>
                  </a:schemeClr>
                </a:solidFill>
                <a:cs typeface="Arial"/>
              </a:rPr>
              <a:t>4 EXCEL ROTA CAN BE SHARED EASILY WITH TEAM MEMBERS</a:t>
            </a:r>
          </a:p>
          <a:p>
            <a:r>
              <a:rPr lang="en-US" dirty="0">
                <a:solidFill>
                  <a:schemeClr val="accent5">
                    <a:lumMod val="75000"/>
                  </a:schemeClr>
                </a:solidFill>
                <a:cs typeface="Arial"/>
              </a:rPr>
              <a:t>5 YOU CAN ACCESSED FROM A DIFFERENT LOCATIONS.</a:t>
            </a:r>
          </a:p>
          <a:p>
            <a:r>
              <a:rPr lang="en-US" dirty="0">
                <a:solidFill>
                  <a:schemeClr val="accent5">
                    <a:lumMod val="75000"/>
                  </a:schemeClr>
                </a:solidFill>
                <a:cs typeface="Arial"/>
              </a:rPr>
              <a:t>6. MANY  CARE HOME ALREADY HAVE ACCESS TO EXCEL DUE TO LOW COST</a:t>
            </a:r>
          </a:p>
          <a:p>
            <a:r>
              <a:rPr lang="en-US" dirty="0">
                <a:solidFill>
                  <a:schemeClr val="accent5">
                    <a:lumMod val="75000"/>
                  </a:schemeClr>
                </a:solidFill>
                <a:cs typeface="Arial"/>
              </a:rPr>
              <a:t>7 FORMULAS CAN TOTAL HOURS, FLAG GAPS, AND TRACK OVERTIMES.</a:t>
            </a:r>
          </a:p>
          <a:p>
            <a:endParaRPr lang="en-US" dirty="0">
              <a:cs typeface="Arial"/>
            </a:endParaRPr>
          </a:p>
        </p:txBody>
      </p:sp>
      <p:sp>
        <p:nvSpPr>
          <p:cNvPr id="4" name="Content Placeholder 3">
            <a:extLst>
              <a:ext uri="{FF2B5EF4-FFF2-40B4-BE49-F238E27FC236}">
                <a16:creationId xmlns:a16="http://schemas.microsoft.com/office/drawing/2014/main" id="{CDEEBA37-C76B-3F9A-4B94-423DA41C8C32}"/>
              </a:ext>
            </a:extLst>
          </p:cNvPr>
          <p:cNvSpPr>
            <a:spLocks noGrp="1"/>
          </p:cNvSpPr>
          <p:nvPr>
            <p:ph sz="quarter" idx="16"/>
          </p:nvPr>
        </p:nvSpPr>
        <p:spPr>
          <a:xfrm>
            <a:off x="6692627" y="1676214"/>
            <a:ext cx="5075239" cy="3522639"/>
          </a:xfrm>
        </p:spPr>
        <p:txBody>
          <a:bodyPr vert="horz" lIns="91440" tIns="45720" rIns="91440" bIns="45720" rtlCol="0" anchor="t">
            <a:noAutofit/>
          </a:bodyPr>
          <a:lstStyle/>
          <a:p>
            <a:r>
              <a:rPr lang="en-US" sz="1400" dirty="0">
                <a:solidFill>
                  <a:schemeClr val="accent5">
                    <a:lumMod val="75000"/>
                  </a:schemeClr>
                </a:solidFill>
                <a:cs typeface="Arial"/>
              </a:rPr>
              <a:t>1 EXCEL REQUIRES MANUAL DATE ENTRY FOR SHIFT, TIME OFF REQESTS, AND AVAILABILITY UPDATE, WHICH CAN BE TIME COMSUMING AND ERROR CAN HAPPEN.</a:t>
            </a:r>
          </a:p>
          <a:p>
            <a:r>
              <a:rPr lang="en-US" sz="1400" dirty="0">
                <a:solidFill>
                  <a:schemeClr val="accent5">
                    <a:lumMod val="75000"/>
                  </a:schemeClr>
                </a:solidFill>
                <a:cs typeface="Arial"/>
              </a:rPr>
              <a:t>2 INCONSISTENT UPDATE- CHANGES TO THE ROTA CAN LEAD TO COFUSION, AND MISSED UPDATE ESPECIALLY IF THE ROTA IS NOT VISIBLE TO ALL STAFT MEMBERS.</a:t>
            </a:r>
          </a:p>
          <a:p>
            <a:r>
              <a:rPr lang="en-US" sz="1400" dirty="0">
                <a:solidFill>
                  <a:schemeClr val="accent5">
                    <a:lumMod val="75000"/>
                  </a:schemeClr>
                </a:solidFill>
                <a:cs typeface="Arial"/>
              </a:rPr>
              <a:t>3 HAVING ONLY ONE PERSON TRAINED TO HANDLE A CRITICA TASK [ROTA] , IT BRING DESTRUCTION TO THE TEAMWORK.</a:t>
            </a:r>
          </a:p>
          <a:p>
            <a:r>
              <a:rPr lang="en-US" sz="1400" dirty="0">
                <a:solidFill>
                  <a:schemeClr val="accent5">
                    <a:lumMod val="75000"/>
                  </a:schemeClr>
                </a:solidFill>
                <a:cs typeface="Arial"/>
              </a:rPr>
              <a:t>4 STAFF MAY KEEP OUTDATE ROTA, AND CHANGES MAY NOT REACH EVERYONE PROMPTLY.</a:t>
            </a:r>
          </a:p>
          <a:p>
            <a:r>
              <a:rPr lang="en-US" sz="1400" dirty="0">
                <a:solidFill>
                  <a:schemeClr val="accent5">
                    <a:lumMod val="75000"/>
                  </a:schemeClr>
                </a:solidFill>
                <a:cs typeface="Arial"/>
              </a:rPr>
              <a:t>5 A SHARED ROTA MAY REVEAL STAFF DETAILS OR ABSENCE INFORMATION TO PEOPLE WHO SHOULD NOT SEE IT.</a:t>
            </a:r>
          </a:p>
          <a:p>
            <a:r>
              <a:rPr lang="en-US" sz="1400" dirty="0">
                <a:solidFill>
                  <a:schemeClr val="accent5">
                    <a:lumMod val="75000"/>
                  </a:schemeClr>
                </a:solidFill>
                <a:cs typeface="Arial"/>
              </a:rPr>
              <a:t>6. EXCEL GENERALLY DOES NOT HANDLE SHIFT SWAPS OR REQUESTS ABSENCE.</a:t>
            </a:r>
            <a:endParaRPr lang="en-US" sz="1400" dirty="0">
              <a:solidFill>
                <a:schemeClr val="accent5">
                  <a:lumMod val="75000"/>
                </a:schemeClr>
              </a:solidFill>
            </a:endParaRPr>
          </a:p>
        </p:txBody>
      </p:sp>
    </p:spTree>
    <p:extLst>
      <p:ext uri="{BB962C8B-B14F-4D97-AF65-F5344CB8AC3E}">
        <p14:creationId xmlns:p14="http://schemas.microsoft.com/office/powerpoint/2010/main" val="338802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1FF3-4897-629D-2A67-09BA4CB7AFFC}"/>
              </a:ext>
            </a:extLst>
          </p:cNvPr>
          <p:cNvSpPr>
            <a:spLocks noGrp="1"/>
          </p:cNvSpPr>
          <p:nvPr>
            <p:ph type="title"/>
          </p:nvPr>
        </p:nvSpPr>
        <p:spPr/>
        <p:txBody>
          <a:bodyPr/>
          <a:lstStyle/>
          <a:p>
            <a:r>
              <a:rPr lang="en-US" dirty="0">
                <a:solidFill>
                  <a:schemeClr val="accent1"/>
                </a:solidFill>
                <a:cs typeface="Arial"/>
              </a:rPr>
              <a:t>reference</a:t>
            </a:r>
            <a:endParaRPr lang="en-US" dirty="0">
              <a:solidFill>
                <a:schemeClr val="accent1"/>
              </a:solidFill>
            </a:endParaRPr>
          </a:p>
        </p:txBody>
      </p:sp>
      <p:sp>
        <p:nvSpPr>
          <p:cNvPr id="3" name="Content Placeholder 2">
            <a:extLst>
              <a:ext uri="{FF2B5EF4-FFF2-40B4-BE49-F238E27FC236}">
                <a16:creationId xmlns:a16="http://schemas.microsoft.com/office/drawing/2014/main" id="{0E3A4B06-86E3-93B4-B9EC-343D7B3BD83E}"/>
              </a:ext>
            </a:extLst>
          </p:cNvPr>
          <p:cNvSpPr>
            <a:spLocks noGrp="1"/>
          </p:cNvSpPr>
          <p:nvPr>
            <p:ph sz="quarter" idx="14"/>
          </p:nvPr>
        </p:nvSpPr>
        <p:spPr>
          <a:xfrm>
            <a:off x="579407" y="2331868"/>
            <a:ext cx="9484743" cy="4385234"/>
          </a:xfrm>
        </p:spPr>
        <p:txBody>
          <a:bodyPr vert="horz" lIns="91440" tIns="45720" rIns="91440" bIns="45720" rtlCol="0" anchor="t">
            <a:noAutofit/>
          </a:bodyPr>
          <a:lstStyle/>
          <a:p>
            <a:r>
              <a:rPr lang="en-US" sz="1400" dirty="0">
                <a:solidFill>
                  <a:schemeClr val="accent5">
                    <a:lumMod val="75000"/>
                  </a:schemeClr>
                </a:solidFill>
                <a:latin typeface="Batang" panose="02030600000101010101" pitchFamily="18" charset="-127"/>
                <a:ea typeface="Batang" panose="02030600000101010101" pitchFamily="18" charset="-127"/>
                <a:cs typeface="Arial"/>
              </a:rPr>
              <a:t>Goole scholar [learning made simple] by Stephen Morris</a:t>
            </a:r>
          </a:p>
          <a:p>
            <a:r>
              <a:rPr lang="en-US" sz="1400" dirty="0">
                <a:solidFill>
                  <a:schemeClr val="accent5">
                    <a:lumMod val="75000"/>
                  </a:schemeClr>
                </a:solidFill>
                <a:latin typeface="Batang" panose="02030600000101010101" pitchFamily="18" charset="-127"/>
                <a:ea typeface="Batang" panose="02030600000101010101" pitchFamily="18" charset="-127"/>
                <a:cs typeface="Arial"/>
              </a:rPr>
              <a:t>Http;www.madesimple.co.uk</a:t>
            </a:r>
          </a:p>
          <a:p>
            <a:r>
              <a:rPr lang="en-US" sz="1400" dirty="0">
                <a:solidFill>
                  <a:schemeClr val="accent5">
                    <a:lumMod val="75000"/>
                  </a:schemeClr>
                </a:solidFill>
                <a:latin typeface="Batang" panose="02030600000101010101" pitchFamily="18" charset="-127"/>
                <a:ea typeface="Batang" panose="02030600000101010101" pitchFamily="18" charset="-127"/>
                <a:cs typeface="Arial"/>
              </a:rPr>
              <a:t>HTTPS//ROTAHUB.CO.UK</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Microsoft (2026). Configure settings for your team’s schedule in shifts | Microsoft support. [online] Microsoft.com. Available at: https://support.microsoft.com/en-gb/teams/shifts/configure-settings-for-your-team-s-schedule-in-shifts.​</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O’Connell, M., Barry, J., Hartigan, I., </a:t>
            </a:r>
            <a:r>
              <a:rPr lang="en-GB" sz="1400" dirty="0" err="1">
                <a:solidFill>
                  <a:schemeClr val="accent5">
                    <a:lumMod val="75000"/>
                  </a:schemeClr>
                </a:solidFill>
                <a:latin typeface="Batang" panose="02030600000101010101" pitchFamily="18" charset="-127"/>
                <a:ea typeface="Batang" panose="02030600000101010101" pitchFamily="18" charset="-127"/>
              </a:rPr>
              <a:t>Cornally</a:t>
            </a:r>
            <a:r>
              <a:rPr lang="en-GB" sz="1400" dirty="0">
                <a:solidFill>
                  <a:schemeClr val="accent5">
                    <a:lumMod val="75000"/>
                  </a:schemeClr>
                </a:solidFill>
                <a:latin typeface="Batang" panose="02030600000101010101" pitchFamily="18" charset="-127"/>
                <a:ea typeface="Batang" panose="02030600000101010101" pitchFamily="18" charset="-127"/>
              </a:rPr>
              <a:t>, N. and Saab, M.M. (2024) ‘The impact of electronic and self-rostering systems on healthcare organisations and healthcare workers: a mixed-method systematic review’, Journal of Clinical Nursing, 33(7), pp. 2374–2387. Available at: https://doi.org/10.1111/jocn.17114​</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a:t>
            </a:r>
            <a:r>
              <a:rPr lang="en-US" sz="1400" dirty="0">
                <a:solidFill>
                  <a:schemeClr val="accent5">
                    <a:lumMod val="75000"/>
                  </a:schemeClr>
                </a:solidFill>
                <a:latin typeface="Batang" panose="02030600000101010101" pitchFamily="18" charset="-127"/>
                <a:ea typeface="Batang" panose="02030600000101010101" pitchFamily="18" charset="-127"/>
              </a:rPr>
              <a:t>​</a:t>
            </a:r>
          </a:p>
          <a:p>
            <a:pPr fontAlgn="base"/>
            <a:r>
              <a:rPr lang="en-GB" sz="1400" dirty="0">
                <a:solidFill>
                  <a:schemeClr val="accent5">
                    <a:lumMod val="75000"/>
                  </a:schemeClr>
                </a:solidFill>
                <a:latin typeface="Batang" panose="02030600000101010101" pitchFamily="18" charset="-127"/>
                <a:ea typeface="Batang" panose="02030600000101010101" pitchFamily="18" charset="-127"/>
              </a:rPr>
              <a:t>Zheng, Z. and Gong, X. (2020) ‘Solving real life nurse rostering problem in a local hospital based on spreadsheet’, ACM International Conference Proceeding Series, pp. 959–964. Available at: https://doi.org/10.1145/3443467.3443887 ​</a:t>
            </a:r>
            <a:r>
              <a:rPr lang="en-US" sz="1400" dirty="0">
                <a:solidFill>
                  <a:schemeClr val="accent5">
                    <a:lumMod val="75000"/>
                  </a:schemeClr>
                </a:solidFill>
                <a:latin typeface="Batang" panose="02030600000101010101" pitchFamily="18" charset="-127"/>
                <a:ea typeface="Batang" panose="02030600000101010101" pitchFamily="18" charset="-127"/>
              </a:rPr>
              <a:t>​</a:t>
            </a:r>
          </a:p>
          <a:p>
            <a:endParaRPr lang="en-US" dirty="0">
              <a:solidFill>
                <a:schemeClr val="accent5">
                  <a:lumMod val="75000"/>
                </a:schemeClr>
              </a:solidFill>
              <a:latin typeface="Batang" panose="02030600000101010101" pitchFamily="18" charset="-127"/>
              <a:ea typeface="Batang" panose="02030600000101010101" pitchFamily="18" charset="-127"/>
              <a:cs typeface="Arial"/>
            </a:endParaRPr>
          </a:p>
          <a:p>
            <a:endParaRPr lang="en-US" dirty="0">
              <a:solidFill>
                <a:schemeClr val="accent5">
                  <a:lumMod val="75000"/>
                </a:schemeClr>
              </a:solidFill>
              <a:latin typeface="Batang" panose="02030600000101010101" pitchFamily="18" charset="-127"/>
              <a:ea typeface="Batang" panose="02030600000101010101" pitchFamily="18" charset="-127"/>
            </a:endParaRPr>
          </a:p>
          <a:p>
            <a:endParaRPr lang="en-US" dirty="0"/>
          </a:p>
        </p:txBody>
      </p:sp>
    </p:spTree>
    <p:extLst>
      <p:ext uri="{BB962C8B-B14F-4D97-AF65-F5344CB8AC3E}">
        <p14:creationId xmlns:p14="http://schemas.microsoft.com/office/powerpoint/2010/main" val="756246911"/>
      </p:ext>
    </p:extLst>
  </p:cSld>
  <p:clrMapOvr>
    <a:masterClrMapping/>
  </p:clrMapOvr>
</p:sld>
</file>

<file path=ppt/theme/theme1.xml><?xml version="1.0" encoding="utf-8"?>
<a:theme xmlns:a="http://schemas.openxmlformats.org/drawingml/2006/main" name="Dividend">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TM03457464%5b%5bfn=Dividend%5d%5d</Template>
  <TotalTime>1565</TotalTime>
  <Words>1181</Words>
  <Application>Microsoft Office PowerPoint</Application>
  <PresentationFormat>Widescreen</PresentationFormat>
  <Paragraphs>78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Dividend</vt:lpstr>
      <vt:lpstr>  </vt:lpstr>
      <vt:lpstr>Presentation outline </vt:lpstr>
      <vt:lpstr>  Ashford provides support to adults with physical disabilities and long-term care needs. Staff work across service users’ homes, supported living settings and the main office.  Our group has chosen Microsoft Excel as the most suitable Microsoft 365 tool for helping Ashford organise staff rotas and visits. During the presentation, we will explain the current problem, why Excel is suitable, its advantages and limitations, and how Ashford could implement our recommendation </vt:lpstr>
      <vt:lpstr>What Does Staff Scheduling Involve?</vt:lpstr>
      <vt:lpstr>Why MS Excel tool is suitable for the task</vt:lpstr>
      <vt:lpstr>How it improves efficiency </vt:lpstr>
      <vt:lpstr>How it improves communication</vt:lpstr>
      <vt:lpstr>I RECOMMEND ASHFORD TO IMPLEMENT MICROSOTF EXCEL TO HELP THE WORKERS ATTEND TO DUTIES EFFECTIVELY.  AND SAY GOODBYE TO UNCLEAR ROTA.</vt:lpstr>
      <vt:lpstr>ADVATAGES using excel                                                         LIMITATION using excel</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Amrin Akhtar</dc:creator>
  <cp:lastModifiedBy>Amrin Akhtar</cp:lastModifiedBy>
  <cp:revision>10</cp:revision>
  <dcterms:created xsi:type="dcterms:W3CDTF">2026-09-20T12:19:43Z</dcterms:created>
  <dcterms:modified xsi:type="dcterms:W3CDTF">2026-10-11T16:53:30Z</dcterms:modified>
</cp:coreProperties>
</file>