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67C944-915C-4F03-9FFF-7A0A09EA897C}" v="1" dt="2022-07-29T23:33:20.0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394" autoAdjust="0"/>
  </p:normalViewPr>
  <p:slideViewPr>
    <p:cSldViewPr snapToGrid="0">
      <p:cViewPr varScale="1">
        <p:scale>
          <a:sx n="69" d="100"/>
          <a:sy n="69" d="100"/>
        </p:scale>
        <p:origin x="1205" y="5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9B3F21-CA6C-4E52-A913-9A485F918726}" type="datetimeFigureOut">
              <a:rPr lang="en-US" smtClean="0"/>
              <a:t>7/30/2022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40CCAD-950A-41E3-8166-D42B2983061D}" type="slidenum">
              <a:rPr lang="en-US" smtClean="0"/>
              <a:t>‹#›</a:t>
            </a:fld>
            <a:endParaRPr lang="en-US"/>
          </a:p>
        </p:txBody>
      </p:sp>
    </p:spTree>
    <p:extLst>
      <p:ext uri="{BB962C8B-B14F-4D97-AF65-F5344CB8AC3E}">
        <p14:creationId xmlns:p14="http://schemas.microsoft.com/office/powerpoint/2010/main" val="2130114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5C40CCAD-950A-41E3-8166-D42B2983061D}" type="slidenum">
              <a:rPr lang="en-US" smtClean="0"/>
              <a:t>1</a:t>
            </a:fld>
            <a:endParaRPr lang="en-US"/>
          </a:p>
        </p:txBody>
      </p:sp>
    </p:spTree>
    <p:extLst>
      <p:ext uri="{BB962C8B-B14F-4D97-AF65-F5344CB8AC3E}">
        <p14:creationId xmlns:p14="http://schemas.microsoft.com/office/powerpoint/2010/main" val="2600135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2</a:t>
            </a:fld>
            <a:endParaRPr lang="en-US"/>
          </a:p>
        </p:txBody>
      </p:sp>
    </p:spTree>
    <p:extLst>
      <p:ext uri="{BB962C8B-B14F-4D97-AF65-F5344CB8AC3E}">
        <p14:creationId xmlns:p14="http://schemas.microsoft.com/office/powerpoint/2010/main" val="608846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2800" dirty="0">
                <a:latin typeface="Arial" panose="020B0604020202020204" pitchFamily="34" charset="0"/>
                <a:cs typeface="Arial" panose="020B0604020202020204" pitchFamily="34" charset="0"/>
              </a:rPr>
              <a:t>There are several key opportunities for moving the production facilities in India. The key opportunities are provided just below: </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Political Support</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Strong Economic Support</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Availability of human resources</a:t>
            </a:r>
          </a:p>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3</a:t>
            </a:fld>
            <a:endParaRPr lang="en-US"/>
          </a:p>
        </p:txBody>
      </p:sp>
    </p:spTree>
    <p:extLst>
      <p:ext uri="{BB962C8B-B14F-4D97-AF65-F5344CB8AC3E}">
        <p14:creationId xmlns:p14="http://schemas.microsoft.com/office/powerpoint/2010/main" val="3166943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4</a:t>
            </a:fld>
            <a:endParaRPr lang="en-US"/>
          </a:p>
        </p:txBody>
      </p:sp>
    </p:spTree>
    <p:extLst>
      <p:ext uri="{BB962C8B-B14F-4D97-AF65-F5344CB8AC3E}">
        <p14:creationId xmlns:p14="http://schemas.microsoft.com/office/powerpoint/2010/main" val="67821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5</a:t>
            </a:fld>
            <a:endParaRPr lang="en-US"/>
          </a:p>
        </p:txBody>
      </p:sp>
    </p:spTree>
    <p:extLst>
      <p:ext uri="{BB962C8B-B14F-4D97-AF65-F5344CB8AC3E}">
        <p14:creationId xmlns:p14="http://schemas.microsoft.com/office/powerpoint/2010/main" val="32662630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lgn="just">
              <a:lnSpc>
                <a:spcPct val="150000"/>
              </a:lnSpc>
              <a:buFont typeface="Arial" panose="020B0604020202020204" pitchFamily="34" charset="0"/>
              <a:buNone/>
            </a:pPr>
            <a:r>
              <a:rPr lang="en-US" sz="2800" dirty="0">
                <a:latin typeface="Arial" panose="020B0604020202020204" pitchFamily="34" charset="0"/>
                <a:cs typeface="Arial" panose="020B0604020202020204" pitchFamily="34" charset="0"/>
              </a:rPr>
              <a:t>. </a:t>
            </a:r>
          </a:p>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6</a:t>
            </a:fld>
            <a:endParaRPr lang="en-US"/>
          </a:p>
        </p:txBody>
      </p:sp>
    </p:spTree>
    <p:extLst>
      <p:ext uri="{BB962C8B-B14F-4D97-AF65-F5344CB8AC3E}">
        <p14:creationId xmlns:p14="http://schemas.microsoft.com/office/powerpoint/2010/main" val="981122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7</a:t>
            </a:fld>
            <a:endParaRPr lang="en-US"/>
          </a:p>
        </p:txBody>
      </p:sp>
    </p:spTree>
    <p:extLst>
      <p:ext uri="{BB962C8B-B14F-4D97-AF65-F5344CB8AC3E}">
        <p14:creationId xmlns:p14="http://schemas.microsoft.com/office/powerpoint/2010/main" val="212997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8</a:t>
            </a:fld>
            <a:endParaRPr lang="en-US"/>
          </a:p>
        </p:txBody>
      </p:sp>
    </p:spTree>
    <p:extLst>
      <p:ext uri="{BB962C8B-B14F-4D97-AF65-F5344CB8AC3E}">
        <p14:creationId xmlns:p14="http://schemas.microsoft.com/office/powerpoint/2010/main" val="1629503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9</a:t>
            </a:fld>
            <a:endParaRPr lang="en-US"/>
          </a:p>
        </p:txBody>
      </p:sp>
    </p:spTree>
    <p:extLst>
      <p:ext uri="{BB962C8B-B14F-4D97-AF65-F5344CB8AC3E}">
        <p14:creationId xmlns:p14="http://schemas.microsoft.com/office/powerpoint/2010/main" val="692006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40CCAD-950A-41E3-8166-D42B2983061D}" type="slidenum">
              <a:rPr lang="en-US" smtClean="0"/>
              <a:t>10</a:t>
            </a:fld>
            <a:endParaRPr lang="en-US"/>
          </a:p>
        </p:txBody>
      </p:sp>
    </p:spTree>
    <p:extLst>
      <p:ext uri="{BB962C8B-B14F-4D97-AF65-F5344CB8AC3E}">
        <p14:creationId xmlns:p14="http://schemas.microsoft.com/office/powerpoint/2010/main" val="1811673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40BB9DD-06BA-4E2F-8A0E-FBA1174D6764}" type="datetimeFigureOut">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57533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0BB9DD-06BA-4E2F-8A0E-FBA1174D6764}" type="datetimeFigureOut">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2149984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0BB9DD-06BA-4E2F-8A0E-FBA1174D6764}" type="datetimeFigureOut">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4237607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40BB9DD-06BA-4E2F-8A0E-FBA1174D6764}" type="datetimeFigureOut">
              <a:rPr lang="en-US" smtClean="0"/>
              <a:t>7/30/2022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1853994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0BB9DD-06BA-4E2F-8A0E-FBA1174D6764}" type="datetimeFigureOut">
              <a:rPr lang="en-US" smtClean="0"/>
              <a:t>7/30/2022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3091780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40BB9DD-06BA-4E2F-8A0E-FBA1174D6764}" type="datetimeFigureOut">
              <a:rPr lang="en-US" smtClean="0"/>
              <a:t>7/30/2022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241711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0BB9DD-06BA-4E2F-8A0E-FBA1174D6764}" type="datetimeFigureOut">
              <a:rPr lang="en-US" smtClean="0"/>
              <a:t>7/30/2022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2007899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0BB9DD-06BA-4E2F-8A0E-FBA1174D6764}" type="datetimeFigureOut">
              <a:rPr lang="en-US" smtClean="0"/>
              <a:t>7/30/2022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989115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0BB9DD-06BA-4E2F-8A0E-FBA1174D6764}" type="datetimeFigureOut">
              <a:rPr lang="en-US" smtClean="0"/>
              <a:t>7/30/2022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1476301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0BB9DD-06BA-4E2F-8A0E-FBA1174D6764}" type="datetimeFigureOut">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638219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0BB9DD-06BA-4E2F-8A0E-FBA1174D6764}" type="datetimeFigureOut">
              <a:rPr lang="en-US" smtClean="0"/>
              <a:t>7/30/2022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12E8F2-58A1-4983-BC38-FE891407B9AD}" type="slidenum">
              <a:rPr lang="en-US" smtClean="0"/>
              <a:t>‹#›</a:t>
            </a:fld>
            <a:endParaRPr lang="en-US"/>
          </a:p>
        </p:txBody>
      </p:sp>
    </p:spTree>
    <p:extLst>
      <p:ext uri="{BB962C8B-B14F-4D97-AF65-F5344CB8AC3E}">
        <p14:creationId xmlns:p14="http://schemas.microsoft.com/office/powerpoint/2010/main" val="3796553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 b="-2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0BB9DD-06BA-4E2F-8A0E-FBA1174D6764}" type="datetimeFigureOut">
              <a:rPr lang="en-US" smtClean="0"/>
              <a:t>7/30/2022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12E8F2-58A1-4983-BC38-FE891407B9AD}" type="slidenum">
              <a:rPr lang="en-US" smtClean="0"/>
              <a:t>‹#›</a:t>
            </a:fld>
            <a:endParaRPr lang="en-US"/>
          </a:p>
        </p:txBody>
      </p:sp>
    </p:spTree>
    <p:extLst>
      <p:ext uri="{BB962C8B-B14F-4D97-AF65-F5344CB8AC3E}">
        <p14:creationId xmlns:p14="http://schemas.microsoft.com/office/powerpoint/2010/main" val="27281034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960120"/>
            <a:ext cx="8938260"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Presentation on </a:t>
            </a:r>
          </a:p>
          <a:p>
            <a:pPr algn="ctr"/>
            <a:r>
              <a:rPr lang="en-US" sz="3600" b="1" dirty="0">
                <a:latin typeface="Arial" panose="020B0604020202020204" pitchFamily="34" charset="0"/>
                <a:cs typeface="Arial" panose="020B0604020202020204" pitchFamily="34" charset="0"/>
              </a:rPr>
              <a:t>Global Business Environment </a:t>
            </a:r>
          </a:p>
        </p:txBody>
      </p:sp>
      <p:sp>
        <p:nvSpPr>
          <p:cNvPr id="5" name="TextBox 4"/>
          <p:cNvSpPr txBox="1"/>
          <p:nvPr/>
        </p:nvSpPr>
        <p:spPr>
          <a:xfrm>
            <a:off x="1463040" y="3771900"/>
            <a:ext cx="8938260" cy="954107"/>
          </a:xfrm>
          <a:prstGeom prst="rect">
            <a:avLst/>
          </a:prstGeom>
          <a:noFill/>
        </p:spPr>
        <p:txBody>
          <a:bodyPr wrap="square" rtlCol="0">
            <a:spAutoFit/>
          </a:bodyPr>
          <a:lstStyle/>
          <a:p>
            <a:pPr algn="ctr"/>
            <a:r>
              <a:rPr lang="en-US" sz="2800" b="1" dirty="0">
                <a:latin typeface="Arial" panose="020B0604020202020204" pitchFamily="34" charset="0"/>
                <a:cs typeface="Arial" panose="020B0604020202020204" pitchFamily="34" charset="0"/>
              </a:rPr>
              <a:t>Student Name: IVO NESHEV </a:t>
            </a:r>
          </a:p>
          <a:p>
            <a:pPr algn="ctr"/>
            <a:r>
              <a:rPr lang="en-US" sz="2800" b="1" dirty="0">
                <a:latin typeface="Arial" panose="020B0604020202020204" pitchFamily="34" charset="0"/>
                <a:cs typeface="Arial" panose="020B0604020202020204" pitchFamily="34" charset="0"/>
              </a:rPr>
              <a:t>Student ID:2130931</a:t>
            </a:r>
          </a:p>
        </p:txBody>
      </p:sp>
    </p:spTree>
    <p:extLst>
      <p:ext uri="{BB962C8B-B14F-4D97-AF65-F5344CB8AC3E}">
        <p14:creationId xmlns:p14="http://schemas.microsoft.com/office/powerpoint/2010/main" val="3531024282"/>
      </p:ext>
    </p:extLst>
  </p:cSld>
  <p:clrMapOvr>
    <a:masterClrMapping/>
  </p:clrMapOvr>
  <mc:AlternateContent xmlns:mc="http://schemas.openxmlformats.org/markup-compatibility/2006" xmlns:p14="http://schemas.microsoft.com/office/powerpoint/2010/main">
    <mc:Choice Requires="p14">
      <p:transition spd="slow" p14:dur="2000" advTm="19179"/>
    </mc:Choice>
    <mc:Fallback xmlns="">
      <p:transition spd="slow" advTm="1917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312855"/>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Introduction </a:t>
            </a:r>
          </a:p>
        </p:txBody>
      </p:sp>
      <p:sp>
        <p:nvSpPr>
          <p:cNvPr id="5" name="TextBox 4"/>
          <p:cNvSpPr txBox="1"/>
          <p:nvPr/>
        </p:nvSpPr>
        <p:spPr>
          <a:xfrm>
            <a:off x="376387" y="1230793"/>
            <a:ext cx="7179444" cy="3970318"/>
          </a:xfrm>
          <a:prstGeom prst="rect">
            <a:avLst/>
          </a:prstGeom>
          <a:noFill/>
        </p:spPr>
        <p:txBody>
          <a:bodyPr wrap="square" rtlCol="0">
            <a:spAutoFit/>
          </a:bodyPr>
          <a:lstStyle/>
          <a:p>
            <a:pPr algn="just">
              <a:lnSpc>
                <a:spcPct val="150000"/>
              </a:lnSpc>
            </a:pPr>
            <a:r>
              <a:rPr lang="en-US" sz="2800" dirty="0">
                <a:latin typeface="Arial" panose="020B0604020202020204" pitchFamily="34" charset="0"/>
                <a:cs typeface="Arial" panose="020B0604020202020204" pitchFamily="34" charset="0"/>
              </a:rPr>
              <a:t>This presentation aims at providing the key findings of the report. This presentation will provide the key opportunities and challenges in India in terms of Unilever while moving the production facilities to India, a developing country.  </a:t>
            </a:r>
          </a:p>
        </p:txBody>
      </p:sp>
      <p:pic>
        <p:nvPicPr>
          <p:cNvPr id="2" name="Picture 1"/>
          <p:cNvPicPr>
            <a:picLocks noChangeAspect="1"/>
          </p:cNvPicPr>
          <p:nvPr/>
        </p:nvPicPr>
        <p:blipFill>
          <a:blip r:embed="rId3"/>
          <a:stretch>
            <a:fillRect/>
          </a:stretch>
        </p:blipFill>
        <p:spPr>
          <a:xfrm>
            <a:off x="7901341" y="1491917"/>
            <a:ext cx="3115726" cy="3448070"/>
          </a:xfrm>
          <a:prstGeom prst="rect">
            <a:avLst/>
          </a:prstGeom>
        </p:spPr>
      </p:pic>
    </p:spTree>
    <p:extLst>
      <p:ext uri="{BB962C8B-B14F-4D97-AF65-F5344CB8AC3E}">
        <p14:creationId xmlns:p14="http://schemas.microsoft.com/office/powerpoint/2010/main" val="2974191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681824"/>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Key Opportunities</a:t>
            </a:r>
          </a:p>
        </p:txBody>
      </p:sp>
      <p:sp>
        <p:nvSpPr>
          <p:cNvPr id="5" name="TextBox 4"/>
          <p:cNvSpPr txBox="1"/>
          <p:nvPr/>
        </p:nvSpPr>
        <p:spPr>
          <a:xfrm>
            <a:off x="697230" y="1640951"/>
            <a:ext cx="7147359" cy="3970318"/>
          </a:xfrm>
          <a:prstGeom prst="rect">
            <a:avLst/>
          </a:prstGeom>
          <a:noFill/>
        </p:spPr>
        <p:txBody>
          <a:bodyPr wrap="square" rtlCol="0">
            <a:spAutoFit/>
          </a:bodyPr>
          <a:lstStyle/>
          <a:p>
            <a:pPr algn="just">
              <a:lnSpc>
                <a:spcPct val="150000"/>
              </a:lnSpc>
            </a:pPr>
            <a:r>
              <a:rPr lang="en-US" sz="2800" dirty="0">
                <a:latin typeface="Arial" panose="020B0604020202020204" pitchFamily="34" charset="0"/>
                <a:cs typeface="Arial" panose="020B0604020202020204" pitchFamily="34" charset="0"/>
              </a:rPr>
              <a:t>There are several key opportunities for moving the production facilities in India. The key opportunities are provided just below: </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Political Support</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Strong Economic Support</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Availability of human resources</a:t>
            </a:r>
          </a:p>
        </p:txBody>
      </p:sp>
      <p:pic>
        <p:nvPicPr>
          <p:cNvPr id="2" name="Picture 1"/>
          <p:cNvPicPr>
            <a:picLocks noChangeAspect="1"/>
          </p:cNvPicPr>
          <p:nvPr/>
        </p:nvPicPr>
        <p:blipFill rotWithShape="1">
          <a:blip r:embed="rId3"/>
          <a:srcRect b="8883"/>
          <a:stretch/>
        </p:blipFill>
        <p:spPr>
          <a:xfrm>
            <a:off x="7844589" y="1999247"/>
            <a:ext cx="4056862" cy="2797342"/>
          </a:xfrm>
          <a:prstGeom prst="rect">
            <a:avLst/>
          </a:prstGeom>
        </p:spPr>
      </p:pic>
    </p:spTree>
    <p:extLst>
      <p:ext uri="{BB962C8B-B14F-4D97-AF65-F5344CB8AC3E}">
        <p14:creationId xmlns:p14="http://schemas.microsoft.com/office/powerpoint/2010/main" val="713049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681824"/>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Key Opportunities</a:t>
            </a:r>
          </a:p>
        </p:txBody>
      </p:sp>
      <p:sp>
        <p:nvSpPr>
          <p:cNvPr id="5" name="TextBox 4"/>
          <p:cNvSpPr txBox="1"/>
          <p:nvPr/>
        </p:nvSpPr>
        <p:spPr>
          <a:xfrm>
            <a:off x="697230" y="1640951"/>
            <a:ext cx="10469880" cy="1305165"/>
          </a:xfrm>
          <a:prstGeom prst="rect">
            <a:avLst/>
          </a:prstGeom>
          <a:noFill/>
        </p:spPr>
        <p:txBody>
          <a:bodyPr wrap="square" rtlCol="0">
            <a:spAutoFit/>
          </a:bodyPr>
          <a:lstStyle/>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Technological Advancement</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Less legal formalities (</a:t>
            </a:r>
            <a:r>
              <a:rPr lang="en-US" sz="2800" dirty="0" err="1">
                <a:latin typeface="Arial" panose="020B0604020202020204" pitchFamily="34" charset="0"/>
                <a:cs typeface="Arial" panose="020B0604020202020204" pitchFamily="34" charset="0"/>
              </a:rPr>
              <a:t>Boby</a:t>
            </a:r>
            <a:r>
              <a:rPr lang="en-US" sz="2800" dirty="0">
                <a:latin typeface="Arial" panose="020B0604020202020204" pitchFamily="34" charset="0"/>
                <a:cs typeface="Arial" panose="020B0604020202020204" pitchFamily="34" charset="0"/>
              </a:rPr>
              <a:t>, 2011) </a:t>
            </a:r>
          </a:p>
        </p:txBody>
      </p:sp>
      <p:pic>
        <p:nvPicPr>
          <p:cNvPr id="2" name="Picture 1"/>
          <p:cNvPicPr>
            <a:picLocks noChangeAspect="1"/>
          </p:cNvPicPr>
          <p:nvPr/>
        </p:nvPicPr>
        <p:blipFill rotWithShape="1">
          <a:blip r:embed="rId3"/>
          <a:srcRect b="13560"/>
          <a:stretch/>
        </p:blipFill>
        <p:spPr>
          <a:xfrm>
            <a:off x="8055141" y="1491916"/>
            <a:ext cx="3436799" cy="3208422"/>
          </a:xfrm>
          <a:prstGeom prst="rect">
            <a:avLst/>
          </a:prstGeom>
        </p:spPr>
      </p:pic>
    </p:spTree>
    <p:extLst>
      <p:ext uri="{BB962C8B-B14F-4D97-AF65-F5344CB8AC3E}">
        <p14:creationId xmlns:p14="http://schemas.microsoft.com/office/powerpoint/2010/main" val="4104932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200560"/>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Key Threats</a:t>
            </a:r>
          </a:p>
        </p:txBody>
      </p:sp>
      <p:sp>
        <p:nvSpPr>
          <p:cNvPr id="6" name="TextBox 5"/>
          <p:cNvSpPr txBox="1"/>
          <p:nvPr/>
        </p:nvSpPr>
        <p:spPr>
          <a:xfrm>
            <a:off x="472640" y="846891"/>
            <a:ext cx="7163402" cy="4616648"/>
          </a:xfrm>
          <a:prstGeom prst="rect">
            <a:avLst/>
          </a:prstGeom>
          <a:noFill/>
        </p:spPr>
        <p:txBody>
          <a:bodyPr wrap="square" rtlCol="0">
            <a:spAutoFit/>
          </a:bodyPr>
          <a:lstStyle/>
          <a:p>
            <a:pPr algn="just">
              <a:lnSpc>
                <a:spcPct val="150000"/>
              </a:lnSpc>
            </a:pPr>
            <a:r>
              <a:rPr lang="en-US" sz="2800" dirty="0">
                <a:latin typeface="Arial" panose="020B0604020202020204" pitchFamily="34" charset="0"/>
                <a:cs typeface="Arial" panose="020B0604020202020204" pitchFamily="34" charset="0"/>
              </a:rPr>
              <a:t>Though there are different opportunities for moving the production unit to India, there are several threats that will harm Unilever to operate the production unit within India. The key threats are provided just below: </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Environmental factors</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Cultural diversity (</a:t>
            </a:r>
            <a:r>
              <a:rPr lang="en-US" sz="2800" dirty="0" err="1">
                <a:latin typeface="Arial" panose="020B0604020202020204" pitchFamily="34" charset="0"/>
                <a:cs typeface="Arial" panose="020B0604020202020204" pitchFamily="34" charset="0"/>
              </a:rPr>
              <a:t>Bruinooge</a:t>
            </a:r>
            <a:r>
              <a:rPr lang="en-US" sz="2800" dirty="0">
                <a:latin typeface="Arial" panose="020B0604020202020204" pitchFamily="34" charset="0"/>
                <a:cs typeface="Arial" panose="020B0604020202020204" pitchFamily="34" charset="0"/>
              </a:rPr>
              <a:t>, 2019)</a:t>
            </a:r>
          </a:p>
        </p:txBody>
      </p:sp>
      <p:pic>
        <p:nvPicPr>
          <p:cNvPr id="2" name="Picture 1"/>
          <p:cNvPicPr>
            <a:picLocks noChangeAspect="1"/>
          </p:cNvPicPr>
          <p:nvPr/>
        </p:nvPicPr>
        <p:blipFill>
          <a:blip r:embed="rId3"/>
          <a:stretch>
            <a:fillRect/>
          </a:stretch>
        </p:blipFill>
        <p:spPr>
          <a:xfrm>
            <a:off x="8121065" y="2150327"/>
            <a:ext cx="2870229" cy="2533968"/>
          </a:xfrm>
          <a:prstGeom prst="rect">
            <a:avLst/>
          </a:prstGeom>
        </p:spPr>
      </p:pic>
    </p:spTree>
    <p:extLst>
      <p:ext uri="{BB962C8B-B14F-4D97-AF65-F5344CB8AC3E}">
        <p14:creationId xmlns:p14="http://schemas.microsoft.com/office/powerpoint/2010/main" val="2455915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681824"/>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Key Threats</a:t>
            </a:r>
          </a:p>
        </p:txBody>
      </p:sp>
      <p:sp>
        <p:nvSpPr>
          <p:cNvPr id="6" name="TextBox 5"/>
          <p:cNvSpPr txBox="1"/>
          <p:nvPr/>
        </p:nvSpPr>
        <p:spPr>
          <a:xfrm>
            <a:off x="697230" y="1640951"/>
            <a:ext cx="5591275" cy="3323987"/>
          </a:xfrm>
          <a:prstGeom prst="rect">
            <a:avLst/>
          </a:prstGeom>
          <a:noFill/>
        </p:spPr>
        <p:txBody>
          <a:bodyPr wrap="square" rtlCol="0">
            <a:spAutoFit/>
          </a:bodyPr>
          <a:lstStyle/>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Getting bank loans and credits</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Paying taxes</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Dealing with construction permits . </a:t>
            </a:r>
          </a:p>
        </p:txBody>
      </p:sp>
      <p:pic>
        <p:nvPicPr>
          <p:cNvPr id="2" name="Picture 1"/>
          <p:cNvPicPr>
            <a:picLocks noChangeAspect="1"/>
          </p:cNvPicPr>
          <p:nvPr/>
        </p:nvPicPr>
        <p:blipFill rotWithShape="1">
          <a:blip r:embed="rId3"/>
          <a:srcRect b="10610"/>
          <a:stretch/>
        </p:blipFill>
        <p:spPr>
          <a:xfrm>
            <a:off x="7472612" y="1522347"/>
            <a:ext cx="3634540" cy="3498832"/>
          </a:xfrm>
          <a:prstGeom prst="rect">
            <a:avLst/>
          </a:prstGeom>
        </p:spPr>
      </p:pic>
    </p:spTree>
    <p:extLst>
      <p:ext uri="{BB962C8B-B14F-4D97-AF65-F5344CB8AC3E}">
        <p14:creationId xmlns:p14="http://schemas.microsoft.com/office/powerpoint/2010/main" val="409280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248687"/>
            <a:ext cx="8938260"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How the Limitations can hinder the Recommendations</a:t>
            </a:r>
          </a:p>
        </p:txBody>
      </p:sp>
      <p:sp>
        <p:nvSpPr>
          <p:cNvPr id="6" name="TextBox 5"/>
          <p:cNvSpPr txBox="1"/>
          <p:nvPr/>
        </p:nvSpPr>
        <p:spPr>
          <a:xfrm>
            <a:off x="697230" y="1882153"/>
            <a:ext cx="10469880" cy="3970318"/>
          </a:xfrm>
          <a:prstGeom prst="rect">
            <a:avLst/>
          </a:prstGeom>
          <a:noFill/>
        </p:spPr>
        <p:txBody>
          <a:bodyPr wrap="square" rtlCol="0">
            <a:spAutoFit/>
          </a:bodyPr>
          <a:lstStyle/>
          <a:p>
            <a:pPr algn="just">
              <a:lnSpc>
                <a:spcPct val="150000"/>
              </a:lnSpc>
            </a:pPr>
            <a:r>
              <a:rPr lang="en-US" sz="2800" dirty="0">
                <a:latin typeface="Arial" panose="020B0604020202020204" pitchFamily="34" charset="0"/>
                <a:cs typeface="Arial" panose="020B0604020202020204" pitchFamily="34" charset="0"/>
              </a:rPr>
              <a:t>The limitations can hinder the recommendations by different ways. The ways are presented just below: </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Construction policies are difficult to solve. It also time-consuming process. Construction policies should be harmful for the company if the company fails to complete it within time (Alex and Kyla, 2017). </a:t>
            </a:r>
          </a:p>
        </p:txBody>
      </p:sp>
    </p:spTree>
    <p:extLst>
      <p:ext uri="{BB962C8B-B14F-4D97-AF65-F5344CB8AC3E}">
        <p14:creationId xmlns:p14="http://schemas.microsoft.com/office/powerpoint/2010/main" val="1232988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681824"/>
            <a:ext cx="8938260"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How the Limitations can hinder the Recommendations</a:t>
            </a:r>
          </a:p>
        </p:txBody>
      </p:sp>
      <p:sp>
        <p:nvSpPr>
          <p:cNvPr id="6" name="TextBox 5"/>
          <p:cNvSpPr txBox="1"/>
          <p:nvPr/>
        </p:nvSpPr>
        <p:spPr>
          <a:xfrm>
            <a:off x="697230" y="2121011"/>
            <a:ext cx="10469880" cy="3323987"/>
          </a:xfrm>
          <a:prstGeom prst="rect">
            <a:avLst/>
          </a:prstGeom>
          <a:noFill/>
        </p:spPr>
        <p:txBody>
          <a:bodyPr wrap="square" rtlCol="0">
            <a:spAutoFit/>
          </a:bodyPr>
          <a:lstStyle/>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Getting loans for the multinational companies is very difficult in India. Most of the company needs more than 6 months to manage bank loans in India (</a:t>
            </a:r>
            <a:r>
              <a:rPr lang="en-US" sz="2800" dirty="0" err="1">
                <a:latin typeface="Arial" panose="020B0604020202020204" pitchFamily="34" charset="0"/>
                <a:cs typeface="Arial" panose="020B0604020202020204" pitchFamily="34" charset="0"/>
              </a:rPr>
              <a:t>Nema</a:t>
            </a:r>
            <a:r>
              <a:rPr lang="en-US" sz="2800" dirty="0">
                <a:latin typeface="Arial" panose="020B0604020202020204" pitchFamily="34" charset="0"/>
                <a:cs typeface="Arial" panose="020B0604020202020204" pitchFamily="34" charset="0"/>
              </a:rPr>
              <a:t>, 2012). </a:t>
            </a:r>
          </a:p>
          <a:p>
            <a:pPr marL="914400" lvl="1" indent="-457200" algn="just">
              <a:lnSpc>
                <a:spcPct val="150000"/>
              </a:lnSpc>
              <a:buFont typeface="Arial" panose="020B0604020202020204" pitchFamily="34" charset="0"/>
              <a:buChar char="•"/>
            </a:pPr>
            <a:r>
              <a:rPr lang="en-US" sz="2800" dirty="0">
                <a:latin typeface="Arial" panose="020B0604020202020204" pitchFamily="34" charset="0"/>
                <a:cs typeface="Arial" panose="020B0604020202020204" pitchFamily="34" charset="0"/>
              </a:rPr>
              <a:t>Different internal factors will harm the strategic planning of Unilever within India. </a:t>
            </a:r>
          </a:p>
        </p:txBody>
      </p:sp>
    </p:spTree>
    <p:extLst>
      <p:ext uri="{BB962C8B-B14F-4D97-AF65-F5344CB8AC3E}">
        <p14:creationId xmlns:p14="http://schemas.microsoft.com/office/powerpoint/2010/main" val="1625212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681824"/>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Conclusion </a:t>
            </a:r>
          </a:p>
        </p:txBody>
      </p:sp>
      <p:sp>
        <p:nvSpPr>
          <p:cNvPr id="6" name="TextBox 5"/>
          <p:cNvSpPr txBox="1"/>
          <p:nvPr/>
        </p:nvSpPr>
        <p:spPr>
          <a:xfrm>
            <a:off x="697230" y="1686671"/>
            <a:ext cx="10469880" cy="2677656"/>
          </a:xfrm>
          <a:prstGeom prst="rect">
            <a:avLst/>
          </a:prstGeom>
          <a:noFill/>
        </p:spPr>
        <p:txBody>
          <a:bodyPr wrap="square" rtlCol="0">
            <a:spAutoFit/>
          </a:bodyPr>
          <a:lstStyle/>
          <a:p>
            <a:pPr lvl="1" algn="just">
              <a:lnSpc>
                <a:spcPct val="150000"/>
              </a:lnSpc>
            </a:pPr>
            <a:r>
              <a:rPr lang="en-US" sz="2800" dirty="0">
                <a:latin typeface="Arial" panose="020B0604020202020204" pitchFamily="34" charset="0"/>
                <a:cs typeface="Arial" panose="020B0604020202020204" pitchFamily="34" charset="0"/>
              </a:rPr>
              <a:t>This overall presentation shows the opportunities and threats of moving the production facilities in India, a developing country. The presentation also provides reasons how limitations can hinder the recommendations. </a:t>
            </a:r>
          </a:p>
        </p:txBody>
      </p:sp>
    </p:spTree>
    <p:extLst>
      <p:ext uri="{BB962C8B-B14F-4D97-AF65-F5344CB8AC3E}">
        <p14:creationId xmlns:p14="http://schemas.microsoft.com/office/powerpoint/2010/main" val="3370509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3040" y="681824"/>
            <a:ext cx="8938260"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References</a:t>
            </a:r>
          </a:p>
        </p:txBody>
      </p:sp>
      <p:sp>
        <p:nvSpPr>
          <p:cNvPr id="6" name="TextBox 5"/>
          <p:cNvSpPr txBox="1"/>
          <p:nvPr/>
        </p:nvSpPr>
        <p:spPr>
          <a:xfrm>
            <a:off x="760095" y="1755251"/>
            <a:ext cx="10344150"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latin typeface="Arial" panose="020B0604020202020204" pitchFamily="34" charset="0"/>
                <a:cs typeface="Arial" panose="020B0604020202020204" pitchFamily="34" charset="0"/>
              </a:rPr>
              <a:t>Alex and Kyla, (2017). Research threats for starting new business in India. </a:t>
            </a:r>
            <a:r>
              <a:rPr lang="en-US" sz="2400" i="1" dirty="0">
                <a:latin typeface="Arial" panose="020B0604020202020204" pitchFamily="34" charset="0"/>
                <a:cs typeface="Arial" panose="020B0604020202020204" pitchFamily="34" charset="0"/>
              </a:rPr>
              <a:t>International Journal of Science and Research (IJSR)</a:t>
            </a:r>
            <a:r>
              <a:rPr lang="en-US" sz="2400" dirty="0">
                <a:latin typeface="Arial" panose="020B0604020202020204" pitchFamily="34" charset="0"/>
                <a:cs typeface="Arial" panose="020B0604020202020204" pitchFamily="34" charset="0"/>
              </a:rPr>
              <a:t>, 6(1), pp.2194-2196.</a:t>
            </a:r>
          </a:p>
          <a:p>
            <a:pPr marL="342900" indent="-342900" algn="just">
              <a:buFont typeface="Arial" panose="020B0604020202020204" pitchFamily="34" charset="0"/>
              <a:buChar char="•"/>
            </a:pPr>
            <a:r>
              <a:rPr lang="en-US" sz="2400" dirty="0" err="1">
                <a:latin typeface="Arial" panose="020B0604020202020204" pitchFamily="34" charset="0"/>
                <a:cs typeface="Arial" panose="020B0604020202020204" pitchFamily="34" charset="0"/>
              </a:rPr>
              <a:t>Boby</a:t>
            </a:r>
            <a:r>
              <a:rPr lang="en-US" sz="2400" dirty="0">
                <a:latin typeface="Arial" panose="020B0604020202020204" pitchFamily="34" charset="0"/>
                <a:cs typeface="Arial" panose="020B0604020202020204" pitchFamily="34" charset="0"/>
              </a:rPr>
              <a:t>, (2011). Innovation bottlenecks, opportunities in India. </a:t>
            </a:r>
            <a:r>
              <a:rPr lang="en-US" sz="2400" i="1" dirty="0">
                <a:latin typeface="Arial" panose="020B0604020202020204" pitchFamily="34" charset="0"/>
                <a:cs typeface="Arial" panose="020B0604020202020204" pitchFamily="34" charset="0"/>
              </a:rPr>
              <a:t>Nature India</a:t>
            </a:r>
            <a:r>
              <a:rPr lang="en-US" sz="2400" dirty="0">
                <a:latin typeface="Arial" panose="020B0604020202020204" pitchFamily="34" charset="0"/>
                <a:cs typeface="Arial" panose="020B0604020202020204" pitchFamily="34" charset="0"/>
              </a:rPr>
              <a:t>,.</a:t>
            </a:r>
          </a:p>
          <a:p>
            <a:pPr marL="342900" indent="-342900" algn="just">
              <a:buFont typeface="Arial" panose="020B0604020202020204" pitchFamily="34" charset="0"/>
              <a:buChar char="•"/>
            </a:pPr>
            <a:r>
              <a:rPr lang="en-US" sz="2400" dirty="0" err="1">
                <a:latin typeface="Arial" panose="020B0604020202020204" pitchFamily="34" charset="0"/>
                <a:cs typeface="Arial" panose="020B0604020202020204" pitchFamily="34" charset="0"/>
              </a:rPr>
              <a:t>Bruinooge</a:t>
            </a:r>
            <a:r>
              <a:rPr lang="en-US" sz="2400" dirty="0">
                <a:latin typeface="Arial" panose="020B0604020202020204" pitchFamily="34" charset="0"/>
                <a:cs typeface="Arial" panose="020B0604020202020204" pitchFamily="34" charset="0"/>
              </a:rPr>
              <a:t>, M., (2019). Factors in the Organization of Social Welfare Services in India. </a:t>
            </a:r>
            <a:r>
              <a:rPr lang="en-US" sz="2400" i="1" dirty="0">
                <a:latin typeface="Arial" panose="020B0604020202020204" pitchFamily="34" charset="0"/>
                <a:cs typeface="Arial" panose="020B0604020202020204" pitchFamily="34" charset="0"/>
              </a:rPr>
              <a:t>International Social Work</a:t>
            </a:r>
            <a:r>
              <a:rPr lang="en-US" sz="2400" dirty="0">
                <a:latin typeface="Arial" panose="020B0604020202020204" pitchFamily="34" charset="0"/>
                <a:cs typeface="Arial" panose="020B0604020202020204" pitchFamily="34" charset="0"/>
              </a:rPr>
              <a:t>, 19(3), pp.10-16.</a:t>
            </a:r>
          </a:p>
          <a:p>
            <a:pPr marL="342900" indent="-342900" algn="just">
              <a:buFont typeface="Arial" panose="020B0604020202020204" pitchFamily="34" charset="0"/>
              <a:buChar char="•"/>
            </a:pPr>
            <a:r>
              <a:rPr lang="en-US" sz="2400" dirty="0" err="1">
                <a:latin typeface="Arial" panose="020B0604020202020204" pitchFamily="34" charset="0"/>
                <a:cs typeface="Arial" panose="020B0604020202020204" pitchFamily="34" charset="0"/>
              </a:rPr>
              <a:t>Nema</a:t>
            </a:r>
            <a:r>
              <a:rPr lang="en-US" sz="2400" dirty="0">
                <a:latin typeface="Arial" panose="020B0604020202020204" pitchFamily="34" charset="0"/>
                <a:cs typeface="Arial" panose="020B0604020202020204" pitchFamily="34" charset="0"/>
              </a:rPr>
              <a:t>, V., (2012). Problems in getting credits for Multinational companies in India. </a:t>
            </a:r>
            <a:r>
              <a:rPr lang="en-US" sz="2400" i="1" dirty="0">
                <a:latin typeface="Arial" panose="020B0604020202020204" pitchFamily="34" charset="0"/>
                <a:cs typeface="Arial" panose="020B0604020202020204" pitchFamily="34" charset="0"/>
              </a:rPr>
              <a:t>Lung India</a:t>
            </a:r>
            <a:r>
              <a:rPr lang="en-US" sz="2400" dirty="0">
                <a:latin typeface="Arial" panose="020B0604020202020204" pitchFamily="34" charset="0"/>
                <a:cs typeface="Arial" panose="020B0604020202020204" pitchFamily="34" charset="0"/>
              </a:rPr>
              <a:t>, 29(3), p.259.</a:t>
            </a:r>
          </a:p>
        </p:txBody>
      </p:sp>
    </p:spTree>
    <p:extLst>
      <p:ext uri="{BB962C8B-B14F-4D97-AF65-F5344CB8AC3E}">
        <p14:creationId xmlns:p14="http://schemas.microsoft.com/office/powerpoint/2010/main" val="1645422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447</Words>
  <Application>Microsoft Office PowerPoint</Application>
  <PresentationFormat>Widescreen</PresentationFormat>
  <Paragraphs>50</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2022-07-25T18:22:59Z</dcterms:created>
  <dcterms:modified xsi:type="dcterms:W3CDTF">2022-07-29T23:34:34Z</dcterms:modified>
</cp:coreProperties>
</file>