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8263"/>
  <p:notesSz cx="5148263"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578"/>
    <p:restoredTop sz="70208"/>
  </p:normalViewPr>
  <p:slideViewPr>
    <p:cSldViewPr snapToGrid="0" snapToObjects="1">
      <p:cViewPr varScale="1">
        <p:scale>
          <a:sx n="88" d="100"/>
          <a:sy n="88" d="100"/>
        </p:scale>
        <p:origin x="1768"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2707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ocialsci.libretexts.org/Bookshelves/Communication/Argument_and_Debate/Arguing_Using_Critical_Thinking_(Marteney)/02:_Communicating_An_Argument/2.03:_The_Communication_Model#:~:text=Claude%20Shannon%20was%20a%20research,Weaver%20Model.%E2%80%9D%201"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socialsci.libretexts.org/Bookshelves/Communication/Argument_and_Debate/Arguing_Using_Critical_Thinking_(Marteney)/02:_Communicating_An_Argument/2.03:_The_Communication_Model#:~:text=Sender%20is%20the%20source%20of,the%20receiver%20of%20the%20message"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journalism.university/introduction-to-journalism-and-mass-communication/berlos-model-communication-four-pillars-effective-exchange/#:~:text=The%20%E2%80%98S%E2%80%99%20%E2%80%93%20The%20source"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journalism.university/introduction-to-journalism-and-mass-communication/berlos-model-communication-four-pillars-effective-exchange/#:~:text=The%20%E2%80%98R%E2%80%99%20%E2%80%93%20The%20receiver" TargetMode="External"/><Relationship Id="rId4" Type="http://schemas.openxmlformats.org/officeDocument/2006/relationships/hyperlink" Target="https://journalism.university/introduction-to-journalism-and-mass-communication/berlos-model-communication-four-pillars-effective-exchange/#:~:text=The%20%E2%80%98M%E2%80%99%20%E2%80%93%20The%20messag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urnalism.university/fundamentals-of-development-and-communication/osgood-schramm-interactive-communication-model/#:~:text=The%20%E2%80%98one,was%20wrong%20with%20old%20models"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journalism.university/fundamentals-of-development-and-communication/osgood-schramm-interactive-communication-model/#:~:text=From%20linear%20to%20interactive" TargetMode="External"/><Relationship Id="rId4" Type="http://schemas.openxmlformats.org/officeDocument/2006/relationships/hyperlink" Target="https://journalism.university/fundamentals-of-development-and-communication/osgood-schramm-interactive-communication-model/#:~:text=Osgood%E2%80%99s%20circular%20idea%20and%20expanded,interaction%3A%20the%20Field%20of%20Experience"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360learning.com/blog/language-barriers-in-the-workplace/#:~:text=According%20to%20research%20by%20Forbes,prevented%20managers%20from%20feeling%20respected"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360learning.com/blog/language-barriers-in-the-workplace/#:~:text=1,translation%20service%20for%20critical%20training"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360learning.com/blog/language-barriers-in-the-workplace/#:~:text=In%20terms%20of%20safety%20training%2C,information%20into%20their%20first%20language" TargetMode="External"/><Relationship Id="rId4" Type="http://schemas.openxmlformats.org/officeDocument/2006/relationships/hyperlink" Target="https://360learning.com/blog/language-barriers-in-the-workplace/#:~:text=4,material"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graduate.northeastern.edu/knowledge-hub/cross-cultural-communication/#:~:text=How%20to%20improve%20cros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graduate.northeastern.edu/knowledge-hub/cross-cultural-communication/#:~:text=What%20is%20cross" TargetMode="External"/><Relationship Id="rId5" Type="http://schemas.openxmlformats.org/officeDocument/2006/relationships/hyperlink" Target="https://graduate.northeastern.edu/knowledge-hub/cross-cultural-communication/#:~:text=4" TargetMode="External"/><Relationship Id="rId4" Type="http://schemas.openxmlformats.org/officeDocument/2006/relationships/hyperlink" Target="https://graduate.northeastern.edu/knowledge-hub/cross-cultural-communication/#:~:text=To%20begin%2C%20consider%20stepping%20out,understand%20the%20perspectives%20of%20others"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360learning.com/blog/language-barriers-in-the-workplace/#:~:text=3,mindful%20of%20cultural%20difference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360learning.com/blog/language-barriers-in-the-workplace/#:~:text=5"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Welcome to our presentation on Flight Foods Ltd. In this talk we analyse the communication breakdowns that have plagued the company’s operations and propose practical solutions. Our aim is to show how well‑established communication theories can illuminate the issues in the case study and to offer actionable recommendations. On the title slide you see an abstract composition symbolising the diversity of voices in a team. Each member of our group contributed research and analysis to build this presentation. Please feel free to ask questions at the end of our discussion.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slide outlines the structure of our presentation. We begin by summarising the Flight Foods case and the problems observed on the factory floor. Next, we identify the most important communication barriers arising in this context before introducing three influential communication models: the Shannon‑Weaver transmission model, Berlo’s SMCR model and the Osgood–Schramm interactive model. We then apply these theories to interpret the case and highlight the impact on operations. Finally, we offer recommendations for improving communication and conclude with a summary of key takeaways.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Flight Foods Ltd produces ready meals for airlines but is struggling with serious quality issues. The factory employs about forty people ranging in age from teenagers to older adults and drawn from five different cultural backgrounds. Workers operate old, noisy machines in a crowded environment, and complaints from clients include under‑cooked meat, poor packaging and inappropriate ingredients such as meat in vegetarian meals. These problems hint at deeper systemic issues such as lack of training, miscommunication and poor supervision. This slide sets the scene for our analysis by summarising the key elements of the case.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problems on the factory floor stem largely from communication barriers. Workers come from different countries and share little common language, making instructions hard to understand. Deeply embedded cultural norms and expectations differ across the five groups, compounding misunderstandings. Generational gaps also play a role: younger employees may be unfamiliar with food hygiene norms that older staff respect. The environment itself—noisy machinery, crowded work stations and reliance on small written signs—makes oral instructions difficult to hear and signage hard to interpret. Finally, there is little systematic training, so employees lack the shared knowledge necessary for quality compliance.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Shannon–Weaver model is one of the earliest and most influential frameworks for describing communication. It depicts communication as a linear process: a sender encodes a message, which travels through a channel, encounters noise, is decoded by a receiver and may lead to feedback. The model highlights that noise can distort messages at any stage and that feedback is essential to confirm understanding</a:t>
            </a:r>
            <a:r>
              <a:rPr u="sng">
                <a:solidFill>
                  <a:schemeClr val="accent6"/>
                </a:solidFill>
                <a:hlinkClick r:id="rId3"/>
              </a:rPr>
              <a:t>(socialsci.libretexts.org)</a:t>
            </a:r>
            <a:r>
              <a:rPr u="sng">
                <a:solidFill>
                  <a:schemeClr val="accent6"/>
                </a:solidFill>
                <a:hlinkClick r:id="rId4"/>
              </a:rPr>
              <a:t>(socialsci.libretexts.org)</a:t>
            </a:r>
            <a:r>
              <a:t>. In the Flight Foods case, the manager’s shouted instructions must pass through the noisy factory (channel), be translated into different languages (encoding/decoding) and return as feedback—difficult when workers seldom respond. Understanding this model helps pinpoint where messages break down.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David Berlo proposed the SMCR model to emphasise that communication effectiveness depends on more than just transmission. The Source and Receiver bring their communication skills, attitudes, knowledge, social systems and cultural backgrounds to the interaction</a:t>
            </a:r>
            <a:r>
              <a:rPr u="sng">
                <a:solidFill>
                  <a:schemeClr val="accent6"/>
                </a:solidFill>
                <a:hlinkClick r:id="rId3"/>
              </a:rPr>
              <a:t>(journalism.university)</a:t>
            </a:r>
            <a:r>
              <a:t>. Messages comprise content, elements, treatment, structure and code</a:t>
            </a:r>
            <a:r>
              <a:rPr u="sng">
                <a:solidFill>
                  <a:schemeClr val="accent6"/>
                </a:solidFill>
                <a:hlinkClick r:id="rId4"/>
              </a:rPr>
              <a:t>(journalism.university)</a:t>
            </a:r>
            <a:r>
              <a:t>, while the Channel links to our five senses and chosen medium. The Receiver mirrors the Source in skills, attitudes and knowledge</a:t>
            </a:r>
            <a:r>
              <a:rPr u="sng">
                <a:solidFill>
                  <a:schemeClr val="accent6"/>
                </a:solidFill>
                <a:hlinkClick r:id="rId5"/>
              </a:rPr>
              <a:t>(journalism.university)</a:t>
            </a:r>
            <a:r>
              <a:t>. At Flight Foods, managers and employees differ markedly in language skills, attitudes toward hygiene, knowledge of safety rules and cultural expectations. This model underscores that misalignment in any component can derail understanding.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Osgood and Schramm reimagined communication as a circular process in which participants continuously encode, decode and interpret messages</a:t>
            </a:r>
            <a:r>
              <a:rPr u="sng">
                <a:solidFill>
                  <a:schemeClr val="accent6"/>
                </a:solidFill>
                <a:hlinkClick r:id="rId3"/>
              </a:rPr>
              <a:t>(journalism.university)</a:t>
            </a:r>
            <a:r>
              <a:t>. They introduced the concept of fields of experience—our shared culture, language, education and past experiences—which must overlap for messages to be understood</a:t>
            </a:r>
            <a:r>
              <a:rPr u="sng">
                <a:solidFill>
                  <a:schemeClr val="accent6"/>
                </a:solidFill>
                <a:hlinkClick r:id="rId4"/>
              </a:rPr>
              <a:t>(journalism.university)</a:t>
            </a:r>
            <a:r>
              <a:t>. When fields barely overlap, misunderstanding is almost guaranteed. Feedback isn’t merely an afterthought; it happens continuously and prompts the sender to adjust their message</a:t>
            </a:r>
            <a:r>
              <a:rPr u="sng">
                <a:solidFill>
                  <a:schemeClr val="accent6"/>
                </a:solidFill>
                <a:hlinkClick r:id="rId5"/>
              </a:rPr>
              <a:t>(journalism.university)</a:t>
            </a:r>
            <a:r>
              <a:t>. At Flight Foods, limited overlap in fields of experience—due to language barriers, diverse cultures and different levels of knowledge—means messages are not interpreted in the way Gary intends.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Here we map the communication barriers observed at Flight Foods onto the theoretical models. Language and code differences align with Berlo’s emphasis on shared codes and knowledge as well as Schramm’s need for overlapping fields of experience. Cultural and generational gaps reflect the misalignment of social systems and values, again limiting shared meaning. Physical noise highlights the Shannon–Weaver concept of noise disrupting the channel. A lack of training means staff lack the knowledge necessary for effective encoding and decoding. Finally, poor feedback loops – for example, workers not asking questions – prevent mutual understanding and adjustment, a key insight from both the Shannon–Weaver and Osgood–Schramm models.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Communication breakdowns have tangible consequences. Language barriers and noise cause miscommunication that results in under‑cooked food, faulty packaging and meat contaminating vegetarian meals. Productivity drops when tasks must be explained multiple times or corrected. Safety incidents occur when warnings go unheard. In fact, research shows that executives recognise language barriers as a major source of miscommunication, decreased productivity and collaboration problems</a:t>
            </a:r>
            <a:r>
              <a:rPr u="sng">
                <a:solidFill>
                  <a:schemeClr val="accent6"/>
                </a:solidFill>
                <a:hlinkClick r:id="rId3"/>
              </a:rPr>
              <a:t>(360learning.com)</a:t>
            </a:r>
            <a:r>
              <a:t>. Persistent frustration erodes morale and leads to higher staff turnover. The costs of poor communication therefore go far beyond customer complaints.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A major recommendation is to tackle language barriers head‑on. Critical safety and hygiene training should be delivered in employees’ native languages. When that is not possible, invest in professional interpreters or real‑time translation services</a:t>
            </a:r>
            <a:r>
              <a:rPr u="sng">
                <a:solidFill>
                  <a:schemeClr val="accent6"/>
                </a:solidFill>
                <a:hlinkClick r:id="rId3"/>
              </a:rPr>
              <a:t>(360learning.com)</a:t>
            </a:r>
            <a:r>
              <a:t>. Simple pictograms and translated cheat sheets can help workers recall key steps and rules</a:t>
            </a:r>
            <a:r>
              <a:rPr u="sng">
                <a:solidFill>
                  <a:schemeClr val="accent6"/>
                </a:solidFill>
                <a:hlinkClick r:id="rId4"/>
              </a:rPr>
              <a:t>(360learning.com)</a:t>
            </a:r>
            <a:r>
              <a:t>. Complement this with language classes to build basic English proficiency over time. Training should be hands‑on: demonstrate how to handle food, use machinery and maintain cleanliness, with videos and subtitles for clarity</a:t>
            </a:r>
            <a:r>
              <a:rPr u="sng">
                <a:solidFill>
                  <a:schemeClr val="accent6"/>
                </a:solidFill>
                <a:hlinkClick r:id="rId5"/>
              </a:rPr>
              <a:t>(360learning.com)</a:t>
            </a:r>
            <a:r>
              <a:t>. Assess understanding through practice and schedule regular refreshers so that skills stay current.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Cross‑cultural communication cannot be improved by translation alone; it also requires shifts in mindset. Organisations should embrace agility, remaining open to new ideas and practices and questioning long‑held assumptions</a:t>
            </a:r>
            <a:r>
              <a:rPr u="sng">
                <a:solidFill>
                  <a:schemeClr val="accent6"/>
                </a:solidFill>
                <a:hlinkClick r:id="rId3"/>
              </a:rPr>
              <a:t>(graduate.northeastern.edu)</a:t>
            </a:r>
            <a:r>
              <a:t>. An open‑minded attitude encourages employees to understand alternative perspectives and builds trust. Meaningful conversations across departments and cultural groups help uncover misunderstandings and build relationships</a:t>
            </a:r>
            <a:r>
              <a:rPr u="sng">
                <a:solidFill>
                  <a:schemeClr val="accent6"/>
                </a:solidFill>
                <a:hlinkClick r:id="rId4"/>
              </a:rPr>
              <a:t>(graduate.northeastern.edu)</a:t>
            </a:r>
            <a:r>
              <a:t>. Regularly auditing internal communications ensures messages reflect inclusive values</a:t>
            </a:r>
            <a:r>
              <a:rPr u="sng">
                <a:solidFill>
                  <a:schemeClr val="accent6"/>
                </a:solidFill>
                <a:hlinkClick r:id="rId5"/>
              </a:rPr>
              <a:t>(graduate.northeastern.edu)</a:t>
            </a:r>
            <a:r>
              <a:t>. Finally, programmes that raise awareness of unconscious bias and cultural norms are essential to creating an inclusive workplace where everyone feels comfortable speaking up</a:t>
            </a:r>
            <a:r>
              <a:rPr u="sng">
                <a:solidFill>
                  <a:schemeClr val="accent6"/>
                </a:solidFill>
                <a:hlinkClick r:id="rId6"/>
              </a:rPr>
              <a:t>(graduate.northeastern.edu)</a:t>
            </a:r>
            <a:r>
              <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Managers play a pivotal role in bridging communication gaps. They need training to appreciate cultural differences and adjust their leadership style accordingly</a:t>
            </a:r>
            <a:r>
              <a:rPr u="sng">
                <a:solidFill>
                  <a:schemeClr val="accent6"/>
                </a:solidFill>
                <a:hlinkClick r:id="rId3"/>
              </a:rPr>
              <a:t>(360learning.com)</a:t>
            </a:r>
            <a:r>
              <a:t>. Soft skills—listening, empathy and clear articulation—are as important as technical expertise. Pairing experienced staff with newcomers fosters mentorship and supports generational learning. Managers should be evaluated on their communication competence. Meanwhile, creating anonymous feedback mechanisms encourages workers to speak up about problems without fear</a:t>
            </a:r>
            <a:r>
              <a:rPr u="sng">
                <a:solidFill>
                  <a:schemeClr val="accent6"/>
                </a:solidFill>
                <a:hlinkClick r:id="rId4"/>
              </a:rPr>
              <a:t>(360learning.com)</a:t>
            </a:r>
            <a:r>
              <a:t>. Regular debriefings and varied channels for suggestions help ensure that feedback loops are active and productive. Recognising progress reinforces the message that communication matters.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To translate recommendations into action, we propose a phased roadmap. In the short term, management should assess language skills, translate critical documents, hire interpreters and deliver basic hygiene workshops. Over the medium term, comprehensive multilingual training and pictogram signage should be rolled out, cross‑cultural awareness sessions delivered and anonymous feedback channels established. In the long term, invest in ongoing language classes, upgrade noisy equipment, incorporate communication skills into performance reviews and continue building an inclusive culture. This step‑by‑step approach balances quick wins with sustainable change.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To conclude, we have shown that Flight Foods’ quality problems are fundamentally communication problems. The linear Shannon–Weaver model, the SMCR model and the interactive Osgood–Schramm model help us locate the points of failure and appreciate the roles of noise, culture and shared meaning. Addressing the barriers requires a holistic strategy: translating critical information, training staff in multiple languages, building cross‑cultural awareness and implementing robust feedback mechanisms. Managers must lead by example and invest in inclusive practices. Our phased plan demonstrates how these recommendations can be rolled out over time to improve food quality, safety and employee engagement.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socialsci.libretexts.org/Bookshelves/Communication/Argument_and_Debate/Arguing_Using_Critical_Thinking_(Marteney)/02:_Communicating_An_Argument/2.03:_The_Communication_Model#:~:text=Claude%20Shannon%20was%20a%20research,Weaver%20Model.%E2%80%9D%201"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socialsci.libretexts.org/Bookshelves/Communication/Argument_and_Debate/Arguing_Using_Critical_Thinking_(Marteney)/02:_Communicating_An_Argument/2.03:_The_Communication_Model#:~:text=Sender%20is%20the%20source%20of,the%20receiver%20of%20the%20message"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journalism.university/introduction-to-journalism-and-mass-communication/berlos-model-communication-four-pillars-effective-exchange/#:~:text=The%20%E2%80%98S%E2%80%99%20%E2%80%93%20The%20source"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journalism.university/introduction-to-journalism-and-mass-communication/berlos-model-communication-four-pillars-effective-exchange/#:~:text=The%20%E2%80%98R%E2%80%99%20%E2%80%93%20The%20receiver" TargetMode="External"/><Relationship Id="rId4" Type="http://schemas.openxmlformats.org/officeDocument/2006/relationships/hyperlink" Target="https://journalism.university/introduction-to-journalism-and-mass-communication/berlos-model-communication-four-pillars-effective-exchange/#:~:text=The%20%E2%80%98M%E2%80%99%20%E2%80%93%20The%20messag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journalism.university/fundamentals-of-development-and-communication/osgood-schramm-interactive-communication-model/#:~:text=The%20%E2%80%98one,was%20wrong%20with%20old%20models"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journalism.university/fundamentals-of-development-and-communication/osgood-schramm-interactive-communication-model/#:~:text=From%20linear%20to%20interactive" TargetMode="External"/><Relationship Id="rId4" Type="http://schemas.openxmlformats.org/officeDocument/2006/relationships/hyperlink" Target="https://journalism.university/fundamentals-of-development-and-communication/osgood-schramm-interactive-communication-model/#:~:text=Osgood%E2%80%99s%20circular%20idea%20and%20expanded,interaction%3A%20the%20Field%20of%20Experienc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hyperlink" Target="https://360learning.com/blog/language-barriers-in-the-workplace/#:~:text=According%20to%20research%20by%20Forbes,prevented%20managers%20from%20feeling%20respecte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360learning.com/blog/language-barriers-in-the-workplace/#:~:text=1,translation%20service%20for%20critical%20training"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360learning.com/blog/language-barriers-in-the-workplace/#:~:text=4,material" TargetMode="External"/><Relationship Id="rId4" Type="http://schemas.openxmlformats.org/officeDocument/2006/relationships/hyperlink" Target="https://360learning.com/blog/language-barriers-in-the-workplace/#:~:text=In%20terms%20of%20safety%20training%2C,information%20into%20their%20first%20languag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graduate.northeastern.edu/knowledge-hub/cross-cultural-communication/#:~:text=4"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graduate.northeastern.edu/knowledge-hub/cross-cultural-communication/#:~:text=To%20begin%2C%20consider%20stepping%20out,understand%20the%20perspectives%20of%20others" TargetMode="External"/><Relationship Id="rId5" Type="http://schemas.openxmlformats.org/officeDocument/2006/relationships/hyperlink" Target="https://graduate.northeastern.edu/knowledge-hub/cross-cultural-communication/#:~:text=How%20to%20improve%20cross" TargetMode="External"/><Relationship Id="rId4" Type="http://schemas.openxmlformats.org/officeDocument/2006/relationships/hyperlink" Target="https://graduate.northeastern.edu/knowledge-hub/cross-cultural-communication/#:~:text=What%20is%20cros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360learning.com/blog/language-barriers-in-the-workplace/#:~:text=3,mindful%20of%20cultural%20differences"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360learning.com/blog/language-barriers-in-the-workplace/#:~:text=5"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hbr.org/product/hbrs-10-must-reads-on-teams-with-featured-article-the-discipline-of-teams-by-jon-r-katzenbach-and-doug" TargetMode="External"/><Relationship Id="rId3" Type="http://schemas.openxmlformats.org/officeDocument/2006/relationships/hyperlink" Target="https://www.sciencedirect.com/science/article/abs/pii/S0956713518304560" TargetMode="External"/><Relationship Id="rId7" Type="http://schemas.openxmlformats.org/officeDocument/2006/relationships/hyperlink" Target="https://journals.sagepub.com/doi/10.1177/08933189241249963" TargetMode="External"/><Relationship Id="rId12" Type="http://schemas.openxmlformats.org/officeDocument/2006/relationships/hyperlink" Target="https://www.sonetics.com/keep-food-processing-lines-moving-with-effective-communication/"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journals.sagepub.com/doi/10.1177/1046496406293125" TargetMode="External"/><Relationship Id="rId11" Type="http://schemas.openxmlformats.org/officeDocument/2006/relationships/hyperlink" Target="https://rework.withgoogle.com/intl/en/guides/understanding-team-effectiveness" TargetMode="External"/><Relationship Id="rId5" Type="http://schemas.openxmlformats.org/officeDocument/2006/relationships/hyperlink" Target="https://www.ncbi.nlm.nih.gov/books/NBK2637/" TargetMode="External"/><Relationship Id="rId10" Type="http://schemas.openxmlformats.org/officeDocument/2006/relationships/hyperlink" Target="https://www.oases.aero/blog/team-building-in-aviation/" TargetMode="External"/><Relationship Id="rId4" Type="http://schemas.openxmlformats.org/officeDocument/2006/relationships/hyperlink" Target="https://www.routledge.com/The-Problems-with-Teamwork-and-How-to-Solve-Them/LantzFriedrich-Ulber-Friedrich/p/book/9780367172886" TargetMode="External"/><Relationship Id="rId9" Type="http://schemas.openxmlformats.org/officeDocument/2006/relationships/hyperlink" Target="https://weavix.com/blogs/communication-challenges-in-the-food-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0"/>
            <a:ext cx="9144000" cy="5148072"/>
          </a:xfrm>
          <a:prstGeom prst="rect">
            <a:avLst/>
          </a:prstGeom>
        </p:spPr>
      </p:pic>
      <p:sp>
        <p:nvSpPr>
          <p:cNvPr id="3" name="Shape 0"/>
          <p:cNvSpPr/>
          <p:nvPr/>
        </p:nvSpPr>
        <p:spPr>
          <a:xfrm>
            <a:off x="457200" y="1188720"/>
            <a:ext cx="8229600" cy="2103120"/>
          </a:xfrm>
          <a:prstGeom prst="rect">
            <a:avLst/>
          </a:prstGeom>
          <a:solidFill>
            <a:srgbClr val="FFFFFF">
              <a:alpha val="70000"/>
            </a:srgbClr>
          </a:solidFill>
          <a:ln w="12700">
            <a:solidFill>
              <a:srgbClr val="FFFFFF"/>
            </a:solidFill>
            <a:prstDash val="solid"/>
          </a:ln>
        </p:spPr>
        <p:txBody>
          <a:bodyPr/>
          <a:lstStyle/>
          <a:p>
            <a:endParaRPr/>
          </a:p>
        </p:txBody>
      </p:sp>
      <p:sp>
        <p:nvSpPr>
          <p:cNvPr id="4" name="Text 1"/>
          <p:cNvSpPr/>
          <p:nvPr/>
        </p:nvSpPr>
        <p:spPr>
          <a:xfrm>
            <a:off x="685800" y="1463040"/>
            <a:ext cx="7772400" cy="1371600"/>
          </a:xfrm>
          <a:prstGeom prst="rect">
            <a:avLst/>
          </a:prstGeom>
          <a:noFill/>
          <a:ln/>
        </p:spPr>
        <p:txBody>
          <a:bodyPr wrap="square" rtlCol="0" anchor="ctr"/>
          <a:lstStyle/>
          <a:p>
            <a:pPr marL="0" indent="0" algn="l">
              <a:buNone/>
            </a:pPr>
            <a:r>
              <a:rPr lang="en-US" sz="3600" b="1" dirty="0">
                <a:solidFill>
                  <a:srgbClr val="002B5B"/>
                </a:solidFill>
              </a:rPr>
              <a:t>Flight Foods Ltd</a:t>
            </a:r>
            <a:endParaRPr lang="en-US" sz="3600" dirty="0"/>
          </a:p>
          <a:p>
            <a:pPr marL="0" indent="0" algn="l">
              <a:buNone/>
            </a:pPr>
            <a:r>
              <a:rPr lang="en-US" sz="2000" i="1" dirty="0">
                <a:solidFill>
                  <a:srgbClr val="002B5B"/>
                </a:solidFill>
              </a:rPr>
              <a:t>Communication Barriers &amp; Solutions</a:t>
            </a:r>
            <a:endParaRPr lang="en-US" sz="3600" dirty="0"/>
          </a:p>
        </p:txBody>
      </p:sp>
      <p:sp>
        <p:nvSpPr>
          <p:cNvPr id="5" name="Text 2"/>
          <p:cNvSpPr/>
          <p:nvPr/>
        </p:nvSpPr>
        <p:spPr>
          <a:xfrm>
            <a:off x="685800" y="3017520"/>
            <a:ext cx="7772400" cy="914400"/>
          </a:xfrm>
          <a:prstGeom prst="rect">
            <a:avLst/>
          </a:prstGeom>
          <a:noFill/>
          <a:ln/>
        </p:spPr>
        <p:txBody>
          <a:bodyPr wrap="square" rtlCol="0" anchor="ctr"/>
          <a:lstStyle/>
          <a:p>
            <a:pPr marL="0" indent="0" algn="l">
              <a:buNone/>
            </a:pPr>
            <a:r>
              <a:rPr lang="en-US" sz="2400" b="1" dirty="0">
                <a:solidFill>
                  <a:srgbClr val="333333"/>
                </a:solidFill>
              </a:rPr>
              <a:t>Effective Teamwork &amp; Communication
</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600" b="1" dirty="0">
                <a:solidFill>
                  <a:srgbClr val="002B5B"/>
                </a:solidFill>
              </a:rPr>
              <a:t>Overview</a:t>
            </a:r>
            <a:endParaRPr lang="en-US" sz="2600" dirty="0"/>
          </a:p>
        </p:txBody>
      </p:sp>
      <p:sp>
        <p:nvSpPr>
          <p:cNvPr id="3" name="Text 1"/>
          <p:cNvSpPr/>
          <p:nvPr/>
        </p:nvSpPr>
        <p:spPr>
          <a:xfrm>
            <a:off x="640080" y="1188720"/>
            <a:ext cx="4297680" cy="3017520"/>
          </a:xfrm>
          <a:prstGeom prst="rect">
            <a:avLst/>
          </a:prstGeom>
          <a:noFill/>
          <a:ln/>
        </p:spPr>
        <p:txBody>
          <a:bodyPr wrap="square" rtlCol="0" anchor="ctr"/>
          <a:lstStyle/>
          <a:p>
            <a:pPr marL="342900" indent="-342900">
              <a:buSzPct val="100000"/>
              <a:buChar char="•"/>
            </a:pPr>
            <a:r>
              <a:rPr lang="en-US" sz="1400">
                <a:solidFill>
                  <a:srgbClr val="333333"/>
                </a:solidFill>
              </a:rPr>
              <a:t>Case context &amp; problem statement
</a:t>
            </a:r>
          </a:p>
          <a:p>
            <a:pPr marL="342900" indent="-342900">
              <a:buSzPct val="100000"/>
              <a:buChar char="•"/>
            </a:pPr>
            <a:r>
              <a:rPr lang="en-US" sz="1400">
                <a:solidFill>
                  <a:srgbClr val="333333"/>
                </a:solidFill>
              </a:rPr>
              <a:t>Identify key communication barriers
</a:t>
            </a:r>
          </a:p>
          <a:p>
            <a:pPr marL="342900" indent="-342900">
              <a:buSzPct val="100000"/>
              <a:buChar char="•"/>
            </a:pPr>
            <a:r>
              <a:rPr lang="en-US" sz="1400">
                <a:solidFill>
                  <a:srgbClr val="333333"/>
                </a:solidFill>
              </a:rPr>
              <a:t>Explore communication theories
</a:t>
            </a:r>
          </a:p>
          <a:p>
            <a:pPr marL="342900" indent="-342900">
              <a:buSzPct val="100000"/>
              <a:buChar char="•"/>
            </a:pPr>
            <a:r>
              <a:rPr lang="en-US" sz="1400">
                <a:solidFill>
                  <a:srgbClr val="333333"/>
                </a:solidFill>
              </a:rPr>
              <a:t>Analyse barriers using theory</a:t>
            </a:r>
          </a:p>
          <a:p>
            <a:pPr marL="342900" indent="-342900">
              <a:buSzPct val="100000"/>
              <a:buChar char="•"/>
            </a:pPr>
            <a:r>
              <a:rPr lang="en-US" sz="1400">
                <a:solidFill>
                  <a:srgbClr val="333333"/>
                </a:solidFill>
              </a:rPr>
              <a:t>Recommend solutions &amp; implementation</a:t>
            </a:r>
          </a:p>
          <a:p>
            <a:pPr marL="342900" indent="-342900">
              <a:buSzPct val="100000"/>
              <a:buChar char="•"/>
            </a:pPr>
            <a:r>
              <a:rPr lang="en-US" sz="1400">
                <a:solidFill>
                  <a:srgbClr val="333333"/>
                </a:solidFill>
              </a:rPr>
              <a:t>Conclusion &amp; next steps (Harvard Business Publishing, 2025)</a:t>
            </a:r>
            <a:endParaRPr lang="en-US" sz="1400" dirty="0"/>
          </a:p>
        </p:txBody>
      </p:sp>
      <p:pic>
        <p:nvPicPr>
          <p:cNvPr id="4" name="Image 0" descr="preencoded.png"/>
          <p:cNvPicPr>
            <a:picLocks noChangeAspect="1"/>
          </p:cNvPicPr>
          <p:nvPr/>
        </p:nvPicPr>
        <p:blipFill>
          <a:blip r:embed="rId3"/>
          <a:srcRect/>
          <a:stretch/>
        </p:blipFill>
        <p:spPr>
          <a:xfrm>
            <a:off x="5029200" y="914400"/>
            <a:ext cx="3931920" cy="3200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400" b="1" dirty="0">
                <a:solidFill>
                  <a:srgbClr val="002B5B"/>
                </a:solidFill>
              </a:rPr>
              <a:t>Case Context: Flight Foods Operations</a:t>
            </a:r>
            <a:endParaRPr lang="en-US" sz="2400" dirty="0"/>
          </a:p>
        </p:txBody>
      </p:sp>
      <p:sp>
        <p:nvSpPr>
          <p:cNvPr id="3" name="Text 1"/>
          <p:cNvSpPr/>
          <p:nvPr/>
        </p:nvSpPr>
        <p:spPr>
          <a:xfrm>
            <a:off x="548640" y="1097280"/>
            <a:ext cx="4572000" cy="2286000"/>
          </a:xfrm>
          <a:prstGeom prst="rect">
            <a:avLst/>
          </a:prstGeom>
          <a:noFill/>
          <a:ln/>
        </p:spPr>
        <p:txBody>
          <a:bodyPr wrap="square" rtlCol="0" anchor="ctr"/>
          <a:lstStyle/>
          <a:p>
            <a:pPr marL="342900" indent="-342900">
              <a:buSzPct val="100000"/>
              <a:buChar char="•"/>
            </a:pPr>
            <a:r>
              <a:rPr lang="en-US" sz="1400">
                <a:solidFill>
                  <a:srgbClr val="333333"/>
                </a:solidFill>
              </a:rPr>
              <a:t>Medium-sized aeroplane food prep company
  40 16–60-year-olds from five cultures.
  Unsanitary, noisy, and old-machine workplaces
  Poor cooking, packing, and meat in meatless meals are complaints (Lantz Friedrich and Ulber Friedrich, 2021).</a:t>
            </a:r>
            <a:endParaRPr lang="en-US" sz="1400" dirty="0"/>
          </a:p>
        </p:txBody>
      </p:sp>
      <p:pic>
        <p:nvPicPr>
          <p:cNvPr id="4" name="Image 0" descr="preencoded.png"/>
          <p:cNvPicPr>
            <a:picLocks noChangeAspect="1"/>
          </p:cNvPicPr>
          <p:nvPr/>
        </p:nvPicPr>
        <p:blipFill>
          <a:blip r:embed="rId3"/>
          <a:srcRect/>
          <a:stretch/>
        </p:blipFill>
        <p:spPr>
          <a:xfrm>
            <a:off x="5486400" y="1097280"/>
            <a:ext cx="3108960" cy="2377440"/>
          </a:xfrm>
          <a:prstGeom prst="rect">
            <a:avLst/>
          </a:prstGeom>
        </p:spPr>
      </p:pic>
      <p:sp>
        <p:nvSpPr>
          <p:cNvPr id="5" name="Text 2"/>
          <p:cNvSpPr/>
          <p:nvPr/>
        </p:nvSpPr>
        <p:spPr>
          <a:xfrm>
            <a:off x="5486400" y="3474720"/>
            <a:ext cx="3108960" cy="365760"/>
          </a:xfrm>
          <a:prstGeom prst="rect">
            <a:avLst/>
          </a:prstGeom>
          <a:noFill/>
          <a:ln/>
        </p:spPr>
        <p:txBody>
          <a:bodyPr wrap="square" rtlCol="0" anchor="ctr"/>
          <a:lstStyle/>
          <a:p>
            <a:pPr marL="0" indent="0">
              <a:buNone/>
            </a:pPr>
            <a:r>
              <a:rPr lang="en-US" sz="800" i="1" dirty="0">
                <a:solidFill>
                  <a:srgbClr val="666666"/>
                </a:solidFill>
              </a:rPr>
              <a:t>Figure: Product quality complaints distribution (hypothetical)</a:t>
            </a:r>
            <a:endParaRPr lang="en-US" sz="800" dirty="0"/>
          </a:p>
        </p:txBody>
      </p:sp>
      <p:pic>
        <p:nvPicPr>
          <p:cNvPr id="6" name="Image 1" descr="preencoded.png"/>
          <p:cNvPicPr>
            <a:picLocks noChangeAspect="1"/>
          </p:cNvPicPr>
          <p:nvPr/>
        </p:nvPicPr>
        <p:blipFill>
          <a:blip r:embed="rId4"/>
          <a:srcRect/>
          <a:stretch/>
        </p:blipFill>
        <p:spPr>
          <a:xfrm>
            <a:off x="548640" y="3566160"/>
            <a:ext cx="4389120" cy="13716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400" b="1" dirty="0">
                <a:solidFill>
                  <a:srgbClr val="002B5B"/>
                </a:solidFill>
              </a:rPr>
              <a:t>Key Communication Barriers</a:t>
            </a:r>
            <a:endParaRPr lang="en-US" sz="2400" dirty="0"/>
          </a:p>
        </p:txBody>
      </p:sp>
      <p:sp>
        <p:nvSpPr>
          <p:cNvPr id="3" name="Text 1"/>
          <p:cNvSpPr/>
          <p:nvPr/>
        </p:nvSpPr>
        <p:spPr>
          <a:xfrm>
            <a:off x="548640" y="1097280"/>
            <a:ext cx="4389120" cy="2743200"/>
          </a:xfrm>
          <a:prstGeom prst="rect">
            <a:avLst/>
          </a:prstGeom>
          <a:noFill/>
          <a:ln/>
        </p:spPr>
        <p:txBody>
          <a:bodyPr wrap="square" rtlCol="0" anchor="ctr"/>
          <a:lstStyle/>
          <a:p>
            <a:pPr marL="342900" indent="-342900">
              <a:buSzPct val="100000"/>
              <a:buChar char="•"/>
            </a:pPr>
            <a:r>
              <a:rPr lang="en-US" sz="1400">
                <a:solidFill>
                  <a:srgbClr val="333333"/>
                </a:solidFill>
              </a:rPr>
              <a:t>Language differences (local languages, little English)
  Different cultures and social norms
  Disparities between younger and older workers
  Physical noise and warnings
  Nobody was taught or shared skills (Google re:Work, no date).</a:t>
            </a:r>
            <a:endParaRPr lang="en-US" sz="1400" dirty="0"/>
          </a:p>
        </p:txBody>
      </p:sp>
      <p:pic>
        <p:nvPicPr>
          <p:cNvPr id="4" name="Image 0" descr="preencoded.png"/>
          <p:cNvPicPr>
            <a:picLocks noChangeAspect="1"/>
          </p:cNvPicPr>
          <p:nvPr/>
        </p:nvPicPr>
        <p:blipFill>
          <a:blip r:embed="rId3"/>
          <a:srcRect/>
          <a:stretch/>
        </p:blipFill>
        <p:spPr>
          <a:xfrm>
            <a:off x="5212080" y="1280160"/>
            <a:ext cx="3474720" cy="2743200"/>
          </a:xfrm>
          <a:prstGeom prst="rect">
            <a:avLst/>
          </a:prstGeom>
        </p:spPr>
      </p:pic>
      <p:sp>
        <p:nvSpPr>
          <p:cNvPr id="5" name="Text 2"/>
          <p:cNvSpPr/>
          <p:nvPr/>
        </p:nvSpPr>
        <p:spPr>
          <a:xfrm>
            <a:off x="5212080" y="4114800"/>
            <a:ext cx="3474720" cy="365760"/>
          </a:xfrm>
          <a:prstGeom prst="rect">
            <a:avLst/>
          </a:prstGeom>
          <a:noFill/>
          <a:ln/>
        </p:spPr>
        <p:txBody>
          <a:bodyPr wrap="square" rtlCol="0" anchor="ctr"/>
          <a:lstStyle/>
          <a:p>
            <a:pPr marL="0" indent="0">
              <a:buNone/>
            </a:pPr>
            <a:r>
              <a:rPr lang="en-US" sz="800" i="1" dirty="0">
                <a:solidFill>
                  <a:srgbClr val="666666"/>
                </a:solidFill>
              </a:rPr>
              <a:t>Figure: Hypothetical breakdown of communication barriers</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Communication Theory: Shannon–Weaver Model</a:t>
            </a:r>
            <a:endParaRPr lang="en-US" sz="2200" dirty="0"/>
          </a:p>
        </p:txBody>
      </p:sp>
      <p:sp>
        <p:nvSpPr>
          <p:cNvPr id="3" name="Shape 1"/>
          <p:cNvSpPr/>
          <p:nvPr/>
        </p:nvSpPr>
        <p:spPr>
          <a:xfrm>
            <a:off x="457200" y="1828800"/>
            <a:ext cx="1097280" cy="457200"/>
          </a:xfrm>
          <a:prstGeom prst="roundRect">
            <a:avLst>
              <a:gd name="adj" fmla="val 20000"/>
            </a:avLst>
          </a:prstGeom>
          <a:solidFill>
            <a:srgbClr val="E8F3FA"/>
          </a:solidFill>
          <a:ln w="12700">
            <a:solidFill>
              <a:srgbClr val="B0C4DE"/>
            </a:solidFill>
            <a:prstDash val="solid"/>
          </a:ln>
        </p:spPr>
        <p:txBody>
          <a:bodyPr/>
          <a:lstStyle/>
          <a:p>
            <a:endParaRPr/>
          </a:p>
        </p:txBody>
      </p:sp>
      <p:sp>
        <p:nvSpPr>
          <p:cNvPr id="4" name="Text 2"/>
          <p:cNvSpPr/>
          <p:nvPr/>
        </p:nvSpPr>
        <p:spPr>
          <a:xfrm>
            <a:off x="457200" y="1828800"/>
            <a:ext cx="1097280" cy="457200"/>
          </a:xfrm>
          <a:prstGeom prst="rect">
            <a:avLst/>
          </a:prstGeom>
          <a:noFill/>
          <a:ln/>
        </p:spPr>
        <p:txBody>
          <a:bodyPr wrap="square" rtlCol="0" anchor="ctr"/>
          <a:lstStyle/>
          <a:p>
            <a:pPr marL="0" indent="0" algn="ctr">
              <a:buNone/>
            </a:pPr>
            <a:r>
              <a:rPr lang="en-US" sz="1000" dirty="0">
                <a:solidFill>
                  <a:srgbClr val="002B5B"/>
                </a:solidFill>
              </a:rPr>
              <a:t>Sender</a:t>
            </a:r>
            <a:endParaRPr lang="en-US" sz="1000" dirty="0"/>
          </a:p>
        </p:txBody>
      </p:sp>
      <p:sp>
        <p:nvSpPr>
          <p:cNvPr id="5" name="Shape 3"/>
          <p:cNvSpPr/>
          <p:nvPr/>
        </p:nvSpPr>
        <p:spPr>
          <a:xfrm>
            <a:off x="1572768" y="1965960"/>
            <a:ext cx="274320" cy="182880"/>
          </a:xfrm>
          <a:prstGeom prst="rightArrow">
            <a:avLst/>
          </a:prstGeom>
          <a:solidFill>
            <a:srgbClr val="B0C4DE"/>
          </a:solidFill>
          <a:ln w="12700">
            <a:solidFill>
              <a:srgbClr val="B0C4DE"/>
            </a:solidFill>
            <a:prstDash val="solid"/>
          </a:ln>
        </p:spPr>
        <p:txBody>
          <a:bodyPr/>
          <a:lstStyle/>
          <a:p>
            <a:endParaRPr/>
          </a:p>
        </p:txBody>
      </p:sp>
      <p:sp>
        <p:nvSpPr>
          <p:cNvPr id="6" name="Shape 4"/>
          <p:cNvSpPr/>
          <p:nvPr/>
        </p:nvSpPr>
        <p:spPr>
          <a:xfrm>
            <a:off x="2011680" y="1828800"/>
            <a:ext cx="1097280" cy="457200"/>
          </a:xfrm>
          <a:prstGeom prst="roundRect">
            <a:avLst>
              <a:gd name="adj" fmla="val 20000"/>
            </a:avLst>
          </a:prstGeom>
          <a:solidFill>
            <a:srgbClr val="E8F3FA"/>
          </a:solidFill>
          <a:ln w="12700">
            <a:solidFill>
              <a:srgbClr val="B0C4DE"/>
            </a:solidFill>
            <a:prstDash val="solid"/>
          </a:ln>
        </p:spPr>
        <p:txBody>
          <a:bodyPr/>
          <a:lstStyle/>
          <a:p>
            <a:endParaRPr/>
          </a:p>
        </p:txBody>
      </p:sp>
      <p:sp>
        <p:nvSpPr>
          <p:cNvPr id="7" name="Text 5"/>
          <p:cNvSpPr/>
          <p:nvPr/>
        </p:nvSpPr>
        <p:spPr>
          <a:xfrm>
            <a:off x="2011680" y="1828800"/>
            <a:ext cx="1097280" cy="457200"/>
          </a:xfrm>
          <a:prstGeom prst="rect">
            <a:avLst/>
          </a:prstGeom>
          <a:noFill/>
          <a:ln/>
        </p:spPr>
        <p:txBody>
          <a:bodyPr wrap="square" rtlCol="0" anchor="ctr"/>
          <a:lstStyle/>
          <a:p>
            <a:pPr marL="0" indent="0" algn="ctr">
              <a:buNone/>
            </a:pPr>
            <a:r>
              <a:rPr lang="en-US" sz="1000" dirty="0">
                <a:solidFill>
                  <a:srgbClr val="002B5B"/>
                </a:solidFill>
              </a:rPr>
              <a:t>Encoder</a:t>
            </a:r>
            <a:endParaRPr lang="en-US" sz="1000" dirty="0"/>
          </a:p>
        </p:txBody>
      </p:sp>
      <p:sp>
        <p:nvSpPr>
          <p:cNvPr id="8" name="Shape 6"/>
          <p:cNvSpPr/>
          <p:nvPr/>
        </p:nvSpPr>
        <p:spPr>
          <a:xfrm>
            <a:off x="3127248" y="1965960"/>
            <a:ext cx="274320" cy="182880"/>
          </a:xfrm>
          <a:prstGeom prst="rightArrow">
            <a:avLst/>
          </a:prstGeom>
          <a:solidFill>
            <a:srgbClr val="B0C4DE"/>
          </a:solidFill>
          <a:ln w="12700">
            <a:solidFill>
              <a:srgbClr val="B0C4DE"/>
            </a:solidFill>
            <a:prstDash val="solid"/>
          </a:ln>
        </p:spPr>
        <p:txBody>
          <a:bodyPr/>
          <a:lstStyle/>
          <a:p>
            <a:endParaRPr/>
          </a:p>
        </p:txBody>
      </p:sp>
      <p:sp>
        <p:nvSpPr>
          <p:cNvPr id="9" name="Shape 7"/>
          <p:cNvSpPr/>
          <p:nvPr/>
        </p:nvSpPr>
        <p:spPr>
          <a:xfrm>
            <a:off x="3566160" y="1828800"/>
            <a:ext cx="1097280" cy="457200"/>
          </a:xfrm>
          <a:prstGeom prst="roundRect">
            <a:avLst>
              <a:gd name="adj" fmla="val 20000"/>
            </a:avLst>
          </a:prstGeom>
          <a:solidFill>
            <a:srgbClr val="E8F3FA"/>
          </a:solidFill>
          <a:ln w="12700">
            <a:solidFill>
              <a:srgbClr val="B0C4DE"/>
            </a:solidFill>
            <a:prstDash val="solid"/>
          </a:ln>
        </p:spPr>
        <p:txBody>
          <a:bodyPr/>
          <a:lstStyle/>
          <a:p>
            <a:endParaRPr/>
          </a:p>
        </p:txBody>
      </p:sp>
      <p:sp>
        <p:nvSpPr>
          <p:cNvPr id="10" name="Text 8"/>
          <p:cNvSpPr/>
          <p:nvPr/>
        </p:nvSpPr>
        <p:spPr>
          <a:xfrm>
            <a:off x="3566160" y="1828800"/>
            <a:ext cx="1097280" cy="457200"/>
          </a:xfrm>
          <a:prstGeom prst="rect">
            <a:avLst/>
          </a:prstGeom>
          <a:noFill/>
          <a:ln/>
        </p:spPr>
        <p:txBody>
          <a:bodyPr wrap="square" rtlCol="0" anchor="ctr"/>
          <a:lstStyle/>
          <a:p>
            <a:pPr marL="0" indent="0" algn="ctr">
              <a:buNone/>
            </a:pPr>
            <a:r>
              <a:rPr lang="en-US" sz="1000" dirty="0">
                <a:solidFill>
                  <a:srgbClr val="002B5B"/>
                </a:solidFill>
              </a:rPr>
              <a:t>Channel</a:t>
            </a:r>
            <a:endParaRPr lang="en-US" sz="1000" dirty="0"/>
          </a:p>
        </p:txBody>
      </p:sp>
      <p:sp>
        <p:nvSpPr>
          <p:cNvPr id="11" name="Shape 9"/>
          <p:cNvSpPr/>
          <p:nvPr/>
        </p:nvSpPr>
        <p:spPr>
          <a:xfrm>
            <a:off x="4681728" y="1965960"/>
            <a:ext cx="274320" cy="182880"/>
          </a:xfrm>
          <a:prstGeom prst="rightArrow">
            <a:avLst/>
          </a:prstGeom>
          <a:solidFill>
            <a:srgbClr val="B0C4DE"/>
          </a:solidFill>
          <a:ln w="12700">
            <a:solidFill>
              <a:srgbClr val="B0C4DE"/>
            </a:solidFill>
            <a:prstDash val="solid"/>
          </a:ln>
        </p:spPr>
        <p:txBody>
          <a:bodyPr/>
          <a:lstStyle/>
          <a:p>
            <a:endParaRPr/>
          </a:p>
        </p:txBody>
      </p:sp>
      <p:sp>
        <p:nvSpPr>
          <p:cNvPr id="12" name="Shape 10"/>
          <p:cNvSpPr/>
          <p:nvPr/>
        </p:nvSpPr>
        <p:spPr>
          <a:xfrm>
            <a:off x="5120640" y="1828800"/>
            <a:ext cx="1097280" cy="457200"/>
          </a:xfrm>
          <a:prstGeom prst="roundRect">
            <a:avLst>
              <a:gd name="adj" fmla="val 20000"/>
            </a:avLst>
          </a:prstGeom>
          <a:solidFill>
            <a:srgbClr val="E8F3FA"/>
          </a:solidFill>
          <a:ln w="12700">
            <a:solidFill>
              <a:srgbClr val="B0C4DE"/>
            </a:solidFill>
            <a:prstDash val="solid"/>
          </a:ln>
        </p:spPr>
        <p:txBody>
          <a:bodyPr/>
          <a:lstStyle/>
          <a:p>
            <a:endParaRPr/>
          </a:p>
        </p:txBody>
      </p:sp>
      <p:sp>
        <p:nvSpPr>
          <p:cNvPr id="13" name="Text 11"/>
          <p:cNvSpPr/>
          <p:nvPr/>
        </p:nvSpPr>
        <p:spPr>
          <a:xfrm>
            <a:off x="5120640" y="1828800"/>
            <a:ext cx="1097280" cy="457200"/>
          </a:xfrm>
          <a:prstGeom prst="rect">
            <a:avLst/>
          </a:prstGeom>
          <a:noFill/>
          <a:ln/>
        </p:spPr>
        <p:txBody>
          <a:bodyPr wrap="square" rtlCol="0" anchor="ctr"/>
          <a:lstStyle/>
          <a:p>
            <a:pPr marL="0" indent="0" algn="ctr">
              <a:buNone/>
            </a:pPr>
            <a:r>
              <a:rPr lang="en-US" sz="1000" dirty="0">
                <a:solidFill>
                  <a:srgbClr val="002B5B"/>
                </a:solidFill>
              </a:rPr>
              <a:t>Decoder</a:t>
            </a:r>
            <a:endParaRPr lang="en-US" sz="1000" dirty="0"/>
          </a:p>
        </p:txBody>
      </p:sp>
      <p:sp>
        <p:nvSpPr>
          <p:cNvPr id="14" name="Shape 12"/>
          <p:cNvSpPr/>
          <p:nvPr/>
        </p:nvSpPr>
        <p:spPr>
          <a:xfrm>
            <a:off x="6236208" y="1965960"/>
            <a:ext cx="274320" cy="182880"/>
          </a:xfrm>
          <a:prstGeom prst="rightArrow">
            <a:avLst/>
          </a:prstGeom>
          <a:solidFill>
            <a:srgbClr val="B0C4DE"/>
          </a:solidFill>
          <a:ln w="12700">
            <a:solidFill>
              <a:srgbClr val="B0C4DE"/>
            </a:solidFill>
            <a:prstDash val="solid"/>
          </a:ln>
        </p:spPr>
        <p:txBody>
          <a:bodyPr/>
          <a:lstStyle/>
          <a:p>
            <a:endParaRPr/>
          </a:p>
        </p:txBody>
      </p:sp>
      <p:sp>
        <p:nvSpPr>
          <p:cNvPr id="15" name="Shape 13"/>
          <p:cNvSpPr/>
          <p:nvPr/>
        </p:nvSpPr>
        <p:spPr>
          <a:xfrm>
            <a:off x="6675120" y="1828800"/>
            <a:ext cx="1097280" cy="457200"/>
          </a:xfrm>
          <a:prstGeom prst="roundRect">
            <a:avLst>
              <a:gd name="adj" fmla="val 20000"/>
            </a:avLst>
          </a:prstGeom>
          <a:solidFill>
            <a:srgbClr val="E8F3FA"/>
          </a:solidFill>
          <a:ln w="12700">
            <a:solidFill>
              <a:srgbClr val="B0C4DE"/>
            </a:solidFill>
            <a:prstDash val="solid"/>
          </a:ln>
        </p:spPr>
        <p:txBody>
          <a:bodyPr/>
          <a:lstStyle/>
          <a:p>
            <a:endParaRPr/>
          </a:p>
        </p:txBody>
      </p:sp>
      <p:sp>
        <p:nvSpPr>
          <p:cNvPr id="16" name="Text 14"/>
          <p:cNvSpPr/>
          <p:nvPr/>
        </p:nvSpPr>
        <p:spPr>
          <a:xfrm>
            <a:off x="6675120" y="1828800"/>
            <a:ext cx="1097280" cy="457200"/>
          </a:xfrm>
          <a:prstGeom prst="rect">
            <a:avLst/>
          </a:prstGeom>
          <a:noFill/>
          <a:ln/>
        </p:spPr>
        <p:txBody>
          <a:bodyPr wrap="square" rtlCol="0" anchor="ctr"/>
          <a:lstStyle/>
          <a:p>
            <a:pPr marL="0" indent="0" algn="ctr">
              <a:buNone/>
            </a:pPr>
            <a:r>
              <a:rPr lang="en-US" sz="1000" dirty="0">
                <a:solidFill>
                  <a:srgbClr val="002B5B"/>
                </a:solidFill>
              </a:rPr>
              <a:t>Receiver</a:t>
            </a:r>
            <a:endParaRPr lang="en-US" sz="1000" dirty="0"/>
          </a:p>
        </p:txBody>
      </p:sp>
      <p:sp>
        <p:nvSpPr>
          <p:cNvPr id="17" name="Text 15"/>
          <p:cNvSpPr/>
          <p:nvPr/>
        </p:nvSpPr>
        <p:spPr>
          <a:xfrm>
            <a:off x="4846320" y="1371600"/>
            <a:ext cx="1097280" cy="365760"/>
          </a:xfrm>
          <a:prstGeom prst="rect">
            <a:avLst/>
          </a:prstGeom>
          <a:noFill/>
          <a:ln/>
        </p:spPr>
        <p:txBody>
          <a:bodyPr wrap="square" rtlCol="0" anchor="ctr"/>
          <a:lstStyle/>
          <a:p>
            <a:pPr marL="0" indent="0">
              <a:buNone/>
            </a:pPr>
            <a:r>
              <a:rPr lang="en-US" sz="1000" i="1" dirty="0">
                <a:solidFill>
                  <a:srgbClr val="AA4A44"/>
                </a:solidFill>
              </a:rPr>
              <a:t>Noise</a:t>
            </a:r>
            <a:endParaRPr lang="en-US" sz="1000" dirty="0"/>
          </a:p>
        </p:txBody>
      </p:sp>
      <p:sp>
        <p:nvSpPr>
          <p:cNvPr id="18" name="Text 16"/>
          <p:cNvSpPr/>
          <p:nvPr/>
        </p:nvSpPr>
        <p:spPr>
          <a:xfrm>
            <a:off x="6858000" y="2377440"/>
            <a:ext cx="1371600" cy="365760"/>
          </a:xfrm>
          <a:prstGeom prst="rect">
            <a:avLst/>
          </a:prstGeom>
          <a:noFill/>
          <a:ln/>
        </p:spPr>
        <p:txBody>
          <a:bodyPr wrap="square" rtlCol="0" anchor="ctr"/>
          <a:lstStyle/>
          <a:p>
            <a:pPr marL="0" indent="0">
              <a:buNone/>
            </a:pPr>
            <a:r>
              <a:rPr lang="en-US" sz="1000" i="1" dirty="0">
                <a:solidFill>
                  <a:srgbClr val="4F7CAC"/>
                </a:solidFill>
              </a:rPr>
              <a:t>Feedback</a:t>
            </a:r>
            <a:endParaRPr lang="en-US" sz="1000" dirty="0"/>
          </a:p>
        </p:txBody>
      </p:sp>
      <p:sp>
        <p:nvSpPr>
          <p:cNvPr id="19" name="Shape 17"/>
          <p:cNvSpPr/>
          <p:nvPr/>
        </p:nvSpPr>
        <p:spPr>
          <a:xfrm>
            <a:off x="7498080" y="2194560"/>
            <a:ext cx="182880" cy="274320"/>
          </a:xfrm>
          <a:prstGeom prst="downArrow">
            <a:avLst/>
          </a:prstGeom>
          <a:solidFill>
            <a:srgbClr val="4F7CAC"/>
          </a:solidFill>
          <a:ln w="12700">
            <a:solidFill>
              <a:srgbClr val="4F7CAC"/>
            </a:solidFill>
            <a:prstDash val="solid"/>
          </a:ln>
        </p:spPr>
        <p:txBody>
          <a:bodyPr/>
          <a:lstStyle/>
          <a:p>
            <a:endParaRPr/>
          </a:p>
        </p:txBody>
      </p:sp>
      <p:sp>
        <p:nvSpPr>
          <p:cNvPr id="20" name="Shape 18"/>
          <p:cNvSpPr/>
          <p:nvPr/>
        </p:nvSpPr>
        <p:spPr>
          <a:xfrm>
            <a:off x="6400800" y="2377440"/>
            <a:ext cx="1097280" cy="182880"/>
          </a:xfrm>
          <a:prstGeom prst="leftArrow">
            <a:avLst/>
          </a:prstGeom>
          <a:solidFill>
            <a:srgbClr val="4F7CAC"/>
          </a:solidFill>
          <a:ln w="12700">
            <a:solidFill>
              <a:srgbClr val="4F7CAC"/>
            </a:solidFill>
            <a:prstDash val="solid"/>
          </a:ln>
        </p:spPr>
        <p:txBody>
          <a:bodyPr/>
          <a:lstStyle/>
          <a:p>
            <a:endParaRPr/>
          </a:p>
        </p:txBody>
      </p:sp>
      <p:sp>
        <p:nvSpPr>
          <p:cNvPr id="21" name="Text 19"/>
          <p:cNvSpPr/>
          <p:nvPr/>
        </p:nvSpPr>
        <p:spPr>
          <a:xfrm>
            <a:off x="548640" y="2926080"/>
            <a:ext cx="8046720" cy="1371600"/>
          </a:xfrm>
          <a:prstGeom prst="rect">
            <a:avLst/>
          </a:prstGeom>
          <a:noFill/>
          <a:ln/>
        </p:spPr>
        <p:txBody>
          <a:bodyPr wrap="square" rtlCol="0" anchor="ctr"/>
          <a:lstStyle/>
          <a:p>
            <a:pPr marL="342900" indent="-342900">
              <a:buSzPct val="100000"/>
              <a:buChar char="•"/>
            </a:pPr>
            <a:r>
              <a:rPr lang="en-US" sz="1200">
                <a:solidFill>
                  <a:srgbClr val="333333"/>
                </a:solidFill>
              </a:rPr>
              <a:t>Linear messages travel from source to receiver.
  Encoding and decoding convert thoughts into and out of messages.
  Channel transmits data and may create noise.
  The feedback loop indicates message comprehension (Abdelhakim, Fraser, Ayton, &amp; Cunningham, 2019).</a:t>
            </a:r>
            <a:endParaRPr lang="en-US" sz="1200" dirty="0"/>
          </a:p>
        </p:txBody>
      </p:sp>
      <p:sp>
        <p:nvSpPr>
          <p:cNvPr id="22" name="Text 20"/>
          <p:cNvSpPr/>
          <p:nvPr/>
        </p:nvSpPr>
        <p:spPr>
          <a:xfrm>
            <a:off x="457200" y="4754880"/>
            <a:ext cx="8229600" cy="274320"/>
          </a:xfrm>
          <a:prstGeom prst="rect">
            <a:avLst/>
          </a:prstGeom>
          <a:noFill/>
          <a:ln/>
        </p:spPr>
        <p:txBody>
          <a:bodyPr wrap="square" rtlCol="0" anchor="ctr"/>
          <a:lstStyle/>
          <a:p>
            <a:pPr marL="0" indent="0">
              <a:buNone/>
            </a:pPr>
            <a:r>
              <a:rPr lang="en-US" sz="700" u="sng" dirty="0">
                <a:solidFill>
                  <a:srgbClr val="666666"/>
                </a:solidFill>
                <a:hlinkClick r:id="rId3"/>
              </a:rPr>
              <a:t>[1]</a:t>
            </a:r>
            <a:r>
              <a:rPr lang="en-US" sz="700" dirty="0">
                <a:solidFill>
                  <a:srgbClr val="000000"/>
                </a:solidFill>
              </a:rPr>
              <a:t>  </a:t>
            </a:r>
            <a:r>
              <a:rPr lang="en-US" sz="700" u="sng" dirty="0">
                <a:solidFill>
                  <a:srgbClr val="666666"/>
                </a:solidFill>
                <a:hlinkClick r:id="rId4"/>
              </a:rPr>
              <a:t>[2]</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Communication Theory: Berlo’s SMCR Model</a:t>
            </a:r>
            <a:endParaRPr lang="en-US" sz="2200" dirty="0"/>
          </a:p>
        </p:txBody>
      </p:sp>
      <p:sp>
        <p:nvSpPr>
          <p:cNvPr id="3" name="Text 1"/>
          <p:cNvSpPr/>
          <p:nvPr/>
        </p:nvSpPr>
        <p:spPr>
          <a:xfrm>
            <a:off x="457200" y="1097280"/>
            <a:ext cx="2011680" cy="365760"/>
          </a:xfrm>
          <a:prstGeom prst="rect">
            <a:avLst/>
          </a:prstGeom>
          <a:noFill/>
          <a:ln/>
        </p:spPr>
        <p:txBody>
          <a:bodyPr wrap="square" rtlCol="0" anchor="ctr"/>
          <a:lstStyle/>
          <a:p>
            <a:pPr marL="0" indent="0">
              <a:buNone/>
            </a:pPr>
            <a:r>
              <a:rPr lang="en-US" sz="1400" b="1" dirty="0">
                <a:solidFill>
                  <a:srgbClr val="002B5B"/>
                </a:solidFill>
              </a:rPr>
              <a:t>Source</a:t>
            </a:r>
            <a:endParaRPr lang="en-US" sz="1400" dirty="0"/>
          </a:p>
        </p:txBody>
      </p:sp>
      <p:sp>
        <p:nvSpPr>
          <p:cNvPr id="4" name="Shape 2"/>
          <p:cNvSpPr/>
          <p:nvPr/>
        </p:nvSpPr>
        <p:spPr>
          <a:xfrm>
            <a:off x="457200" y="1463040"/>
            <a:ext cx="2011680" cy="2286000"/>
          </a:xfrm>
          <a:prstGeom prst="roundRect">
            <a:avLst>
              <a:gd name="adj" fmla="val 2273"/>
            </a:avLst>
          </a:prstGeom>
          <a:solidFill>
            <a:srgbClr val="FFFFFF"/>
          </a:solidFill>
          <a:ln w="12700">
            <a:solidFill>
              <a:srgbClr val="B0C4DE"/>
            </a:solidFill>
            <a:prstDash val="solid"/>
          </a:ln>
        </p:spPr>
        <p:txBody>
          <a:bodyPr/>
          <a:lstStyle/>
          <a:p>
            <a:endParaRPr/>
          </a:p>
        </p:txBody>
      </p:sp>
      <p:sp>
        <p:nvSpPr>
          <p:cNvPr id="5" name="Text 3"/>
          <p:cNvSpPr/>
          <p:nvPr/>
        </p:nvSpPr>
        <p:spPr>
          <a:xfrm>
            <a:off x="548640" y="1554480"/>
            <a:ext cx="1828800" cy="2194560"/>
          </a:xfrm>
          <a:prstGeom prst="rect">
            <a:avLst/>
          </a:prstGeom>
          <a:noFill/>
          <a:ln/>
        </p:spPr>
        <p:txBody>
          <a:bodyPr wrap="square" rtlCol="0" anchor="ctr"/>
          <a:lstStyle/>
          <a:p>
            <a:pPr marL="0" indent="0">
              <a:buNone/>
            </a:pPr>
            <a:r>
              <a:rPr lang="en-US" sz="1000">
                <a:solidFill>
                  <a:srgbClr val="333333"/>
                </a:solidFill>
              </a:rPr>
              <a:t>• Language, hearing, and writing skills • Subject knowledge • Social system and society understanding (National Research Council, 2008)</a:t>
            </a:r>
            <a:endParaRPr lang="en-US" sz="1000" dirty="0"/>
          </a:p>
        </p:txBody>
      </p:sp>
      <p:sp>
        <p:nvSpPr>
          <p:cNvPr id="6" name="Text 4"/>
          <p:cNvSpPr/>
          <p:nvPr/>
        </p:nvSpPr>
        <p:spPr>
          <a:xfrm>
            <a:off x="2743200" y="1097280"/>
            <a:ext cx="2011680" cy="365760"/>
          </a:xfrm>
          <a:prstGeom prst="rect">
            <a:avLst/>
          </a:prstGeom>
          <a:noFill/>
          <a:ln/>
        </p:spPr>
        <p:txBody>
          <a:bodyPr wrap="square" rtlCol="0" anchor="ctr"/>
          <a:lstStyle/>
          <a:p>
            <a:pPr marL="0" indent="0">
              <a:buNone/>
            </a:pPr>
            <a:r>
              <a:rPr lang="en-US" sz="1400" b="1" dirty="0">
                <a:solidFill>
                  <a:srgbClr val="002B5B"/>
                </a:solidFill>
              </a:rPr>
              <a:t>Message</a:t>
            </a:r>
            <a:endParaRPr lang="en-US" sz="1400" dirty="0"/>
          </a:p>
        </p:txBody>
      </p:sp>
      <p:sp>
        <p:nvSpPr>
          <p:cNvPr id="7" name="Shape 5"/>
          <p:cNvSpPr/>
          <p:nvPr/>
        </p:nvSpPr>
        <p:spPr>
          <a:xfrm>
            <a:off x="2743200" y="1463040"/>
            <a:ext cx="2011680" cy="2286000"/>
          </a:xfrm>
          <a:prstGeom prst="roundRect">
            <a:avLst>
              <a:gd name="adj" fmla="val 2273"/>
            </a:avLst>
          </a:prstGeom>
          <a:solidFill>
            <a:srgbClr val="FFFFFF"/>
          </a:solidFill>
          <a:ln w="12700">
            <a:solidFill>
              <a:srgbClr val="B0C4DE"/>
            </a:solidFill>
            <a:prstDash val="solid"/>
          </a:ln>
        </p:spPr>
        <p:txBody>
          <a:bodyPr/>
          <a:lstStyle/>
          <a:p>
            <a:endParaRPr/>
          </a:p>
        </p:txBody>
      </p:sp>
      <p:sp>
        <p:nvSpPr>
          <p:cNvPr id="8" name="Text 6"/>
          <p:cNvSpPr/>
          <p:nvPr/>
        </p:nvSpPr>
        <p:spPr>
          <a:xfrm>
            <a:off x="2834640" y="1554480"/>
            <a:ext cx="1828800" cy="2194560"/>
          </a:xfrm>
          <a:prstGeom prst="rect">
            <a:avLst/>
          </a:prstGeom>
          <a:noFill/>
          <a:ln/>
        </p:spPr>
        <p:txBody>
          <a:bodyPr wrap="square" rtlCol="0" anchor="ctr"/>
          <a:lstStyle/>
          <a:p>
            <a:pPr marL="0" indent="0">
              <a:buNone/>
            </a:pPr>
            <a:r>
              <a:rPr lang="en-US" sz="1000">
                <a:solidFill>
                  <a:srgbClr val="333333"/>
                </a:solidFill>
              </a:rPr>
              <a:t>Content: ideas, information  Words, visuals, and body language • Style and tone • Structure and code</a:t>
            </a:r>
            <a:endParaRPr lang="en-US" sz="1000" dirty="0"/>
          </a:p>
        </p:txBody>
      </p:sp>
      <p:sp>
        <p:nvSpPr>
          <p:cNvPr id="9" name="Text 7"/>
          <p:cNvSpPr/>
          <p:nvPr/>
        </p:nvSpPr>
        <p:spPr>
          <a:xfrm>
            <a:off x="5029200" y="1097280"/>
            <a:ext cx="2011680" cy="365760"/>
          </a:xfrm>
          <a:prstGeom prst="rect">
            <a:avLst/>
          </a:prstGeom>
          <a:noFill/>
          <a:ln/>
        </p:spPr>
        <p:txBody>
          <a:bodyPr wrap="square" rtlCol="0" anchor="ctr"/>
          <a:lstStyle/>
          <a:p>
            <a:pPr marL="0" indent="0">
              <a:buNone/>
            </a:pPr>
            <a:r>
              <a:rPr lang="en-US" sz="1400" b="1" dirty="0">
                <a:solidFill>
                  <a:srgbClr val="002B5B"/>
                </a:solidFill>
              </a:rPr>
              <a:t>Channel</a:t>
            </a:r>
            <a:endParaRPr lang="en-US" sz="1400" dirty="0"/>
          </a:p>
        </p:txBody>
      </p:sp>
      <p:sp>
        <p:nvSpPr>
          <p:cNvPr id="10" name="Shape 8"/>
          <p:cNvSpPr/>
          <p:nvPr/>
        </p:nvSpPr>
        <p:spPr>
          <a:xfrm>
            <a:off x="5029200" y="1463040"/>
            <a:ext cx="2011680" cy="2286000"/>
          </a:xfrm>
          <a:prstGeom prst="roundRect">
            <a:avLst>
              <a:gd name="adj" fmla="val 2273"/>
            </a:avLst>
          </a:prstGeom>
          <a:solidFill>
            <a:srgbClr val="FFFFFF"/>
          </a:solidFill>
          <a:ln w="12700">
            <a:solidFill>
              <a:srgbClr val="B0C4DE"/>
            </a:solidFill>
            <a:prstDash val="solid"/>
          </a:ln>
        </p:spPr>
        <p:txBody>
          <a:bodyPr/>
          <a:lstStyle/>
          <a:p>
            <a:endParaRPr/>
          </a:p>
        </p:txBody>
      </p:sp>
      <p:sp>
        <p:nvSpPr>
          <p:cNvPr id="11" name="Text 9"/>
          <p:cNvSpPr/>
          <p:nvPr/>
        </p:nvSpPr>
        <p:spPr>
          <a:xfrm>
            <a:off x="5120640" y="1554480"/>
            <a:ext cx="1828800" cy="2194560"/>
          </a:xfrm>
          <a:prstGeom prst="rect">
            <a:avLst/>
          </a:prstGeom>
          <a:noFill/>
          <a:ln/>
        </p:spPr>
        <p:txBody>
          <a:bodyPr wrap="square" rtlCol="0" anchor="ctr"/>
          <a:lstStyle/>
          <a:p>
            <a:pPr marL="0" indent="0">
              <a:buNone/>
            </a:pPr>
            <a:r>
              <a:rPr lang="en-US" sz="1000">
                <a:solidFill>
                  <a:srgbClr val="333333"/>
                </a:solidFill>
              </a:rPr>
              <a:t>Communication can be seen, heard, touched, smelt, and tasted. The medium utilised can alter meaning (Prati et al., 2006).</a:t>
            </a:r>
            <a:endParaRPr lang="en-US" sz="1000" dirty="0"/>
          </a:p>
        </p:txBody>
      </p:sp>
      <p:sp>
        <p:nvSpPr>
          <p:cNvPr id="12" name="Text 10"/>
          <p:cNvSpPr/>
          <p:nvPr/>
        </p:nvSpPr>
        <p:spPr>
          <a:xfrm>
            <a:off x="7315200" y="1097280"/>
            <a:ext cx="2011680" cy="365760"/>
          </a:xfrm>
          <a:prstGeom prst="rect">
            <a:avLst/>
          </a:prstGeom>
          <a:noFill/>
          <a:ln/>
        </p:spPr>
        <p:txBody>
          <a:bodyPr wrap="square" rtlCol="0" anchor="ctr"/>
          <a:lstStyle/>
          <a:p>
            <a:pPr marL="0" indent="0">
              <a:buNone/>
            </a:pPr>
            <a:r>
              <a:rPr lang="en-US" sz="1400" b="1" dirty="0">
                <a:solidFill>
                  <a:srgbClr val="002B5B"/>
                </a:solidFill>
              </a:rPr>
              <a:t>Receiver</a:t>
            </a:r>
            <a:endParaRPr lang="en-US" sz="1400" dirty="0"/>
          </a:p>
        </p:txBody>
      </p:sp>
      <p:sp>
        <p:nvSpPr>
          <p:cNvPr id="13" name="Shape 11"/>
          <p:cNvSpPr/>
          <p:nvPr/>
        </p:nvSpPr>
        <p:spPr>
          <a:xfrm>
            <a:off x="7315200" y="1463040"/>
            <a:ext cx="2011680" cy="2286000"/>
          </a:xfrm>
          <a:prstGeom prst="roundRect">
            <a:avLst>
              <a:gd name="adj" fmla="val 2273"/>
            </a:avLst>
          </a:prstGeom>
          <a:solidFill>
            <a:srgbClr val="FFFFFF"/>
          </a:solidFill>
          <a:ln w="12700">
            <a:solidFill>
              <a:srgbClr val="B0C4DE"/>
            </a:solidFill>
            <a:prstDash val="solid"/>
          </a:ln>
        </p:spPr>
        <p:txBody>
          <a:bodyPr/>
          <a:lstStyle/>
          <a:p>
            <a:endParaRPr/>
          </a:p>
        </p:txBody>
      </p:sp>
      <p:sp>
        <p:nvSpPr>
          <p:cNvPr id="14" name="Text 12"/>
          <p:cNvSpPr/>
          <p:nvPr/>
        </p:nvSpPr>
        <p:spPr>
          <a:xfrm>
            <a:off x="7406640" y="1554480"/>
            <a:ext cx="1828800" cy="2194560"/>
          </a:xfrm>
          <a:prstGeom prst="rect">
            <a:avLst/>
          </a:prstGeom>
          <a:noFill/>
          <a:ln/>
        </p:spPr>
        <p:txBody>
          <a:bodyPr wrap="square" rtlCol="0" anchor="ctr"/>
          <a:lstStyle/>
          <a:p>
            <a:pPr marL="0" indent="0">
              <a:buNone/>
            </a:pPr>
            <a:r>
              <a:rPr lang="en-US" sz="1000">
                <a:solidFill>
                  <a:srgbClr val="333333"/>
                </a:solidFill>
              </a:rPr>
              <a:t>• Talking and listening skills; • Sender and topic opinions; • topic knowledge; • Social system and society understanding</a:t>
            </a:r>
            <a:endParaRPr lang="en-US" sz="1000" dirty="0"/>
          </a:p>
        </p:txBody>
      </p:sp>
      <p:sp>
        <p:nvSpPr>
          <p:cNvPr id="15" name="Text 13"/>
          <p:cNvSpPr/>
          <p:nvPr/>
        </p:nvSpPr>
        <p:spPr>
          <a:xfrm>
            <a:off x="457200" y="4663440"/>
            <a:ext cx="8686800" cy="365760"/>
          </a:xfrm>
          <a:prstGeom prst="rect">
            <a:avLst/>
          </a:prstGeom>
          <a:noFill/>
          <a:ln/>
        </p:spPr>
        <p:txBody>
          <a:bodyPr wrap="square" rtlCol="0" anchor="ctr"/>
          <a:lstStyle/>
          <a:p>
            <a:pPr marL="0" indent="0">
              <a:buNone/>
            </a:pPr>
            <a:r>
              <a:rPr lang="en-US" sz="700" u="sng" dirty="0">
                <a:solidFill>
                  <a:srgbClr val="666666"/>
                </a:solidFill>
                <a:hlinkClick r:id="rId3"/>
              </a:rPr>
              <a:t>[3]</a:t>
            </a:r>
            <a:r>
              <a:rPr lang="en-US" sz="700" dirty="0">
                <a:solidFill>
                  <a:srgbClr val="000000"/>
                </a:solidFill>
              </a:rPr>
              <a:t>  </a:t>
            </a:r>
            <a:r>
              <a:rPr lang="en-US" sz="700" u="sng" dirty="0">
                <a:solidFill>
                  <a:srgbClr val="666666"/>
                </a:solidFill>
                <a:hlinkClick r:id="rId4"/>
              </a:rPr>
              <a:t>[4]</a:t>
            </a:r>
            <a:r>
              <a:rPr lang="en-US" sz="700" dirty="0">
                <a:solidFill>
                  <a:srgbClr val="000000"/>
                </a:solidFill>
              </a:rPr>
              <a:t>  </a:t>
            </a:r>
            <a:r>
              <a:rPr lang="en-US" sz="700" u="sng" dirty="0">
                <a:solidFill>
                  <a:srgbClr val="666666"/>
                </a:solidFill>
                <a:hlinkClick r:id="rId5"/>
              </a:rPr>
              <a:t>[5]</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Communication Theory: Osgood–Schramm Model</a:t>
            </a:r>
            <a:endParaRPr lang="en-US" sz="2200" dirty="0"/>
          </a:p>
        </p:txBody>
      </p:sp>
      <p:sp>
        <p:nvSpPr>
          <p:cNvPr id="3" name="Shape 1"/>
          <p:cNvSpPr/>
          <p:nvPr/>
        </p:nvSpPr>
        <p:spPr>
          <a:xfrm>
            <a:off x="1097280" y="1371600"/>
            <a:ext cx="3017520" cy="2103120"/>
          </a:xfrm>
          <a:prstGeom prst="ellipse">
            <a:avLst/>
          </a:prstGeom>
          <a:solidFill>
            <a:srgbClr val="D5E8FA"/>
          </a:solidFill>
          <a:ln w="12700">
            <a:solidFill>
              <a:srgbClr val="9BBEDC"/>
            </a:solidFill>
            <a:prstDash val="solid"/>
          </a:ln>
        </p:spPr>
        <p:txBody>
          <a:bodyPr/>
          <a:lstStyle/>
          <a:p>
            <a:endParaRPr/>
          </a:p>
        </p:txBody>
      </p:sp>
      <p:sp>
        <p:nvSpPr>
          <p:cNvPr id="4" name="Shape 2"/>
          <p:cNvSpPr/>
          <p:nvPr/>
        </p:nvSpPr>
        <p:spPr>
          <a:xfrm>
            <a:off x="3200400" y="1371600"/>
            <a:ext cx="3017520" cy="2103120"/>
          </a:xfrm>
          <a:prstGeom prst="ellipse">
            <a:avLst/>
          </a:prstGeom>
          <a:solidFill>
            <a:srgbClr val="FEE6CE"/>
          </a:solidFill>
          <a:ln w="12700">
            <a:solidFill>
              <a:srgbClr val="F5C48B"/>
            </a:solidFill>
            <a:prstDash val="solid"/>
          </a:ln>
        </p:spPr>
        <p:txBody>
          <a:bodyPr/>
          <a:lstStyle/>
          <a:p>
            <a:endParaRPr/>
          </a:p>
        </p:txBody>
      </p:sp>
      <p:sp>
        <p:nvSpPr>
          <p:cNvPr id="5" name="Text 3"/>
          <p:cNvSpPr/>
          <p:nvPr/>
        </p:nvSpPr>
        <p:spPr>
          <a:xfrm>
            <a:off x="1280160" y="1920240"/>
            <a:ext cx="2468880" cy="731520"/>
          </a:xfrm>
          <a:prstGeom prst="rect">
            <a:avLst/>
          </a:prstGeom>
          <a:noFill/>
          <a:ln/>
        </p:spPr>
        <p:txBody>
          <a:bodyPr wrap="square" rtlCol="0" anchor="ctr"/>
          <a:lstStyle/>
          <a:p>
            <a:pPr marL="0" indent="0" algn="ctr">
              <a:buNone/>
            </a:pPr>
            <a:r>
              <a:rPr lang="en-US" sz="1000" dirty="0">
                <a:solidFill>
                  <a:srgbClr val="002B5B"/>
                </a:solidFill>
              </a:rPr>
              <a:t>Participant A</a:t>
            </a:r>
            <a:endParaRPr lang="en-US" sz="1000" dirty="0"/>
          </a:p>
          <a:p>
            <a:pPr marL="0" indent="0" algn="ctr">
              <a:buNone/>
            </a:pPr>
            <a:r>
              <a:rPr lang="en-US" sz="1000" dirty="0">
                <a:solidFill>
                  <a:srgbClr val="002B5B"/>
                </a:solidFill>
              </a:rPr>
              <a:t>(Field of experience)</a:t>
            </a:r>
            <a:endParaRPr lang="en-US" sz="1000" dirty="0"/>
          </a:p>
        </p:txBody>
      </p:sp>
      <p:sp>
        <p:nvSpPr>
          <p:cNvPr id="6" name="Text 4"/>
          <p:cNvSpPr/>
          <p:nvPr/>
        </p:nvSpPr>
        <p:spPr>
          <a:xfrm>
            <a:off x="3383280" y="1920240"/>
            <a:ext cx="2468880" cy="731520"/>
          </a:xfrm>
          <a:prstGeom prst="rect">
            <a:avLst/>
          </a:prstGeom>
          <a:noFill/>
          <a:ln/>
        </p:spPr>
        <p:txBody>
          <a:bodyPr wrap="square" rtlCol="0" anchor="ctr"/>
          <a:lstStyle/>
          <a:p>
            <a:pPr marL="0" indent="0" algn="ctr">
              <a:buNone/>
            </a:pPr>
            <a:r>
              <a:rPr lang="en-US" sz="1000" dirty="0">
                <a:solidFill>
                  <a:srgbClr val="59361A"/>
                </a:solidFill>
              </a:rPr>
              <a:t>Participant B</a:t>
            </a:r>
            <a:endParaRPr lang="en-US" sz="1000" dirty="0"/>
          </a:p>
          <a:p>
            <a:pPr marL="0" indent="0" algn="ctr">
              <a:buNone/>
            </a:pPr>
            <a:r>
              <a:rPr lang="en-US" sz="1000" dirty="0">
                <a:solidFill>
                  <a:srgbClr val="59361A"/>
                </a:solidFill>
              </a:rPr>
              <a:t>(Field of experience)</a:t>
            </a:r>
            <a:endParaRPr lang="en-US" sz="1000" dirty="0"/>
          </a:p>
        </p:txBody>
      </p:sp>
      <p:sp>
        <p:nvSpPr>
          <p:cNvPr id="7" name="Shape 5"/>
          <p:cNvSpPr/>
          <p:nvPr/>
        </p:nvSpPr>
        <p:spPr>
          <a:xfrm>
            <a:off x="2926080" y="2377440"/>
            <a:ext cx="1371600" cy="457200"/>
          </a:xfrm>
          <a:prstGeom prst="roundRect">
            <a:avLst>
              <a:gd name="adj" fmla="val 20000"/>
            </a:avLst>
          </a:prstGeom>
          <a:solidFill>
            <a:srgbClr val="FFF2CC"/>
          </a:solidFill>
          <a:ln w="12700">
            <a:solidFill>
              <a:srgbClr val="FFD966"/>
            </a:solidFill>
            <a:prstDash val="solid"/>
          </a:ln>
        </p:spPr>
        <p:txBody>
          <a:bodyPr/>
          <a:lstStyle/>
          <a:p>
            <a:endParaRPr/>
          </a:p>
        </p:txBody>
      </p:sp>
      <p:sp>
        <p:nvSpPr>
          <p:cNvPr id="8" name="Text 6"/>
          <p:cNvSpPr/>
          <p:nvPr/>
        </p:nvSpPr>
        <p:spPr>
          <a:xfrm>
            <a:off x="2926080" y="2377440"/>
            <a:ext cx="1371600" cy="457200"/>
          </a:xfrm>
          <a:prstGeom prst="rect">
            <a:avLst/>
          </a:prstGeom>
          <a:noFill/>
          <a:ln/>
        </p:spPr>
        <p:txBody>
          <a:bodyPr wrap="square" rtlCol="0" anchor="ctr"/>
          <a:lstStyle/>
          <a:p>
            <a:pPr marL="0" indent="0" algn="ctr">
              <a:buNone/>
            </a:pPr>
            <a:r>
              <a:rPr lang="en-US" sz="800" dirty="0">
                <a:solidFill>
                  <a:srgbClr val="5C3C10"/>
                </a:solidFill>
              </a:rPr>
              <a:t>Shared field: common ground</a:t>
            </a:r>
            <a:endParaRPr lang="en-US" sz="800" dirty="0"/>
          </a:p>
        </p:txBody>
      </p:sp>
      <p:sp>
        <p:nvSpPr>
          <p:cNvPr id="9" name="Text 7"/>
          <p:cNvSpPr/>
          <p:nvPr/>
        </p:nvSpPr>
        <p:spPr>
          <a:xfrm>
            <a:off x="457200" y="3749040"/>
            <a:ext cx="8229600" cy="914400"/>
          </a:xfrm>
          <a:prstGeom prst="rect">
            <a:avLst/>
          </a:prstGeom>
          <a:noFill/>
          <a:ln/>
        </p:spPr>
        <p:txBody>
          <a:bodyPr wrap="square" rtlCol="0" anchor="ctr"/>
          <a:lstStyle/>
          <a:p>
            <a:pPr marL="342900" indent="-342900">
              <a:buSzPct val="100000"/>
              <a:buChar char="•"/>
            </a:pPr>
            <a:r>
              <a:rPr lang="en-US" sz="1200">
                <a:solidFill>
                  <a:srgbClr val="333333"/>
                </a:solidFill>
              </a:rPr>
              <a:t>Encoders, decoders, and analysts communicate simultaneously.
  Culture, language, and information must interact to understand.
  Feedback is constant and alters speech.
  The goal shifts from communication to understanding (National Research Council, 2008).</a:t>
            </a:r>
            <a:endParaRPr lang="en-US" sz="1200" dirty="0"/>
          </a:p>
        </p:txBody>
      </p:sp>
      <p:sp>
        <p:nvSpPr>
          <p:cNvPr id="10" name="Text 8"/>
          <p:cNvSpPr/>
          <p:nvPr/>
        </p:nvSpPr>
        <p:spPr>
          <a:xfrm>
            <a:off x="457200" y="4663440"/>
            <a:ext cx="8686800" cy="365760"/>
          </a:xfrm>
          <a:prstGeom prst="rect">
            <a:avLst/>
          </a:prstGeom>
          <a:noFill/>
          <a:ln/>
        </p:spPr>
        <p:txBody>
          <a:bodyPr wrap="square" rtlCol="0" anchor="ctr"/>
          <a:lstStyle/>
          <a:p>
            <a:pPr marL="0" indent="0">
              <a:buNone/>
            </a:pPr>
            <a:r>
              <a:rPr lang="en-US" sz="700" u="sng" dirty="0">
                <a:solidFill>
                  <a:srgbClr val="666666"/>
                </a:solidFill>
                <a:hlinkClick r:id="rId3"/>
              </a:rPr>
              <a:t>[6]</a:t>
            </a:r>
            <a:r>
              <a:rPr lang="en-US" sz="700" dirty="0">
                <a:solidFill>
                  <a:srgbClr val="000000"/>
                </a:solidFill>
              </a:rPr>
              <a:t>  </a:t>
            </a:r>
            <a:r>
              <a:rPr lang="en-US" sz="700" u="sng" dirty="0">
                <a:solidFill>
                  <a:srgbClr val="666666"/>
                </a:solidFill>
                <a:hlinkClick r:id="rId4"/>
              </a:rPr>
              <a:t>[7]</a:t>
            </a:r>
            <a:r>
              <a:rPr lang="en-US" sz="700" dirty="0">
                <a:solidFill>
                  <a:srgbClr val="000000"/>
                </a:solidFill>
              </a:rPr>
              <a:t>  </a:t>
            </a:r>
            <a:r>
              <a:rPr lang="en-US" sz="700" u="sng" dirty="0">
                <a:solidFill>
                  <a:srgbClr val="666666"/>
                </a:solidFill>
                <a:hlinkClick r:id="rId5"/>
              </a:rPr>
              <a:t>[8]</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Analysis: Barriers Through Theoretical Lenses</a:t>
            </a:r>
            <a:endParaRPr lang="en-US" sz="22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097280"/>
          <a:ext cx="8229600" cy="1615440"/>
        </p:xfrm>
        <a:graphic>
          <a:graphicData uri="http://schemas.openxmlformats.org/drawingml/2006/table">
            <a:tbl>
              <a:tblPr/>
              <a:tblGrid>
                <a:gridCol w="27432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0">
                <a:tc>
                  <a:txBody>
                    <a:bodyPr/>
                    <a:lstStyle/>
                    <a:p>
                      <a:pPr marL="0" indent="0">
                        <a:buNone/>
                      </a:pPr>
                      <a:r>
                        <a:rPr lang="en-US" sz="1000" b="1" dirty="0">
                          <a:solidFill>
                            <a:srgbClr val="333333"/>
                          </a:solidFill>
                        </a:rPr>
                        <a:t>Barrier</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solidFill>
                      <a:srgbClr val="E8F3FA"/>
                    </a:solidFill>
                  </a:tcPr>
                </a:tc>
                <a:tc>
                  <a:txBody>
                    <a:bodyPr/>
                    <a:lstStyle/>
                    <a:p>
                      <a:pPr marL="0" indent="0">
                        <a:buNone/>
                      </a:pPr>
                      <a:r>
                        <a:rPr lang="en-US" sz="1000" b="1" dirty="0">
                          <a:solidFill>
                            <a:srgbClr val="333333"/>
                          </a:solidFill>
                        </a:rPr>
                        <a:t>Theoretical explanation</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solidFill>
                      <a:srgbClr val="E8F3FA"/>
                    </a:solidFill>
                  </a:tcPr>
                </a:tc>
                <a:extLst>
                  <a:ext uri="{0D108BD9-81ED-4DB2-BD59-A6C34878D82A}">
                    <a16:rowId xmlns:a16="http://schemas.microsoft.com/office/drawing/2014/main" val="10000"/>
                  </a:ext>
                </a:extLst>
              </a:tr>
              <a:tr h="0">
                <a:tc>
                  <a:txBody>
                    <a:bodyPr/>
                    <a:lstStyle/>
                    <a:p>
                      <a:pPr marL="0" indent="0">
                        <a:buNone/>
                      </a:pPr>
                      <a:r>
                        <a:rPr lang="en-US" sz="1000" dirty="0">
                          <a:solidFill>
                            <a:srgbClr val="333333"/>
                          </a:solidFill>
                        </a:rPr>
                        <a:t>Language &amp; code differences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SMCR: mismatched codes &amp; knowledge; Osgood–Schramm: little overlap in fields of experience</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000" dirty="0">
                          <a:solidFill>
                            <a:srgbClr val="333333"/>
                          </a:solidFill>
                        </a:rPr>
                        <a:t>Cultural &amp; generational gaps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SMCR: social system &amp; culture misalignment; Osgood–Schramm: divergent fields limit shared meaning</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000" dirty="0">
                          <a:solidFill>
                            <a:srgbClr val="333333"/>
                          </a:solidFill>
                        </a:rPr>
                        <a:t>Physical noise</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Shannon–Weaver: noise in channel disrupts signal</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1000" dirty="0">
                          <a:solidFill>
                            <a:srgbClr val="333333"/>
                          </a:solidFill>
                        </a:rPr>
                        <a:t>Lack of training/knowledge</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SMCR: inadequate knowledge reduces encoding/decoding accuracy</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1000" dirty="0">
                          <a:solidFill>
                            <a:srgbClr val="333333"/>
                          </a:solidFill>
                        </a:rPr>
                        <a:t>Poor feedback loops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Shannon–Weaver &amp; Osgood–Schramm: lack of feedback prevents correction and shared understanding</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Impact of Communication Barriers</a:t>
            </a:r>
            <a:endParaRPr lang="en-US" sz="2200" dirty="0"/>
          </a:p>
        </p:txBody>
      </p:sp>
      <p:pic>
        <p:nvPicPr>
          <p:cNvPr id="3" name="Image 0" descr="preencoded.png"/>
          <p:cNvPicPr>
            <a:picLocks noChangeAspect="1"/>
          </p:cNvPicPr>
          <p:nvPr/>
        </p:nvPicPr>
        <p:blipFill>
          <a:blip r:embed="rId3"/>
          <a:srcRect/>
          <a:stretch/>
        </p:blipFill>
        <p:spPr>
          <a:xfrm>
            <a:off x="548640" y="1097280"/>
            <a:ext cx="4389120" cy="2560320"/>
          </a:xfrm>
          <a:prstGeom prst="rect">
            <a:avLst/>
          </a:prstGeom>
        </p:spPr>
      </p:pic>
      <p:sp>
        <p:nvSpPr>
          <p:cNvPr id="4" name="Text 1"/>
          <p:cNvSpPr/>
          <p:nvPr/>
        </p:nvSpPr>
        <p:spPr>
          <a:xfrm>
            <a:off x="548640" y="3749040"/>
            <a:ext cx="4389120" cy="365760"/>
          </a:xfrm>
          <a:prstGeom prst="rect">
            <a:avLst/>
          </a:prstGeom>
          <a:noFill/>
          <a:ln/>
        </p:spPr>
        <p:txBody>
          <a:bodyPr wrap="square" rtlCol="0" anchor="ctr"/>
          <a:lstStyle/>
          <a:p>
            <a:pPr marL="0" indent="0">
              <a:buNone/>
            </a:pPr>
            <a:r>
              <a:rPr lang="en-US" sz="800" i="1" dirty="0">
                <a:solidFill>
                  <a:srgbClr val="666666"/>
                </a:solidFill>
              </a:rPr>
              <a:t>Figure: Hypothetical severity of operational impacts</a:t>
            </a:r>
            <a:endParaRPr lang="en-US" sz="800" dirty="0"/>
          </a:p>
        </p:txBody>
      </p:sp>
      <p:sp>
        <p:nvSpPr>
          <p:cNvPr id="5" name="Text 2"/>
          <p:cNvSpPr/>
          <p:nvPr/>
        </p:nvSpPr>
        <p:spPr>
          <a:xfrm>
            <a:off x="5120640" y="1280160"/>
            <a:ext cx="3840480" cy="2377440"/>
          </a:xfrm>
          <a:prstGeom prst="rect">
            <a:avLst/>
          </a:prstGeom>
          <a:noFill/>
          <a:ln/>
        </p:spPr>
        <p:txBody>
          <a:bodyPr wrap="square" rtlCol="0" anchor="ctr"/>
          <a:lstStyle/>
          <a:p>
            <a:pPr marL="342900" indent="-342900">
              <a:buSzPct val="100000"/>
              <a:buChar char="•"/>
            </a:pPr>
            <a:r>
              <a:rPr lang="en-US" sz="1300">
                <a:solidFill>
                  <a:srgbClr val="333333"/>
                </a:solidFill>
              </a:rPr>
              <a:t>Poor cooking, packing, and cross-contamination result from miscommunication.
  Lost time and money due to repeated duties and directions
  Unread or ignored signals cause accidents and safety dangers.
  Anger and blame generate low confidence and excessive turnover (Ruge-Jones, Barley, Wilson, and Poole, 2025).</a:t>
            </a:r>
            <a:endParaRPr lang="en-US" sz="1300" dirty="0"/>
          </a:p>
        </p:txBody>
      </p:sp>
      <p:sp>
        <p:nvSpPr>
          <p:cNvPr id="6" name="Text 3"/>
          <p:cNvSpPr/>
          <p:nvPr/>
        </p:nvSpPr>
        <p:spPr>
          <a:xfrm>
            <a:off x="457200" y="4663440"/>
            <a:ext cx="8686800" cy="274320"/>
          </a:xfrm>
          <a:prstGeom prst="rect">
            <a:avLst/>
          </a:prstGeom>
          <a:noFill/>
          <a:ln/>
        </p:spPr>
        <p:txBody>
          <a:bodyPr wrap="square" rtlCol="0" anchor="ctr"/>
          <a:lstStyle/>
          <a:p>
            <a:pPr marL="0" indent="0">
              <a:buNone/>
            </a:pPr>
            <a:r>
              <a:rPr lang="en-US" sz="700" u="sng" dirty="0">
                <a:solidFill>
                  <a:srgbClr val="666666"/>
                </a:solidFill>
                <a:hlinkClick r:id="rId4"/>
              </a:rPr>
              <a:t>[13]</a:t>
            </a:r>
            <a:endParaRPr lang="en-US" sz="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Recommendations: Translation &amp; Training</a:t>
            </a:r>
            <a:endParaRPr lang="en-US" sz="2200" dirty="0"/>
          </a:p>
        </p:txBody>
      </p:sp>
      <p:sp>
        <p:nvSpPr>
          <p:cNvPr id="3" name="Shape 1"/>
          <p:cNvSpPr/>
          <p:nvPr/>
        </p:nvSpPr>
        <p:spPr>
          <a:xfrm>
            <a:off x="457200" y="1005840"/>
            <a:ext cx="4114800" cy="2377440"/>
          </a:xfrm>
          <a:prstGeom prst="roundRect">
            <a:avLst>
              <a:gd name="adj" fmla="val 1923"/>
            </a:avLst>
          </a:prstGeom>
          <a:solidFill>
            <a:srgbClr val="FFFFFF"/>
          </a:solidFill>
          <a:ln w="12700">
            <a:solidFill>
              <a:srgbClr val="B0C4DE"/>
            </a:solidFill>
            <a:prstDash val="solid"/>
          </a:ln>
        </p:spPr>
        <p:txBody>
          <a:bodyPr/>
          <a:lstStyle/>
          <a:p>
            <a:endParaRPr/>
          </a:p>
        </p:txBody>
      </p:sp>
      <p:sp>
        <p:nvSpPr>
          <p:cNvPr id="4" name="Text 2"/>
          <p:cNvSpPr/>
          <p:nvPr/>
        </p:nvSpPr>
        <p:spPr>
          <a:xfrm>
            <a:off x="548640" y="1097280"/>
            <a:ext cx="3931920" cy="274320"/>
          </a:xfrm>
          <a:prstGeom prst="rect">
            <a:avLst/>
          </a:prstGeom>
          <a:noFill/>
          <a:ln/>
        </p:spPr>
        <p:txBody>
          <a:bodyPr wrap="square" rtlCol="0" anchor="ctr"/>
          <a:lstStyle/>
          <a:p>
            <a:pPr marL="0" indent="0">
              <a:buNone/>
            </a:pPr>
            <a:r>
              <a:rPr lang="en-US" sz="1400" b="1" dirty="0">
                <a:solidFill>
                  <a:srgbClr val="002B5B"/>
                </a:solidFill>
              </a:rPr>
              <a:t>Language &amp; Translation</a:t>
            </a:r>
            <a:endParaRPr lang="en-US" sz="1400" dirty="0"/>
          </a:p>
        </p:txBody>
      </p:sp>
      <p:sp>
        <p:nvSpPr>
          <p:cNvPr id="5" name="Text 3"/>
          <p:cNvSpPr/>
          <p:nvPr/>
        </p:nvSpPr>
        <p:spPr>
          <a:xfrm>
            <a:off x="548640" y="1371600"/>
            <a:ext cx="3931920" cy="2011680"/>
          </a:xfrm>
          <a:prstGeom prst="rect">
            <a:avLst/>
          </a:prstGeom>
          <a:noFill/>
          <a:ln/>
        </p:spPr>
        <p:txBody>
          <a:bodyPr wrap="square" rtlCol="0" anchor="ctr"/>
          <a:lstStyle/>
          <a:p>
            <a:pPr marL="342900" indent="-342900">
              <a:buSzPct val="100000"/>
              <a:buChar char="•"/>
            </a:pPr>
            <a:r>
              <a:rPr lang="en-US" sz="1200">
                <a:solidFill>
                  <a:srgbClr val="333333"/>
                </a:solidFill>
              </a:rPr>
              <a:t>Train personnel in their own languages.
  Safety training should employ professional interpreters or real-time translation services.
  If possible, translate relevant documents and signage using graphics.
  Improve English skills with language sessions (OASES, 2024).</a:t>
            </a:r>
            <a:endParaRPr lang="en-US" sz="1200" dirty="0"/>
          </a:p>
        </p:txBody>
      </p:sp>
      <p:sp>
        <p:nvSpPr>
          <p:cNvPr id="6" name="Shape 4"/>
          <p:cNvSpPr/>
          <p:nvPr/>
        </p:nvSpPr>
        <p:spPr>
          <a:xfrm>
            <a:off x="4572000" y="1005840"/>
            <a:ext cx="4114800" cy="2377440"/>
          </a:xfrm>
          <a:prstGeom prst="roundRect">
            <a:avLst>
              <a:gd name="adj" fmla="val 1923"/>
            </a:avLst>
          </a:prstGeom>
          <a:solidFill>
            <a:srgbClr val="FFFFFF"/>
          </a:solidFill>
          <a:ln w="12700">
            <a:solidFill>
              <a:srgbClr val="B0C4DE"/>
            </a:solidFill>
            <a:prstDash val="solid"/>
          </a:ln>
        </p:spPr>
        <p:txBody>
          <a:bodyPr/>
          <a:lstStyle/>
          <a:p>
            <a:endParaRPr/>
          </a:p>
        </p:txBody>
      </p:sp>
      <p:sp>
        <p:nvSpPr>
          <p:cNvPr id="7" name="Text 5"/>
          <p:cNvSpPr/>
          <p:nvPr/>
        </p:nvSpPr>
        <p:spPr>
          <a:xfrm>
            <a:off x="4663440" y="1097280"/>
            <a:ext cx="3931920" cy="274320"/>
          </a:xfrm>
          <a:prstGeom prst="rect">
            <a:avLst/>
          </a:prstGeom>
          <a:noFill/>
          <a:ln/>
        </p:spPr>
        <p:txBody>
          <a:bodyPr wrap="square" rtlCol="0" anchor="ctr"/>
          <a:lstStyle/>
          <a:p>
            <a:pPr marL="0" indent="0">
              <a:buNone/>
            </a:pPr>
            <a:r>
              <a:rPr lang="en-US" sz="1400" b="1" dirty="0">
                <a:solidFill>
                  <a:srgbClr val="002B5B"/>
                </a:solidFill>
              </a:rPr>
              <a:t>Skills &amp; Hygiene Training</a:t>
            </a:r>
            <a:endParaRPr lang="en-US" sz="1400" dirty="0"/>
          </a:p>
        </p:txBody>
      </p:sp>
      <p:sp>
        <p:nvSpPr>
          <p:cNvPr id="8" name="Text 6"/>
          <p:cNvSpPr/>
          <p:nvPr/>
        </p:nvSpPr>
        <p:spPr>
          <a:xfrm>
            <a:off x="4663440" y="1371600"/>
            <a:ext cx="3931920" cy="2011680"/>
          </a:xfrm>
          <a:prstGeom prst="rect">
            <a:avLst/>
          </a:prstGeom>
          <a:noFill/>
          <a:ln/>
        </p:spPr>
        <p:txBody>
          <a:bodyPr wrap="square" rtlCol="0" anchor="ctr"/>
          <a:lstStyle/>
          <a:p>
            <a:pPr marL="342900" indent="-342900">
              <a:buSzPct val="100000"/>
              <a:buChar char="•"/>
            </a:pPr>
            <a:r>
              <a:rPr lang="en-US" sz="1200">
                <a:solidFill>
                  <a:srgbClr val="333333"/>
                </a:solidFill>
              </a:rPr>
              <a:t>Create multilingual food safety and hygiene hands-on training.
  Show things visually and employ subtitled films.
  Test employees' knowledge with actual tasks.
  Skills refresher and certification renewal lessons</a:t>
            </a:r>
            <a:endParaRPr lang="en-US" sz="1200" dirty="0"/>
          </a:p>
        </p:txBody>
      </p:sp>
      <p:sp>
        <p:nvSpPr>
          <p:cNvPr id="9" name="Text 7"/>
          <p:cNvSpPr/>
          <p:nvPr/>
        </p:nvSpPr>
        <p:spPr>
          <a:xfrm>
            <a:off x="457200" y="4572000"/>
            <a:ext cx="8686800" cy="365760"/>
          </a:xfrm>
          <a:prstGeom prst="rect">
            <a:avLst/>
          </a:prstGeom>
          <a:noFill/>
          <a:ln/>
        </p:spPr>
        <p:txBody>
          <a:bodyPr wrap="square" rtlCol="0" anchor="ctr"/>
          <a:lstStyle/>
          <a:p>
            <a:pPr marL="0" indent="0">
              <a:buNone/>
            </a:pPr>
            <a:r>
              <a:rPr lang="en-US" sz="700" u="sng" dirty="0">
                <a:solidFill>
                  <a:srgbClr val="666666"/>
                </a:solidFill>
                <a:hlinkClick r:id="rId3"/>
              </a:rPr>
              <a:t>[14]</a:t>
            </a:r>
            <a:r>
              <a:rPr lang="en-US" sz="700" dirty="0">
                <a:solidFill>
                  <a:srgbClr val="000000"/>
                </a:solidFill>
              </a:rPr>
              <a:t>  </a:t>
            </a:r>
            <a:r>
              <a:rPr lang="en-US" sz="700" u="sng" dirty="0">
                <a:solidFill>
                  <a:srgbClr val="666666"/>
                </a:solidFill>
                <a:hlinkClick r:id="rId4"/>
              </a:rPr>
              <a:t>[15]</a:t>
            </a:r>
            <a:r>
              <a:rPr lang="en-US" sz="700" dirty="0">
                <a:solidFill>
                  <a:srgbClr val="000000"/>
                </a:solidFill>
              </a:rPr>
              <a:t>  </a:t>
            </a:r>
            <a:r>
              <a:rPr lang="en-US" sz="700" u="sng" dirty="0">
                <a:solidFill>
                  <a:srgbClr val="666666"/>
                </a:solidFill>
                <a:hlinkClick r:id="rId5"/>
              </a:rPr>
              <a:t>[17]</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686800" cy="548640"/>
          </a:xfrm>
          <a:prstGeom prst="rect">
            <a:avLst/>
          </a:prstGeom>
          <a:noFill/>
          <a:ln/>
        </p:spPr>
        <p:txBody>
          <a:bodyPr wrap="square" rtlCol="0" anchor="ctr"/>
          <a:lstStyle/>
          <a:p>
            <a:pPr marL="0" indent="0">
              <a:buNone/>
            </a:pPr>
            <a:r>
              <a:rPr lang="en-US" sz="2000" b="1" dirty="0">
                <a:solidFill>
                  <a:srgbClr val="002B5B"/>
                </a:solidFill>
              </a:rPr>
              <a:t>Recommendations: Cross‑Cultural Communication &amp; Awareness</a:t>
            </a:r>
            <a:endParaRPr lang="en-US" sz="2000" dirty="0"/>
          </a:p>
        </p:txBody>
      </p:sp>
      <p:pic>
        <p:nvPicPr>
          <p:cNvPr id="3" name="Image 0" descr="preencoded.png"/>
          <p:cNvPicPr>
            <a:picLocks noChangeAspect="1"/>
          </p:cNvPicPr>
          <p:nvPr/>
        </p:nvPicPr>
        <p:blipFill>
          <a:blip r:embed="rId3"/>
          <a:srcRect/>
          <a:stretch/>
        </p:blipFill>
        <p:spPr>
          <a:xfrm>
            <a:off x="457200" y="1005840"/>
            <a:ext cx="4114800" cy="2743200"/>
          </a:xfrm>
          <a:prstGeom prst="rect">
            <a:avLst/>
          </a:prstGeom>
        </p:spPr>
      </p:pic>
      <p:sp>
        <p:nvSpPr>
          <p:cNvPr id="4" name="Text 1"/>
          <p:cNvSpPr/>
          <p:nvPr/>
        </p:nvSpPr>
        <p:spPr>
          <a:xfrm>
            <a:off x="4754880" y="1097280"/>
            <a:ext cx="3931920" cy="2743200"/>
          </a:xfrm>
          <a:prstGeom prst="rect">
            <a:avLst/>
          </a:prstGeom>
          <a:noFill/>
          <a:ln/>
        </p:spPr>
        <p:txBody>
          <a:bodyPr wrap="square" rtlCol="0" anchor="ctr"/>
          <a:lstStyle/>
          <a:p>
            <a:pPr marL="342900" indent="-342900">
              <a:buSzPct val="100000"/>
              <a:buChar char="•"/>
            </a:pPr>
            <a:r>
              <a:rPr lang="en-US" sz="1200">
                <a:solidFill>
                  <a:srgbClr val="333333"/>
                </a:solidFill>
              </a:rPr>
              <a:t>Be open to new ideas and examine your beliefs to inspire innovation.
  Encourage others to think outside the box.
  Facilitate meaningful talks between diverse cultures.
  Review internal messaging for clarity and openness.
  Address mental bias and promote cultural awareness (Sonetics, 2021).</a:t>
            </a:r>
            <a:endParaRPr lang="en-US" sz="1200" dirty="0"/>
          </a:p>
        </p:txBody>
      </p:sp>
      <p:sp>
        <p:nvSpPr>
          <p:cNvPr id="5" name="Text 2"/>
          <p:cNvSpPr/>
          <p:nvPr/>
        </p:nvSpPr>
        <p:spPr>
          <a:xfrm>
            <a:off x="457200" y="4572000"/>
            <a:ext cx="8686800" cy="365760"/>
          </a:xfrm>
          <a:prstGeom prst="rect">
            <a:avLst/>
          </a:prstGeom>
          <a:noFill/>
          <a:ln/>
        </p:spPr>
        <p:txBody>
          <a:bodyPr wrap="square" rtlCol="0" anchor="ctr"/>
          <a:lstStyle/>
          <a:p>
            <a:pPr marL="0" indent="0">
              <a:buNone/>
            </a:pPr>
            <a:r>
              <a:rPr lang="en-US" sz="700" u="sng" dirty="0">
                <a:solidFill>
                  <a:srgbClr val="666666"/>
                </a:solidFill>
                <a:hlinkClick r:id="rId4"/>
              </a:rPr>
              <a:t>[9]</a:t>
            </a:r>
            <a:r>
              <a:rPr lang="en-US" sz="700" dirty="0">
                <a:solidFill>
                  <a:srgbClr val="000000"/>
                </a:solidFill>
              </a:rPr>
              <a:t>  </a:t>
            </a:r>
            <a:r>
              <a:rPr lang="en-US" sz="700" u="sng" dirty="0">
                <a:solidFill>
                  <a:srgbClr val="666666"/>
                </a:solidFill>
                <a:hlinkClick r:id="rId5"/>
              </a:rPr>
              <a:t>[10]</a:t>
            </a:r>
            <a:r>
              <a:rPr lang="en-US" sz="700" dirty="0">
                <a:solidFill>
                  <a:srgbClr val="000000"/>
                </a:solidFill>
              </a:rPr>
              <a:t>  </a:t>
            </a:r>
            <a:r>
              <a:rPr lang="en-US" sz="700" u="sng" dirty="0">
                <a:solidFill>
                  <a:srgbClr val="666666"/>
                </a:solidFill>
                <a:hlinkClick r:id="rId6"/>
              </a:rPr>
              <a:t>[11]</a:t>
            </a:r>
            <a:r>
              <a:rPr lang="en-US" sz="700" dirty="0">
                <a:solidFill>
                  <a:srgbClr val="000000"/>
                </a:solidFill>
              </a:rPr>
              <a:t>  </a:t>
            </a:r>
            <a:r>
              <a:rPr lang="en-US" sz="700" u="sng" dirty="0">
                <a:solidFill>
                  <a:srgbClr val="666666"/>
                </a:solidFill>
                <a:hlinkClick r:id="rId7"/>
              </a:rPr>
              <a:t>[12]</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686800" cy="548640"/>
          </a:xfrm>
          <a:prstGeom prst="rect">
            <a:avLst/>
          </a:prstGeom>
          <a:noFill/>
          <a:ln/>
        </p:spPr>
        <p:txBody>
          <a:bodyPr wrap="square" rtlCol="0" anchor="ctr"/>
          <a:lstStyle/>
          <a:p>
            <a:pPr marL="0" indent="0">
              <a:buNone/>
            </a:pPr>
            <a:r>
              <a:rPr lang="en-US" sz="2000" b="1" dirty="0">
                <a:solidFill>
                  <a:srgbClr val="002B5B"/>
                </a:solidFill>
              </a:rPr>
              <a:t>Recommendations: Management &amp; Feedback Practices</a:t>
            </a:r>
            <a:endParaRPr lang="en-US" sz="2000" dirty="0"/>
          </a:p>
        </p:txBody>
      </p:sp>
      <p:sp>
        <p:nvSpPr>
          <p:cNvPr id="3" name="Shape 1"/>
          <p:cNvSpPr/>
          <p:nvPr/>
        </p:nvSpPr>
        <p:spPr>
          <a:xfrm>
            <a:off x="457200" y="1005840"/>
            <a:ext cx="4206240" cy="2377440"/>
          </a:xfrm>
          <a:prstGeom prst="roundRect">
            <a:avLst>
              <a:gd name="adj" fmla="val 1923"/>
            </a:avLst>
          </a:prstGeom>
          <a:solidFill>
            <a:srgbClr val="FFFFFF"/>
          </a:solidFill>
          <a:ln w="12700">
            <a:solidFill>
              <a:srgbClr val="B0C4DE"/>
            </a:solidFill>
            <a:prstDash val="solid"/>
          </a:ln>
        </p:spPr>
        <p:txBody>
          <a:bodyPr/>
          <a:lstStyle/>
          <a:p>
            <a:endParaRPr/>
          </a:p>
        </p:txBody>
      </p:sp>
      <p:sp>
        <p:nvSpPr>
          <p:cNvPr id="4" name="Text 2"/>
          <p:cNvSpPr/>
          <p:nvPr/>
        </p:nvSpPr>
        <p:spPr>
          <a:xfrm>
            <a:off x="548640" y="1097280"/>
            <a:ext cx="4023360" cy="274320"/>
          </a:xfrm>
          <a:prstGeom prst="rect">
            <a:avLst/>
          </a:prstGeom>
          <a:noFill/>
          <a:ln/>
        </p:spPr>
        <p:txBody>
          <a:bodyPr wrap="square" rtlCol="0" anchor="ctr"/>
          <a:lstStyle/>
          <a:p>
            <a:pPr marL="0" indent="0">
              <a:buNone/>
            </a:pPr>
            <a:r>
              <a:rPr lang="en-US" sz="1400" b="1" dirty="0">
                <a:solidFill>
                  <a:srgbClr val="002B5B"/>
                </a:solidFill>
              </a:rPr>
              <a:t>Manager Training &amp; Leadership</a:t>
            </a:r>
            <a:endParaRPr lang="en-US" sz="1400" dirty="0"/>
          </a:p>
        </p:txBody>
      </p:sp>
      <p:sp>
        <p:nvSpPr>
          <p:cNvPr id="5" name="Text 3"/>
          <p:cNvSpPr/>
          <p:nvPr/>
        </p:nvSpPr>
        <p:spPr>
          <a:xfrm>
            <a:off x="548640" y="1371600"/>
            <a:ext cx="4023360" cy="2011680"/>
          </a:xfrm>
          <a:prstGeom prst="rect">
            <a:avLst/>
          </a:prstGeom>
          <a:noFill/>
          <a:ln/>
        </p:spPr>
        <p:txBody>
          <a:bodyPr wrap="square" rtlCol="0" anchor="ctr"/>
          <a:lstStyle/>
          <a:p>
            <a:pPr marL="342900" indent="-342900">
              <a:buSzPct val="100000"/>
              <a:buChar char="•"/>
            </a:pPr>
            <a:r>
              <a:rPr lang="en-US" sz="1200">
                <a:solidFill>
                  <a:srgbClr val="333333"/>
                </a:solidFill>
              </a:rPr>
              <a:t>Help managers recognise ethnic differences and lead differently.
  Understanding, active listening, and clear speech are soft talents.
  Encourage new and experienced personnel to mentor each other.
  Assess good managers' communication (Sonetics, 2021).</a:t>
            </a:r>
            <a:endParaRPr lang="en-US" sz="1200" dirty="0"/>
          </a:p>
        </p:txBody>
      </p:sp>
      <p:sp>
        <p:nvSpPr>
          <p:cNvPr id="6" name="Shape 4"/>
          <p:cNvSpPr/>
          <p:nvPr/>
        </p:nvSpPr>
        <p:spPr>
          <a:xfrm>
            <a:off x="4663440" y="1005840"/>
            <a:ext cx="4023360" cy="2377440"/>
          </a:xfrm>
          <a:prstGeom prst="roundRect">
            <a:avLst>
              <a:gd name="adj" fmla="val 1923"/>
            </a:avLst>
          </a:prstGeom>
          <a:solidFill>
            <a:srgbClr val="FFFFFF"/>
          </a:solidFill>
          <a:ln w="12700">
            <a:solidFill>
              <a:srgbClr val="B0C4DE"/>
            </a:solidFill>
            <a:prstDash val="solid"/>
          </a:ln>
        </p:spPr>
        <p:txBody>
          <a:bodyPr/>
          <a:lstStyle/>
          <a:p>
            <a:endParaRPr/>
          </a:p>
        </p:txBody>
      </p:sp>
      <p:sp>
        <p:nvSpPr>
          <p:cNvPr id="7" name="Text 5"/>
          <p:cNvSpPr/>
          <p:nvPr/>
        </p:nvSpPr>
        <p:spPr>
          <a:xfrm>
            <a:off x="4754880" y="1097280"/>
            <a:ext cx="3840480" cy="274320"/>
          </a:xfrm>
          <a:prstGeom prst="rect">
            <a:avLst/>
          </a:prstGeom>
          <a:noFill/>
          <a:ln/>
        </p:spPr>
        <p:txBody>
          <a:bodyPr wrap="square" rtlCol="0" anchor="ctr"/>
          <a:lstStyle/>
          <a:p>
            <a:pPr marL="0" indent="0">
              <a:buNone/>
            </a:pPr>
            <a:r>
              <a:rPr lang="en-US" sz="1400" b="1" dirty="0">
                <a:solidFill>
                  <a:srgbClr val="002B5B"/>
                </a:solidFill>
              </a:rPr>
              <a:t>Feedback &amp; Collaboration</a:t>
            </a:r>
            <a:endParaRPr lang="en-US" sz="1400" dirty="0"/>
          </a:p>
        </p:txBody>
      </p:sp>
      <p:sp>
        <p:nvSpPr>
          <p:cNvPr id="8" name="Text 6"/>
          <p:cNvSpPr/>
          <p:nvPr/>
        </p:nvSpPr>
        <p:spPr>
          <a:xfrm>
            <a:off x="4754880" y="1371600"/>
            <a:ext cx="3840480" cy="2011680"/>
          </a:xfrm>
          <a:prstGeom prst="rect">
            <a:avLst/>
          </a:prstGeom>
          <a:noFill/>
          <a:ln/>
        </p:spPr>
        <p:txBody>
          <a:bodyPr wrap="square" rtlCol="0" anchor="ctr"/>
          <a:lstStyle/>
          <a:p>
            <a:pPr marL="342900" indent="-342900">
              <a:buSzPct val="100000"/>
              <a:buChar char="•"/>
            </a:pPr>
            <a:r>
              <a:rPr lang="en-US" sz="1200">
                <a:solidFill>
                  <a:srgbClr val="333333"/>
                </a:solidFill>
              </a:rPr>
              <a:t>Allow anonymous comments to raise issues.
  Schedule regular team debriefings to discuss questions and lessons.
  You can get input through idea boxes, online questionnaires, and casual talks.
  Celebrate success and encourage learning (Weavix, 2025).</a:t>
            </a:r>
            <a:endParaRPr lang="en-US" sz="1200" dirty="0"/>
          </a:p>
        </p:txBody>
      </p:sp>
      <p:sp>
        <p:nvSpPr>
          <p:cNvPr id="9" name="Text 7"/>
          <p:cNvSpPr/>
          <p:nvPr/>
        </p:nvSpPr>
        <p:spPr>
          <a:xfrm>
            <a:off x="457200" y="4572000"/>
            <a:ext cx="8686800" cy="365760"/>
          </a:xfrm>
          <a:prstGeom prst="rect">
            <a:avLst/>
          </a:prstGeom>
          <a:noFill/>
          <a:ln/>
        </p:spPr>
        <p:txBody>
          <a:bodyPr wrap="square" rtlCol="0" anchor="ctr"/>
          <a:lstStyle/>
          <a:p>
            <a:pPr marL="0" indent="0">
              <a:buNone/>
            </a:pPr>
            <a:r>
              <a:rPr lang="en-US" sz="700" u="sng" dirty="0">
                <a:solidFill>
                  <a:srgbClr val="666666"/>
                </a:solidFill>
                <a:hlinkClick r:id="rId3"/>
              </a:rPr>
              <a:t>[16]</a:t>
            </a:r>
            <a:r>
              <a:rPr lang="en-US" sz="700" dirty="0">
                <a:solidFill>
                  <a:srgbClr val="000000"/>
                </a:solidFill>
              </a:rPr>
              <a:t>  </a:t>
            </a:r>
            <a:r>
              <a:rPr lang="en-US" sz="700" u="sng" dirty="0">
                <a:solidFill>
                  <a:srgbClr val="666666"/>
                </a:solidFill>
                <a:hlinkClick r:id="rId4"/>
              </a:rPr>
              <a:t>[18]</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548640"/>
          </a:xfrm>
          <a:prstGeom prst="rect">
            <a:avLst/>
          </a:prstGeom>
          <a:noFill/>
          <a:ln/>
        </p:spPr>
        <p:txBody>
          <a:bodyPr wrap="square" rtlCol="0" anchor="ctr"/>
          <a:lstStyle/>
          <a:p>
            <a:pPr marL="0" indent="0">
              <a:buNone/>
            </a:pPr>
            <a:r>
              <a:rPr lang="en-US" sz="2200" b="1" dirty="0">
                <a:solidFill>
                  <a:srgbClr val="002B5B"/>
                </a:solidFill>
              </a:rPr>
              <a:t>Implementation Roadmap</a:t>
            </a:r>
            <a:endParaRPr lang="en-US" sz="22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457200" y="1097280"/>
          <a:ext cx="8229600" cy="1280160"/>
        </p:xfrm>
        <a:graphic>
          <a:graphicData uri="http://schemas.openxmlformats.org/drawingml/2006/table">
            <a:tbl>
              <a:tblPr/>
              <a:tblGrid>
                <a:gridCol w="2377440">
                  <a:extLst>
                    <a:ext uri="{9D8B030D-6E8A-4147-A177-3AD203B41FA5}">
                      <a16:colId xmlns:a16="http://schemas.microsoft.com/office/drawing/2014/main" val="20000"/>
                    </a:ext>
                  </a:extLst>
                </a:gridCol>
                <a:gridCol w="5852160">
                  <a:extLst>
                    <a:ext uri="{9D8B030D-6E8A-4147-A177-3AD203B41FA5}">
                      <a16:colId xmlns:a16="http://schemas.microsoft.com/office/drawing/2014/main" val="20001"/>
                    </a:ext>
                  </a:extLst>
                </a:gridCol>
              </a:tblGrid>
              <a:tr h="0">
                <a:tc>
                  <a:txBody>
                    <a:bodyPr/>
                    <a:lstStyle/>
                    <a:p>
                      <a:pPr marL="0" indent="0">
                        <a:buNone/>
                      </a:pPr>
                      <a:r>
                        <a:rPr lang="en-US" sz="1000" b="1" dirty="0">
                          <a:solidFill>
                            <a:srgbClr val="333333"/>
                          </a:solidFill>
                        </a:rPr>
                        <a:t>Timeframe</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solidFill>
                      <a:srgbClr val="E8F3FA"/>
                    </a:solidFill>
                  </a:tcPr>
                </a:tc>
                <a:tc>
                  <a:txBody>
                    <a:bodyPr/>
                    <a:lstStyle/>
                    <a:p>
                      <a:pPr marL="0" indent="0">
                        <a:buNone/>
                      </a:pPr>
                      <a:r>
                        <a:rPr lang="en-US" sz="1000" b="1" dirty="0">
                          <a:solidFill>
                            <a:srgbClr val="333333"/>
                          </a:solidFill>
                        </a:rPr>
                        <a:t>Key Actions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solidFill>
                      <a:srgbClr val="E8F3FA"/>
                    </a:solidFill>
                  </a:tcPr>
                </a:tc>
                <a:extLst>
                  <a:ext uri="{0D108BD9-81ED-4DB2-BD59-A6C34878D82A}">
                    <a16:rowId xmlns:a16="http://schemas.microsoft.com/office/drawing/2014/main" val="10000"/>
                  </a:ext>
                </a:extLst>
              </a:tr>
              <a:tr h="0">
                <a:tc>
                  <a:txBody>
                    <a:bodyPr/>
                    <a:lstStyle/>
                    <a:p>
                      <a:pPr marL="0" indent="0">
                        <a:buNone/>
                      </a:pPr>
                      <a:r>
                        <a:rPr lang="en-US" sz="1000" dirty="0">
                          <a:solidFill>
                            <a:srgbClr val="333333"/>
                          </a:solidFill>
                        </a:rPr>
                        <a:t>Short term (0–3 months)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Assess language proficiency; translate critical documents; hire interpreters; launch basic hygiene workshops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000" dirty="0">
                          <a:solidFill>
                            <a:srgbClr val="333333"/>
                          </a:solidFill>
                        </a:rPr>
                        <a:t>Medium term (3–9 months)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Develop comprehensive multilingual training; implement pictogram signage; deliver cross‑cultural awareness sessions; set up anonymous feedback channels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000" dirty="0">
                          <a:solidFill>
                            <a:srgbClr val="333333"/>
                          </a:solidFill>
                        </a:rPr>
                        <a:t>Long term (9–18 months)</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tc>
                  <a:txBody>
                    <a:bodyPr/>
                    <a:lstStyle/>
                    <a:p>
                      <a:pPr marL="0" indent="0">
                        <a:buNone/>
                      </a:pPr>
                      <a:r>
                        <a:rPr lang="en-US" sz="1000" dirty="0">
                          <a:solidFill>
                            <a:srgbClr val="333333"/>
                          </a:solidFill>
                        </a:rPr>
                        <a:t>Provide regular language classes; upgrade equipment to reduce noise; embed communication evaluation in performance reviews; nurture inclusive culture</a:t>
                      </a:r>
                      <a:endParaRPr lang="en-US" sz="1000" dirty="0"/>
                    </a:p>
                  </a:txBody>
                  <a:tcPr>
                    <a:lnL w="6350" cap="flat" cmpd="sng" algn="ctr">
                      <a:solidFill>
                        <a:srgbClr val="B0C4DE"/>
                      </a:solidFill>
                      <a:prstDash val="solid"/>
                      <a:round/>
                      <a:headEnd type="none" w="med" len="med"/>
                      <a:tailEnd type="none" w="med" len="med"/>
                    </a:lnL>
                    <a:lnR w="6350" cap="flat" cmpd="sng" algn="ctr">
                      <a:solidFill>
                        <a:srgbClr val="B0C4DE"/>
                      </a:solidFill>
                      <a:prstDash val="solid"/>
                      <a:round/>
                      <a:headEnd type="none" w="med" len="med"/>
                      <a:tailEnd type="none" w="med" len="med"/>
                    </a:lnR>
                    <a:lnT w="6350" cap="flat" cmpd="sng" algn="ctr">
                      <a:solidFill>
                        <a:srgbClr val="B0C4DE"/>
                      </a:solidFill>
                      <a:prstDash val="solid"/>
                      <a:round/>
                      <a:headEnd type="none" w="med" len="med"/>
                      <a:tailEnd type="none" w="med" len="med"/>
                    </a:lnT>
                    <a:lnB w="6350" cap="flat" cmpd="sng" algn="ctr">
                      <a:solidFill>
                        <a:srgbClr val="B0C4DE"/>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Text 1"/>
          <p:cNvSpPr/>
          <p:nvPr/>
        </p:nvSpPr>
        <p:spPr>
          <a:xfrm>
            <a:off x="457200" y="3291840"/>
            <a:ext cx="8229600" cy="731520"/>
          </a:xfrm>
          <a:prstGeom prst="rect">
            <a:avLst/>
          </a:prstGeom>
          <a:noFill/>
          <a:ln/>
        </p:spPr>
        <p:txBody>
          <a:bodyPr wrap="square" rtlCol="0" anchor="ctr"/>
          <a:lstStyle/>
          <a:p>
            <a:pPr marL="0" indent="0">
              <a:buNone/>
            </a:pPr>
            <a:r>
              <a:rPr lang="en-US" sz="1200" i="1">
                <a:solidFill>
                  <a:srgbClr val="555555"/>
                </a:solidFill>
              </a:rPr>
              <a:t>This phased roadmap enables Flight Foods to prioritise immediate fixes while setting the stage for systemic change (Weavix, 2025).</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457200" y="365760"/>
            <a:ext cx="8686800" cy="457200"/>
          </a:xfrm>
          <a:prstGeom prst="rect">
            <a:avLst/>
          </a:prstGeom>
          <a:noFill/>
          <a:ln/>
        </p:spPr>
        <p:txBody>
          <a:bodyPr wrap="square" rtlCol="0" anchor="ctr"/>
          <a:lstStyle/>
          <a:p>
            <a:pPr marL="0" indent="0">
              <a:buNone/>
            </a:pPr>
            <a:r>
              <a:rPr lang="en-US" sz="2400" b="1" dirty="0">
                <a:solidFill>
                  <a:srgbClr val="002B5B"/>
                </a:solidFill>
              </a:rPr>
              <a:t>Conclusion</a:t>
            </a:r>
            <a:endParaRPr lang="en-US" sz="2400" dirty="0"/>
          </a:p>
        </p:txBody>
      </p:sp>
      <p:sp>
        <p:nvSpPr>
          <p:cNvPr id="3" name="Text 1"/>
          <p:cNvSpPr/>
          <p:nvPr/>
        </p:nvSpPr>
        <p:spPr>
          <a:xfrm>
            <a:off x="457200" y="1097280"/>
            <a:ext cx="8686800" cy="3200400"/>
          </a:xfrm>
          <a:prstGeom prst="rect">
            <a:avLst/>
          </a:prstGeom>
          <a:noFill/>
          <a:ln/>
        </p:spPr>
        <p:txBody>
          <a:bodyPr wrap="square" rtlCol="0" anchor="ctr"/>
          <a:lstStyle/>
          <a:p>
            <a:pPr marL="342900" indent="-342900">
              <a:buSzPct val="100000"/>
              <a:buChar char="•"/>
            </a:pPr>
            <a:r>
              <a:rPr lang="en-US" sz="1300">
                <a:solidFill>
                  <a:srgbClr val="333333"/>
                </a:solidFill>
              </a:rPr>
              <a:t>Flight Foods has communication issues due to noise, language barriers, cultural differences, and lack of training.
  Osgood–Schramm, Shannon–Weaver, and Berlo's SMCR models explain message loss.
  Translation, multilingual training, cross-cultural understanding, and continuous feedback loops minimise obstacles.
  Management must model communication and establish a friendly environment.
  Progress is feasible with a staged execution strategy.</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2200" b="1" dirty="0">
                <a:solidFill>
                  <a:srgbClr val="002B5B"/>
                </a:solidFill>
              </a:rPr>
              <a:t>References</a:t>
            </a:r>
            <a:endParaRPr lang="en-US" sz="2200" dirty="0"/>
          </a:p>
        </p:txBody>
      </p:sp>
      <p:sp>
        <p:nvSpPr>
          <p:cNvPr id="3" name="Text 1"/>
          <p:cNvSpPr/>
          <p:nvPr/>
        </p:nvSpPr>
        <p:spPr>
          <a:xfrm>
            <a:off x="457200" y="1005840"/>
            <a:ext cx="8686800" cy="3840480"/>
          </a:xfrm>
          <a:prstGeom prst="rect">
            <a:avLst/>
          </a:prstGeom>
          <a:noFill/>
          <a:ln/>
        </p:spPr>
        <p:txBody>
          <a:bodyPr wrap="square" rtlCol="0" anchor="ctr"/>
          <a:lstStyle/>
          <a:p>
            <a:pPr marL="0" indent="0">
              <a:buNone/>
            </a:pPr>
            <a:r>
              <a:rPr dirty="0"/>
              <a:t>
</a:t>
            </a:r>
            <a:endParaRPr lang="en-US" sz="800" dirty="0"/>
          </a:p>
        </p:txBody>
      </p:sp>
      <p:sp>
        <p:nvSpPr>
          <p:cNvPr id="5" name="TextBox 4">
            <a:extLst>
              <a:ext uri="{FF2B5EF4-FFF2-40B4-BE49-F238E27FC236}">
                <a16:creationId xmlns:a16="http://schemas.microsoft.com/office/drawing/2014/main" id="{1DA1D7E6-A950-FF10-CFFC-068A3A9AB4ED}"/>
              </a:ext>
            </a:extLst>
          </p:cNvPr>
          <p:cNvSpPr txBox="1"/>
          <p:nvPr/>
        </p:nvSpPr>
        <p:spPr>
          <a:xfrm>
            <a:off x="0" y="822960"/>
            <a:ext cx="8063345" cy="3631763"/>
          </a:xfrm>
          <a:prstGeom prst="rect">
            <a:avLst/>
          </a:prstGeom>
          <a:noFill/>
        </p:spPr>
        <p:txBody>
          <a:bodyPr wrap="square">
            <a:spAutoFit/>
          </a:bodyPr>
          <a:lstStyle/>
          <a:p>
            <a:pPr algn="l">
              <a:buFont typeface="Arial" panose="020B0604020202020204" pitchFamily="34" charset="0"/>
              <a:buChar char="•"/>
            </a:pPr>
            <a:r>
              <a:rPr lang="en-GB" sz="1000" b="0" i="0" dirty="0">
                <a:effectLst/>
                <a:latin typeface="fkGroteskNeue"/>
              </a:rPr>
              <a:t>Abdelhakim, A.S., Fraser, B., Ayton, J. and Cunningham, E. (2019) 'Cabin crew food safety training: A qualitative study', </a:t>
            </a:r>
            <a:r>
              <a:rPr lang="en-GB" sz="1000" b="0" i="1" dirty="0">
                <a:effectLst/>
                <a:latin typeface="fkGroteskNeue"/>
              </a:rPr>
              <a:t>Food Control</a:t>
            </a:r>
            <a:r>
              <a:rPr lang="en-GB" sz="1000" b="0" i="0" dirty="0">
                <a:effectLst/>
                <a:latin typeface="fkGroteskNeue"/>
              </a:rPr>
              <a:t>, 101, pp. 23-30. Available at: </a:t>
            </a:r>
            <a:r>
              <a:rPr lang="en-GB" sz="1000" b="1" i="0" dirty="0">
                <a:effectLst/>
                <a:latin typeface="unset"/>
                <a:hlinkClick r:id="rId3"/>
              </a:rPr>
              <a:t>https://www.sciencedirect.com/science/article/abs/pii/S0956713518304560</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Lantz Friedrich, A. and </a:t>
            </a:r>
            <a:r>
              <a:rPr lang="en-GB" sz="1000" b="0" i="0" dirty="0" err="1">
                <a:effectLst/>
                <a:latin typeface="fkGroteskNeue"/>
              </a:rPr>
              <a:t>Ulber</a:t>
            </a:r>
            <a:r>
              <a:rPr lang="en-GB" sz="1000" b="0" i="0" dirty="0">
                <a:effectLst/>
                <a:latin typeface="fkGroteskNeue"/>
              </a:rPr>
              <a:t> Friedrich, L. (2021) </a:t>
            </a:r>
            <a:r>
              <a:rPr lang="en-GB" sz="1000" b="0" i="1" dirty="0">
                <a:effectLst/>
                <a:latin typeface="fkGroteskNeue"/>
              </a:rPr>
              <a:t>The problems with teamwork, and how to solve them</a:t>
            </a:r>
            <a:r>
              <a:rPr lang="en-GB" sz="1000" b="0" i="0" dirty="0">
                <a:effectLst/>
                <a:latin typeface="fkGroteskNeue"/>
              </a:rPr>
              <a:t>. 1st </a:t>
            </a:r>
            <a:r>
              <a:rPr lang="en-GB" sz="1000" b="0" i="0" dirty="0" err="1">
                <a:effectLst/>
                <a:latin typeface="fkGroteskNeue"/>
              </a:rPr>
              <a:t>edn</a:t>
            </a:r>
            <a:r>
              <a:rPr lang="en-GB" sz="1000" b="0" i="0" dirty="0">
                <a:effectLst/>
                <a:latin typeface="fkGroteskNeue"/>
              </a:rPr>
              <a:t>. London: Routledge. Available at: </a:t>
            </a:r>
            <a:r>
              <a:rPr lang="en-GB" sz="1000" b="1" i="0" dirty="0">
                <a:effectLst/>
                <a:latin typeface="unset"/>
                <a:hlinkClick r:id="rId4"/>
              </a:rPr>
              <a:t>https://www.routledge.com/The-Problems-with-Teamwork-and-How-to-Solve-Them/LantzFriedrich-Ulber-Friedrich/p/book/9780367172886</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National Research Council (2008) </a:t>
            </a:r>
            <a:r>
              <a:rPr lang="en-GB" sz="1000" b="0" i="1" dirty="0">
                <a:effectLst/>
                <a:latin typeface="fkGroteskNeue"/>
              </a:rPr>
              <a:t>Professional communication and team collaboration</a:t>
            </a:r>
            <a:r>
              <a:rPr lang="en-GB" sz="1000" b="0" i="0" dirty="0">
                <a:effectLst/>
                <a:latin typeface="fkGroteskNeue"/>
              </a:rPr>
              <a:t>. Washington, DC: National Academies Press. Available at: </a:t>
            </a:r>
            <a:r>
              <a:rPr lang="en-GB" sz="1000" b="1" i="0" dirty="0">
                <a:effectLst/>
                <a:latin typeface="unset"/>
                <a:hlinkClick r:id="rId5"/>
              </a:rPr>
              <a:t>https://www.ncbi.nlm.nih.gov/books/NBK2637/</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Prati, L.M. et al. (2006) 'Teamwork </a:t>
            </a:r>
            <a:r>
              <a:rPr lang="en-GB" sz="1000" b="0" i="0" dirty="0" err="1">
                <a:effectLst/>
                <a:latin typeface="fkGroteskNeue"/>
              </a:rPr>
              <a:t>behaviors</a:t>
            </a:r>
            <a:r>
              <a:rPr lang="en-GB" sz="1000" b="0" i="0" dirty="0">
                <a:effectLst/>
                <a:latin typeface="fkGroteskNeue"/>
              </a:rPr>
              <a:t>: A review and an integration of frameworks', </a:t>
            </a:r>
            <a:r>
              <a:rPr lang="en-GB" sz="1000" b="0" i="1" dirty="0">
                <a:effectLst/>
                <a:latin typeface="fkGroteskNeue"/>
              </a:rPr>
              <a:t>Small Group Research</a:t>
            </a:r>
            <a:r>
              <a:rPr lang="en-GB" sz="1000" b="0" i="0" dirty="0">
                <a:effectLst/>
                <a:latin typeface="fkGroteskNeue"/>
              </a:rPr>
              <a:t>, 37(5), pp. 640-657. Available at: </a:t>
            </a:r>
            <a:r>
              <a:rPr lang="en-GB" sz="1000" b="1" i="0" dirty="0">
                <a:effectLst/>
                <a:latin typeface="unset"/>
                <a:hlinkClick r:id="rId6"/>
              </a:rPr>
              <a:t>https://journals.sagepub.com/doi/10.1177/1046496406293125</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Ruge-Jones, L., Barley, W.C., Wilson, S.R. and Poole, M.S. (2025) 'Interacting barriers: How barriers compound across levels of analysis to affect teams', </a:t>
            </a:r>
            <a:r>
              <a:rPr lang="en-GB" sz="1000" b="0" i="1" dirty="0">
                <a:effectLst/>
                <a:latin typeface="fkGroteskNeue"/>
              </a:rPr>
              <a:t>Small Group Research</a:t>
            </a:r>
            <a:r>
              <a:rPr lang="en-GB" sz="1000" b="0" i="0" dirty="0">
                <a:effectLst/>
                <a:latin typeface="fkGroteskNeue"/>
              </a:rPr>
              <a:t>. </a:t>
            </a:r>
            <a:r>
              <a:rPr lang="en-GB" sz="1000" b="0" i="0" dirty="0" err="1">
                <a:effectLst/>
                <a:latin typeface="fkGroteskNeue"/>
              </a:rPr>
              <a:t>doi</a:t>
            </a:r>
            <a:r>
              <a:rPr lang="en-GB" sz="1000" b="0" i="0" dirty="0">
                <a:effectLst/>
                <a:latin typeface="fkGroteskNeue"/>
              </a:rPr>
              <a:t>: 10.1177/08933189241249963. Available at: </a:t>
            </a:r>
            <a:r>
              <a:rPr lang="en-GB" sz="1000" b="1" i="0" dirty="0">
                <a:effectLst/>
                <a:latin typeface="unset"/>
                <a:hlinkClick r:id="rId7"/>
              </a:rPr>
              <a:t>https://journals.sagepub.com/doi/10.1177/08933189241249963</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Harvard Business Publishing (2025) </a:t>
            </a:r>
            <a:r>
              <a:rPr lang="en-GB" sz="1000" b="0" i="1" dirty="0">
                <a:effectLst/>
                <a:latin typeface="fkGroteskNeue"/>
              </a:rPr>
              <a:t>HBR's 10 must reads on teams</a:t>
            </a:r>
            <a:r>
              <a:rPr lang="en-GB" sz="1000" b="0" i="0" dirty="0">
                <a:effectLst/>
                <a:latin typeface="fkGroteskNeue"/>
              </a:rPr>
              <a:t>. Boston, MA: Harvard Business Review Press. Available at: </a:t>
            </a:r>
            <a:r>
              <a:rPr lang="en-GB" sz="1000" b="1" i="0" dirty="0">
                <a:effectLst/>
                <a:latin typeface="unset"/>
                <a:hlinkClick r:id="rId8"/>
              </a:rPr>
              <a:t>https://hbr.org/product/hbrs-10-must-reads-on-teams-with-featured-article-the-discipline-of-teams-by-jon-r-katzenbach-and-doug</a:t>
            </a:r>
            <a:r>
              <a:rPr lang="en-GB" sz="1000" b="0" i="0" dirty="0">
                <a:effectLst/>
                <a:latin typeface="fkGroteskNeue"/>
              </a:rPr>
              <a:t> [Accessed 8 December 2025].​</a:t>
            </a:r>
          </a:p>
          <a:p>
            <a:pPr algn="l">
              <a:buFont typeface="Arial" panose="020B0604020202020204" pitchFamily="34" charset="0"/>
              <a:buChar char="•"/>
            </a:pPr>
            <a:r>
              <a:rPr lang="en-GB" sz="1000" b="0" i="0" dirty="0" err="1">
                <a:effectLst/>
                <a:latin typeface="fkGroteskNeue"/>
              </a:rPr>
              <a:t>Weavix</a:t>
            </a:r>
            <a:r>
              <a:rPr lang="en-GB" sz="1000" b="0" i="0" dirty="0">
                <a:effectLst/>
                <a:latin typeface="fkGroteskNeue"/>
              </a:rPr>
              <a:t> (2025) Top 10 communication challenges in the food industry. Available at: </a:t>
            </a:r>
            <a:r>
              <a:rPr lang="en-GB" sz="1000" b="1" i="0" dirty="0">
                <a:effectLst/>
                <a:latin typeface="unset"/>
                <a:hlinkClick r:id="rId9"/>
              </a:rPr>
              <a:t>https://weavix.com/blogs/communication-challenges-in-the-food-industry/</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OASES (2024) Effective team building in aviation: Tips and techniques. Available at: </a:t>
            </a:r>
            <a:r>
              <a:rPr lang="en-GB" sz="1000" b="1" i="0" dirty="0">
                <a:effectLst/>
                <a:latin typeface="unset"/>
                <a:hlinkClick r:id="rId10"/>
              </a:rPr>
              <a:t>https://www.oases.aero/blog/team-building-in-aviation/</a:t>
            </a:r>
            <a:r>
              <a:rPr lang="en-GB" sz="1000" b="0" i="0" dirty="0">
                <a:effectLst/>
                <a:latin typeface="fkGroteskNeue"/>
              </a:rPr>
              <a:t> [Accessed 8 December 2025].​</a:t>
            </a:r>
          </a:p>
          <a:p>
            <a:pPr algn="l">
              <a:buFont typeface="Arial" panose="020B0604020202020204" pitchFamily="34" charset="0"/>
              <a:buChar char="•"/>
            </a:pPr>
            <a:r>
              <a:rPr lang="en-GB" sz="1000" b="0" i="0" dirty="0">
                <a:effectLst/>
                <a:latin typeface="fkGroteskNeue"/>
              </a:rPr>
              <a:t>Google </a:t>
            </a:r>
            <a:r>
              <a:rPr lang="en-GB" sz="1000" b="0" i="0" dirty="0" err="1">
                <a:effectLst/>
                <a:latin typeface="fkGroteskNeue"/>
              </a:rPr>
              <a:t>re:Work</a:t>
            </a:r>
            <a:r>
              <a:rPr lang="en-GB" sz="1000" b="0" i="0" dirty="0">
                <a:effectLst/>
                <a:latin typeface="fkGroteskNeue"/>
              </a:rPr>
              <a:t> (no date) Understand team effectiveness. Available at: </a:t>
            </a:r>
            <a:r>
              <a:rPr lang="en-GB" sz="1000" b="1" i="0" dirty="0">
                <a:effectLst/>
                <a:latin typeface="unset"/>
                <a:hlinkClick r:id="rId11"/>
              </a:rPr>
              <a:t>https://rework.withgoogle.com/intl/en/guides/understanding-team-effectiveness</a:t>
            </a:r>
            <a:r>
              <a:rPr lang="en-GB" sz="1000" b="0" i="0" dirty="0">
                <a:effectLst/>
                <a:latin typeface="fkGroteskNeue"/>
              </a:rPr>
              <a:t> [Accessed 8 December 2025].​</a:t>
            </a:r>
          </a:p>
          <a:p>
            <a:pPr algn="l">
              <a:buFont typeface="Arial" panose="020B0604020202020204" pitchFamily="34" charset="0"/>
              <a:buChar char="•"/>
            </a:pPr>
            <a:r>
              <a:rPr lang="en-GB" sz="1000" b="0" i="0" dirty="0" err="1">
                <a:effectLst/>
                <a:latin typeface="fkGroteskNeue"/>
              </a:rPr>
              <a:t>Sonetics</a:t>
            </a:r>
            <a:r>
              <a:rPr lang="en-GB" sz="1000" b="0" i="0" dirty="0">
                <a:effectLst/>
                <a:latin typeface="fkGroteskNeue"/>
              </a:rPr>
              <a:t> (2021) Keep food processing lines moving with effective communication. Available at: </a:t>
            </a:r>
            <a:r>
              <a:rPr lang="en-GB" sz="1000" b="1" i="0" dirty="0">
                <a:effectLst/>
                <a:latin typeface="unset"/>
                <a:hlinkClick r:id="rId12"/>
              </a:rPr>
              <a:t>https://www.sonetics.com/keep-food-processing-lines-moving-with-effective-communication/</a:t>
            </a:r>
            <a:r>
              <a:rPr lang="en-GB" sz="1000" b="0" i="0" dirty="0">
                <a:effectLst/>
                <a:latin typeface="fkGroteskNeue"/>
              </a:rPr>
              <a:t> [Accessed 8 December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CFF2FC7-94B0-DB4F-890E-B2ECFBB300C8}">
  <we:reference id="05c2e1c9-3e1d-406e-9a91-e9ac64854143" version="1.0.0.0" store="developer" storeType="Registr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7</TotalTime>
  <Words>3189</Words>
  <Application>Microsoft Macintosh PowerPoint</Application>
  <PresentationFormat>Custom</PresentationFormat>
  <Paragraphs>129</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fkGroteskNeue</vt:lpstr>
      <vt:lpstr>unset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Andrei Bucur</cp:lastModifiedBy>
  <cp:revision>3</cp:revision>
  <dcterms:created xsi:type="dcterms:W3CDTF">2025-12-08T19:53:19Z</dcterms:created>
  <dcterms:modified xsi:type="dcterms:W3CDTF">2025-12-08T20:20:42Z</dcterms:modified>
</cp:coreProperties>
</file>