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70" autoAdjust="0"/>
    <p:restoredTop sz="70196" autoAdjust="0"/>
  </p:normalViewPr>
  <p:slideViewPr>
    <p:cSldViewPr snapToGrid="0" snapToObjects="1">
      <p:cViewPr varScale="1">
        <p:scale>
          <a:sx n="58" d="100"/>
          <a:sy n="58" d="100"/>
        </p:scale>
        <p:origin x="146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94988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Technical challenges are the most developed theme in the literature. Cloud data is highly volatile because virtual resources can be created, migrated or deleted quickly. Multi-tenancy complicates the separation of one user’s data from another user’s data. Investigators also lack direct access to hardware, which reduces autonomy and increases reliance on cloud service providers. Logging limitations create further difficulty because incomplete or inaccessible logs weaken event reconstruction and make it harder to prove a reliable chain of evidence.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13716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6355080"/>
            <a:ext cx="12191695" cy="502920"/>
          </a:xfrm>
          <a:prstGeom prst="rect">
            <a:avLst/>
          </a:prstGeom>
          <a:solidFill>
            <a:srgbClr val="071326"/>
          </a:solidFill>
          <a:ln w="12700">
            <a:solidFill>
              <a:srgbClr val="071326"/>
            </a:solidFill>
            <a:prstDash val="solid"/>
          </a:ln>
        </p:spPr>
        <p:txBody>
          <a:bodyPr/>
          <a:lstStyle/>
          <a:p>
            <a:endParaRPr lang="en-GB"/>
          </a:p>
        </p:txBody>
      </p:sp>
      <p:sp>
        <p:nvSpPr>
          <p:cNvPr id="5" name="Text 3"/>
          <p:cNvSpPr/>
          <p:nvPr/>
        </p:nvSpPr>
        <p:spPr>
          <a:xfrm>
            <a:off x="658368" y="1325880"/>
            <a:ext cx="10972800" cy="1417320"/>
          </a:xfrm>
          <a:prstGeom prst="rect">
            <a:avLst/>
          </a:prstGeom>
          <a:noFill/>
          <a:ln/>
        </p:spPr>
        <p:txBody>
          <a:bodyPr wrap="square" lIns="0" tIns="0" rIns="0" bIns="0" rtlCol="0" anchor="ctr"/>
          <a:lstStyle/>
          <a:p>
            <a:pPr marL="0" indent="0">
              <a:buNone/>
            </a:pPr>
            <a:r>
              <a:rPr lang="en-US" sz="3800" b="1" dirty="0">
                <a:solidFill>
                  <a:srgbClr val="F8FAFC"/>
                </a:solidFill>
                <a:latin typeface="Aptos Display" pitchFamily="34" charset="0"/>
                <a:ea typeface="Aptos Display" pitchFamily="34" charset="-122"/>
                <a:cs typeface="Aptos Display" pitchFamily="34" charset="-120"/>
              </a:rPr>
              <a:t>Challenges and Limitations of</a:t>
            </a:r>
            <a:endParaRPr lang="en-US" sz="3800" dirty="0"/>
          </a:p>
          <a:p>
            <a:pPr marL="0" indent="0">
              <a:buNone/>
            </a:pPr>
            <a:r>
              <a:rPr lang="en-US" sz="3800" b="1" dirty="0">
                <a:solidFill>
                  <a:srgbClr val="F8FAFC"/>
                </a:solidFill>
                <a:latin typeface="Aptos Display" pitchFamily="34" charset="0"/>
                <a:ea typeface="Aptos Display" pitchFamily="34" charset="-122"/>
                <a:cs typeface="Aptos Display" pitchFamily="34" charset="-120"/>
              </a:rPr>
              <a:t>Digital Forensics in Cloud Computing Environments</a:t>
            </a:r>
            <a:endParaRPr lang="en-US" sz="3800" dirty="0"/>
          </a:p>
        </p:txBody>
      </p:sp>
      <p:sp>
        <p:nvSpPr>
          <p:cNvPr id="6" name="Text 4"/>
          <p:cNvSpPr/>
          <p:nvPr/>
        </p:nvSpPr>
        <p:spPr>
          <a:xfrm>
            <a:off x="694944" y="2971800"/>
            <a:ext cx="7132320" cy="384048"/>
          </a:xfrm>
          <a:prstGeom prst="rect">
            <a:avLst/>
          </a:prstGeom>
          <a:noFill/>
          <a:ln/>
        </p:spPr>
        <p:txBody>
          <a:bodyPr wrap="square" lIns="0" tIns="0" rIns="0" bIns="0" rtlCol="0" anchor="ctr"/>
          <a:lstStyle/>
          <a:p>
            <a:pPr marL="0" indent="0">
              <a:buNone/>
            </a:pPr>
            <a:r>
              <a:rPr lang="en-US" sz="2200" b="1" dirty="0">
                <a:solidFill>
                  <a:srgbClr val="38BDF8"/>
                </a:solidFill>
              </a:rPr>
              <a:t>A Systematic Literature Review</a:t>
            </a:r>
            <a:endParaRPr lang="en-US" sz="2200" dirty="0"/>
          </a:p>
        </p:txBody>
      </p:sp>
      <p:sp>
        <p:nvSpPr>
          <p:cNvPr id="7" name="Shape 5"/>
          <p:cNvSpPr/>
          <p:nvPr/>
        </p:nvSpPr>
        <p:spPr>
          <a:xfrm>
            <a:off x="694944" y="3584448"/>
            <a:ext cx="2926080" cy="0"/>
          </a:xfrm>
          <a:prstGeom prst="line">
            <a:avLst/>
          </a:prstGeom>
          <a:noFill/>
          <a:ln w="25400">
            <a:solidFill>
              <a:srgbClr val="F5C542"/>
            </a:solidFill>
            <a:prstDash val="solid"/>
          </a:ln>
        </p:spPr>
        <p:txBody>
          <a:bodyPr/>
          <a:lstStyle/>
          <a:p>
            <a:endParaRPr lang="en-GB"/>
          </a:p>
        </p:txBody>
      </p:sp>
      <p:sp>
        <p:nvSpPr>
          <p:cNvPr id="8" name="Shape 6"/>
          <p:cNvSpPr/>
          <p:nvPr/>
        </p:nvSpPr>
        <p:spPr>
          <a:xfrm>
            <a:off x="7406640" y="3840480"/>
            <a:ext cx="4023360" cy="1188720"/>
          </a:xfrm>
          <a:prstGeom prst="roundRect">
            <a:avLst>
              <a:gd name="adj" fmla="val 6154"/>
            </a:avLst>
          </a:prstGeom>
          <a:solidFill>
            <a:srgbClr val="16243A"/>
          </a:solidFill>
          <a:ln w="15240">
            <a:solidFill>
              <a:srgbClr val="253A5C">
                <a:alpha val="80000"/>
              </a:srgbClr>
            </a:solidFill>
            <a:prstDash val="solid"/>
          </a:ln>
        </p:spPr>
        <p:txBody>
          <a:bodyPr/>
          <a:lstStyle/>
          <a:p>
            <a:endParaRPr lang="en-GB"/>
          </a:p>
        </p:txBody>
      </p:sp>
      <p:sp>
        <p:nvSpPr>
          <p:cNvPr id="9" name="Text 7"/>
          <p:cNvSpPr/>
          <p:nvPr/>
        </p:nvSpPr>
        <p:spPr>
          <a:xfrm>
            <a:off x="7726680" y="4114800"/>
            <a:ext cx="3474720" cy="256032"/>
          </a:xfrm>
          <a:prstGeom prst="rect">
            <a:avLst/>
          </a:prstGeom>
          <a:noFill/>
          <a:ln/>
        </p:spPr>
        <p:txBody>
          <a:bodyPr wrap="square" lIns="0" tIns="0" rIns="0" bIns="0" rtlCol="0" anchor="ctr"/>
          <a:lstStyle/>
          <a:p>
            <a:pPr marL="0" indent="0" algn="ctr">
              <a:buNone/>
            </a:pPr>
            <a:r>
              <a:rPr lang="en-US" sz="1800" b="1" dirty="0">
                <a:solidFill>
                  <a:srgbClr val="F8FAFC"/>
                </a:solidFill>
              </a:rPr>
              <a:t>Cloud Digital Forensics</a:t>
            </a:r>
            <a:endParaRPr lang="en-US" sz="1800" dirty="0"/>
          </a:p>
        </p:txBody>
      </p:sp>
      <p:sp>
        <p:nvSpPr>
          <p:cNvPr id="10" name="Text 8"/>
          <p:cNvSpPr/>
          <p:nvPr/>
        </p:nvSpPr>
        <p:spPr>
          <a:xfrm>
            <a:off x="7726680" y="4462272"/>
            <a:ext cx="3474720" cy="228600"/>
          </a:xfrm>
          <a:prstGeom prst="rect">
            <a:avLst/>
          </a:prstGeom>
          <a:noFill/>
          <a:ln/>
        </p:spPr>
        <p:txBody>
          <a:bodyPr wrap="square" lIns="0" tIns="0" rIns="0" bIns="0" rtlCol="0" anchor="ctr"/>
          <a:lstStyle/>
          <a:p>
            <a:pPr marL="0" indent="0" algn="ctr">
              <a:buNone/>
            </a:pPr>
            <a:r>
              <a:rPr lang="en-US" sz="1300" dirty="0">
                <a:solidFill>
                  <a:srgbClr val="CBD5E1"/>
                </a:solidFill>
              </a:rPr>
              <a:t>Research proposal presentation</a:t>
            </a:r>
            <a:endParaRPr lang="en-US" sz="1300" dirty="0"/>
          </a:p>
        </p:txBody>
      </p:sp>
      <p:sp>
        <p:nvSpPr>
          <p:cNvPr id="11" name="Text 9"/>
          <p:cNvSpPr/>
          <p:nvPr/>
        </p:nvSpPr>
        <p:spPr>
          <a:xfrm>
            <a:off x="658368" y="6446520"/>
            <a:ext cx="6583680" cy="228600"/>
          </a:xfrm>
          <a:prstGeom prst="rect">
            <a:avLst/>
          </a:prstGeom>
          <a:noFill/>
          <a:ln/>
        </p:spPr>
        <p:txBody>
          <a:bodyPr wrap="square" lIns="0" tIns="0" rIns="0" bIns="0" rtlCol="0" anchor="ctr"/>
          <a:lstStyle/>
          <a:p>
            <a:pPr marL="0" indent="0">
              <a:buNone/>
            </a:pPr>
            <a:r>
              <a:rPr lang="en-US" sz="1100" dirty="0">
                <a:solidFill>
                  <a:srgbClr val="94A3B8"/>
                </a:solidFill>
              </a:rPr>
              <a:t>Prepared for academic presentation</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01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Research Context</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Cloud computing changes how digital evidence is acquired and preserved.</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685800" y="1664208"/>
            <a:ext cx="5532120" cy="4343400"/>
          </a:xfrm>
          <a:prstGeom prst="roundRect">
            <a:avLst>
              <a:gd name="adj" fmla="val 1684"/>
            </a:avLst>
          </a:prstGeom>
          <a:solidFill>
            <a:srgbClr val="111C2F"/>
          </a:solidFill>
          <a:ln w="15240">
            <a:solidFill>
              <a:srgbClr val="253A5C">
                <a:alpha val="80000"/>
              </a:srgbClr>
            </a:solidFill>
            <a:prstDash val="solid"/>
          </a:ln>
        </p:spPr>
        <p:txBody>
          <a:bodyPr/>
          <a:lstStyle/>
          <a:p>
            <a:endParaRPr lang="en-GB"/>
          </a:p>
        </p:txBody>
      </p:sp>
      <p:sp>
        <p:nvSpPr>
          <p:cNvPr id="10" name="Text 8"/>
          <p:cNvSpPr/>
          <p:nvPr/>
        </p:nvSpPr>
        <p:spPr>
          <a:xfrm>
            <a:off x="960120" y="2002536"/>
            <a:ext cx="228600" cy="274320"/>
          </a:xfrm>
          <a:prstGeom prst="rect">
            <a:avLst/>
          </a:prstGeom>
          <a:noFill/>
          <a:ln/>
        </p:spPr>
        <p:txBody>
          <a:bodyPr wrap="square" lIns="0" tIns="0" rIns="0" bIns="0" rtlCol="0" anchor="ctr"/>
          <a:lstStyle/>
          <a:p>
            <a:pPr marL="0" indent="0">
              <a:buNone/>
            </a:pPr>
            <a:r>
              <a:rPr lang="en-US" sz="2500" b="1" dirty="0">
                <a:solidFill>
                  <a:srgbClr val="38BDF8"/>
                </a:solidFill>
              </a:rPr>
              <a:t>•</a:t>
            </a:r>
            <a:endParaRPr lang="en-US" sz="2500" dirty="0"/>
          </a:p>
        </p:txBody>
      </p:sp>
      <p:sp>
        <p:nvSpPr>
          <p:cNvPr id="11" name="Text 9"/>
          <p:cNvSpPr/>
          <p:nvPr/>
        </p:nvSpPr>
        <p:spPr>
          <a:xfrm>
            <a:off x="1252728" y="1965960"/>
            <a:ext cx="4800600" cy="384048"/>
          </a:xfrm>
          <a:prstGeom prst="rect">
            <a:avLst/>
          </a:prstGeom>
          <a:noFill/>
          <a:ln/>
        </p:spPr>
        <p:txBody>
          <a:bodyPr wrap="square" lIns="254" tIns="254" rIns="254" bIns="254" rtlCol="0" anchor="ctr">
            <a:normAutofit/>
          </a:bodyPr>
          <a:lstStyle/>
          <a:p>
            <a:pPr marL="0" indent="0">
              <a:buNone/>
            </a:pPr>
            <a:r>
              <a:rPr lang="en-US" sz="2100" dirty="0">
                <a:solidFill>
                  <a:srgbClr val="F8FAFC"/>
                </a:solidFill>
                <a:latin typeface="Aptos" pitchFamily="34" charset="0"/>
                <a:ea typeface="Aptos" pitchFamily="34" charset="-122"/>
                <a:cs typeface="Aptos" pitchFamily="34" charset="-120"/>
              </a:rPr>
              <a:t>Cloud computing is now core digital infrastructure</a:t>
            </a:r>
            <a:endParaRPr lang="en-US" sz="2100" dirty="0"/>
          </a:p>
        </p:txBody>
      </p:sp>
      <p:sp>
        <p:nvSpPr>
          <p:cNvPr id="12" name="Text 10"/>
          <p:cNvSpPr/>
          <p:nvPr/>
        </p:nvSpPr>
        <p:spPr>
          <a:xfrm>
            <a:off x="960120" y="2587752"/>
            <a:ext cx="228600" cy="274320"/>
          </a:xfrm>
          <a:prstGeom prst="rect">
            <a:avLst/>
          </a:prstGeom>
          <a:noFill/>
          <a:ln/>
        </p:spPr>
        <p:txBody>
          <a:bodyPr wrap="square" lIns="0" tIns="0" rIns="0" bIns="0" rtlCol="0" anchor="ctr"/>
          <a:lstStyle/>
          <a:p>
            <a:pPr marL="0" indent="0">
              <a:buNone/>
            </a:pPr>
            <a:r>
              <a:rPr lang="en-US" sz="2500" b="1" dirty="0">
                <a:solidFill>
                  <a:srgbClr val="38BDF8"/>
                </a:solidFill>
              </a:rPr>
              <a:t>•</a:t>
            </a:r>
            <a:endParaRPr lang="en-US" sz="2500" dirty="0"/>
          </a:p>
        </p:txBody>
      </p:sp>
      <p:sp>
        <p:nvSpPr>
          <p:cNvPr id="13" name="Text 11"/>
          <p:cNvSpPr/>
          <p:nvPr/>
        </p:nvSpPr>
        <p:spPr>
          <a:xfrm>
            <a:off x="1252728" y="2551176"/>
            <a:ext cx="4800600" cy="384048"/>
          </a:xfrm>
          <a:prstGeom prst="rect">
            <a:avLst/>
          </a:prstGeom>
          <a:noFill/>
          <a:ln/>
        </p:spPr>
        <p:txBody>
          <a:bodyPr wrap="square" lIns="254" tIns="254" rIns="254" bIns="254" rtlCol="0" anchor="ctr">
            <a:normAutofit/>
          </a:bodyPr>
          <a:lstStyle/>
          <a:p>
            <a:pPr marL="0" indent="0">
              <a:buNone/>
            </a:pPr>
            <a:r>
              <a:rPr lang="en-US" sz="2100" dirty="0">
                <a:solidFill>
                  <a:srgbClr val="F8FAFC"/>
                </a:solidFill>
                <a:latin typeface="Aptos" pitchFamily="34" charset="0"/>
                <a:ea typeface="Aptos" pitchFamily="34" charset="-122"/>
                <a:cs typeface="Aptos" pitchFamily="34" charset="-120"/>
              </a:rPr>
              <a:t>Adopted in finance, healthcare, government and enterprise systems</a:t>
            </a:r>
            <a:endParaRPr lang="en-US" sz="2100" dirty="0"/>
          </a:p>
        </p:txBody>
      </p:sp>
      <p:sp>
        <p:nvSpPr>
          <p:cNvPr id="14" name="Text 12"/>
          <p:cNvSpPr/>
          <p:nvPr/>
        </p:nvSpPr>
        <p:spPr>
          <a:xfrm>
            <a:off x="960120" y="3172968"/>
            <a:ext cx="228600" cy="274320"/>
          </a:xfrm>
          <a:prstGeom prst="rect">
            <a:avLst/>
          </a:prstGeom>
          <a:noFill/>
          <a:ln/>
        </p:spPr>
        <p:txBody>
          <a:bodyPr wrap="square" lIns="0" tIns="0" rIns="0" bIns="0" rtlCol="0" anchor="ctr"/>
          <a:lstStyle/>
          <a:p>
            <a:pPr marL="0" indent="0">
              <a:buNone/>
            </a:pPr>
            <a:r>
              <a:rPr lang="en-US" sz="2500" b="1" dirty="0">
                <a:solidFill>
                  <a:srgbClr val="38BDF8"/>
                </a:solidFill>
              </a:rPr>
              <a:t>•</a:t>
            </a:r>
            <a:endParaRPr lang="en-US" sz="2500" dirty="0"/>
          </a:p>
        </p:txBody>
      </p:sp>
      <p:sp>
        <p:nvSpPr>
          <p:cNvPr id="15" name="Text 13"/>
          <p:cNvSpPr/>
          <p:nvPr/>
        </p:nvSpPr>
        <p:spPr>
          <a:xfrm>
            <a:off x="1252728" y="3136392"/>
            <a:ext cx="4800600" cy="384048"/>
          </a:xfrm>
          <a:prstGeom prst="rect">
            <a:avLst/>
          </a:prstGeom>
          <a:noFill/>
          <a:ln/>
        </p:spPr>
        <p:txBody>
          <a:bodyPr wrap="square" lIns="254" tIns="254" rIns="254" bIns="254" rtlCol="0" anchor="ctr">
            <a:normAutofit/>
          </a:bodyPr>
          <a:lstStyle/>
          <a:p>
            <a:pPr marL="0" indent="0">
              <a:buNone/>
            </a:pPr>
            <a:r>
              <a:rPr lang="en-US" sz="2100" dirty="0">
                <a:solidFill>
                  <a:srgbClr val="F8FAFC"/>
                </a:solidFill>
                <a:latin typeface="Aptos" pitchFamily="34" charset="0"/>
                <a:ea typeface="Aptos" pitchFamily="34" charset="-122"/>
                <a:cs typeface="Aptos" pitchFamily="34" charset="-120"/>
              </a:rPr>
              <a:t>IaaS, PaaS and SaaS add control and abstraction layers</a:t>
            </a:r>
            <a:endParaRPr lang="en-US" sz="2100" dirty="0"/>
          </a:p>
        </p:txBody>
      </p:sp>
      <p:sp>
        <p:nvSpPr>
          <p:cNvPr id="16" name="Text 14"/>
          <p:cNvSpPr/>
          <p:nvPr/>
        </p:nvSpPr>
        <p:spPr>
          <a:xfrm>
            <a:off x="960120" y="3758184"/>
            <a:ext cx="228600" cy="274320"/>
          </a:xfrm>
          <a:prstGeom prst="rect">
            <a:avLst/>
          </a:prstGeom>
          <a:noFill/>
          <a:ln/>
        </p:spPr>
        <p:txBody>
          <a:bodyPr wrap="square" lIns="0" tIns="0" rIns="0" bIns="0" rtlCol="0" anchor="ctr"/>
          <a:lstStyle/>
          <a:p>
            <a:pPr marL="0" indent="0">
              <a:buNone/>
            </a:pPr>
            <a:r>
              <a:rPr lang="en-US" sz="2500" b="1" dirty="0">
                <a:solidFill>
                  <a:srgbClr val="38BDF8"/>
                </a:solidFill>
              </a:rPr>
              <a:t>•</a:t>
            </a:r>
            <a:endParaRPr lang="en-US" sz="2500" dirty="0"/>
          </a:p>
        </p:txBody>
      </p:sp>
      <p:sp>
        <p:nvSpPr>
          <p:cNvPr id="17" name="Text 15"/>
          <p:cNvSpPr/>
          <p:nvPr/>
        </p:nvSpPr>
        <p:spPr>
          <a:xfrm>
            <a:off x="1252728" y="3721608"/>
            <a:ext cx="4800600" cy="384048"/>
          </a:xfrm>
          <a:prstGeom prst="rect">
            <a:avLst/>
          </a:prstGeom>
          <a:noFill/>
          <a:ln/>
        </p:spPr>
        <p:txBody>
          <a:bodyPr wrap="square" lIns="254" tIns="254" rIns="254" bIns="254" rtlCol="0" anchor="ctr">
            <a:normAutofit/>
          </a:bodyPr>
          <a:lstStyle/>
          <a:p>
            <a:pPr marL="0" indent="0">
              <a:buNone/>
            </a:pPr>
            <a:r>
              <a:rPr lang="en-US" sz="2100" dirty="0">
                <a:solidFill>
                  <a:srgbClr val="F8FAFC"/>
                </a:solidFill>
                <a:latin typeface="Aptos" pitchFamily="34" charset="0"/>
                <a:ea typeface="Aptos" pitchFamily="34" charset="-122"/>
                <a:cs typeface="Aptos" pitchFamily="34" charset="-120"/>
              </a:rPr>
              <a:t>Multi-tenancy, virtualisation and geographic distribution reduce visibility</a:t>
            </a:r>
            <a:endParaRPr lang="en-US" sz="2100" dirty="0"/>
          </a:p>
        </p:txBody>
      </p:sp>
      <p:sp>
        <p:nvSpPr>
          <p:cNvPr id="18" name="Text 16"/>
          <p:cNvSpPr/>
          <p:nvPr/>
        </p:nvSpPr>
        <p:spPr>
          <a:xfrm>
            <a:off x="960120" y="4343400"/>
            <a:ext cx="228600" cy="274320"/>
          </a:xfrm>
          <a:prstGeom prst="rect">
            <a:avLst/>
          </a:prstGeom>
          <a:noFill/>
          <a:ln/>
        </p:spPr>
        <p:txBody>
          <a:bodyPr wrap="square" lIns="0" tIns="0" rIns="0" bIns="0" rtlCol="0" anchor="ctr"/>
          <a:lstStyle/>
          <a:p>
            <a:pPr marL="0" indent="0">
              <a:buNone/>
            </a:pPr>
            <a:r>
              <a:rPr lang="en-US" sz="2500" b="1" dirty="0">
                <a:solidFill>
                  <a:srgbClr val="38BDF8"/>
                </a:solidFill>
              </a:rPr>
              <a:t>•</a:t>
            </a:r>
            <a:endParaRPr lang="en-US" sz="2500" dirty="0"/>
          </a:p>
        </p:txBody>
      </p:sp>
      <p:sp>
        <p:nvSpPr>
          <p:cNvPr id="19" name="Text 17"/>
          <p:cNvSpPr/>
          <p:nvPr/>
        </p:nvSpPr>
        <p:spPr>
          <a:xfrm>
            <a:off x="1252728" y="4306824"/>
            <a:ext cx="4800600" cy="384048"/>
          </a:xfrm>
          <a:prstGeom prst="rect">
            <a:avLst/>
          </a:prstGeom>
          <a:noFill/>
          <a:ln/>
        </p:spPr>
        <p:txBody>
          <a:bodyPr wrap="square" lIns="254" tIns="254" rIns="254" bIns="254" rtlCol="0" anchor="ctr">
            <a:normAutofit/>
          </a:bodyPr>
          <a:lstStyle/>
          <a:p>
            <a:pPr marL="0" indent="0">
              <a:buNone/>
            </a:pPr>
            <a:r>
              <a:rPr lang="en-US" sz="2100" dirty="0">
                <a:solidFill>
                  <a:srgbClr val="F8FAFC"/>
                </a:solidFill>
                <a:latin typeface="Aptos" pitchFamily="34" charset="0"/>
                <a:ea typeface="Aptos" pitchFamily="34" charset="-122"/>
                <a:cs typeface="Aptos" pitchFamily="34" charset="-120"/>
              </a:rPr>
              <a:t>Traditional device-based forensic acquisition becomes limited [1], [5]</a:t>
            </a:r>
            <a:endParaRPr lang="en-US" sz="2100" dirty="0"/>
          </a:p>
        </p:txBody>
      </p:sp>
      <p:sp>
        <p:nvSpPr>
          <p:cNvPr id="20" name="Shape 18"/>
          <p:cNvSpPr/>
          <p:nvPr/>
        </p:nvSpPr>
        <p:spPr>
          <a:xfrm>
            <a:off x="6720840" y="1719072"/>
            <a:ext cx="4526280" cy="4224528"/>
          </a:xfrm>
          <a:prstGeom prst="roundRect">
            <a:avLst>
              <a:gd name="adj" fmla="val 1732"/>
            </a:avLst>
          </a:prstGeom>
          <a:solidFill>
            <a:srgbClr val="0E1A2D"/>
          </a:solidFill>
          <a:ln w="15240">
            <a:solidFill>
              <a:srgbClr val="253A5C">
                <a:alpha val="80000"/>
              </a:srgbClr>
            </a:solidFill>
            <a:prstDash val="solid"/>
          </a:ln>
        </p:spPr>
        <p:txBody>
          <a:bodyPr/>
          <a:lstStyle/>
          <a:p>
            <a:endParaRPr lang="en-GB"/>
          </a:p>
        </p:txBody>
      </p:sp>
      <p:sp>
        <p:nvSpPr>
          <p:cNvPr id="21" name="Text 19"/>
          <p:cNvSpPr/>
          <p:nvPr/>
        </p:nvSpPr>
        <p:spPr>
          <a:xfrm>
            <a:off x="7022592" y="1965960"/>
            <a:ext cx="3931920" cy="320040"/>
          </a:xfrm>
          <a:prstGeom prst="rect">
            <a:avLst/>
          </a:prstGeom>
          <a:noFill/>
          <a:ln/>
        </p:spPr>
        <p:txBody>
          <a:bodyPr wrap="square" lIns="0" tIns="0" rIns="0" bIns="0" rtlCol="0" anchor="ctr"/>
          <a:lstStyle/>
          <a:p>
            <a:pPr marL="0" indent="0" algn="ctr">
              <a:buNone/>
            </a:pPr>
            <a:r>
              <a:rPr lang="en-US" sz="2200" b="1" dirty="0">
                <a:solidFill>
                  <a:srgbClr val="F8FAFC"/>
                </a:solidFill>
              </a:rPr>
              <a:t>Traditional vs Cloud Forensics</a:t>
            </a:r>
            <a:endParaRPr lang="en-US" sz="2200" dirty="0"/>
          </a:p>
        </p:txBody>
      </p:sp>
      <p:sp>
        <p:nvSpPr>
          <p:cNvPr id="22" name="Text 20"/>
          <p:cNvSpPr/>
          <p:nvPr/>
        </p:nvSpPr>
        <p:spPr>
          <a:xfrm>
            <a:off x="7269480" y="2788920"/>
            <a:ext cx="585216" cy="585216"/>
          </a:xfrm>
          <a:prstGeom prst="ellipse">
            <a:avLst/>
          </a:prstGeom>
          <a:solidFill>
            <a:srgbClr val="22C55E">
              <a:alpha val="92000"/>
            </a:srgbClr>
          </a:solidFill>
          <a:ln w="15240">
            <a:solidFill>
              <a:srgbClr val="22C55E"/>
            </a:solidFill>
          </a:ln>
        </p:spPr>
        <p:txBody>
          <a:bodyPr wrap="square" lIns="0" tIns="0" rIns="0" bIns="0" rtlCol="0" anchor="ctr"/>
          <a:lstStyle/>
          <a:p>
            <a:pPr marL="0" indent="0" algn="ctr">
              <a:buNone/>
            </a:pPr>
            <a:r>
              <a:rPr lang="en-US" sz="1800" b="1" dirty="0">
                <a:solidFill>
                  <a:srgbClr val="FFFFFF"/>
                </a:solidFill>
              </a:rPr>
              <a:t>1</a:t>
            </a:r>
            <a:endParaRPr lang="en-US" sz="1800" dirty="0"/>
          </a:p>
        </p:txBody>
      </p:sp>
      <p:sp>
        <p:nvSpPr>
          <p:cNvPr id="23" name="Text 21"/>
          <p:cNvSpPr/>
          <p:nvPr/>
        </p:nvSpPr>
        <p:spPr>
          <a:xfrm>
            <a:off x="6949440" y="3520440"/>
            <a:ext cx="1234440" cy="640080"/>
          </a:xfrm>
          <a:prstGeom prst="rect">
            <a:avLst/>
          </a:prstGeom>
          <a:noFill/>
          <a:ln/>
        </p:spPr>
        <p:txBody>
          <a:bodyPr wrap="square" lIns="0" tIns="0" rIns="0" bIns="0" rtlCol="0" anchor="ctr"/>
          <a:lstStyle/>
          <a:p>
            <a:pPr marL="0" indent="0" algn="ctr">
              <a:buNone/>
            </a:pPr>
            <a:r>
              <a:rPr lang="en-US" sz="1600" b="1" dirty="0">
                <a:solidFill>
                  <a:srgbClr val="F8FAFC"/>
                </a:solidFill>
              </a:rPr>
              <a:t>Device</a:t>
            </a:r>
            <a:endParaRPr lang="en-US" sz="1600" dirty="0"/>
          </a:p>
          <a:p>
            <a:pPr marL="0" indent="0" algn="ctr">
              <a:buNone/>
            </a:pPr>
            <a:r>
              <a:rPr lang="en-US" sz="1600" b="1" dirty="0">
                <a:solidFill>
                  <a:srgbClr val="F8FAFC"/>
                </a:solidFill>
              </a:rPr>
              <a:t>control</a:t>
            </a:r>
            <a:endParaRPr lang="en-US" sz="1600" dirty="0"/>
          </a:p>
        </p:txBody>
      </p:sp>
      <p:sp>
        <p:nvSpPr>
          <p:cNvPr id="24" name="Text 22"/>
          <p:cNvSpPr/>
          <p:nvPr/>
        </p:nvSpPr>
        <p:spPr>
          <a:xfrm>
            <a:off x="8503920" y="2788920"/>
            <a:ext cx="585216" cy="585216"/>
          </a:xfrm>
          <a:prstGeom prst="ellipse">
            <a:avLst/>
          </a:prstGeom>
          <a:solidFill>
            <a:srgbClr val="38BDF8">
              <a:alpha val="92000"/>
            </a:srgbClr>
          </a:solidFill>
          <a:ln w="15240">
            <a:solidFill>
              <a:srgbClr val="38BDF8"/>
            </a:solidFill>
          </a:ln>
        </p:spPr>
        <p:txBody>
          <a:bodyPr wrap="square" lIns="0" tIns="0" rIns="0" bIns="0" rtlCol="0" anchor="ctr"/>
          <a:lstStyle/>
          <a:p>
            <a:pPr marL="0" indent="0" algn="ctr">
              <a:buNone/>
            </a:pPr>
            <a:r>
              <a:rPr lang="en-US" sz="1800" b="1" dirty="0">
                <a:solidFill>
                  <a:srgbClr val="FFFFFF"/>
                </a:solidFill>
              </a:rPr>
              <a:t>2</a:t>
            </a:r>
            <a:endParaRPr lang="en-US" sz="1800" dirty="0"/>
          </a:p>
        </p:txBody>
      </p:sp>
      <p:sp>
        <p:nvSpPr>
          <p:cNvPr id="25" name="Text 23"/>
          <p:cNvSpPr/>
          <p:nvPr/>
        </p:nvSpPr>
        <p:spPr>
          <a:xfrm>
            <a:off x="8183880" y="3520440"/>
            <a:ext cx="1234440" cy="640080"/>
          </a:xfrm>
          <a:prstGeom prst="rect">
            <a:avLst/>
          </a:prstGeom>
          <a:noFill/>
          <a:ln/>
        </p:spPr>
        <p:txBody>
          <a:bodyPr wrap="square" lIns="0" tIns="0" rIns="0" bIns="0" rtlCol="0" anchor="ctr"/>
          <a:lstStyle/>
          <a:p>
            <a:pPr marL="0" indent="0" algn="ctr">
              <a:buNone/>
            </a:pPr>
            <a:r>
              <a:rPr lang="en-US" sz="1600" b="1" dirty="0">
                <a:solidFill>
                  <a:srgbClr val="F8FAFC"/>
                </a:solidFill>
              </a:rPr>
              <a:t>Cloud</a:t>
            </a:r>
            <a:endParaRPr lang="en-US" sz="1600" dirty="0"/>
          </a:p>
          <a:p>
            <a:pPr marL="0" indent="0" algn="ctr">
              <a:buNone/>
            </a:pPr>
            <a:r>
              <a:rPr lang="en-US" sz="1600" b="1" dirty="0">
                <a:solidFill>
                  <a:srgbClr val="F8FAFC"/>
                </a:solidFill>
              </a:rPr>
              <a:t>abstraction</a:t>
            </a:r>
            <a:endParaRPr lang="en-US" sz="1600" dirty="0"/>
          </a:p>
        </p:txBody>
      </p:sp>
      <p:sp>
        <p:nvSpPr>
          <p:cNvPr id="26" name="Text 24"/>
          <p:cNvSpPr/>
          <p:nvPr/>
        </p:nvSpPr>
        <p:spPr>
          <a:xfrm>
            <a:off x="9738360" y="2788920"/>
            <a:ext cx="585216" cy="585216"/>
          </a:xfrm>
          <a:prstGeom prst="ellipse">
            <a:avLst/>
          </a:prstGeom>
          <a:solidFill>
            <a:srgbClr val="F97316">
              <a:alpha val="92000"/>
            </a:srgbClr>
          </a:solidFill>
          <a:ln w="15240">
            <a:solidFill>
              <a:srgbClr val="F97316"/>
            </a:solidFill>
          </a:ln>
        </p:spPr>
        <p:txBody>
          <a:bodyPr wrap="square" lIns="0" tIns="0" rIns="0" bIns="0" rtlCol="0" anchor="ctr"/>
          <a:lstStyle/>
          <a:p>
            <a:pPr marL="0" indent="0" algn="ctr">
              <a:buNone/>
            </a:pPr>
            <a:r>
              <a:rPr lang="en-US" sz="1800" b="1" dirty="0">
                <a:solidFill>
                  <a:srgbClr val="FFFFFF"/>
                </a:solidFill>
              </a:rPr>
              <a:t>3</a:t>
            </a:r>
            <a:endParaRPr lang="en-US" sz="1800" dirty="0"/>
          </a:p>
        </p:txBody>
      </p:sp>
      <p:sp>
        <p:nvSpPr>
          <p:cNvPr id="27" name="Text 25"/>
          <p:cNvSpPr/>
          <p:nvPr/>
        </p:nvSpPr>
        <p:spPr>
          <a:xfrm>
            <a:off x="9418320" y="3520440"/>
            <a:ext cx="1234440" cy="640080"/>
          </a:xfrm>
          <a:prstGeom prst="rect">
            <a:avLst/>
          </a:prstGeom>
          <a:noFill/>
          <a:ln/>
        </p:spPr>
        <p:txBody>
          <a:bodyPr wrap="square" lIns="0" tIns="0" rIns="0" bIns="0" rtlCol="0" anchor="ctr"/>
          <a:lstStyle/>
          <a:p>
            <a:pPr marL="0" indent="0" algn="ctr">
              <a:buNone/>
            </a:pPr>
            <a:r>
              <a:rPr lang="en-US" sz="1600" b="1" dirty="0">
                <a:solidFill>
                  <a:srgbClr val="F8FAFC"/>
                </a:solidFill>
              </a:rPr>
              <a:t>CSP</a:t>
            </a:r>
            <a:endParaRPr lang="en-US" sz="1600" dirty="0"/>
          </a:p>
          <a:p>
            <a:pPr marL="0" indent="0" algn="ctr">
              <a:buNone/>
            </a:pPr>
            <a:r>
              <a:rPr lang="en-US" sz="1600" b="1" dirty="0">
                <a:solidFill>
                  <a:srgbClr val="F8FAFC"/>
                </a:solidFill>
              </a:rPr>
              <a:t>dependency</a:t>
            </a:r>
            <a:endParaRPr lang="en-US" sz="1600" dirty="0"/>
          </a:p>
        </p:txBody>
      </p:sp>
      <p:sp>
        <p:nvSpPr>
          <p:cNvPr id="28" name="Shape 26"/>
          <p:cNvSpPr/>
          <p:nvPr/>
        </p:nvSpPr>
        <p:spPr>
          <a:xfrm>
            <a:off x="7845552" y="3081528"/>
            <a:ext cx="676656" cy="0"/>
          </a:xfrm>
          <a:prstGeom prst="line">
            <a:avLst/>
          </a:prstGeom>
          <a:noFill/>
          <a:ln w="25400">
            <a:solidFill>
              <a:srgbClr val="38BDF8"/>
            </a:solidFill>
            <a:prstDash val="solid"/>
            <a:headEnd type="none"/>
            <a:tailEnd type="triangle"/>
          </a:ln>
        </p:spPr>
        <p:txBody>
          <a:bodyPr/>
          <a:lstStyle/>
          <a:p>
            <a:endParaRPr lang="en-GB"/>
          </a:p>
        </p:txBody>
      </p:sp>
      <p:sp>
        <p:nvSpPr>
          <p:cNvPr id="29" name="Shape 27"/>
          <p:cNvSpPr/>
          <p:nvPr/>
        </p:nvSpPr>
        <p:spPr>
          <a:xfrm>
            <a:off x="9079992" y="3081528"/>
            <a:ext cx="676656" cy="0"/>
          </a:xfrm>
          <a:prstGeom prst="line">
            <a:avLst/>
          </a:prstGeom>
          <a:noFill/>
          <a:ln w="25400">
            <a:solidFill>
              <a:srgbClr val="38BDF8"/>
            </a:solidFill>
            <a:prstDash val="solid"/>
            <a:headEnd type="none"/>
            <a:tailEnd type="triangle"/>
          </a:ln>
        </p:spPr>
        <p:txBody>
          <a:bodyPr/>
          <a:lstStyle/>
          <a:p>
            <a:endParaRPr lang="en-GB"/>
          </a:p>
        </p:txBody>
      </p:sp>
      <p:sp>
        <p:nvSpPr>
          <p:cNvPr id="30" name="Text 28"/>
          <p:cNvSpPr/>
          <p:nvPr/>
        </p:nvSpPr>
        <p:spPr>
          <a:xfrm>
            <a:off x="7178040" y="4800600"/>
            <a:ext cx="3703320" cy="548640"/>
          </a:xfrm>
          <a:prstGeom prst="rect">
            <a:avLst/>
          </a:prstGeom>
          <a:noFill/>
          <a:ln/>
        </p:spPr>
        <p:txBody>
          <a:bodyPr wrap="square" lIns="0" tIns="0" rIns="0" bIns="0" rtlCol="0" anchor="ctr"/>
          <a:lstStyle/>
          <a:p>
            <a:pPr marL="0" indent="0" algn="ctr">
              <a:buNone/>
            </a:pPr>
            <a:r>
              <a:rPr lang="en-US" sz="1800" dirty="0">
                <a:solidFill>
                  <a:srgbClr val="CBD5E1"/>
                </a:solidFill>
              </a:rPr>
              <a:t>Evidence moves from physical control to provider-mediated access.</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02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Research Problem</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Cloud forensic barriers are technical, legal and organisational.</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685800" y="1627632"/>
            <a:ext cx="5120640" cy="4434840"/>
          </a:xfrm>
          <a:prstGeom prst="roundRect">
            <a:avLst>
              <a:gd name="adj" fmla="val 1649"/>
            </a:avLst>
          </a:prstGeom>
          <a:solidFill>
            <a:srgbClr val="111C2F"/>
          </a:solidFill>
          <a:ln w="15240">
            <a:solidFill>
              <a:srgbClr val="253A5C">
                <a:alpha val="80000"/>
              </a:srgbClr>
            </a:solidFill>
            <a:prstDash val="solid"/>
          </a:ln>
        </p:spPr>
        <p:txBody>
          <a:bodyPr/>
          <a:lstStyle/>
          <a:p>
            <a:endParaRPr lang="en-GB"/>
          </a:p>
        </p:txBody>
      </p:sp>
      <p:sp>
        <p:nvSpPr>
          <p:cNvPr id="10" name="Text 8"/>
          <p:cNvSpPr/>
          <p:nvPr/>
        </p:nvSpPr>
        <p:spPr>
          <a:xfrm>
            <a:off x="960120" y="1975104"/>
            <a:ext cx="228600" cy="274320"/>
          </a:xfrm>
          <a:prstGeom prst="rect">
            <a:avLst/>
          </a:prstGeom>
          <a:noFill/>
          <a:ln/>
        </p:spPr>
        <p:txBody>
          <a:bodyPr wrap="square" lIns="0" tIns="0" rIns="0" bIns="0" rtlCol="0" anchor="ctr"/>
          <a:lstStyle/>
          <a:p>
            <a:pPr marL="0" indent="0">
              <a:buNone/>
            </a:pPr>
            <a:r>
              <a:rPr lang="en-US" sz="2500" b="1" dirty="0">
                <a:solidFill>
                  <a:srgbClr val="38BDF8"/>
                </a:solidFill>
              </a:rPr>
              <a:t>•</a:t>
            </a:r>
            <a:endParaRPr lang="en-US" sz="2500" dirty="0"/>
          </a:p>
        </p:txBody>
      </p:sp>
      <p:sp>
        <p:nvSpPr>
          <p:cNvPr id="11" name="Text 9"/>
          <p:cNvSpPr/>
          <p:nvPr/>
        </p:nvSpPr>
        <p:spPr>
          <a:xfrm>
            <a:off x="1252728" y="1938528"/>
            <a:ext cx="4389120" cy="384048"/>
          </a:xfrm>
          <a:prstGeom prst="rect">
            <a:avLst/>
          </a:prstGeom>
          <a:noFill/>
          <a:ln/>
        </p:spPr>
        <p:txBody>
          <a:bodyPr wrap="square" lIns="254" tIns="254" rIns="254" bIns="254" rtlCol="0" anchor="ctr">
            <a:normAutofit/>
          </a:bodyPr>
          <a:lstStyle/>
          <a:p>
            <a:pPr marL="0" indent="0">
              <a:buNone/>
            </a:pPr>
            <a:r>
              <a:rPr lang="en-US" sz="2100" dirty="0">
                <a:solidFill>
                  <a:srgbClr val="F8FAFC"/>
                </a:solidFill>
                <a:latin typeface="Aptos" pitchFamily="34" charset="0"/>
                <a:ea typeface="Aptos" pitchFamily="34" charset="-122"/>
                <a:cs typeface="Aptos" pitchFamily="34" charset="-120"/>
              </a:rPr>
              <a:t>Limited physical access to cloud infrastructure</a:t>
            </a:r>
            <a:endParaRPr lang="en-US" sz="2100" dirty="0"/>
          </a:p>
        </p:txBody>
      </p:sp>
      <p:sp>
        <p:nvSpPr>
          <p:cNvPr id="12" name="Text 10"/>
          <p:cNvSpPr/>
          <p:nvPr/>
        </p:nvSpPr>
        <p:spPr>
          <a:xfrm>
            <a:off x="960120" y="2560320"/>
            <a:ext cx="228600" cy="274320"/>
          </a:xfrm>
          <a:prstGeom prst="rect">
            <a:avLst/>
          </a:prstGeom>
          <a:noFill/>
          <a:ln/>
        </p:spPr>
        <p:txBody>
          <a:bodyPr wrap="square" lIns="0" tIns="0" rIns="0" bIns="0" rtlCol="0" anchor="ctr"/>
          <a:lstStyle/>
          <a:p>
            <a:pPr marL="0" indent="0">
              <a:buNone/>
            </a:pPr>
            <a:r>
              <a:rPr lang="en-US" sz="2500" b="1" dirty="0">
                <a:solidFill>
                  <a:srgbClr val="38BDF8"/>
                </a:solidFill>
              </a:rPr>
              <a:t>•</a:t>
            </a:r>
            <a:endParaRPr lang="en-US" sz="2500" dirty="0"/>
          </a:p>
        </p:txBody>
      </p:sp>
      <p:sp>
        <p:nvSpPr>
          <p:cNvPr id="13" name="Text 11"/>
          <p:cNvSpPr/>
          <p:nvPr/>
        </p:nvSpPr>
        <p:spPr>
          <a:xfrm>
            <a:off x="1252728" y="2523744"/>
            <a:ext cx="4389120" cy="580644"/>
          </a:xfrm>
          <a:prstGeom prst="rect">
            <a:avLst/>
          </a:prstGeom>
          <a:noFill/>
          <a:ln/>
        </p:spPr>
        <p:txBody>
          <a:bodyPr wrap="square" lIns="254" tIns="254" rIns="254" bIns="254" rtlCol="0" anchor="ctr">
            <a:normAutofit lnSpcReduction="10000"/>
          </a:bodyPr>
          <a:lstStyle/>
          <a:p>
            <a:pPr marL="0" indent="0">
              <a:buNone/>
            </a:pPr>
            <a:r>
              <a:rPr lang="en-US" sz="2100" dirty="0">
                <a:solidFill>
                  <a:srgbClr val="F8FAFC"/>
                </a:solidFill>
                <a:latin typeface="Aptos" pitchFamily="34" charset="0"/>
                <a:ea typeface="Aptos" pitchFamily="34" charset="-122"/>
                <a:cs typeface="Aptos" pitchFamily="34" charset="-120"/>
              </a:rPr>
              <a:t>Cloud service providers control hardware and storage</a:t>
            </a:r>
            <a:endParaRPr lang="en-US" sz="2100" dirty="0"/>
          </a:p>
        </p:txBody>
      </p:sp>
      <p:sp>
        <p:nvSpPr>
          <p:cNvPr id="14" name="Text 12"/>
          <p:cNvSpPr/>
          <p:nvPr/>
        </p:nvSpPr>
        <p:spPr>
          <a:xfrm>
            <a:off x="960120" y="3145536"/>
            <a:ext cx="228600" cy="274320"/>
          </a:xfrm>
          <a:prstGeom prst="rect">
            <a:avLst/>
          </a:prstGeom>
          <a:noFill/>
          <a:ln/>
        </p:spPr>
        <p:txBody>
          <a:bodyPr wrap="square" lIns="0" tIns="0" rIns="0" bIns="0" rtlCol="0" anchor="ctr"/>
          <a:lstStyle/>
          <a:p>
            <a:pPr marL="0" indent="0">
              <a:buNone/>
            </a:pPr>
            <a:r>
              <a:rPr lang="en-US" sz="2500" b="1" dirty="0">
                <a:solidFill>
                  <a:srgbClr val="38BDF8"/>
                </a:solidFill>
              </a:rPr>
              <a:t>•</a:t>
            </a:r>
            <a:endParaRPr lang="en-US" sz="2500" dirty="0"/>
          </a:p>
        </p:txBody>
      </p:sp>
      <p:sp>
        <p:nvSpPr>
          <p:cNvPr id="15" name="Text 13"/>
          <p:cNvSpPr/>
          <p:nvPr/>
        </p:nvSpPr>
        <p:spPr>
          <a:xfrm>
            <a:off x="1252728" y="3108960"/>
            <a:ext cx="4389120" cy="585216"/>
          </a:xfrm>
          <a:prstGeom prst="rect">
            <a:avLst/>
          </a:prstGeom>
          <a:noFill/>
          <a:ln/>
        </p:spPr>
        <p:txBody>
          <a:bodyPr wrap="square" lIns="254" tIns="254" rIns="254" bIns="254" rtlCol="0" anchor="ctr">
            <a:normAutofit lnSpcReduction="10000"/>
          </a:bodyPr>
          <a:lstStyle/>
          <a:p>
            <a:pPr marL="0" indent="0">
              <a:buNone/>
            </a:pPr>
            <a:r>
              <a:rPr lang="en-US" sz="2100" dirty="0">
                <a:solidFill>
                  <a:srgbClr val="F8FAFC"/>
                </a:solidFill>
                <a:latin typeface="Aptos" pitchFamily="34" charset="0"/>
                <a:ea typeface="Aptos" pitchFamily="34" charset="-122"/>
                <a:cs typeface="Aptos" pitchFamily="34" charset="-120"/>
              </a:rPr>
              <a:t>Data can be distributed across multiple jurisdictions</a:t>
            </a:r>
            <a:endParaRPr lang="en-US" sz="2100" dirty="0"/>
          </a:p>
        </p:txBody>
      </p:sp>
      <p:sp>
        <p:nvSpPr>
          <p:cNvPr id="16" name="Text 14"/>
          <p:cNvSpPr/>
          <p:nvPr/>
        </p:nvSpPr>
        <p:spPr>
          <a:xfrm>
            <a:off x="960120" y="3730752"/>
            <a:ext cx="228600" cy="274320"/>
          </a:xfrm>
          <a:prstGeom prst="rect">
            <a:avLst/>
          </a:prstGeom>
          <a:noFill/>
          <a:ln/>
        </p:spPr>
        <p:txBody>
          <a:bodyPr wrap="square" lIns="0" tIns="0" rIns="0" bIns="0" rtlCol="0" anchor="ctr"/>
          <a:lstStyle/>
          <a:p>
            <a:pPr marL="0" indent="0">
              <a:buNone/>
            </a:pPr>
            <a:r>
              <a:rPr lang="en-US" sz="2500" b="1" dirty="0">
                <a:solidFill>
                  <a:srgbClr val="38BDF8"/>
                </a:solidFill>
              </a:rPr>
              <a:t>•</a:t>
            </a:r>
            <a:endParaRPr lang="en-US" sz="2500" dirty="0"/>
          </a:p>
        </p:txBody>
      </p:sp>
      <p:sp>
        <p:nvSpPr>
          <p:cNvPr id="17" name="Text 15"/>
          <p:cNvSpPr/>
          <p:nvPr/>
        </p:nvSpPr>
        <p:spPr>
          <a:xfrm>
            <a:off x="1252728" y="3694176"/>
            <a:ext cx="4389120" cy="621792"/>
          </a:xfrm>
          <a:prstGeom prst="rect">
            <a:avLst/>
          </a:prstGeom>
          <a:noFill/>
          <a:ln/>
        </p:spPr>
        <p:txBody>
          <a:bodyPr wrap="square" lIns="254" tIns="254" rIns="254" bIns="254" rtlCol="0" anchor="ctr">
            <a:normAutofit lnSpcReduction="10000"/>
          </a:bodyPr>
          <a:lstStyle/>
          <a:p>
            <a:pPr marL="0" indent="0">
              <a:buNone/>
            </a:pPr>
            <a:r>
              <a:rPr lang="en-US" sz="2100" dirty="0">
                <a:solidFill>
                  <a:srgbClr val="F8FAFC"/>
                </a:solidFill>
                <a:latin typeface="Aptos" pitchFamily="34" charset="0"/>
                <a:ea typeface="Aptos" pitchFamily="34" charset="-122"/>
                <a:cs typeface="Aptos" pitchFamily="34" charset="-120"/>
              </a:rPr>
              <a:t>Logs may be incomplete, inaccessible or CSP-controlled</a:t>
            </a:r>
            <a:endParaRPr lang="en-US" sz="2100" dirty="0"/>
          </a:p>
        </p:txBody>
      </p:sp>
      <p:sp>
        <p:nvSpPr>
          <p:cNvPr id="18" name="Text 16"/>
          <p:cNvSpPr/>
          <p:nvPr/>
        </p:nvSpPr>
        <p:spPr>
          <a:xfrm>
            <a:off x="960120" y="4315968"/>
            <a:ext cx="228600" cy="274320"/>
          </a:xfrm>
          <a:prstGeom prst="rect">
            <a:avLst/>
          </a:prstGeom>
          <a:noFill/>
          <a:ln/>
        </p:spPr>
        <p:txBody>
          <a:bodyPr wrap="square" lIns="0" tIns="0" rIns="0" bIns="0" rtlCol="0" anchor="ctr"/>
          <a:lstStyle/>
          <a:p>
            <a:pPr marL="0" indent="0">
              <a:buNone/>
            </a:pPr>
            <a:r>
              <a:rPr lang="en-US" sz="2500" b="1" dirty="0">
                <a:solidFill>
                  <a:srgbClr val="38BDF8"/>
                </a:solidFill>
              </a:rPr>
              <a:t>•</a:t>
            </a:r>
            <a:endParaRPr lang="en-US" sz="2500" dirty="0"/>
          </a:p>
        </p:txBody>
      </p:sp>
      <p:sp>
        <p:nvSpPr>
          <p:cNvPr id="19" name="Text 17"/>
          <p:cNvSpPr/>
          <p:nvPr/>
        </p:nvSpPr>
        <p:spPr>
          <a:xfrm>
            <a:off x="1252728" y="4279392"/>
            <a:ext cx="4389120" cy="608076"/>
          </a:xfrm>
          <a:prstGeom prst="rect">
            <a:avLst/>
          </a:prstGeom>
          <a:noFill/>
          <a:ln/>
        </p:spPr>
        <p:txBody>
          <a:bodyPr wrap="square" lIns="254" tIns="254" rIns="254" bIns="254" rtlCol="0" anchor="ctr">
            <a:normAutofit lnSpcReduction="10000"/>
          </a:bodyPr>
          <a:lstStyle/>
          <a:p>
            <a:pPr marL="0" indent="0">
              <a:buNone/>
            </a:pPr>
            <a:r>
              <a:rPr lang="en-US" sz="2100" dirty="0">
                <a:solidFill>
                  <a:srgbClr val="F8FAFC"/>
                </a:solidFill>
                <a:latin typeface="Aptos" pitchFamily="34" charset="0"/>
                <a:ea typeface="Aptos" pitchFamily="34" charset="-122"/>
                <a:cs typeface="Aptos" pitchFamily="34" charset="-120"/>
              </a:rPr>
              <a:t>Evidence integrity and admissibility become harder to prove [4], [15]</a:t>
            </a:r>
            <a:endParaRPr lang="en-US" sz="2100" dirty="0"/>
          </a:p>
        </p:txBody>
      </p:sp>
      <p:sp>
        <p:nvSpPr>
          <p:cNvPr id="20" name="Shape 18"/>
          <p:cNvSpPr/>
          <p:nvPr/>
        </p:nvSpPr>
        <p:spPr>
          <a:xfrm>
            <a:off x="6400800" y="1627632"/>
            <a:ext cx="5166360" cy="4434840"/>
          </a:xfrm>
          <a:prstGeom prst="roundRect">
            <a:avLst>
              <a:gd name="adj" fmla="val 1649"/>
            </a:avLst>
          </a:prstGeom>
          <a:solidFill>
            <a:srgbClr val="0E1A2D"/>
          </a:solidFill>
          <a:ln w="15240">
            <a:solidFill>
              <a:srgbClr val="253A5C">
                <a:alpha val="80000"/>
              </a:srgbClr>
            </a:solidFill>
            <a:prstDash val="solid"/>
          </a:ln>
        </p:spPr>
        <p:txBody>
          <a:bodyPr/>
          <a:lstStyle/>
          <a:p>
            <a:endParaRPr lang="en-IN" dirty="0"/>
          </a:p>
        </p:txBody>
      </p:sp>
      <p:sp>
        <p:nvSpPr>
          <p:cNvPr id="21" name="Text 19"/>
          <p:cNvSpPr/>
          <p:nvPr/>
        </p:nvSpPr>
        <p:spPr>
          <a:xfrm>
            <a:off x="6784848" y="1965960"/>
            <a:ext cx="4389120" cy="320040"/>
          </a:xfrm>
          <a:prstGeom prst="rect">
            <a:avLst/>
          </a:prstGeom>
          <a:noFill/>
          <a:ln/>
        </p:spPr>
        <p:txBody>
          <a:bodyPr wrap="square" lIns="0" tIns="0" rIns="0" bIns="0" rtlCol="0" anchor="ctr"/>
          <a:lstStyle/>
          <a:p>
            <a:pPr marL="0" indent="0" algn="ctr">
              <a:buNone/>
            </a:pPr>
            <a:r>
              <a:rPr lang="en-US" sz="2200" b="1" dirty="0">
                <a:solidFill>
                  <a:srgbClr val="F8FAFC"/>
                </a:solidFill>
              </a:rPr>
              <a:t>Interconnected Barriers</a:t>
            </a:r>
            <a:endParaRPr lang="en-US" sz="2200" dirty="0"/>
          </a:p>
        </p:txBody>
      </p:sp>
      <p:sp>
        <p:nvSpPr>
          <p:cNvPr id="22" name="Text 20"/>
          <p:cNvSpPr/>
          <p:nvPr/>
        </p:nvSpPr>
        <p:spPr>
          <a:xfrm>
            <a:off x="7360920" y="2788920"/>
            <a:ext cx="1143000" cy="1143000"/>
          </a:xfrm>
          <a:prstGeom prst="ellipse">
            <a:avLst/>
          </a:prstGeom>
          <a:solidFill>
            <a:srgbClr val="38BDF8">
              <a:alpha val="92000"/>
            </a:srgbClr>
          </a:solidFill>
          <a:ln w="19050">
            <a:solidFill>
              <a:srgbClr val="38BDF8"/>
            </a:solidFill>
          </a:ln>
        </p:spPr>
        <p:txBody>
          <a:bodyPr wrap="square" lIns="0" tIns="0" rIns="0" bIns="0" rtlCol="0" anchor="ctr"/>
          <a:lstStyle/>
          <a:p>
            <a:pPr marL="0" indent="0" algn="ctr">
              <a:buNone/>
            </a:pPr>
            <a:r>
              <a:rPr lang="en-US" sz="1300" b="1" dirty="0">
                <a:solidFill>
                  <a:srgbClr val="FFFFFF"/>
                </a:solidFill>
              </a:rPr>
              <a:t>Technical</a:t>
            </a:r>
            <a:endParaRPr lang="en-US" sz="1300" dirty="0"/>
          </a:p>
        </p:txBody>
      </p:sp>
      <p:sp>
        <p:nvSpPr>
          <p:cNvPr id="23" name="Text 21"/>
          <p:cNvSpPr/>
          <p:nvPr/>
        </p:nvSpPr>
        <p:spPr>
          <a:xfrm>
            <a:off x="9235440" y="2651760"/>
            <a:ext cx="1143000" cy="1143000"/>
          </a:xfrm>
          <a:prstGeom prst="ellipse">
            <a:avLst/>
          </a:prstGeom>
          <a:solidFill>
            <a:srgbClr val="F5C542">
              <a:alpha val="92000"/>
            </a:srgbClr>
          </a:solidFill>
          <a:ln w="19050">
            <a:solidFill>
              <a:srgbClr val="F5C542"/>
            </a:solidFill>
          </a:ln>
        </p:spPr>
        <p:txBody>
          <a:bodyPr wrap="square" lIns="0" tIns="0" rIns="0" bIns="0" rtlCol="0" anchor="ctr"/>
          <a:lstStyle/>
          <a:p>
            <a:pPr marL="0" indent="0" algn="ctr">
              <a:buNone/>
            </a:pPr>
            <a:r>
              <a:rPr lang="en-US" sz="1300" b="1" dirty="0">
                <a:solidFill>
                  <a:srgbClr val="FFFFFF"/>
                </a:solidFill>
              </a:rPr>
              <a:t>Legal</a:t>
            </a:r>
            <a:endParaRPr lang="en-US" sz="1300" dirty="0"/>
          </a:p>
        </p:txBody>
      </p:sp>
      <p:sp>
        <p:nvSpPr>
          <p:cNvPr id="24" name="Text 22"/>
          <p:cNvSpPr/>
          <p:nvPr/>
        </p:nvSpPr>
        <p:spPr>
          <a:xfrm>
            <a:off x="8302752" y="4315968"/>
            <a:ext cx="1143000" cy="1143000"/>
          </a:xfrm>
          <a:prstGeom prst="ellipse">
            <a:avLst/>
          </a:prstGeom>
          <a:solidFill>
            <a:srgbClr val="F97316">
              <a:alpha val="92000"/>
            </a:srgbClr>
          </a:solidFill>
          <a:ln w="19050">
            <a:solidFill>
              <a:srgbClr val="F97316"/>
            </a:solidFill>
          </a:ln>
        </p:spPr>
        <p:txBody>
          <a:bodyPr wrap="square" lIns="0" tIns="0" rIns="0" bIns="0" rtlCol="0" anchor="ctr"/>
          <a:lstStyle/>
          <a:p>
            <a:pPr marL="0" indent="0" algn="ctr">
              <a:buNone/>
            </a:pPr>
            <a:r>
              <a:rPr lang="en-US" sz="900" b="1" dirty="0">
                <a:solidFill>
                  <a:srgbClr val="FFFFFF"/>
                </a:solidFill>
              </a:rPr>
              <a:t>Organisational</a:t>
            </a:r>
            <a:endParaRPr lang="en-US" sz="900" dirty="0"/>
          </a:p>
        </p:txBody>
      </p:sp>
      <p:sp>
        <p:nvSpPr>
          <p:cNvPr id="27" name="Shape 25"/>
          <p:cNvSpPr/>
          <p:nvPr/>
        </p:nvSpPr>
        <p:spPr>
          <a:xfrm>
            <a:off x="8275320" y="4526280"/>
            <a:ext cx="0" cy="0"/>
          </a:xfrm>
          <a:prstGeom prst="line">
            <a:avLst/>
          </a:prstGeom>
          <a:noFill/>
          <a:ln w="19050">
            <a:solidFill>
              <a:srgbClr val="94A3B8"/>
            </a:solidFill>
            <a:prstDash val="solid"/>
            <a:tailEnd type="triangle"/>
          </a:ln>
        </p:spPr>
        <p:txBody>
          <a:bodyPr/>
          <a:lstStyle/>
          <a:p>
            <a:endParaRPr lang="en-GB"/>
          </a:p>
        </p:txBody>
      </p:sp>
      <p:sp>
        <p:nvSpPr>
          <p:cNvPr id="28" name="Text 26"/>
          <p:cNvSpPr/>
          <p:nvPr/>
        </p:nvSpPr>
        <p:spPr>
          <a:xfrm>
            <a:off x="6903720" y="5532120"/>
            <a:ext cx="4160520" cy="320040"/>
          </a:xfrm>
          <a:prstGeom prst="rect">
            <a:avLst/>
          </a:prstGeom>
          <a:noFill/>
          <a:ln/>
        </p:spPr>
        <p:txBody>
          <a:bodyPr wrap="square" lIns="0" tIns="0" rIns="0" bIns="0" rtlCol="0" anchor="ctr"/>
          <a:lstStyle/>
          <a:p>
            <a:pPr marL="0" indent="0" algn="ctr">
              <a:buNone/>
            </a:pPr>
            <a:r>
              <a:rPr lang="en-US" sz="1200" dirty="0">
                <a:solidFill>
                  <a:srgbClr val="CBD5E1"/>
                </a:solidFill>
              </a:rPr>
              <a:t>The problem is not a single limitation; it is the interaction between access, control, jurisdiction and evidence reliability.</a:t>
            </a:r>
            <a:endParaRPr lang="en-US" sz="1200" dirty="0"/>
          </a:p>
        </p:txBody>
      </p:sp>
      <p:cxnSp>
        <p:nvCxnSpPr>
          <p:cNvPr id="32" name="Connector: Elbow 31">
            <a:extLst>
              <a:ext uri="{FF2B5EF4-FFF2-40B4-BE49-F238E27FC236}">
                <a16:creationId xmlns:a16="http://schemas.microsoft.com/office/drawing/2014/main" id="{6D17A1FF-C552-BB5D-78E4-4E1D2E0CFA5C}"/>
              </a:ext>
            </a:extLst>
          </p:cNvPr>
          <p:cNvCxnSpPr>
            <a:stCxn id="22" idx="6"/>
            <a:endCxn id="23" idx="2"/>
          </p:cNvCxnSpPr>
          <p:nvPr/>
        </p:nvCxnSpPr>
        <p:spPr>
          <a:xfrm flipV="1">
            <a:off x="8503920" y="3223260"/>
            <a:ext cx="731520" cy="13716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Connector: Elbow 34">
            <a:extLst>
              <a:ext uri="{FF2B5EF4-FFF2-40B4-BE49-F238E27FC236}">
                <a16:creationId xmlns:a16="http://schemas.microsoft.com/office/drawing/2014/main" id="{2C026BE1-79A6-D913-02BF-11BB8187F895}"/>
              </a:ext>
            </a:extLst>
          </p:cNvPr>
          <p:cNvCxnSpPr>
            <a:stCxn id="23" idx="4"/>
            <a:endCxn id="24" idx="6"/>
          </p:cNvCxnSpPr>
          <p:nvPr/>
        </p:nvCxnSpPr>
        <p:spPr>
          <a:xfrm rot="5400000">
            <a:off x="9079992" y="4160520"/>
            <a:ext cx="1092708" cy="36118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D11EA0D8-82F2-D2AF-7A85-78AD0FC61B65}"/>
              </a:ext>
            </a:extLst>
          </p:cNvPr>
          <p:cNvCxnSpPr>
            <a:stCxn id="24" idx="2"/>
            <a:endCxn id="22" idx="4"/>
          </p:cNvCxnSpPr>
          <p:nvPr/>
        </p:nvCxnSpPr>
        <p:spPr>
          <a:xfrm rot="10800000">
            <a:off x="7932420" y="3931920"/>
            <a:ext cx="370332" cy="95554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03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Aim and Objectives</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The study critically examines cloud forensic limitations and potential improvements.</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685800" y="1691640"/>
            <a:ext cx="10835640" cy="1051560"/>
          </a:xfrm>
          <a:prstGeom prst="roundRect">
            <a:avLst>
              <a:gd name="adj" fmla="val 6957"/>
            </a:avLst>
          </a:prstGeom>
          <a:solidFill>
            <a:srgbClr val="0E2A45"/>
          </a:solidFill>
          <a:ln w="15240">
            <a:solidFill>
              <a:srgbClr val="38BDF8">
                <a:alpha val="80000"/>
              </a:srgbClr>
            </a:solidFill>
            <a:prstDash val="solid"/>
          </a:ln>
        </p:spPr>
        <p:txBody>
          <a:bodyPr/>
          <a:lstStyle/>
          <a:p>
            <a:endParaRPr lang="en-GB"/>
          </a:p>
        </p:txBody>
      </p:sp>
      <p:sp>
        <p:nvSpPr>
          <p:cNvPr id="10" name="Text 8"/>
          <p:cNvSpPr/>
          <p:nvPr/>
        </p:nvSpPr>
        <p:spPr>
          <a:xfrm>
            <a:off x="960120" y="1938528"/>
            <a:ext cx="822960" cy="292608"/>
          </a:xfrm>
          <a:prstGeom prst="rect">
            <a:avLst/>
          </a:prstGeom>
          <a:noFill/>
          <a:ln/>
        </p:spPr>
        <p:txBody>
          <a:bodyPr wrap="square" lIns="0" tIns="0" rIns="0" bIns="0" rtlCol="0" anchor="ctr"/>
          <a:lstStyle/>
          <a:p>
            <a:pPr marL="0" indent="0">
              <a:buNone/>
            </a:pPr>
            <a:r>
              <a:rPr lang="en-US" sz="2000" b="1" dirty="0">
                <a:solidFill>
                  <a:srgbClr val="38BDF8"/>
                </a:solidFill>
              </a:rPr>
              <a:t>Aim</a:t>
            </a:r>
            <a:endParaRPr lang="en-US" sz="2000" dirty="0"/>
          </a:p>
        </p:txBody>
      </p:sp>
      <p:sp>
        <p:nvSpPr>
          <p:cNvPr id="11" name="Text 9"/>
          <p:cNvSpPr/>
          <p:nvPr/>
        </p:nvSpPr>
        <p:spPr>
          <a:xfrm>
            <a:off x="1828800" y="1975104"/>
            <a:ext cx="9326880" cy="384048"/>
          </a:xfrm>
          <a:prstGeom prst="rect">
            <a:avLst/>
          </a:prstGeom>
          <a:noFill/>
          <a:ln/>
        </p:spPr>
        <p:txBody>
          <a:bodyPr wrap="square" lIns="0" tIns="0" rIns="0" bIns="0" rtlCol="0" anchor="ctr"/>
          <a:lstStyle/>
          <a:p>
            <a:pPr marL="0" indent="0">
              <a:buNone/>
            </a:pPr>
            <a:r>
              <a:rPr lang="en-US" sz="2100" dirty="0">
                <a:solidFill>
                  <a:srgbClr val="F8FAFC"/>
                </a:solidFill>
              </a:rPr>
              <a:t>Critically examine the problems and limitations of digital forensics in cloud platforms and identify potential solutions to improve forensic practice.</a:t>
            </a:r>
            <a:endParaRPr lang="en-US" sz="2100" dirty="0"/>
          </a:p>
        </p:txBody>
      </p:sp>
      <p:sp>
        <p:nvSpPr>
          <p:cNvPr id="12" name="Shape 10"/>
          <p:cNvSpPr/>
          <p:nvPr/>
        </p:nvSpPr>
        <p:spPr>
          <a:xfrm>
            <a:off x="685800" y="3063240"/>
            <a:ext cx="10835640" cy="2971800"/>
          </a:xfrm>
          <a:prstGeom prst="roundRect">
            <a:avLst>
              <a:gd name="adj" fmla="val 2462"/>
            </a:avLst>
          </a:prstGeom>
          <a:solidFill>
            <a:srgbClr val="111C2F"/>
          </a:solidFill>
          <a:ln w="15240">
            <a:solidFill>
              <a:srgbClr val="253A5C">
                <a:alpha val="80000"/>
              </a:srgbClr>
            </a:solidFill>
            <a:prstDash val="solid"/>
          </a:ln>
        </p:spPr>
        <p:txBody>
          <a:bodyPr/>
          <a:lstStyle/>
          <a:p>
            <a:endParaRPr lang="en-GB"/>
          </a:p>
        </p:txBody>
      </p:sp>
      <p:sp>
        <p:nvSpPr>
          <p:cNvPr id="13" name="Text 11"/>
          <p:cNvSpPr/>
          <p:nvPr/>
        </p:nvSpPr>
        <p:spPr>
          <a:xfrm>
            <a:off x="960120" y="3346704"/>
            <a:ext cx="1920240" cy="320040"/>
          </a:xfrm>
          <a:prstGeom prst="rect">
            <a:avLst/>
          </a:prstGeom>
          <a:noFill/>
          <a:ln/>
        </p:spPr>
        <p:txBody>
          <a:bodyPr wrap="square" lIns="0" tIns="0" rIns="0" bIns="0" rtlCol="0" anchor="ctr"/>
          <a:lstStyle/>
          <a:p>
            <a:pPr marL="0" indent="0">
              <a:buNone/>
            </a:pPr>
            <a:r>
              <a:rPr lang="en-US" sz="2400" b="1" dirty="0">
                <a:solidFill>
                  <a:srgbClr val="F8FAFC"/>
                </a:solidFill>
              </a:rPr>
              <a:t>Objectives</a:t>
            </a:r>
            <a:endParaRPr lang="en-US" sz="2400" dirty="0"/>
          </a:p>
        </p:txBody>
      </p:sp>
      <p:sp>
        <p:nvSpPr>
          <p:cNvPr id="14" name="Text 12"/>
          <p:cNvSpPr/>
          <p:nvPr/>
        </p:nvSpPr>
        <p:spPr>
          <a:xfrm>
            <a:off x="1051560" y="3831336"/>
            <a:ext cx="228600" cy="274320"/>
          </a:xfrm>
          <a:prstGeom prst="rect">
            <a:avLst/>
          </a:prstGeom>
          <a:noFill/>
          <a:ln/>
        </p:spPr>
        <p:txBody>
          <a:bodyPr wrap="square" lIns="0" tIns="0" rIns="0" bIns="0" rtlCol="0" anchor="ctr"/>
          <a:lstStyle/>
          <a:p>
            <a:pPr marL="0" indent="0">
              <a:buNone/>
            </a:pPr>
            <a:r>
              <a:rPr lang="en-US" sz="2400" b="1" dirty="0">
                <a:solidFill>
                  <a:srgbClr val="38BDF8"/>
                </a:solidFill>
              </a:rPr>
              <a:t>•</a:t>
            </a:r>
            <a:endParaRPr lang="en-US" sz="2400" dirty="0"/>
          </a:p>
        </p:txBody>
      </p:sp>
      <p:sp>
        <p:nvSpPr>
          <p:cNvPr id="15" name="Text 13"/>
          <p:cNvSpPr/>
          <p:nvPr/>
        </p:nvSpPr>
        <p:spPr>
          <a:xfrm>
            <a:off x="1344168" y="3794760"/>
            <a:ext cx="9692640" cy="384048"/>
          </a:xfrm>
          <a:prstGeom prst="rect">
            <a:avLst/>
          </a:prstGeom>
          <a:noFill/>
          <a:ln/>
        </p:spPr>
        <p:txBody>
          <a:bodyPr wrap="square" lIns="254" tIns="254" rIns="254" bIns="254" rtlCol="0" anchor="ctr">
            <a:normAutofit/>
          </a:bodyPr>
          <a:lstStyle/>
          <a:p>
            <a:pPr marL="0" indent="0">
              <a:buNone/>
            </a:pPr>
            <a:r>
              <a:rPr lang="en-US" sz="2000" dirty="0">
                <a:solidFill>
                  <a:srgbClr val="F8FAFC"/>
                </a:solidFill>
                <a:latin typeface="Aptos" pitchFamily="34" charset="0"/>
                <a:ea typeface="Aptos" pitchFamily="34" charset="-122"/>
                <a:cs typeface="Aptos" pitchFamily="34" charset="-120"/>
              </a:rPr>
              <a:t>Conduct a systematic review of cloud digital forensics literature</a:t>
            </a:r>
            <a:endParaRPr lang="en-US" sz="2000" dirty="0"/>
          </a:p>
        </p:txBody>
      </p:sp>
      <p:sp>
        <p:nvSpPr>
          <p:cNvPr id="16" name="Text 14"/>
          <p:cNvSpPr/>
          <p:nvPr/>
        </p:nvSpPr>
        <p:spPr>
          <a:xfrm>
            <a:off x="1051560" y="4215384"/>
            <a:ext cx="228600" cy="274320"/>
          </a:xfrm>
          <a:prstGeom prst="rect">
            <a:avLst/>
          </a:prstGeom>
          <a:noFill/>
          <a:ln/>
        </p:spPr>
        <p:txBody>
          <a:bodyPr wrap="square" lIns="0" tIns="0" rIns="0" bIns="0" rtlCol="0" anchor="ctr"/>
          <a:lstStyle/>
          <a:p>
            <a:pPr marL="0" indent="0">
              <a:buNone/>
            </a:pPr>
            <a:r>
              <a:rPr lang="en-US" sz="2400" b="1" dirty="0">
                <a:solidFill>
                  <a:srgbClr val="38BDF8"/>
                </a:solidFill>
              </a:rPr>
              <a:t>•</a:t>
            </a:r>
            <a:endParaRPr lang="en-US" sz="2400" dirty="0"/>
          </a:p>
        </p:txBody>
      </p:sp>
      <p:sp>
        <p:nvSpPr>
          <p:cNvPr id="17" name="Text 15"/>
          <p:cNvSpPr/>
          <p:nvPr/>
        </p:nvSpPr>
        <p:spPr>
          <a:xfrm>
            <a:off x="1344168" y="4178808"/>
            <a:ext cx="9692640" cy="384048"/>
          </a:xfrm>
          <a:prstGeom prst="rect">
            <a:avLst/>
          </a:prstGeom>
          <a:noFill/>
          <a:ln/>
        </p:spPr>
        <p:txBody>
          <a:bodyPr wrap="square" lIns="254" tIns="254" rIns="254" bIns="254" rtlCol="0" anchor="ctr">
            <a:normAutofit/>
          </a:bodyPr>
          <a:lstStyle/>
          <a:p>
            <a:pPr marL="0" indent="0">
              <a:buNone/>
            </a:pPr>
            <a:r>
              <a:rPr lang="en-US" sz="2000" dirty="0">
                <a:solidFill>
                  <a:srgbClr val="F8FAFC"/>
                </a:solidFill>
                <a:latin typeface="Aptos" pitchFamily="34" charset="0"/>
                <a:ea typeface="Aptos" pitchFamily="34" charset="-122"/>
                <a:cs typeface="Aptos" pitchFamily="34" charset="-120"/>
              </a:rPr>
              <a:t>Identify major technical challenges affecting investigations</a:t>
            </a:r>
            <a:endParaRPr lang="en-US" sz="2000" dirty="0"/>
          </a:p>
        </p:txBody>
      </p:sp>
      <p:sp>
        <p:nvSpPr>
          <p:cNvPr id="18" name="Text 16"/>
          <p:cNvSpPr/>
          <p:nvPr/>
        </p:nvSpPr>
        <p:spPr>
          <a:xfrm>
            <a:off x="1051560" y="4599432"/>
            <a:ext cx="228600" cy="274320"/>
          </a:xfrm>
          <a:prstGeom prst="rect">
            <a:avLst/>
          </a:prstGeom>
          <a:noFill/>
          <a:ln/>
        </p:spPr>
        <p:txBody>
          <a:bodyPr wrap="square" lIns="0" tIns="0" rIns="0" bIns="0" rtlCol="0" anchor="ctr"/>
          <a:lstStyle/>
          <a:p>
            <a:pPr marL="0" indent="0">
              <a:buNone/>
            </a:pPr>
            <a:r>
              <a:rPr lang="en-US" sz="2400" b="1" dirty="0">
                <a:solidFill>
                  <a:srgbClr val="38BDF8"/>
                </a:solidFill>
              </a:rPr>
              <a:t>•</a:t>
            </a:r>
            <a:endParaRPr lang="en-US" sz="2400" dirty="0"/>
          </a:p>
        </p:txBody>
      </p:sp>
      <p:sp>
        <p:nvSpPr>
          <p:cNvPr id="19" name="Text 17"/>
          <p:cNvSpPr/>
          <p:nvPr/>
        </p:nvSpPr>
        <p:spPr>
          <a:xfrm>
            <a:off x="1344168" y="4562856"/>
            <a:ext cx="9692640" cy="384048"/>
          </a:xfrm>
          <a:prstGeom prst="rect">
            <a:avLst/>
          </a:prstGeom>
          <a:noFill/>
          <a:ln/>
        </p:spPr>
        <p:txBody>
          <a:bodyPr wrap="square" lIns="254" tIns="254" rIns="254" bIns="254" rtlCol="0" anchor="ctr">
            <a:normAutofit/>
          </a:bodyPr>
          <a:lstStyle/>
          <a:p>
            <a:pPr marL="0" indent="0">
              <a:buNone/>
            </a:pPr>
            <a:r>
              <a:rPr lang="en-US" sz="2000" dirty="0">
                <a:solidFill>
                  <a:srgbClr val="F8FAFC"/>
                </a:solidFill>
                <a:latin typeface="Aptos" pitchFamily="34" charset="0"/>
                <a:ea typeface="Aptos" pitchFamily="34" charset="-122"/>
                <a:cs typeface="Aptos" pitchFamily="34" charset="-120"/>
              </a:rPr>
              <a:t>Analyse legal and jurisdictional restrictions in cloud settings</a:t>
            </a:r>
            <a:endParaRPr lang="en-US" sz="2000" dirty="0"/>
          </a:p>
        </p:txBody>
      </p:sp>
      <p:sp>
        <p:nvSpPr>
          <p:cNvPr id="20" name="Text 18"/>
          <p:cNvSpPr/>
          <p:nvPr/>
        </p:nvSpPr>
        <p:spPr>
          <a:xfrm>
            <a:off x="1051560" y="4983480"/>
            <a:ext cx="228600" cy="274320"/>
          </a:xfrm>
          <a:prstGeom prst="rect">
            <a:avLst/>
          </a:prstGeom>
          <a:noFill/>
          <a:ln/>
        </p:spPr>
        <p:txBody>
          <a:bodyPr wrap="square" lIns="0" tIns="0" rIns="0" bIns="0" rtlCol="0" anchor="ctr"/>
          <a:lstStyle/>
          <a:p>
            <a:pPr marL="0" indent="0">
              <a:buNone/>
            </a:pPr>
            <a:r>
              <a:rPr lang="en-US" sz="2400" b="1" dirty="0">
                <a:solidFill>
                  <a:srgbClr val="38BDF8"/>
                </a:solidFill>
              </a:rPr>
              <a:t>•</a:t>
            </a:r>
            <a:endParaRPr lang="en-US" sz="2400" dirty="0"/>
          </a:p>
        </p:txBody>
      </p:sp>
      <p:sp>
        <p:nvSpPr>
          <p:cNvPr id="21" name="Text 19"/>
          <p:cNvSpPr/>
          <p:nvPr/>
        </p:nvSpPr>
        <p:spPr>
          <a:xfrm>
            <a:off x="1344168" y="4946904"/>
            <a:ext cx="9692640" cy="384048"/>
          </a:xfrm>
          <a:prstGeom prst="rect">
            <a:avLst/>
          </a:prstGeom>
          <a:noFill/>
          <a:ln/>
        </p:spPr>
        <p:txBody>
          <a:bodyPr wrap="square" lIns="254" tIns="254" rIns="254" bIns="254" rtlCol="0" anchor="ctr">
            <a:normAutofit/>
          </a:bodyPr>
          <a:lstStyle/>
          <a:p>
            <a:pPr marL="0" indent="0">
              <a:buNone/>
            </a:pPr>
            <a:r>
              <a:rPr lang="en-US" sz="2000" dirty="0">
                <a:solidFill>
                  <a:srgbClr val="F8FAFC"/>
                </a:solidFill>
                <a:latin typeface="Aptos" pitchFamily="34" charset="0"/>
                <a:ea typeface="Aptos" pitchFamily="34" charset="-122"/>
                <a:cs typeface="Aptos" pitchFamily="34" charset="-120"/>
              </a:rPr>
              <a:t>Evaluate current tools, frameworks and their limitations</a:t>
            </a:r>
            <a:endParaRPr lang="en-US" sz="2000" dirty="0"/>
          </a:p>
        </p:txBody>
      </p:sp>
      <p:sp>
        <p:nvSpPr>
          <p:cNvPr id="22" name="Text 20"/>
          <p:cNvSpPr/>
          <p:nvPr/>
        </p:nvSpPr>
        <p:spPr>
          <a:xfrm>
            <a:off x="1051560" y="5367528"/>
            <a:ext cx="228600" cy="274320"/>
          </a:xfrm>
          <a:prstGeom prst="rect">
            <a:avLst/>
          </a:prstGeom>
          <a:noFill/>
          <a:ln/>
        </p:spPr>
        <p:txBody>
          <a:bodyPr wrap="square" lIns="0" tIns="0" rIns="0" bIns="0" rtlCol="0" anchor="ctr"/>
          <a:lstStyle/>
          <a:p>
            <a:pPr marL="0" indent="0">
              <a:buNone/>
            </a:pPr>
            <a:r>
              <a:rPr lang="en-US" sz="2400" b="1" dirty="0">
                <a:solidFill>
                  <a:srgbClr val="38BDF8"/>
                </a:solidFill>
              </a:rPr>
              <a:t>•</a:t>
            </a:r>
            <a:endParaRPr lang="en-US" sz="2400" dirty="0"/>
          </a:p>
        </p:txBody>
      </p:sp>
      <p:sp>
        <p:nvSpPr>
          <p:cNvPr id="23" name="Text 21"/>
          <p:cNvSpPr/>
          <p:nvPr/>
        </p:nvSpPr>
        <p:spPr>
          <a:xfrm>
            <a:off x="1344168" y="5330952"/>
            <a:ext cx="9692640" cy="384048"/>
          </a:xfrm>
          <a:prstGeom prst="rect">
            <a:avLst/>
          </a:prstGeom>
          <a:noFill/>
          <a:ln/>
        </p:spPr>
        <p:txBody>
          <a:bodyPr wrap="square" lIns="254" tIns="254" rIns="254" bIns="254" rtlCol="0" anchor="ctr">
            <a:normAutofit/>
          </a:bodyPr>
          <a:lstStyle/>
          <a:p>
            <a:pPr marL="0" indent="0">
              <a:buNone/>
            </a:pPr>
            <a:r>
              <a:rPr lang="en-US" sz="2000" dirty="0">
                <a:solidFill>
                  <a:srgbClr val="F8FAFC"/>
                </a:solidFill>
                <a:latin typeface="Aptos" pitchFamily="34" charset="0"/>
                <a:ea typeface="Aptos" pitchFamily="34" charset="-122"/>
                <a:cs typeface="Aptos" pitchFamily="34" charset="-120"/>
              </a:rPr>
              <a:t>Identify research gaps and propose future research directions</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04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Research Significance</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The study contributes to academic understanding and forensic practice.</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822960" y="1874520"/>
            <a:ext cx="3337560" cy="2788920"/>
          </a:xfrm>
          <a:prstGeom prst="roundRect">
            <a:avLst>
              <a:gd name="adj" fmla="val 2623"/>
            </a:avLst>
          </a:prstGeom>
          <a:solidFill>
            <a:srgbClr val="111C2F"/>
          </a:solidFill>
          <a:ln w="15240">
            <a:solidFill>
              <a:srgbClr val="253A5C">
                <a:alpha val="80000"/>
              </a:srgbClr>
            </a:solidFill>
            <a:prstDash val="solid"/>
          </a:ln>
        </p:spPr>
        <p:txBody>
          <a:bodyPr/>
          <a:lstStyle/>
          <a:p>
            <a:endParaRPr lang="en-GB"/>
          </a:p>
        </p:txBody>
      </p:sp>
      <p:sp>
        <p:nvSpPr>
          <p:cNvPr id="10" name="Text 8"/>
          <p:cNvSpPr/>
          <p:nvPr/>
        </p:nvSpPr>
        <p:spPr>
          <a:xfrm>
            <a:off x="1051560" y="2148840"/>
            <a:ext cx="2880360" cy="411480"/>
          </a:xfrm>
          <a:prstGeom prst="rect">
            <a:avLst/>
          </a:prstGeom>
          <a:noFill/>
          <a:ln/>
        </p:spPr>
        <p:txBody>
          <a:bodyPr wrap="square" lIns="0" tIns="0" rIns="0" bIns="0" rtlCol="0" anchor="ctr"/>
          <a:lstStyle/>
          <a:p>
            <a:pPr marL="0" indent="0" algn="ctr">
              <a:buNone/>
            </a:pPr>
            <a:r>
              <a:rPr lang="en-US" sz="2100" b="1" dirty="0">
                <a:solidFill>
                  <a:srgbClr val="38BDF8"/>
                </a:solidFill>
              </a:rPr>
              <a:t>Academic Contribution</a:t>
            </a:r>
            <a:endParaRPr lang="en-US" sz="2100" dirty="0"/>
          </a:p>
        </p:txBody>
      </p:sp>
      <p:sp>
        <p:nvSpPr>
          <p:cNvPr id="11" name="Text 9"/>
          <p:cNvSpPr/>
          <p:nvPr/>
        </p:nvSpPr>
        <p:spPr>
          <a:xfrm>
            <a:off x="1078992" y="2788920"/>
            <a:ext cx="2834640" cy="1143000"/>
          </a:xfrm>
          <a:prstGeom prst="rect">
            <a:avLst/>
          </a:prstGeom>
          <a:noFill/>
          <a:ln/>
        </p:spPr>
        <p:txBody>
          <a:bodyPr wrap="square" lIns="762" tIns="762" rIns="762" bIns="762" rtlCol="0" anchor="ctr">
            <a:normAutofit/>
          </a:bodyPr>
          <a:lstStyle/>
          <a:p>
            <a:pPr marL="0" indent="0" algn="ctr">
              <a:buNone/>
            </a:pPr>
            <a:r>
              <a:rPr lang="en-US" sz="1700" dirty="0">
                <a:solidFill>
                  <a:srgbClr val="F8FAFC"/>
                </a:solidFill>
              </a:rPr>
              <a:t>Synthesises fragmented cloud forensic literature into a coherent understanding of key limitations.</a:t>
            </a:r>
            <a:endParaRPr lang="en-US" sz="1700" dirty="0"/>
          </a:p>
        </p:txBody>
      </p:sp>
      <p:sp>
        <p:nvSpPr>
          <p:cNvPr id="12" name="Shape 10"/>
          <p:cNvSpPr/>
          <p:nvPr/>
        </p:nvSpPr>
        <p:spPr>
          <a:xfrm>
            <a:off x="4617720" y="1874520"/>
            <a:ext cx="3337560" cy="2788920"/>
          </a:xfrm>
          <a:prstGeom prst="roundRect">
            <a:avLst>
              <a:gd name="adj" fmla="val 2623"/>
            </a:avLst>
          </a:prstGeom>
          <a:solidFill>
            <a:srgbClr val="0E2A45"/>
          </a:solidFill>
          <a:ln w="15240">
            <a:solidFill>
              <a:srgbClr val="253A5C">
                <a:alpha val="80000"/>
              </a:srgbClr>
            </a:solidFill>
            <a:prstDash val="solid"/>
          </a:ln>
        </p:spPr>
        <p:txBody>
          <a:bodyPr/>
          <a:lstStyle/>
          <a:p>
            <a:endParaRPr lang="en-GB"/>
          </a:p>
        </p:txBody>
      </p:sp>
      <p:sp>
        <p:nvSpPr>
          <p:cNvPr id="13" name="Text 11"/>
          <p:cNvSpPr/>
          <p:nvPr/>
        </p:nvSpPr>
        <p:spPr>
          <a:xfrm>
            <a:off x="4846320" y="2148840"/>
            <a:ext cx="2880360" cy="411480"/>
          </a:xfrm>
          <a:prstGeom prst="rect">
            <a:avLst/>
          </a:prstGeom>
          <a:noFill/>
          <a:ln/>
        </p:spPr>
        <p:txBody>
          <a:bodyPr wrap="square" lIns="0" tIns="0" rIns="0" bIns="0" rtlCol="0" anchor="ctr"/>
          <a:lstStyle/>
          <a:p>
            <a:pPr marL="0" indent="0" algn="ctr">
              <a:buNone/>
            </a:pPr>
            <a:r>
              <a:rPr lang="en-US" sz="2100" b="1" dirty="0">
                <a:solidFill>
                  <a:srgbClr val="F5C542"/>
                </a:solidFill>
              </a:rPr>
              <a:t>Practical Relevance</a:t>
            </a:r>
            <a:endParaRPr lang="en-US" sz="2100" dirty="0"/>
          </a:p>
        </p:txBody>
      </p:sp>
      <p:sp>
        <p:nvSpPr>
          <p:cNvPr id="14" name="Text 12"/>
          <p:cNvSpPr/>
          <p:nvPr/>
        </p:nvSpPr>
        <p:spPr>
          <a:xfrm>
            <a:off x="4873752" y="2788920"/>
            <a:ext cx="2834640" cy="1143000"/>
          </a:xfrm>
          <a:prstGeom prst="rect">
            <a:avLst/>
          </a:prstGeom>
          <a:noFill/>
          <a:ln/>
        </p:spPr>
        <p:txBody>
          <a:bodyPr wrap="square" lIns="762" tIns="762" rIns="762" bIns="762" rtlCol="0" anchor="ctr">
            <a:normAutofit/>
          </a:bodyPr>
          <a:lstStyle/>
          <a:p>
            <a:pPr marL="0" indent="0" algn="ctr">
              <a:buNone/>
            </a:pPr>
            <a:r>
              <a:rPr lang="en-US" sz="1700" dirty="0">
                <a:solidFill>
                  <a:srgbClr val="F8FAFC"/>
                </a:solidFill>
              </a:rPr>
              <a:t>Supports cybersecurity professionals, law enforcement and CSPs in improving investigation planning.</a:t>
            </a:r>
            <a:endParaRPr lang="en-US" sz="1700" dirty="0"/>
          </a:p>
        </p:txBody>
      </p:sp>
      <p:sp>
        <p:nvSpPr>
          <p:cNvPr id="15" name="Shape 13"/>
          <p:cNvSpPr/>
          <p:nvPr/>
        </p:nvSpPr>
        <p:spPr>
          <a:xfrm>
            <a:off x="8412480" y="1874520"/>
            <a:ext cx="3337560" cy="2788920"/>
          </a:xfrm>
          <a:prstGeom prst="roundRect">
            <a:avLst>
              <a:gd name="adj" fmla="val 2623"/>
            </a:avLst>
          </a:prstGeom>
          <a:solidFill>
            <a:srgbClr val="111C2F"/>
          </a:solidFill>
          <a:ln w="15240">
            <a:solidFill>
              <a:srgbClr val="253A5C">
                <a:alpha val="80000"/>
              </a:srgbClr>
            </a:solidFill>
            <a:prstDash val="solid"/>
          </a:ln>
        </p:spPr>
        <p:txBody>
          <a:bodyPr/>
          <a:lstStyle/>
          <a:p>
            <a:endParaRPr lang="en-GB"/>
          </a:p>
        </p:txBody>
      </p:sp>
      <p:sp>
        <p:nvSpPr>
          <p:cNvPr id="16" name="Text 14"/>
          <p:cNvSpPr/>
          <p:nvPr/>
        </p:nvSpPr>
        <p:spPr>
          <a:xfrm>
            <a:off x="8641080" y="2148840"/>
            <a:ext cx="2880360" cy="411480"/>
          </a:xfrm>
          <a:prstGeom prst="rect">
            <a:avLst/>
          </a:prstGeom>
          <a:noFill/>
          <a:ln/>
        </p:spPr>
        <p:txBody>
          <a:bodyPr wrap="square" lIns="0" tIns="0" rIns="0" bIns="0" rtlCol="0" anchor="ctr"/>
          <a:lstStyle/>
          <a:p>
            <a:pPr marL="0" indent="0" algn="ctr">
              <a:buNone/>
            </a:pPr>
            <a:r>
              <a:rPr lang="en-US" sz="2100" b="1" dirty="0">
                <a:solidFill>
                  <a:srgbClr val="38BDF8"/>
                </a:solidFill>
              </a:rPr>
              <a:t>Policy Value</a:t>
            </a:r>
            <a:endParaRPr lang="en-US" sz="2100" dirty="0"/>
          </a:p>
        </p:txBody>
      </p:sp>
      <p:sp>
        <p:nvSpPr>
          <p:cNvPr id="17" name="Text 15"/>
          <p:cNvSpPr/>
          <p:nvPr/>
        </p:nvSpPr>
        <p:spPr>
          <a:xfrm>
            <a:off x="8668512" y="2788920"/>
            <a:ext cx="2834640" cy="1143000"/>
          </a:xfrm>
          <a:prstGeom prst="rect">
            <a:avLst/>
          </a:prstGeom>
          <a:noFill/>
          <a:ln/>
        </p:spPr>
        <p:txBody>
          <a:bodyPr wrap="square" lIns="762" tIns="762" rIns="762" bIns="762" rtlCol="0" anchor="ctr">
            <a:normAutofit/>
          </a:bodyPr>
          <a:lstStyle/>
          <a:p>
            <a:pPr marL="0" indent="0" algn="ctr">
              <a:buNone/>
            </a:pPr>
            <a:r>
              <a:rPr lang="en-US" sz="1700" dirty="0">
                <a:solidFill>
                  <a:srgbClr val="F8FAFC"/>
                </a:solidFill>
              </a:rPr>
              <a:t>Highlights the need for standardised legal and technical frameworks for admissible evidence.</a:t>
            </a:r>
            <a:endParaRPr lang="en-US" sz="1700" dirty="0"/>
          </a:p>
        </p:txBody>
      </p:sp>
      <p:sp>
        <p:nvSpPr>
          <p:cNvPr id="18" name="Text 16"/>
          <p:cNvSpPr/>
          <p:nvPr/>
        </p:nvSpPr>
        <p:spPr>
          <a:xfrm>
            <a:off x="1143000" y="5349240"/>
            <a:ext cx="9875520" cy="411480"/>
          </a:xfrm>
          <a:prstGeom prst="rect">
            <a:avLst/>
          </a:prstGeom>
          <a:noFill/>
          <a:ln/>
        </p:spPr>
        <p:txBody>
          <a:bodyPr wrap="square" lIns="0" tIns="0" rIns="0" bIns="0" rtlCol="0" anchor="ctr"/>
          <a:lstStyle/>
          <a:p>
            <a:pPr marL="0" indent="0" algn="ctr">
              <a:buNone/>
            </a:pPr>
            <a:r>
              <a:rPr lang="en-US" sz="2200" b="1" dirty="0">
                <a:solidFill>
                  <a:srgbClr val="F8FAFC"/>
                </a:solidFill>
              </a:rPr>
              <a:t>Standardisation and forensic readiness are central to improving reliability and admissibility [10], [32].</a:t>
            </a:r>
            <a:endParaRPr lang="en-US" sz="2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05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Literature Review Overview</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Cloud forensic literature remains fragmented across separate themes.</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658368" y="1691640"/>
            <a:ext cx="4663440" cy="4434840"/>
          </a:xfrm>
          <a:prstGeom prst="roundRect">
            <a:avLst>
              <a:gd name="adj" fmla="val 1649"/>
            </a:avLst>
          </a:prstGeom>
          <a:solidFill>
            <a:srgbClr val="111C2F"/>
          </a:solidFill>
          <a:ln w="15240">
            <a:solidFill>
              <a:srgbClr val="253A5C">
                <a:alpha val="80000"/>
              </a:srgbClr>
            </a:solidFill>
            <a:prstDash val="solid"/>
          </a:ln>
        </p:spPr>
        <p:txBody>
          <a:bodyPr/>
          <a:lstStyle/>
          <a:p>
            <a:endParaRPr lang="en-GB"/>
          </a:p>
        </p:txBody>
      </p:sp>
      <p:sp>
        <p:nvSpPr>
          <p:cNvPr id="10" name="Text 8"/>
          <p:cNvSpPr/>
          <p:nvPr/>
        </p:nvSpPr>
        <p:spPr>
          <a:xfrm>
            <a:off x="914400" y="2029968"/>
            <a:ext cx="228600" cy="274320"/>
          </a:xfrm>
          <a:prstGeom prst="rect">
            <a:avLst/>
          </a:prstGeom>
          <a:noFill/>
          <a:ln/>
        </p:spPr>
        <p:txBody>
          <a:bodyPr wrap="square" lIns="0" tIns="0" rIns="0" bIns="0" rtlCol="0" anchor="ctr"/>
          <a:lstStyle/>
          <a:p>
            <a:pPr marL="0" indent="0">
              <a:buNone/>
            </a:pPr>
            <a:r>
              <a:rPr lang="en-US" sz="2300" b="1" dirty="0">
                <a:solidFill>
                  <a:srgbClr val="38BDF8"/>
                </a:solidFill>
              </a:rPr>
              <a:t>•</a:t>
            </a:r>
            <a:endParaRPr lang="en-US" sz="2300" dirty="0"/>
          </a:p>
        </p:txBody>
      </p:sp>
      <p:sp>
        <p:nvSpPr>
          <p:cNvPr id="11" name="Text 9"/>
          <p:cNvSpPr/>
          <p:nvPr/>
        </p:nvSpPr>
        <p:spPr>
          <a:xfrm>
            <a:off x="1207008" y="1993392"/>
            <a:ext cx="3977640" cy="384048"/>
          </a:xfrm>
          <a:prstGeom prst="rect">
            <a:avLst/>
          </a:prstGeom>
          <a:noFill/>
          <a:ln/>
        </p:spPr>
        <p:txBody>
          <a:bodyPr wrap="square" lIns="254" tIns="254" rIns="254" bIns="254" rtlCol="0" anchor="ctr">
            <a:normAutofit/>
          </a:bodyPr>
          <a:lstStyle/>
          <a:p>
            <a:pPr marL="0" indent="0">
              <a:buNone/>
            </a:pPr>
            <a:r>
              <a:rPr lang="en-US" sz="1900" dirty="0">
                <a:solidFill>
                  <a:srgbClr val="F8FAFC"/>
                </a:solidFill>
                <a:latin typeface="Aptos" pitchFamily="34" charset="0"/>
                <a:ea typeface="Aptos" pitchFamily="34" charset="-122"/>
                <a:cs typeface="Aptos" pitchFamily="34" charset="-120"/>
              </a:rPr>
              <a:t>Cloud forensic studies cluster around technical, legal and framework issues</a:t>
            </a:r>
            <a:endParaRPr lang="en-US" sz="1900" dirty="0"/>
          </a:p>
        </p:txBody>
      </p:sp>
      <p:sp>
        <p:nvSpPr>
          <p:cNvPr id="12" name="Text 10"/>
          <p:cNvSpPr/>
          <p:nvPr/>
        </p:nvSpPr>
        <p:spPr>
          <a:xfrm>
            <a:off x="914400" y="2532888"/>
            <a:ext cx="228600" cy="274320"/>
          </a:xfrm>
          <a:prstGeom prst="rect">
            <a:avLst/>
          </a:prstGeom>
          <a:noFill/>
          <a:ln/>
        </p:spPr>
        <p:txBody>
          <a:bodyPr wrap="square" lIns="0" tIns="0" rIns="0" bIns="0" rtlCol="0" anchor="ctr"/>
          <a:lstStyle/>
          <a:p>
            <a:pPr marL="0" indent="0">
              <a:buNone/>
            </a:pPr>
            <a:r>
              <a:rPr lang="en-US" sz="2300" b="1" dirty="0">
                <a:solidFill>
                  <a:srgbClr val="38BDF8"/>
                </a:solidFill>
              </a:rPr>
              <a:t>•</a:t>
            </a:r>
            <a:endParaRPr lang="en-US" sz="2300" dirty="0"/>
          </a:p>
        </p:txBody>
      </p:sp>
      <p:sp>
        <p:nvSpPr>
          <p:cNvPr id="13" name="Text 11"/>
          <p:cNvSpPr/>
          <p:nvPr/>
        </p:nvSpPr>
        <p:spPr>
          <a:xfrm>
            <a:off x="1207008" y="2496312"/>
            <a:ext cx="3977640" cy="384048"/>
          </a:xfrm>
          <a:prstGeom prst="rect">
            <a:avLst/>
          </a:prstGeom>
          <a:noFill/>
          <a:ln/>
        </p:spPr>
        <p:txBody>
          <a:bodyPr wrap="square" lIns="254" tIns="254" rIns="254" bIns="254" rtlCol="0" anchor="ctr">
            <a:normAutofit/>
          </a:bodyPr>
          <a:lstStyle/>
          <a:p>
            <a:pPr marL="0" indent="0">
              <a:buNone/>
            </a:pPr>
            <a:r>
              <a:rPr lang="en-US" sz="1900" dirty="0">
                <a:solidFill>
                  <a:srgbClr val="F8FAFC"/>
                </a:solidFill>
                <a:latin typeface="Aptos" pitchFamily="34" charset="0"/>
                <a:ea typeface="Aptos" pitchFamily="34" charset="-122"/>
                <a:cs typeface="Aptos" pitchFamily="34" charset="-120"/>
              </a:rPr>
              <a:t>Earlier research mainly identified challenges</a:t>
            </a:r>
            <a:endParaRPr lang="en-US" sz="1900" dirty="0"/>
          </a:p>
        </p:txBody>
      </p:sp>
      <p:sp>
        <p:nvSpPr>
          <p:cNvPr id="14" name="Text 12"/>
          <p:cNvSpPr/>
          <p:nvPr/>
        </p:nvSpPr>
        <p:spPr>
          <a:xfrm>
            <a:off x="914400" y="3035808"/>
            <a:ext cx="228600" cy="274320"/>
          </a:xfrm>
          <a:prstGeom prst="rect">
            <a:avLst/>
          </a:prstGeom>
          <a:noFill/>
          <a:ln/>
        </p:spPr>
        <p:txBody>
          <a:bodyPr wrap="square" lIns="0" tIns="0" rIns="0" bIns="0" rtlCol="0" anchor="ctr"/>
          <a:lstStyle/>
          <a:p>
            <a:pPr marL="0" indent="0">
              <a:buNone/>
            </a:pPr>
            <a:r>
              <a:rPr lang="en-US" sz="2300" b="1" dirty="0">
                <a:solidFill>
                  <a:srgbClr val="38BDF8"/>
                </a:solidFill>
              </a:rPr>
              <a:t>•</a:t>
            </a:r>
            <a:endParaRPr lang="en-US" sz="2300" dirty="0"/>
          </a:p>
        </p:txBody>
      </p:sp>
      <p:sp>
        <p:nvSpPr>
          <p:cNvPr id="15" name="Text 13"/>
          <p:cNvSpPr/>
          <p:nvPr/>
        </p:nvSpPr>
        <p:spPr>
          <a:xfrm>
            <a:off x="1207008" y="2999232"/>
            <a:ext cx="3977640" cy="384048"/>
          </a:xfrm>
          <a:prstGeom prst="rect">
            <a:avLst/>
          </a:prstGeom>
          <a:noFill/>
          <a:ln/>
        </p:spPr>
        <p:txBody>
          <a:bodyPr wrap="square" lIns="254" tIns="254" rIns="254" bIns="254" rtlCol="0" anchor="ctr">
            <a:normAutofit/>
          </a:bodyPr>
          <a:lstStyle/>
          <a:p>
            <a:pPr marL="0" indent="0">
              <a:buNone/>
            </a:pPr>
            <a:r>
              <a:rPr lang="en-US" sz="1900" dirty="0">
                <a:solidFill>
                  <a:srgbClr val="F8FAFC"/>
                </a:solidFill>
                <a:latin typeface="Aptos" pitchFamily="34" charset="0"/>
                <a:ea typeface="Aptos" pitchFamily="34" charset="-122"/>
                <a:cs typeface="Aptos" pitchFamily="34" charset="-120"/>
              </a:rPr>
              <a:t>Recent research proposes readiness and framework-based solutions</a:t>
            </a:r>
            <a:endParaRPr lang="en-US" sz="1900" dirty="0"/>
          </a:p>
        </p:txBody>
      </p:sp>
      <p:sp>
        <p:nvSpPr>
          <p:cNvPr id="16" name="Text 14"/>
          <p:cNvSpPr/>
          <p:nvPr/>
        </p:nvSpPr>
        <p:spPr>
          <a:xfrm>
            <a:off x="914400" y="3538728"/>
            <a:ext cx="228600" cy="274320"/>
          </a:xfrm>
          <a:prstGeom prst="rect">
            <a:avLst/>
          </a:prstGeom>
          <a:noFill/>
          <a:ln/>
        </p:spPr>
        <p:txBody>
          <a:bodyPr wrap="square" lIns="0" tIns="0" rIns="0" bIns="0" rtlCol="0" anchor="ctr"/>
          <a:lstStyle/>
          <a:p>
            <a:pPr marL="0" indent="0">
              <a:buNone/>
            </a:pPr>
            <a:r>
              <a:rPr lang="en-US" sz="2300" b="1" dirty="0">
                <a:solidFill>
                  <a:srgbClr val="38BDF8"/>
                </a:solidFill>
              </a:rPr>
              <a:t>•</a:t>
            </a:r>
            <a:endParaRPr lang="en-US" sz="2300" dirty="0"/>
          </a:p>
        </p:txBody>
      </p:sp>
      <p:sp>
        <p:nvSpPr>
          <p:cNvPr id="17" name="Text 15"/>
          <p:cNvSpPr/>
          <p:nvPr/>
        </p:nvSpPr>
        <p:spPr>
          <a:xfrm>
            <a:off x="1207008" y="3502152"/>
            <a:ext cx="3977640" cy="384048"/>
          </a:xfrm>
          <a:prstGeom prst="rect">
            <a:avLst/>
          </a:prstGeom>
          <a:noFill/>
          <a:ln/>
        </p:spPr>
        <p:txBody>
          <a:bodyPr wrap="square" lIns="254" tIns="254" rIns="254" bIns="254" rtlCol="0" anchor="ctr">
            <a:normAutofit/>
          </a:bodyPr>
          <a:lstStyle/>
          <a:p>
            <a:pPr marL="0" indent="0">
              <a:buNone/>
            </a:pPr>
            <a:r>
              <a:rPr lang="en-US" sz="1900" dirty="0">
                <a:solidFill>
                  <a:srgbClr val="F8FAFC"/>
                </a:solidFill>
                <a:latin typeface="Aptos" pitchFamily="34" charset="0"/>
                <a:ea typeface="Aptos" pitchFamily="34" charset="-122"/>
                <a:cs typeface="Aptos" pitchFamily="34" charset="-120"/>
              </a:rPr>
              <a:t>The field still lacks unified solutions covering technical and legal constraints</a:t>
            </a:r>
            <a:endParaRPr lang="en-US" sz="1900" dirty="0"/>
          </a:p>
        </p:txBody>
      </p:sp>
      <p:sp>
        <p:nvSpPr>
          <p:cNvPr id="18" name="Text 16"/>
          <p:cNvSpPr/>
          <p:nvPr/>
        </p:nvSpPr>
        <p:spPr>
          <a:xfrm>
            <a:off x="914400" y="4041648"/>
            <a:ext cx="228600" cy="274320"/>
          </a:xfrm>
          <a:prstGeom prst="rect">
            <a:avLst/>
          </a:prstGeom>
          <a:noFill/>
          <a:ln/>
        </p:spPr>
        <p:txBody>
          <a:bodyPr wrap="square" lIns="0" tIns="0" rIns="0" bIns="0" rtlCol="0" anchor="ctr"/>
          <a:lstStyle/>
          <a:p>
            <a:pPr marL="0" indent="0">
              <a:buNone/>
            </a:pPr>
            <a:r>
              <a:rPr lang="en-US" sz="2300" b="1" dirty="0">
                <a:solidFill>
                  <a:srgbClr val="38BDF8"/>
                </a:solidFill>
              </a:rPr>
              <a:t>•</a:t>
            </a:r>
            <a:endParaRPr lang="en-US" sz="2300" dirty="0"/>
          </a:p>
        </p:txBody>
      </p:sp>
      <p:sp>
        <p:nvSpPr>
          <p:cNvPr id="19" name="Text 17"/>
          <p:cNvSpPr/>
          <p:nvPr/>
        </p:nvSpPr>
        <p:spPr>
          <a:xfrm>
            <a:off x="1207008" y="4005072"/>
            <a:ext cx="3977640" cy="384048"/>
          </a:xfrm>
          <a:prstGeom prst="rect">
            <a:avLst/>
          </a:prstGeom>
          <a:noFill/>
          <a:ln/>
        </p:spPr>
        <p:txBody>
          <a:bodyPr wrap="square" lIns="254" tIns="254" rIns="254" bIns="254" rtlCol="0" anchor="ctr">
            <a:normAutofit/>
          </a:bodyPr>
          <a:lstStyle/>
          <a:p>
            <a:pPr marL="0" indent="0">
              <a:buNone/>
            </a:pPr>
            <a:r>
              <a:rPr lang="en-US" sz="1900" dirty="0">
                <a:solidFill>
                  <a:srgbClr val="F8FAFC"/>
                </a:solidFill>
                <a:latin typeface="Aptos" pitchFamily="34" charset="0"/>
                <a:ea typeface="Aptos" pitchFamily="34" charset="-122"/>
                <a:cs typeface="Aptos" pitchFamily="34" charset="-120"/>
              </a:rPr>
              <a:t>Fragmentation limits practical adoption</a:t>
            </a:r>
            <a:endParaRPr lang="en-US" sz="1900" dirty="0"/>
          </a:p>
        </p:txBody>
      </p:sp>
      <p:sp>
        <p:nvSpPr>
          <p:cNvPr id="20" name="Shape 18"/>
          <p:cNvSpPr/>
          <p:nvPr/>
        </p:nvSpPr>
        <p:spPr>
          <a:xfrm>
            <a:off x="5669280" y="1554480"/>
            <a:ext cx="5806440" cy="4617720"/>
          </a:xfrm>
          <a:prstGeom prst="roundRect">
            <a:avLst>
              <a:gd name="adj" fmla="val 1584"/>
            </a:avLst>
          </a:prstGeom>
          <a:solidFill>
            <a:srgbClr val="FFFFFF"/>
          </a:solidFill>
          <a:ln w="15240">
            <a:solidFill>
              <a:srgbClr val="FFFFFF">
                <a:alpha val="80000"/>
              </a:srgbClr>
            </a:solidFill>
            <a:prstDash val="solid"/>
          </a:ln>
        </p:spPr>
        <p:txBody>
          <a:bodyPr/>
          <a:lstStyle/>
          <a:p>
            <a:endParaRPr lang="en-GB"/>
          </a:p>
        </p:txBody>
      </p:sp>
      <p:pic>
        <p:nvPicPr>
          <p:cNvPr id="21" name="Image 0" descr="/mnt/data/doc_images/word/media/image1.png"/>
          <p:cNvPicPr>
            <a:picLocks noChangeAspect="1"/>
          </p:cNvPicPr>
          <p:nvPr/>
        </p:nvPicPr>
        <p:blipFill>
          <a:blip r:embed="rId3"/>
          <a:stretch>
            <a:fillRect/>
          </a:stretch>
        </p:blipFill>
        <p:spPr>
          <a:xfrm>
            <a:off x="6566535" y="1783080"/>
            <a:ext cx="4011930" cy="3703320"/>
          </a:xfrm>
          <a:prstGeom prst="rect">
            <a:avLst/>
          </a:prstGeom>
        </p:spPr>
      </p:pic>
      <p:sp>
        <p:nvSpPr>
          <p:cNvPr id="22" name="Text 19"/>
          <p:cNvSpPr/>
          <p:nvPr/>
        </p:nvSpPr>
        <p:spPr>
          <a:xfrm>
            <a:off x="5897880" y="5596128"/>
            <a:ext cx="5349240" cy="182880"/>
          </a:xfrm>
          <a:prstGeom prst="rect">
            <a:avLst/>
          </a:prstGeom>
          <a:noFill/>
          <a:ln/>
        </p:spPr>
        <p:txBody>
          <a:bodyPr wrap="square" lIns="0" tIns="0" rIns="0" bIns="0" rtlCol="0" anchor="ctr"/>
          <a:lstStyle/>
          <a:p>
            <a:pPr marL="0" indent="0" algn="ctr">
              <a:buNone/>
            </a:pPr>
            <a:r>
              <a:rPr lang="en-US" sz="1000" i="1" dirty="0">
                <a:solidFill>
                  <a:srgbClr val="334155"/>
                </a:solidFill>
              </a:rPr>
              <a:t>Figure 1. Open Cloud Forensics Model (Source: [36])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06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Technical Challenges</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Cloud architecture creates volatility, access and logging constraints.</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658368" y="1691640"/>
            <a:ext cx="4846320" cy="4480560"/>
          </a:xfrm>
          <a:prstGeom prst="roundRect">
            <a:avLst>
              <a:gd name="adj" fmla="val 1633"/>
            </a:avLst>
          </a:prstGeom>
          <a:solidFill>
            <a:srgbClr val="111C2F"/>
          </a:solidFill>
          <a:ln w="15240">
            <a:solidFill>
              <a:srgbClr val="253A5C">
                <a:alpha val="80000"/>
              </a:srgbClr>
            </a:solidFill>
            <a:prstDash val="solid"/>
          </a:ln>
        </p:spPr>
        <p:txBody>
          <a:bodyPr/>
          <a:lstStyle/>
          <a:p>
            <a:endParaRPr lang="en-GB"/>
          </a:p>
        </p:txBody>
      </p:sp>
      <p:sp>
        <p:nvSpPr>
          <p:cNvPr id="10" name="Text 8"/>
          <p:cNvSpPr/>
          <p:nvPr/>
        </p:nvSpPr>
        <p:spPr>
          <a:xfrm>
            <a:off x="914400" y="2029968"/>
            <a:ext cx="228600" cy="274320"/>
          </a:xfrm>
          <a:prstGeom prst="rect">
            <a:avLst/>
          </a:prstGeom>
          <a:noFill/>
          <a:ln/>
        </p:spPr>
        <p:txBody>
          <a:bodyPr wrap="square" lIns="0" tIns="0" rIns="0" bIns="0" rtlCol="0" anchor="ctr"/>
          <a:lstStyle/>
          <a:p>
            <a:pPr marL="0" indent="0">
              <a:buNone/>
            </a:pPr>
            <a:r>
              <a:rPr lang="en-US" sz="2250" b="1" dirty="0">
                <a:solidFill>
                  <a:srgbClr val="38BDF8"/>
                </a:solidFill>
              </a:rPr>
              <a:t>•</a:t>
            </a:r>
            <a:endParaRPr lang="en-US" sz="2250" dirty="0"/>
          </a:p>
        </p:txBody>
      </p:sp>
      <p:sp>
        <p:nvSpPr>
          <p:cNvPr id="11" name="Text 9"/>
          <p:cNvSpPr/>
          <p:nvPr/>
        </p:nvSpPr>
        <p:spPr>
          <a:xfrm>
            <a:off x="1207008" y="1993392"/>
            <a:ext cx="4160520" cy="384048"/>
          </a:xfrm>
          <a:prstGeom prst="rect">
            <a:avLst/>
          </a:prstGeom>
          <a:noFill/>
          <a:ln/>
        </p:spPr>
        <p:txBody>
          <a:bodyPr wrap="square" lIns="254" tIns="254" rIns="254" bIns="254" rtlCol="0" anchor="ctr">
            <a:normAutofit/>
          </a:bodyPr>
          <a:lstStyle/>
          <a:p>
            <a:pPr marL="0" indent="0">
              <a:buNone/>
            </a:pPr>
            <a:r>
              <a:rPr lang="en-US" sz="1850" dirty="0">
                <a:solidFill>
                  <a:srgbClr val="F8FAFC"/>
                </a:solidFill>
                <a:latin typeface="Aptos" pitchFamily="34" charset="0"/>
                <a:ea typeface="Aptos" pitchFamily="34" charset="-122"/>
                <a:cs typeface="Aptos" pitchFamily="34" charset="-120"/>
              </a:rPr>
              <a:t>Data volatility: temporary files and system states may disappear [5]</a:t>
            </a:r>
            <a:endParaRPr lang="en-US" sz="1850" dirty="0"/>
          </a:p>
        </p:txBody>
      </p:sp>
      <p:sp>
        <p:nvSpPr>
          <p:cNvPr id="12" name="Text 10"/>
          <p:cNvSpPr/>
          <p:nvPr/>
        </p:nvSpPr>
        <p:spPr>
          <a:xfrm>
            <a:off x="914400" y="2542032"/>
            <a:ext cx="228600" cy="274320"/>
          </a:xfrm>
          <a:prstGeom prst="rect">
            <a:avLst/>
          </a:prstGeom>
          <a:noFill/>
          <a:ln/>
        </p:spPr>
        <p:txBody>
          <a:bodyPr wrap="square" lIns="0" tIns="0" rIns="0" bIns="0" rtlCol="0" anchor="ctr"/>
          <a:lstStyle/>
          <a:p>
            <a:pPr marL="0" indent="0">
              <a:buNone/>
            </a:pPr>
            <a:r>
              <a:rPr lang="en-US" sz="2250" b="1" dirty="0">
                <a:solidFill>
                  <a:srgbClr val="38BDF8"/>
                </a:solidFill>
              </a:rPr>
              <a:t>•</a:t>
            </a:r>
            <a:endParaRPr lang="en-US" sz="2250" dirty="0"/>
          </a:p>
        </p:txBody>
      </p:sp>
      <p:sp>
        <p:nvSpPr>
          <p:cNvPr id="13" name="Text 11"/>
          <p:cNvSpPr/>
          <p:nvPr/>
        </p:nvSpPr>
        <p:spPr>
          <a:xfrm>
            <a:off x="1207008" y="2505456"/>
            <a:ext cx="4160520" cy="384048"/>
          </a:xfrm>
          <a:prstGeom prst="rect">
            <a:avLst/>
          </a:prstGeom>
          <a:noFill/>
          <a:ln/>
        </p:spPr>
        <p:txBody>
          <a:bodyPr wrap="square" lIns="254" tIns="254" rIns="254" bIns="254" rtlCol="0" anchor="ctr">
            <a:normAutofit/>
          </a:bodyPr>
          <a:lstStyle/>
          <a:p>
            <a:pPr marL="0" indent="0">
              <a:buNone/>
            </a:pPr>
            <a:r>
              <a:rPr lang="en-US" sz="1850" dirty="0">
                <a:solidFill>
                  <a:srgbClr val="F8FAFC"/>
                </a:solidFill>
                <a:latin typeface="Aptos" pitchFamily="34" charset="0"/>
                <a:ea typeface="Aptos" pitchFamily="34" charset="-122"/>
                <a:cs typeface="Aptos" pitchFamily="34" charset="-120"/>
              </a:rPr>
              <a:t>Dynamic resource allocation disrupts stable snapshots [12]</a:t>
            </a:r>
            <a:endParaRPr lang="en-US" sz="1850" dirty="0"/>
          </a:p>
        </p:txBody>
      </p:sp>
      <p:sp>
        <p:nvSpPr>
          <p:cNvPr id="14" name="Text 12"/>
          <p:cNvSpPr/>
          <p:nvPr/>
        </p:nvSpPr>
        <p:spPr>
          <a:xfrm>
            <a:off x="914400" y="3054096"/>
            <a:ext cx="228600" cy="274320"/>
          </a:xfrm>
          <a:prstGeom prst="rect">
            <a:avLst/>
          </a:prstGeom>
          <a:noFill/>
          <a:ln/>
        </p:spPr>
        <p:txBody>
          <a:bodyPr wrap="square" lIns="0" tIns="0" rIns="0" bIns="0" rtlCol="0" anchor="ctr"/>
          <a:lstStyle/>
          <a:p>
            <a:pPr marL="0" indent="0">
              <a:buNone/>
            </a:pPr>
            <a:r>
              <a:rPr lang="en-US" sz="2250" b="1" dirty="0">
                <a:solidFill>
                  <a:srgbClr val="38BDF8"/>
                </a:solidFill>
              </a:rPr>
              <a:t>•</a:t>
            </a:r>
            <a:endParaRPr lang="en-US" sz="2250" dirty="0"/>
          </a:p>
        </p:txBody>
      </p:sp>
      <p:sp>
        <p:nvSpPr>
          <p:cNvPr id="15" name="Text 13"/>
          <p:cNvSpPr/>
          <p:nvPr/>
        </p:nvSpPr>
        <p:spPr>
          <a:xfrm>
            <a:off x="1207008" y="3017520"/>
            <a:ext cx="4160520" cy="384048"/>
          </a:xfrm>
          <a:prstGeom prst="rect">
            <a:avLst/>
          </a:prstGeom>
          <a:noFill/>
          <a:ln/>
        </p:spPr>
        <p:txBody>
          <a:bodyPr wrap="square" lIns="254" tIns="254" rIns="254" bIns="254" rtlCol="0" anchor="ctr">
            <a:normAutofit/>
          </a:bodyPr>
          <a:lstStyle/>
          <a:p>
            <a:pPr marL="0" indent="0">
              <a:buNone/>
            </a:pPr>
            <a:r>
              <a:rPr lang="en-US" sz="1850" dirty="0">
                <a:solidFill>
                  <a:srgbClr val="F8FAFC"/>
                </a:solidFill>
                <a:latin typeface="Aptos" pitchFamily="34" charset="0"/>
                <a:ea typeface="Aptos" pitchFamily="34" charset="-122"/>
                <a:cs typeface="Aptos" pitchFamily="34" charset="-120"/>
              </a:rPr>
              <a:t>Multi-tenancy complicates evidence isolation [3], [14]</a:t>
            </a:r>
            <a:endParaRPr lang="en-US" sz="1850" dirty="0"/>
          </a:p>
        </p:txBody>
      </p:sp>
      <p:sp>
        <p:nvSpPr>
          <p:cNvPr id="16" name="Text 14"/>
          <p:cNvSpPr/>
          <p:nvPr/>
        </p:nvSpPr>
        <p:spPr>
          <a:xfrm>
            <a:off x="914400" y="3566160"/>
            <a:ext cx="228600" cy="274320"/>
          </a:xfrm>
          <a:prstGeom prst="rect">
            <a:avLst/>
          </a:prstGeom>
          <a:noFill/>
          <a:ln/>
        </p:spPr>
        <p:txBody>
          <a:bodyPr wrap="square" lIns="0" tIns="0" rIns="0" bIns="0" rtlCol="0" anchor="ctr"/>
          <a:lstStyle/>
          <a:p>
            <a:pPr marL="0" indent="0">
              <a:buNone/>
            </a:pPr>
            <a:r>
              <a:rPr lang="en-US" sz="2250" b="1" dirty="0">
                <a:solidFill>
                  <a:srgbClr val="38BDF8"/>
                </a:solidFill>
              </a:rPr>
              <a:t>•</a:t>
            </a:r>
            <a:endParaRPr lang="en-US" sz="2250" dirty="0"/>
          </a:p>
        </p:txBody>
      </p:sp>
      <p:sp>
        <p:nvSpPr>
          <p:cNvPr id="17" name="Text 15"/>
          <p:cNvSpPr/>
          <p:nvPr/>
        </p:nvSpPr>
        <p:spPr>
          <a:xfrm>
            <a:off x="1207008" y="3529584"/>
            <a:ext cx="4160520" cy="384048"/>
          </a:xfrm>
          <a:prstGeom prst="rect">
            <a:avLst/>
          </a:prstGeom>
          <a:noFill/>
          <a:ln/>
        </p:spPr>
        <p:txBody>
          <a:bodyPr wrap="square" lIns="254" tIns="254" rIns="254" bIns="254" rtlCol="0" anchor="ctr">
            <a:normAutofit/>
          </a:bodyPr>
          <a:lstStyle/>
          <a:p>
            <a:pPr marL="0" indent="0">
              <a:buNone/>
            </a:pPr>
            <a:r>
              <a:rPr lang="en-US" sz="1850" dirty="0">
                <a:solidFill>
                  <a:srgbClr val="F8FAFC"/>
                </a:solidFill>
                <a:latin typeface="Aptos" pitchFamily="34" charset="0"/>
                <a:ea typeface="Aptos" pitchFamily="34" charset="-122"/>
                <a:cs typeface="Aptos" pitchFamily="34" charset="-120"/>
              </a:rPr>
              <a:t>Lack of hardware access increases CSP dependency [9]</a:t>
            </a:r>
            <a:endParaRPr lang="en-US" sz="1850" dirty="0"/>
          </a:p>
        </p:txBody>
      </p:sp>
      <p:sp>
        <p:nvSpPr>
          <p:cNvPr id="18" name="Text 16"/>
          <p:cNvSpPr/>
          <p:nvPr/>
        </p:nvSpPr>
        <p:spPr>
          <a:xfrm>
            <a:off x="914400" y="4078224"/>
            <a:ext cx="228600" cy="274320"/>
          </a:xfrm>
          <a:prstGeom prst="rect">
            <a:avLst/>
          </a:prstGeom>
          <a:noFill/>
          <a:ln/>
        </p:spPr>
        <p:txBody>
          <a:bodyPr wrap="square" lIns="0" tIns="0" rIns="0" bIns="0" rtlCol="0" anchor="ctr"/>
          <a:lstStyle/>
          <a:p>
            <a:pPr marL="0" indent="0">
              <a:buNone/>
            </a:pPr>
            <a:r>
              <a:rPr lang="en-US" sz="2250" b="1" dirty="0">
                <a:solidFill>
                  <a:srgbClr val="38BDF8"/>
                </a:solidFill>
              </a:rPr>
              <a:t>•</a:t>
            </a:r>
            <a:endParaRPr lang="en-US" sz="2250" dirty="0"/>
          </a:p>
        </p:txBody>
      </p:sp>
      <p:sp>
        <p:nvSpPr>
          <p:cNvPr id="19" name="Text 17"/>
          <p:cNvSpPr/>
          <p:nvPr/>
        </p:nvSpPr>
        <p:spPr>
          <a:xfrm>
            <a:off x="1207008" y="4041648"/>
            <a:ext cx="4160520" cy="384048"/>
          </a:xfrm>
          <a:prstGeom prst="rect">
            <a:avLst/>
          </a:prstGeom>
          <a:noFill/>
          <a:ln/>
        </p:spPr>
        <p:txBody>
          <a:bodyPr wrap="square" lIns="254" tIns="254" rIns="254" bIns="254" rtlCol="0" anchor="ctr">
            <a:normAutofit/>
          </a:bodyPr>
          <a:lstStyle/>
          <a:p>
            <a:pPr marL="0" indent="0">
              <a:buNone/>
            </a:pPr>
            <a:r>
              <a:rPr lang="en-US" sz="1850" dirty="0">
                <a:solidFill>
                  <a:srgbClr val="F8FAFC"/>
                </a:solidFill>
                <a:latin typeface="Aptos" pitchFamily="34" charset="0"/>
                <a:ea typeface="Aptos" pitchFamily="34" charset="-122"/>
                <a:cs typeface="Aptos" pitchFamily="34" charset="-120"/>
              </a:rPr>
              <a:t>Inconsistent logs weaken reconstruction and chain of events [16]</a:t>
            </a:r>
            <a:endParaRPr lang="en-US" sz="1850" dirty="0"/>
          </a:p>
        </p:txBody>
      </p:sp>
      <p:sp>
        <p:nvSpPr>
          <p:cNvPr id="20" name="Shape 18"/>
          <p:cNvSpPr/>
          <p:nvPr/>
        </p:nvSpPr>
        <p:spPr>
          <a:xfrm>
            <a:off x="5788152" y="1627632"/>
            <a:ext cx="5715000" cy="4526280"/>
          </a:xfrm>
          <a:prstGeom prst="roundRect">
            <a:avLst>
              <a:gd name="adj" fmla="val 1616"/>
            </a:avLst>
          </a:prstGeom>
          <a:solidFill>
            <a:srgbClr val="FFFFFF"/>
          </a:solidFill>
          <a:ln w="15240">
            <a:solidFill>
              <a:srgbClr val="FFFFFF">
                <a:alpha val="80000"/>
              </a:srgbClr>
            </a:solidFill>
            <a:prstDash val="solid"/>
          </a:ln>
        </p:spPr>
        <p:txBody>
          <a:bodyPr/>
          <a:lstStyle/>
          <a:p>
            <a:endParaRPr lang="en-GB"/>
          </a:p>
        </p:txBody>
      </p:sp>
      <p:pic>
        <p:nvPicPr>
          <p:cNvPr id="21" name="Image 0" descr="/mnt/data/doc_images/word/media/image2.png"/>
          <p:cNvPicPr>
            <a:picLocks noChangeAspect="1"/>
          </p:cNvPicPr>
          <p:nvPr/>
        </p:nvPicPr>
        <p:blipFill>
          <a:blip r:embed="rId3"/>
          <a:stretch>
            <a:fillRect/>
          </a:stretch>
        </p:blipFill>
        <p:spPr>
          <a:xfrm>
            <a:off x="5989320" y="2162930"/>
            <a:ext cx="5303520" cy="2943620"/>
          </a:xfrm>
          <a:prstGeom prst="rect">
            <a:avLst/>
          </a:prstGeom>
        </p:spPr>
      </p:pic>
      <p:sp>
        <p:nvSpPr>
          <p:cNvPr id="22" name="Text 19"/>
          <p:cNvSpPr/>
          <p:nvPr/>
        </p:nvSpPr>
        <p:spPr>
          <a:xfrm>
            <a:off x="5943600" y="5650992"/>
            <a:ext cx="5349240" cy="182880"/>
          </a:xfrm>
          <a:prstGeom prst="rect">
            <a:avLst/>
          </a:prstGeom>
          <a:noFill/>
          <a:ln/>
        </p:spPr>
        <p:txBody>
          <a:bodyPr wrap="square" lIns="0" tIns="0" rIns="0" bIns="0" rtlCol="0" anchor="ctr"/>
          <a:lstStyle/>
          <a:p>
            <a:pPr marL="0" indent="0" algn="ctr">
              <a:buNone/>
            </a:pPr>
            <a:r>
              <a:rPr lang="en-US" sz="1000" i="1" dirty="0">
                <a:solidFill>
                  <a:srgbClr val="334155"/>
                </a:solidFill>
              </a:rPr>
              <a:t>Figure 2. Cloud forensics challenges based on stages (Source: [37])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07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Legal and Jurisdictional Issues</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Cloud evidence can cross borders before investigators can secure it.</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658368" y="1691640"/>
            <a:ext cx="5486400" cy="4434840"/>
          </a:xfrm>
          <a:prstGeom prst="roundRect">
            <a:avLst>
              <a:gd name="adj" fmla="val 1649"/>
            </a:avLst>
          </a:prstGeom>
          <a:solidFill>
            <a:srgbClr val="111C2F"/>
          </a:solidFill>
          <a:ln w="15240">
            <a:solidFill>
              <a:srgbClr val="253A5C">
                <a:alpha val="80000"/>
              </a:srgbClr>
            </a:solidFill>
            <a:prstDash val="solid"/>
          </a:ln>
        </p:spPr>
        <p:txBody>
          <a:bodyPr/>
          <a:lstStyle/>
          <a:p>
            <a:endParaRPr lang="en-GB"/>
          </a:p>
        </p:txBody>
      </p:sp>
      <p:sp>
        <p:nvSpPr>
          <p:cNvPr id="10" name="Text 8"/>
          <p:cNvSpPr/>
          <p:nvPr/>
        </p:nvSpPr>
        <p:spPr>
          <a:xfrm>
            <a:off x="914400" y="2048256"/>
            <a:ext cx="228600" cy="274320"/>
          </a:xfrm>
          <a:prstGeom prst="rect">
            <a:avLst/>
          </a:prstGeom>
          <a:noFill/>
          <a:ln/>
        </p:spPr>
        <p:txBody>
          <a:bodyPr wrap="square" lIns="0" tIns="0" rIns="0" bIns="0" rtlCol="0" anchor="ctr"/>
          <a:lstStyle/>
          <a:p>
            <a:pPr marL="0" indent="0">
              <a:buNone/>
            </a:pPr>
            <a:r>
              <a:rPr lang="en-US" sz="2400" b="1" dirty="0">
                <a:solidFill>
                  <a:srgbClr val="38BDF8"/>
                </a:solidFill>
              </a:rPr>
              <a:t>•</a:t>
            </a:r>
            <a:endParaRPr lang="en-US" sz="2400" dirty="0"/>
          </a:p>
        </p:txBody>
      </p:sp>
      <p:sp>
        <p:nvSpPr>
          <p:cNvPr id="11" name="Text 9"/>
          <p:cNvSpPr/>
          <p:nvPr/>
        </p:nvSpPr>
        <p:spPr>
          <a:xfrm>
            <a:off x="1207008" y="2011680"/>
            <a:ext cx="4709160" cy="384048"/>
          </a:xfrm>
          <a:prstGeom prst="rect">
            <a:avLst/>
          </a:prstGeom>
          <a:noFill/>
          <a:ln/>
        </p:spPr>
        <p:txBody>
          <a:bodyPr wrap="square" lIns="254" tIns="254" rIns="254" bIns="254" rtlCol="0" anchor="ctr">
            <a:normAutofit/>
          </a:bodyPr>
          <a:lstStyle/>
          <a:p>
            <a:pPr marL="0" indent="0">
              <a:buNone/>
            </a:pPr>
            <a:r>
              <a:rPr lang="en-US" sz="2000" dirty="0">
                <a:solidFill>
                  <a:srgbClr val="F8FAFC"/>
                </a:solidFill>
                <a:latin typeface="Aptos" pitchFamily="34" charset="0"/>
                <a:ea typeface="Aptos" pitchFamily="34" charset="-122"/>
                <a:cs typeface="Aptos" pitchFamily="34" charset="-120"/>
              </a:rPr>
              <a:t>Data may be stored and processed across multiple countries [20]</a:t>
            </a:r>
            <a:endParaRPr lang="en-US" sz="2000" dirty="0"/>
          </a:p>
        </p:txBody>
      </p:sp>
      <p:sp>
        <p:nvSpPr>
          <p:cNvPr id="12" name="Text 10"/>
          <p:cNvSpPr/>
          <p:nvPr/>
        </p:nvSpPr>
        <p:spPr>
          <a:xfrm>
            <a:off x="914400" y="2560320"/>
            <a:ext cx="228600" cy="274320"/>
          </a:xfrm>
          <a:prstGeom prst="rect">
            <a:avLst/>
          </a:prstGeom>
          <a:noFill/>
          <a:ln/>
        </p:spPr>
        <p:txBody>
          <a:bodyPr wrap="square" lIns="0" tIns="0" rIns="0" bIns="0" rtlCol="0" anchor="ctr"/>
          <a:lstStyle/>
          <a:p>
            <a:pPr marL="0" indent="0">
              <a:buNone/>
            </a:pPr>
            <a:r>
              <a:rPr lang="en-US" sz="2400" b="1" dirty="0">
                <a:solidFill>
                  <a:srgbClr val="38BDF8"/>
                </a:solidFill>
              </a:rPr>
              <a:t>•</a:t>
            </a:r>
            <a:endParaRPr lang="en-US" sz="2400" dirty="0"/>
          </a:p>
        </p:txBody>
      </p:sp>
      <p:sp>
        <p:nvSpPr>
          <p:cNvPr id="13" name="Text 11"/>
          <p:cNvSpPr/>
          <p:nvPr/>
        </p:nvSpPr>
        <p:spPr>
          <a:xfrm>
            <a:off x="1207008" y="2523744"/>
            <a:ext cx="4709160" cy="384048"/>
          </a:xfrm>
          <a:prstGeom prst="rect">
            <a:avLst/>
          </a:prstGeom>
          <a:noFill/>
          <a:ln/>
        </p:spPr>
        <p:txBody>
          <a:bodyPr wrap="square" lIns="254" tIns="254" rIns="254" bIns="254" rtlCol="0" anchor="ctr">
            <a:normAutofit/>
          </a:bodyPr>
          <a:lstStyle/>
          <a:p>
            <a:pPr marL="0" indent="0">
              <a:buNone/>
            </a:pPr>
            <a:r>
              <a:rPr lang="en-US" sz="2000" dirty="0">
                <a:solidFill>
                  <a:srgbClr val="F8FAFC"/>
                </a:solidFill>
                <a:latin typeface="Aptos" pitchFamily="34" charset="0"/>
                <a:ea typeface="Aptos" pitchFamily="34" charset="-122"/>
                <a:cs typeface="Aptos" pitchFamily="34" charset="-120"/>
              </a:rPr>
              <a:t>Conflicting legal frameworks create uncertainty [19]</a:t>
            </a:r>
            <a:endParaRPr lang="en-US" sz="2000" dirty="0"/>
          </a:p>
        </p:txBody>
      </p:sp>
      <p:sp>
        <p:nvSpPr>
          <p:cNvPr id="14" name="Text 12"/>
          <p:cNvSpPr/>
          <p:nvPr/>
        </p:nvSpPr>
        <p:spPr>
          <a:xfrm>
            <a:off x="914400" y="3072384"/>
            <a:ext cx="228600" cy="274320"/>
          </a:xfrm>
          <a:prstGeom prst="rect">
            <a:avLst/>
          </a:prstGeom>
          <a:noFill/>
          <a:ln/>
        </p:spPr>
        <p:txBody>
          <a:bodyPr wrap="square" lIns="0" tIns="0" rIns="0" bIns="0" rtlCol="0" anchor="ctr"/>
          <a:lstStyle/>
          <a:p>
            <a:pPr marL="0" indent="0">
              <a:buNone/>
            </a:pPr>
            <a:r>
              <a:rPr lang="en-US" sz="2400" b="1" dirty="0">
                <a:solidFill>
                  <a:srgbClr val="38BDF8"/>
                </a:solidFill>
              </a:rPr>
              <a:t>•</a:t>
            </a:r>
            <a:endParaRPr lang="en-US" sz="2400" dirty="0"/>
          </a:p>
        </p:txBody>
      </p:sp>
      <p:sp>
        <p:nvSpPr>
          <p:cNvPr id="15" name="Text 13"/>
          <p:cNvSpPr/>
          <p:nvPr/>
        </p:nvSpPr>
        <p:spPr>
          <a:xfrm>
            <a:off x="1207008" y="3035808"/>
            <a:ext cx="4709160" cy="384048"/>
          </a:xfrm>
          <a:prstGeom prst="rect">
            <a:avLst/>
          </a:prstGeom>
          <a:noFill/>
          <a:ln/>
        </p:spPr>
        <p:txBody>
          <a:bodyPr wrap="square" lIns="254" tIns="254" rIns="254" bIns="254" rtlCol="0" anchor="ctr">
            <a:normAutofit/>
          </a:bodyPr>
          <a:lstStyle/>
          <a:p>
            <a:pPr marL="0" indent="0">
              <a:buNone/>
            </a:pPr>
            <a:r>
              <a:rPr lang="en-US" sz="2000" dirty="0">
                <a:solidFill>
                  <a:srgbClr val="F8FAFC"/>
                </a:solidFill>
                <a:latin typeface="Aptos" pitchFamily="34" charset="0"/>
                <a:ea typeface="Aptos" pitchFamily="34" charset="-122"/>
                <a:cs typeface="Aptos" pitchFamily="34" charset="-120"/>
              </a:rPr>
              <a:t>GDPR and privacy rules can restrict evidence collection [17]</a:t>
            </a:r>
            <a:endParaRPr lang="en-US" sz="2000" dirty="0"/>
          </a:p>
        </p:txBody>
      </p:sp>
      <p:sp>
        <p:nvSpPr>
          <p:cNvPr id="16" name="Text 14"/>
          <p:cNvSpPr/>
          <p:nvPr/>
        </p:nvSpPr>
        <p:spPr>
          <a:xfrm>
            <a:off x="914400" y="3584448"/>
            <a:ext cx="228600" cy="274320"/>
          </a:xfrm>
          <a:prstGeom prst="rect">
            <a:avLst/>
          </a:prstGeom>
          <a:noFill/>
          <a:ln/>
        </p:spPr>
        <p:txBody>
          <a:bodyPr wrap="square" lIns="0" tIns="0" rIns="0" bIns="0" rtlCol="0" anchor="ctr"/>
          <a:lstStyle/>
          <a:p>
            <a:pPr marL="0" indent="0">
              <a:buNone/>
            </a:pPr>
            <a:r>
              <a:rPr lang="en-US" sz="2400" b="1" dirty="0">
                <a:solidFill>
                  <a:srgbClr val="38BDF8"/>
                </a:solidFill>
              </a:rPr>
              <a:t>•</a:t>
            </a:r>
            <a:endParaRPr lang="en-US" sz="2400" dirty="0"/>
          </a:p>
        </p:txBody>
      </p:sp>
      <p:sp>
        <p:nvSpPr>
          <p:cNvPr id="17" name="Text 15"/>
          <p:cNvSpPr/>
          <p:nvPr/>
        </p:nvSpPr>
        <p:spPr>
          <a:xfrm>
            <a:off x="1207008" y="3547872"/>
            <a:ext cx="4709160" cy="384048"/>
          </a:xfrm>
          <a:prstGeom prst="rect">
            <a:avLst/>
          </a:prstGeom>
          <a:noFill/>
          <a:ln/>
        </p:spPr>
        <p:txBody>
          <a:bodyPr wrap="square" lIns="254" tIns="254" rIns="254" bIns="254" rtlCol="0" anchor="ctr">
            <a:normAutofit/>
          </a:bodyPr>
          <a:lstStyle/>
          <a:p>
            <a:pPr marL="0" indent="0">
              <a:buNone/>
            </a:pPr>
            <a:r>
              <a:rPr lang="en-US" sz="2000" dirty="0">
                <a:solidFill>
                  <a:srgbClr val="F8FAFC"/>
                </a:solidFill>
                <a:latin typeface="Aptos" pitchFamily="34" charset="0"/>
                <a:ea typeface="Aptos" pitchFamily="34" charset="-122"/>
                <a:cs typeface="Aptos" pitchFamily="34" charset="-120"/>
              </a:rPr>
              <a:t>CSPs and third parties complicate chain of custody [22]</a:t>
            </a:r>
            <a:endParaRPr lang="en-US" sz="2000" dirty="0"/>
          </a:p>
        </p:txBody>
      </p:sp>
      <p:sp>
        <p:nvSpPr>
          <p:cNvPr id="18" name="Text 16"/>
          <p:cNvSpPr/>
          <p:nvPr/>
        </p:nvSpPr>
        <p:spPr>
          <a:xfrm>
            <a:off x="914400" y="4096512"/>
            <a:ext cx="228600" cy="274320"/>
          </a:xfrm>
          <a:prstGeom prst="rect">
            <a:avLst/>
          </a:prstGeom>
          <a:noFill/>
          <a:ln/>
        </p:spPr>
        <p:txBody>
          <a:bodyPr wrap="square" lIns="0" tIns="0" rIns="0" bIns="0" rtlCol="0" anchor="ctr"/>
          <a:lstStyle/>
          <a:p>
            <a:pPr marL="0" indent="0">
              <a:buNone/>
            </a:pPr>
            <a:r>
              <a:rPr lang="en-US" sz="2400" b="1" dirty="0">
                <a:solidFill>
                  <a:srgbClr val="38BDF8"/>
                </a:solidFill>
              </a:rPr>
              <a:t>•</a:t>
            </a:r>
            <a:endParaRPr lang="en-US" sz="2400" dirty="0"/>
          </a:p>
        </p:txBody>
      </p:sp>
      <p:sp>
        <p:nvSpPr>
          <p:cNvPr id="19" name="Text 17"/>
          <p:cNvSpPr/>
          <p:nvPr/>
        </p:nvSpPr>
        <p:spPr>
          <a:xfrm>
            <a:off x="1207008" y="4059936"/>
            <a:ext cx="4709160" cy="384048"/>
          </a:xfrm>
          <a:prstGeom prst="rect">
            <a:avLst/>
          </a:prstGeom>
          <a:noFill/>
          <a:ln/>
        </p:spPr>
        <p:txBody>
          <a:bodyPr wrap="square" lIns="254" tIns="254" rIns="254" bIns="254" rtlCol="0" anchor="ctr">
            <a:normAutofit/>
          </a:bodyPr>
          <a:lstStyle/>
          <a:p>
            <a:pPr marL="0" indent="0">
              <a:buNone/>
            </a:pPr>
            <a:r>
              <a:rPr lang="en-US" sz="2000" dirty="0">
                <a:solidFill>
                  <a:srgbClr val="F8FAFC"/>
                </a:solidFill>
                <a:latin typeface="Aptos" pitchFamily="34" charset="0"/>
                <a:ea typeface="Aptos" pitchFamily="34" charset="-122"/>
                <a:cs typeface="Aptos" pitchFamily="34" charset="-120"/>
              </a:rPr>
              <a:t>Legal and technical perspectives remain weakly integrated</a:t>
            </a:r>
            <a:endParaRPr lang="en-US" sz="2000" dirty="0"/>
          </a:p>
        </p:txBody>
      </p:sp>
      <p:sp>
        <p:nvSpPr>
          <p:cNvPr id="20" name="Shape 18"/>
          <p:cNvSpPr/>
          <p:nvPr/>
        </p:nvSpPr>
        <p:spPr>
          <a:xfrm>
            <a:off x="6565392" y="1783080"/>
            <a:ext cx="4617720" cy="4251960"/>
          </a:xfrm>
          <a:prstGeom prst="roundRect">
            <a:avLst>
              <a:gd name="adj" fmla="val 1720"/>
            </a:avLst>
          </a:prstGeom>
          <a:solidFill>
            <a:srgbClr val="0E1A2D"/>
          </a:solidFill>
          <a:ln w="15240">
            <a:solidFill>
              <a:srgbClr val="253A5C">
                <a:alpha val="80000"/>
              </a:srgbClr>
            </a:solidFill>
            <a:prstDash val="solid"/>
          </a:ln>
        </p:spPr>
        <p:txBody>
          <a:bodyPr/>
          <a:lstStyle/>
          <a:p>
            <a:endParaRPr lang="en-GB"/>
          </a:p>
        </p:txBody>
      </p:sp>
      <p:sp>
        <p:nvSpPr>
          <p:cNvPr id="21" name="Text 19"/>
          <p:cNvSpPr/>
          <p:nvPr/>
        </p:nvSpPr>
        <p:spPr>
          <a:xfrm>
            <a:off x="6903720" y="2057400"/>
            <a:ext cx="3931920" cy="274320"/>
          </a:xfrm>
          <a:prstGeom prst="rect">
            <a:avLst/>
          </a:prstGeom>
          <a:noFill/>
          <a:ln/>
        </p:spPr>
        <p:txBody>
          <a:bodyPr wrap="square" lIns="0" tIns="0" rIns="0" bIns="0" rtlCol="0" anchor="ctr"/>
          <a:lstStyle/>
          <a:p>
            <a:pPr marL="0" indent="0" algn="ctr">
              <a:buNone/>
            </a:pPr>
            <a:r>
              <a:rPr lang="en-US" sz="2200" b="1" dirty="0">
                <a:solidFill>
                  <a:srgbClr val="F8FAFC"/>
                </a:solidFill>
              </a:rPr>
              <a:t>Investigation Tension</a:t>
            </a:r>
            <a:endParaRPr lang="en-US" sz="2200" dirty="0"/>
          </a:p>
        </p:txBody>
      </p:sp>
      <p:sp>
        <p:nvSpPr>
          <p:cNvPr id="22" name="Text 20"/>
          <p:cNvSpPr/>
          <p:nvPr/>
        </p:nvSpPr>
        <p:spPr>
          <a:xfrm>
            <a:off x="6903720" y="2788920"/>
            <a:ext cx="1554480" cy="658368"/>
          </a:xfrm>
          <a:prstGeom prst="roundRect">
            <a:avLst>
              <a:gd name="adj" fmla="val 11111"/>
            </a:avLst>
          </a:prstGeom>
          <a:solidFill>
            <a:srgbClr val="F5C542">
              <a:alpha val="88000"/>
            </a:srgbClr>
          </a:solidFill>
          <a:ln w="16510">
            <a:solidFill>
              <a:srgbClr val="F5C542"/>
            </a:solidFill>
          </a:ln>
        </p:spPr>
        <p:txBody>
          <a:bodyPr wrap="square" lIns="0" tIns="0" rIns="0" bIns="0" rtlCol="0" anchor="ctr"/>
          <a:lstStyle/>
          <a:p>
            <a:pPr marL="0" indent="0" algn="ctr">
              <a:buNone/>
            </a:pPr>
            <a:r>
              <a:rPr lang="en-US" sz="1400" b="1" dirty="0">
                <a:solidFill>
                  <a:srgbClr val="FFFFFF"/>
                </a:solidFill>
              </a:rPr>
              <a:t>Privacy</a:t>
            </a:r>
            <a:endParaRPr lang="en-US" sz="1400" dirty="0"/>
          </a:p>
        </p:txBody>
      </p:sp>
      <p:sp>
        <p:nvSpPr>
          <p:cNvPr id="23" name="Text 21"/>
          <p:cNvSpPr/>
          <p:nvPr/>
        </p:nvSpPr>
        <p:spPr>
          <a:xfrm>
            <a:off x="8458200" y="2788920"/>
            <a:ext cx="1554480" cy="658368"/>
          </a:xfrm>
          <a:prstGeom prst="roundRect">
            <a:avLst>
              <a:gd name="adj" fmla="val 11111"/>
            </a:avLst>
          </a:prstGeom>
          <a:solidFill>
            <a:srgbClr val="38BDF8">
              <a:alpha val="88000"/>
            </a:srgbClr>
          </a:solidFill>
          <a:ln w="16510">
            <a:solidFill>
              <a:srgbClr val="38BDF8"/>
            </a:solidFill>
          </a:ln>
        </p:spPr>
        <p:txBody>
          <a:bodyPr wrap="square" lIns="0" tIns="0" rIns="0" bIns="0" rtlCol="0" anchor="ctr"/>
          <a:lstStyle/>
          <a:p>
            <a:pPr marL="0" indent="0" algn="ctr">
              <a:buNone/>
            </a:pPr>
            <a:r>
              <a:rPr lang="en-US" sz="1400" b="1" dirty="0">
                <a:solidFill>
                  <a:srgbClr val="FFFFFF"/>
                </a:solidFill>
              </a:rPr>
              <a:t>Access</a:t>
            </a:r>
            <a:endParaRPr lang="en-US" sz="1400" dirty="0"/>
          </a:p>
        </p:txBody>
      </p:sp>
      <p:sp>
        <p:nvSpPr>
          <p:cNvPr id="24" name="Text 22"/>
          <p:cNvSpPr/>
          <p:nvPr/>
        </p:nvSpPr>
        <p:spPr>
          <a:xfrm>
            <a:off x="7680960" y="4160520"/>
            <a:ext cx="1554480" cy="658368"/>
          </a:xfrm>
          <a:prstGeom prst="roundRect">
            <a:avLst>
              <a:gd name="adj" fmla="val 11111"/>
            </a:avLst>
          </a:prstGeom>
          <a:solidFill>
            <a:srgbClr val="F97316">
              <a:alpha val="88000"/>
            </a:srgbClr>
          </a:solidFill>
          <a:ln w="16510">
            <a:solidFill>
              <a:srgbClr val="F97316"/>
            </a:solidFill>
          </a:ln>
        </p:spPr>
        <p:txBody>
          <a:bodyPr wrap="square" lIns="0" tIns="0" rIns="0" bIns="0" rtlCol="0" anchor="ctr"/>
          <a:lstStyle/>
          <a:p>
            <a:pPr marL="0" indent="0" algn="ctr">
              <a:buNone/>
            </a:pPr>
            <a:r>
              <a:rPr lang="en-US" sz="1400" b="1" dirty="0">
                <a:solidFill>
                  <a:srgbClr val="FFFFFF"/>
                </a:solidFill>
              </a:rPr>
              <a:t>Admissibility</a:t>
            </a:r>
            <a:endParaRPr lang="en-US" sz="1400" dirty="0"/>
          </a:p>
        </p:txBody>
      </p:sp>
      <p:sp>
        <p:nvSpPr>
          <p:cNvPr id="25" name="Text 23"/>
          <p:cNvSpPr/>
          <p:nvPr/>
        </p:nvSpPr>
        <p:spPr>
          <a:xfrm>
            <a:off x="6967728" y="5349240"/>
            <a:ext cx="3840480" cy="274320"/>
          </a:xfrm>
          <a:prstGeom prst="rect">
            <a:avLst/>
          </a:prstGeom>
          <a:noFill/>
          <a:ln/>
        </p:spPr>
        <p:txBody>
          <a:bodyPr wrap="square" lIns="0" tIns="0" rIns="0" bIns="0" rtlCol="0" anchor="ctr"/>
          <a:lstStyle/>
          <a:p>
            <a:pPr marL="0" indent="0" algn="ctr">
              <a:buNone/>
            </a:pPr>
            <a:r>
              <a:rPr lang="en-US" sz="1500" dirty="0">
                <a:solidFill>
                  <a:srgbClr val="CBD5E1"/>
                </a:solidFill>
              </a:rPr>
              <a:t>Legal authority and technical access must be designed together.</a:t>
            </a:r>
            <a:endParaRPr lang="en-US" sz="1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08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Forensic Tools and Frameworks</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Most frameworks are conceptually useful but weakly validated in real clouds.</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658368" y="1691640"/>
            <a:ext cx="5166360" cy="4434840"/>
          </a:xfrm>
          <a:prstGeom prst="roundRect">
            <a:avLst>
              <a:gd name="adj" fmla="val 1649"/>
            </a:avLst>
          </a:prstGeom>
          <a:solidFill>
            <a:srgbClr val="111C2F"/>
          </a:solidFill>
          <a:ln w="15240">
            <a:solidFill>
              <a:srgbClr val="253A5C">
                <a:alpha val="80000"/>
              </a:srgbClr>
            </a:solidFill>
            <a:prstDash val="solid"/>
          </a:ln>
        </p:spPr>
        <p:txBody>
          <a:bodyPr/>
          <a:lstStyle/>
          <a:p>
            <a:endParaRPr lang="en-GB"/>
          </a:p>
        </p:txBody>
      </p:sp>
      <p:sp>
        <p:nvSpPr>
          <p:cNvPr id="10" name="Text 8"/>
          <p:cNvSpPr/>
          <p:nvPr/>
        </p:nvSpPr>
        <p:spPr>
          <a:xfrm>
            <a:off x="914400" y="2020824"/>
            <a:ext cx="228600" cy="274320"/>
          </a:xfrm>
          <a:prstGeom prst="rect">
            <a:avLst/>
          </a:prstGeom>
          <a:noFill/>
          <a:ln/>
        </p:spPr>
        <p:txBody>
          <a:bodyPr wrap="square" lIns="0" tIns="0" rIns="0" bIns="0" rtlCol="0" anchor="ctr"/>
          <a:lstStyle/>
          <a:p>
            <a:pPr marL="0" indent="0">
              <a:buNone/>
            </a:pPr>
            <a:r>
              <a:rPr lang="en-US" sz="2280" b="1" dirty="0">
                <a:solidFill>
                  <a:srgbClr val="38BDF8"/>
                </a:solidFill>
              </a:rPr>
              <a:t>•</a:t>
            </a:r>
            <a:endParaRPr lang="en-US" sz="2280" dirty="0"/>
          </a:p>
        </p:txBody>
      </p:sp>
      <p:sp>
        <p:nvSpPr>
          <p:cNvPr id="11" name="Text 9"/>
          <p:cNvSpPr/>
          <p:nvPr/>
        </p:nvSpPr>
        <p:spPr>
          <a:xfrm>
            <a:off x="1207008" y="1984248"/>
            <a:ext cx="4434840" cy="384048"/>
          </a:xfrm>
          <a:prstGeom prst="rect">
            <a:avLst/>
          </a:prstGeom>
          <a:noFill/>
          <a:ln/>
        </p:spPr>
        <p:txBody>
          <a:bodyPr wrap="square" lIns="254" tIns="254" rIns="254" bIns="254" rtlCol="0" anchor="ctr">
            <a:normAutofit/>
          </a:bodyPr>
          <a:lstStyle/>
          <a:p>
            <a:pPr marL="0" indent="0">
              <a:buNone/>
            </a:pPr>
            <a:r>
              <a:rPr lang="en-US" sz="1880" dirty="0">
                <a:solidFill>
                  <a:srgbClr val="F8FAFC"/>
                </a:solidFill>
                <a:latin typeface="Aptos" pitchFamily="34" charset="0"/>
                <a:ea typeface="Aptos" pitchFamily="34" charset="-122"/>
                <a:cs typeface="Aptos" pitchFamily="34" charset="-120"/>
              </a:rPr>
              <a:t>Integrated conceptual models adapt traditional forensics to cloud environments [30]</a:t>
            </a:r>
            <a:endParaRPr lang="en-US" sz="1880" dirty="0"/>
          </a:p>
        </p:txBody>
      </p:sp>
      <p:sp>
        <p:nvSpPr>
          <p:cNvPr id="12" name="Text 10"/>
          <p:cNvSpPr/>
          <p:nvPr/>
        </p:nvSpPr>
        <p:spPr>
          <a:xfrm>
            <a:off x="914400" y="2532888"/>
            <a:ext cx="228600" cy="274320"/>
          </a:xfrm>
          <a:prstGeom prst="rect">
            <a:avLst/>
          </a:prstGeom>
          <a:noFill/>
          <a:ln/>
        </p:spPr>
        <p:txBody>
          <a:bodyPr wrap="square" lIns="0" tIns="0" rIns="0" bIns="0" rtlCol="0" anchor="ctr"/>
          <a:lstStyle/>
          <a:p>
            <a:pPr marL="0" indent="0">
              <a:buNone/>
            </a:pPr>
            <a:r>
              <a:rPr lang="en-US" sz="2280" b="1" dirty="0">
                <a:solidFill>
                  <a:srgbClr val="38BDF8"/>
                </a:solidFill>
              </a:rPr>
              <a:t>•</a:t>
            </a:r>
            <a:endParaRPr lang="en-US" sz="2280" dirty="0"/>
          </a:p>
        </p:txBody>
      </p:sp>
      <p:sp>
        <p:nvSpPr>
          <p:cNvPr id="13" name="Text 11"/>
          <p:cNvSpPr/>
          <p:nvPr/>
        </p:nvSpPr>
        <p:spPr>
          <a:xfrm>
            <a:off x="1207008" y="2496312"/>
            <a:ext cx="4434840" cy="384048"/>
          </a:xfrm>
          <a:prstGeom prst="rect">
            <a:avLst/>
          </a:prstGeom>
          <a:noFill/>
          <a:ln/>
        </p:spPr>
        <p:txBody>
          <a:bodyPr wrap="square" lIns="254" tIns="254" rIns="254" bIns="254" rtlCol="0" anchor="ctr">
            <a:normAutofit/>
          </a:bodyPr>
          <a:lstStyle/>
          <a:p>
            <a:pPr marL="0" indent="0">
              <a:buNone/>
            </a:pPr>
            <a:r>
              <a:rPr lang="en-US" sz="1880" dirty="0">
                <a:solidFill>
                  <a:srgbClr val="F8FAFC"/>
                </a:solidFill>
                <a:latin typeface="Aptos" pitchFamily="34" charset="0"/>
                <a:ea typeface="Aptos" pitchFamily="34" charset="-122"/>
                <a:cs typeface="Aptos" pitchFamily="34" charset="-120"/>
              </a:rPr>
              <a:t>Cloud-specific frameworks consider virtualised acquisition and analysis [8]</a:t>
            </a:r>
            <a:endParaRPr lang="en-US" sz="1880" dirty="0"/>
          </a:p>
        </p:txBody>
      </p:sp>
      <p:sp>
        <p:nvSpPr>
          <p:cNvPr id="14" name="Text 12"/>
          <p:cNvSpPr/>
          <p:nvPr/>
        </p:nvSpPr>
        <p:spPr>
          <a:xfrm>
            <a:off x="914400" y="3044952"/>
            <a:ext cx="228600" cy="274320"/>
          </a:xfrm>
          <a:prstGeom prst="rect">
            <a:avLst/>
          </a:prstGeom>
          <a:noFill/>
          <a:ln/>
        </p:spPr>
        <p:txBody>
          <a:bodyPr wrap="square" lIns="0" tIns="0" rIns="0" bIns="0" rtlCol="0" anchor="ctr"/>
          <a:lstStyle/>
          <a:p>
            <a:pPr marL="0" indent="0">
              <a:buNone/>
            </a:pPr>
            <a:r>
              <a:rPr lang="en-US" sz="2280" b="1" dirty="0">
                <a:solidFill>
                  <a:srgbClr val="38BDF8"/>
                </a:solidFill>
              </a:rPr>
              <a:t>•</a:t>
            </a:r>
            <a:endParaRPr lang="en-US" sz="2280" dirty="0"/>
          </a:p>
        </p:txBody>
      </p:sp>
      <p:sp>
        <p:nvSpPr>
          <p:cNvPr id="15" name="Text 13"/>
          <p:cNvSpPr/>
          <p:nvPr/>
        </p:nvSpPr>
        <p:spPr>
          <a:xfrm>
            <a:off x="1207008" y="3008376"/>
            <a:ext cx="4434840" cy="384048"/>
          </a:xfrm>
          <a:prstGeom prst="rect">
            <a:avLst/>
          </a:prstGeom>
          <a:noFill/>
          <a:ln/>
        </p:spPr>
        <p:txBody>
          <a:bodyPr wrap="square" lIns="254" tIns="254" rIns="254" bIns="254" rtlCol="0" anchor="ctr">
            <a:normAutofit/>
          </a:bodyPr>
          <a:lstStyle/>
          <a:p>
            <a:pPr marL="0" indent="0">
              <a:buNone/>
            </a:pPr>
            <a:r>
              <a:rPr lang="en-US" sz="1880" dirty="0">
                <a:solidFill>
                  <a:srgbClr val="F8FAFC"/>
                </a:solidFill>
                <a:latin typeface="Aptos" pitchFamily="34" charset="0"/>
                <a:ea typeface="Aptos" pitchFamily="34" charset="-122"/>
                <a:cs typeface="Aptos" pitchFamily="34" charset="-120"/>
              </a:rPr>
              <a:t>Existing tools struggle with distributed and virtualised evidence [25]</a:t>
            </a:r>
            <a:endParaRPr lang="en-US" sz="1880" dirty="0"/>
          </a:p>
        </p:txBody>
      </p:sp>
      <p:sp>
        <p:nvSpPr>
          <p:cNvPr id="16" name="Text 14"/>
          <p:cNvSpPr/>
          <p:nvPr/>
        </p:nvSpPr>
        <p:spPr>
          <a:xfrm>
            <a:off x="914400" y="3557016"/>
            <a:ext cx="228600" cy="274320"/>
          </a:xfrm>
          <a:prstGeom prst="rect">
            <a:avLst/>
          </a:prstGeom>
          <a:noFill/>
          <a:ln/>
        </p:spPr>
        <p:txBody>
          <a:bodyPr wrap="square" lIns="0" tIns="0" rIns="0" bIns="0" rtlCol="0" anchor="ctr"/>
          <a:lstStyle/>
          <a:p>
            <a:pPr marL="0" indent="0">
              <a:buNone/>
            </a:pPr>
            <a:r>
              <a:rPr lang="en-US" sz="2280" b="1" dirty="0">
                <a:solidFill>
                  <a:srgbClr val="38BDF8"/>
                </a:solidFill>
              </a:rPr>
              <a:t>•</a:t>
            </a:r>
            <a:endParaRPr lang="en-US" sz="2280" dirty="0"/>
          </a:p>
        </p:txBody>
      </p:sp>
      <p:sp>
        <p:nvSpPr>
          <p:cNvPr id="17" name="Text 15"/>
          <p:cNvSpPr/>
          <p:nvPr/>
        </p:nvSpPr>
        <p:spPr>
          <a:xfrm>
            <a:off x="1207008" y="3520440"/>
            <a:ext cx="4434840" cy="384048"/>
          </a:xfrm>
          <a:prstGeom prst="rect">
            <a:avLst/>
          </a:prstGeom>
          <a:noFill/>
          <a:ln/>
        </p:spPr>
        <p:txBody>
          <a:bodyPr wrap="square" lIns="254" tIns="254" rIns="254" bIns="254" rtlCol="0" anchor="ctr">
            <a:normAutofit/>
          </a:bodyPr>
          <a:lstStyle/>
          <a:p>
            <a:pPr marL="0" indent="0">
              <a:buNone/>
            </a:pPr>
            <a:r>
              <a:rPr lang="en-US" sz="1880" dirty="0">
                <a:solidFill>
                  <a:srgbClr val="F8FAFC"/>
                </a:solidFill>
                <a:latin typeface="Aptos" pitchFamily="34" charset="0"/>
                <a:ea typeface="Aptos" pitchFamily="34" charset="-122"/>
                <a:cs typeface="Aptos" pitchFamily="34" charset="-120"/>
              </a:rPr>
              <a:t>Many models are poorly scaled and lack real-world validation [26]</a:t>
            </a:r>
            <a:endParaRPr lang="en-US" sz="1880" dirty="0"/>
          </a:p>
        </p:txBody>
      </p:sp>
      <p:sp>
        <p:nvSpPr>
          <p:cNvPr id="18" name="Text 16"/>
          <p:cNvSpPr/>
          <p:nvPr/>
        </p:nvSpPr>
        <p:spPr>
          <a:xfrm>
            <a:off x="914400" y="4069080"/>
            <a:ext cx="228600" cy="274320"/>
          </a:xfrm>
          <a:prstGeom prst="rect">
            <a:avLst/>
          </a:prstGeom>
          <a:noFill/>
          <a:ln/>
        </p:spPr>
        <p:txBody>
          <a:bodyPr wrap="square" lIns="0" tIns="0" rIns="0" bIns="0" rtlCol="0" anchor="ctr"/>
          <a:lstStyle/>
          <a:p>
            <a:pPr marL="0" indent="0">
              <a:buNone/>
            </a:pPr>
            <a:r>
              <a:rPr lang="en-US" sz="2280" b="1" dirty="0">
                <a:solidFill>
                  <a:srgbClr val="38BDF8"/>
                </a:solidFill>
              </a:rPr>
              <a:t>•</a:t>
            </a:r>
            <a:endParaRPr lang="en-US" sz="2280" dirty="0"/>
          </a:p>
        </p:txBody>
      </p:sp>
      <p:sp>
        <p:nvSpPr>
          <p:cNvPr id="19" name="Text 17"/>
          <p:cNvSpPr/>
          <p:nvPr/>
        </p:nvSpPr>
        <p:spPr>
          <a:xfrm>
            <a:off x="1207008" y="4032504"/>
            <a:ext cx="4434840" cy="384048"/>
          </a:xfrm>
          <a:prstGeom prst="rect">
            <a:avLst/>
          </a:prstGeom>
          <a:noFill/>
          <a:ln/>
        </p:spPr>
        <p:txBody>
          <a:bodyPr wrap="square" lIns="254" tIns="254" rIns="254" bIns="254" rtlCol="0" anchor="ctr">
            <a:normAutofit/>
          </a:bodyPr>
          <a:lstStyle/>
          <a:p>
            <a:pPr marL="0" indent="0">
              <a:buNone/>
            </a:pPr>
            <a:r>
              <a:rPr lang="en-US" sz="1880" dirty="0">
                <a:solidFill>
                  <a:srgbClr val="F8FAFC"/>
                </a:solidFill>
                <a:latin typeface="Aptos" pitchFamily="34" charset="0"/>
                <a:ea typeface="Aptos" pitchFamily="34" charset="-122"/>
                <a:cs typeface="Aptos" pitchFamily="34" charset="-120"/>
              </a:rPr>
              <a:t>Non-standardisation reduces interoperability across investigations</a:t>
            </a:r>
            <a:endParaRPr lang="en-US" sz="1880" dirty="0"/>
          </a:p>
        </p:txBody>
      </p:sp>
      <p:sp>
        <p:nvSpPr>
          <p:cNvPr id="20" name="Shape 18"/>
          <p:cNvSpPr/>
          <p:nvPr/>
        </p:nvSpPr>
        <p:spPr>
          <a:xfrm>
            <a:off x="6400800" y="1719072"/>
            <a:ext cx="4937760" cy="4389120"/>
          </a:xfrm>
          <a:prstGeom prst="roundRect">
            <a:avLst>
              <a:gd name="adj" fmla="val 1667"/>
            </a:avLst>
          </a:prstGeom>
          <a:solidFill>
            <a:srgbClr val="0E1A2D"/>
          </a:solidFill>
          <a:ln w="15240">
            <a:solidFill>
              <a:srgbClr val="253A5C">
                <a:alpha val="80000"/>
              </a:srgbClr>
            </a:solidFill>
            <a:prstDash val="solid"/>
          </a:ln>
        </p:spPr>
        <p:txBody>
          <a:bodyPr/>
          <a:lstStyle/>
          <a:p>
            <a:endParaRPr lang="en-GB"/>
          </a:p>
        </p:txBody>
      </p:sp>
      <p:sp>
        <p:nvSpPr>
          <p:cNvPr id="21" name="Text 19"/>
          <p:cNvSpPr/>
          <p:nvPr/>
        </p:nvSpPr>
        <p:spPr>
          <a:xfrm>
            <a:off x="6720840" y="1993392"/>
            <a:ext cx="4343400" cy="320040"/>
          </a:xfrm>
          <a:prstGeom prst="rect">
            <a:avLst/>
          </a:prstGeom>
          <a:noFill/>
          <a:ln/>
        </p:spPr>
        <p:txBody>
          <a:bodyPr wrap="square" lIns="0" tIns="0" rIns="0" bIns="0" rtlCol="0" anchor="ctr"/>
          <a:lstStyle/>
          <a:p>
            <a:pPr marL="0" indent="0" algn="ctr">
              <a:buNone/>
            </a:pPr>
            <a:r>
              <a:rPr lang="en-US" sz="2200" b="1" dirty="0">
                <a:solidFill>
                  <a:srgbClr val="F8FAFC"/>
                </a:solidFill>
              </a:rPr>
              <a:t>Framework Maturity</a:t>
            </a:r>
            <a:endParaRPr lang="en-US" sz="2200" dirty="0"/>
          </a:p>
        </p:txBody>
      </p:sp>
      <p:sp>
        <p:nvSpPr>
          <p:cNvPr id="22" name="Shape 20"/>
          <p:cNvSpPr/>
          <p:nvPr/>
        </p:nvSpPr>
        <p:spPr>
          <a:xfrm>
            <a:off x="6903720" y="2606040"/>
            <a:ext cx="4069080" cy="2697480"/>
          </a:xfrm>
          <a:prstGeom prst="rect">
            <a:avLst/>
          </a:prstGeom>
          <a:solidFill>
            <a:srgbClr val="111C2F"/>
          </a:solidFill>
          <a:ln w="12700">
            <a:solidFill>
              <a:srgbClr val="253A5C"/>
            </a:solidFill>
            <a:prstDash val="solid"/>
          </a:ln>
        </p:spPr>
        <p:txBody>
          <a:bodyPr/>
          <a:lstStyle/>
          <a:p>
            <a:endParaRPr lang="en-GB"/>
          </a:p>
        </p:txBody>
      </p:sp>
      <p:sp>
        <p:nvSpPr>
          <p:cNvPr id="23" name="Shape 21"/>
          <p:cNvSpPr/>
          <p:nvPr/>
        </p:nvSpPr>
        <p:spPr>
          <a:xfrm>
            <a:off x="8938260" y="2606040"/>
            <a:ext cx="0" cy="2697480"/>
          </a:xfrm>
          <a:prstGeom prst="line">
            <a:avLst/>
          </a:prstGeom>
          <a:noFill/>
          <a:ln w="12700">
            <a:solidFill>
              <a:srgbClr val="334155"/>
            </a:solidFill>
            <a:prstDash val="solid"/>
          </a:ln>
        </p:spPr>
        <p:txBody>
          <a:bodyPr/>
          <a:lstStyle/>
          <a:p>
            <a:endParaRPr lang="en-GB"/>
          </a:p>
        </p:txBody>
      </p:sp>
      <p:sp>
        <p:nvSpPr>
          <p:cNvPr id="24" name="Shape 22"/>
          <p:cNvSpPr/>
          <p:nvPr/>
        </p:nvSpPr>
        <p:spPr>
          <a:xfrm>
            <a:off x="6903720" y="3954780"/>
            <a:ext cx="4069080" cy="0"/>
          </a:xfrm>
          <a:prstGeom prst="line">
            <a:avLst/>
          </a:prstGeom>
          <a:noFill/>
          <a:ln w="12700">
            <a:solidFill>
              <a:srgbClr val="334155"/>
            </a:solidFill>
            <a:prstDash val="solid"/>
          </a:ln>
        </p:spPr>
        <p:txBody>
          <a:bodyPr/>
          <a:lstStyle/>
          <a:p>
            <a:endParaRPr lang="en-GB"/>
          </a:p>
        </p:txBody>
      </p:sp>
      <p:sp>
        <p:nvSpPr>
          <p:cNvPr id="25" name="Text 23"/>
          <p:cNvSpPr/>
          <p:nvPr/>
        </p:nvSpPr>
        <p:spPr>
          <a:xfrm>
            <a:off x="7114032" y="2971800"/>
            <a:ext cx="1463040" cy="502920"/>
          </a:xfrm>
          <a:prstGeom prst="rect">
            <a:avLst/>
          </a:prstGeom>
          <a:noFill/>
          <a:ln/>
        </p:spPr>
        <p:txBody>
          <a:bodyPr wrap="square" lIns="0" tIns="0" rIns="0" bIns="0" rtlCol="0" anchor="ctr"/>
          <a:lstStyle/>
          <a:p>
            <a:pPr marL="0" indent="0" algn="ctr">
              <a:buNone/>
            </a:pPr>
            <a:r>
              <a:rPr lang="en-US" sz="1400" b="1" dirty="0">
                <a:solidFill>
                  <a:srgbClr val="F5C542"/>
                </a:solidFill>
              </a:rPr>
              <a:t>Conceptual</a:t>
            </a:r>
            <a:endParaRPr lang="en-US" sz="1400" dirty="0"/>
          </a:p>
          <a:p>
            <a:pPr marL="0" indent="0" algn="ctr">
              <a:buNone/>
            </a:pPr>
            <a:r>
              <a:rPr lang="en-US" sz="1400" b="1" dirty="0">
                <a:solidFill>
                  <a:srgbClr val="F5C542"/>
                </a:solidFill>
              </a:rPr>
              <a:t>strength</a:t>
            </a:r>
            <a:endParaRPr lang="en-US" sz="1400" dirty="0"/>
          </a:p>
        </p:txBody>
      </p:sp>
      <p:sp>
        <p:nvSpPr>
          <p:cNvPr id="26" name="Text 24"/>
          <p:cNvSpPr/>
          <p:nvPr/>
        </p:nvSpPr>
        <p:spPr>
          <a:xfrm>
            <a:off x="9235440" y="2971800"/>
            <a:ext cx="1463040" cy="502920"/>
          </a:xfrm>
          <a:prstGeom prst="rect">
            <a:avLst/>
          </a:prstGeom>
          <a:noFill/>
          <a:ln/>
        </p:spPr>
        <p:txBody>
          <a:bodyPr wrap="square" lIns="0" tIns="0" rIns="0" bIns="0" rtlCol="0" anchor="ctr"/>
          <a:lstStyle/>
          <a:p>
            <a:pPr marL="0" indent="0" algn="ctr">
              <a:buNone/>
            </a:pPr>
            <a:r>
              <a:rPr lang="en-US" sz="1400" b="1" dirty="0">
                <a:solidFill>
                  <a:srgbClr val="38BDF8"/>
                </a:solidFill>
              </a:rPr>
              <a:t>Operational</a:t>
            </a:r>
            <a:endParaRPr lang="en-US" sz="1400" dirty="0"/>
          </a:p>
          <a:p>
            <a:pPr marL="0" indent="0" algn="ctr">
              <a:buNone/>
            </a:pPr>
            <a:r>
              <a:rPr lang="en-US" sz="1400" b="1" dirty="0">
                <a:solidFill>
                  <a:srgbClr val="38BDF8"/>
                </a:solidFill>
              </a:rPr>
              <a:t>readiness</a:t>
            </a:r>
            <a:endParaRPr lang="en-US" sz="1400" dirty="0"/>
          </a:p>
        </p:txBody>
      </p:sp>
      <p:sp>
        <p:nvSpPr>
          <p:cNvPr id="27" name="Text 25"/>
          <p:cNvSpPr/>
          <p:nvPr/>
        </p:nvSpPr>
        <p:spPr>
          <a:xfrm>
            <a:off x="7150608" y="4297680"/>
            <a:ext cx="1463040" cy="502920"/>
          </a:xfrm>
          <a:prstGeom prst="rect">
            <a:avLst/>
          </a:prstGeom>
          <a:noFill/>
          <a:ln/>
        </p:spPr>
        <p:txBody>
          <a:bodyPr wrap="square" lIns="0" tIns="0" rIns="0" bIns="0" rtlCol="0" anchor="ctr"/>
          <a:lstStyle/>
          <a:p>
            <a:pPr marL="0" indent="0" algn="ctr">
              <a:buNone/>
            </a:pPr>
            <a:r>
              <a:rPr lang="en-US" sz="1400" dirty="0">
                <a:solidFill>
                  <a:srgbClr val="CBD5E1"/>
                </a:solidFill>
              </a:rPr>
              <a:t>Fragmented</a:t>
            </a:r>
            <a:endParaRPr lang="en-US" sz="1400" dirty="0"/>
          </a:p>
          <a:p>
            <a:pPr marL="0" indent="0" algn="ctr">
              <a:buNone/>
            </a:pPr>
            <a:r>
              <a:rPr lang="en-US" sz="1400" dirty="0">
                <a:solidFill>
                  <a:srgbClr val="CBD5E1"/>
                </a:solidFill>
              </a:rPr>
              <a:t>models</a:t>
            </a:r>
            <a:endParaRPr lang="en-US" sz="1400" dirty="0"/>
          </a:p>
        </p:txBody>
      </p:sp>
      <p:sp>
        <p:nvSpPr>
          <p:cNvPr id="28" name="Text 26"/>
          <p:cNvSpPr/>
          <p:nvPr/>
        </p:nvSpPr>
        <p:spPr>
          <a:xfrm>
            <a:off x="9189720" y="4297680"/>
            <a:ext cx="1463040" cy="502920"/>
          </a:xfrm>
          <a:prstGeom prst="rect">
            <a:avLst/>
          </a:prstGeom>
          <a:noFill/>
          <a:ln/>
        </p:spPr>
        <p:txBody>
          <a:bodyPr wrap="square" lIns="0" tIns="0" rIns="0" bIns="0" rtlCol="0" anchor="ctr"/>
          <a:lstStyle/>
          <a:p>
            <a:pPr marL="0" indent="0" algn="ctr">
              <a:buNone/>
            </a:pPr>
            <a:r>
              <a:rPr lang="en-US" sz="1400" b="1" dirty="0">
                <a:solidFill>
                  <a:srgbClr val="22C55E"/>
                </a:solidFill>
              </a:rPr>
              <a:t>Validated</a:t>
            </a:r>
            <a:endParaRPr lang="en-US" sz="1400" dirty="0"/>
          </a:p>
          <a:p>
            <a:pPr marL="0" indent="0" algn="ctr">
              <a:buNone/>
            </a:pPr>
            <a:r>
              <a:rPr lang="en-US" sz="1400" b="1" dirty="0">
                <a:solidFill>
                  <a:srgbClr val="22C55E"/>
                </a:solidFill>
              </a:rPr>
              <a:t>solutions</a:t>
            </a:r>
            <a:endParaRPr lang="en-US" sz="1400" dirty="0"/>
          </a:p>
        </p:txBody>
      </p:sp>
      <p:sp>
        <p:nvSpPr>
          <p:cNvPr id="29" name="Text 27"/>
          <p:cNvSpPr/>
          <p:nvPr/>
        </p:nvSpPr>
        <p:spPr>
          <a:xfrm>
            <a:off x="6903720" y="5532120"/>
            <a:ext cx="4069080" cy="320040"/>
          </a:xfrm>
          <a:prstGeom prst="rect">
            <a:avLst/>
          </a:prstGeom>
          <a:noFill/>
          <a:ln/>
        </p:spPr>
        <p:txBody>
          <a:bodyPr wrap="square" lIns="0" tIns="0" rIns="0" bIns="0" rtlCol="0" anchor="ctr"/>
          <a:lstStyle/>
          <a:p>
            <a:pPr marL="0" indent="0" algn="ctr">
              <a:buNone/>
            </a:pPr>
            <a:r>
              <a:rPr lang="en-US" sz="1400" dirty="0">
                <a:solidFill>
                  <a:srgbClr val="CBD5E1"/>
                </a:solidFill>
              </a:rPr>
              <a:t>Critical gap: movement from conceptual frameworks to validated practice.</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09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Forensic Readiness and Future Directions</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Preparedness shifts cloud forensics from reactive response to proactive design.</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658368" y="1691640"/>
            <a:ext cx="5303520" cy="4434840"/>
          </a:xfrm>
          <a:prstGeom prst="roundRect">
            <a:avLst>
              <a:gd name="adj" fmla="val 1649"/>
            </a:avLst>
          </a:prstGeom>
          <a:solidFill>
            <a:srgbClr val="111C2F"/>
          </a:solidFill>
          <a:ln w="15240">
            <a:solidFill>
              <a:srgbClr val="253A5C">
                <a:alpha val="80000"/>
              </a:srgbClr>
            </a:solidFill>
            <a:prstDash val="solid"/>
          </a:ln>
        </p:spPr>
        <p:txBody>
          <a:bodyPr/>
          <a:lstStyle/>
          <a:p>
            <a:endParaRPr lang="en-GB"/>
          </a:p>
        </p:txBody>
      </p:sp>
      <p:sp>
        <p:nvSpPr>
          <p:cNvPr id="10" name="Text 8"/>
          <p:cNvSpPr/>
          <p:nvPr/>
        </p:nvSpPr>
        <p:spPr>
          <a:xfrm>
            <a:off x="914400" y="2020824"/>
            <a:ext cx="228600" cy="274320"/>
          </a:xfrm>
          <a:prstGeom prst="rect">
            <a:avLst/>
          </a:prstGeom>
          <a:noFill/>
          <a:ln/>
        </p:spPr>
        <p:txBody>
          <a:bodyPr wrap="square" lIns="0" tIns="0" rIns="0" bIns="0" rtlCol="0" anchor="ctr"/>
          <a:lstStyle/>
          <a:p>
            <a:pPr marL="0" indent="0">
              <a:buNone/>
            </a:pPr>
            <a:r>
              <a:rPr lang="en-US" sz="2280" b="1" dirty="0">
                <a:solidFill>
                  <a:srgbClr val="38BDF8"/>
                </a:solidFill>
              </a:rPr>
              <a:t>•</a:t>
            </a:r>
            <a:endParaRPr lang="en-US" sz="2280" dirty="0"/>
          </a:p>
        </p:txBody>
      </p:sp>
      <p:sp>
        <p:nvSpPr>
          <p:cNvPr id="11" name="Text 9"/>
          <p:cNvSpPr/>
          <p:nvPr/>
        </p:nvSpPr>
        <p:spPr>
          <a:xfrm>
            <a:off x="1207008" y="1984248"/>
            <a:ext cx="4526280" cy="384048"/>
          </a:xfrm>
          <a:prstGeom prst="rect">
            <a:avLst/>
          </a:prstGeom>
          <a:noFill/>
          <a:ln/>
        </p:spPr>
        <p:txBody>
          <a:bodyPr wrap="square" lIns="254" tIns="254" rIns="254" bIns="254" rtlCol="0" anchor="ctr">
            <a:normAutofit/>
          </a:bodyPr>
          <a:lstStyle/>
          <a:p>
            <a:pPr marL="0" indent="0">
              <a:buNone/>
            </a:pPr>
            <a:r>
              <a:rPr lang="en-US" sz="1880" dirty="0">
                <a:solidFill>
                  <a:srgbClr val="F8FAFC"/>
                </a:solidFill>
                <a:latin typeface="Aptos" pitchFamily="34" charset="0"/>
                <a:ea typeface="Aptos" pitchFamily="34" charset="-122"/>
                <a:cs typeface="Aptos" pitchFamily="34" charset="-120"/>
              </a:rPr>
              <a:t>Forensic readiness embeds evidence support before incidents occur</a:t>
            </a:r>
            <a:endParaRPr lang="en-US" sz="1880" dirty="0"/>
          </a:p>
        </p:txBody>
      </p:sp>
      <p:sp>
        <p:nvSpPr>
          <p:cNvPr id="12" name="Text 10"/>
          <p:cNvSpPr/>
          <p:nvPr/>
        </p:nvSpPr>
        <p:spPr>
          <a:xfrm>
            <a:off x="914400" y="2532888"/>
            <a:ext cx="228600" cy="274320"/>
          </a:xfrm>
          <a:prstGeom prst="rect">
            <a:avLst/>
          </a:prstGeom>
          <a:noFill/>
          <a:ln/>
        </p:spPr>
        <p:txBody>
          <a:bodyPr wrap="square" lIns="0" tIns="0" rIns="0" bIns="0" rtlCol="0" anchor="ctr"/>
          <a:lstStyle/>
          <a:p>
            <a:pPr marL="0" indent="0">
              <a:buNone/>
            </a:pPr>
            <a:r>
              <a:rPr lang="en-US" sz="2280" b="1" dirty="0">
                <a:solidFill>
                  <a:srgbClr val="38BDF8"/>
                </a:solidFill>
              </a:rPr>
              <a:t>•</a:t>
            </a:r>
            <a:endParaRPr lang="en-US" sz="2280" dirty="0"/>
          </a:p>
        </p:txBody>
      </p:sp>
      <p:sp>
        <p:nvSpPr>
          <p:cNvPr id="13" name="Text 11"/>
          <p:cNvSpPr/>
          <p:nvPr/>
        </p:nvSpPr>
        <p:spPr>
          <a:xfrm>
            <a:off x="1207008" y="2496312"/>
            <a:ext cx="4526280" cy="384048"/>
          </a:xfrm>
          <a:prstGeom prst="rect">
            <a:avLst/>
          </a:prstGeom>
          <a:noFill/>
          <a:ln/>
        </p:spPr>
        <p:txBody>
          <a:bodyPr wrap="square" lIns="254" tIns="254" rIns="254" bIns="254" rtlCol="0" anchor="ctr">
            <a:normAutofit/>
          </a:bodyPr>
          <a:lstStyle/>
          <a:p>
            <a:pPr marL="0" indent="0">
              <a:buNone/>
            </a:pPr>
            <a:r>
              <a:rPr lang="en-US" sz="1880" dirty="0">
                <a:solidFill>
                  <a:srgbClr val="F8FAFC"/>
                </a:solidFill>
                <a:latin typeface="Aptos" pitchFamily="34" charset="0"/>
                <a:ea typeface="Aptos" pitchFamily="34" charset="-122"/>
                <a:cs typeface="Aptos" pitchFamily="34" charset="-120"/>
              </a:rPr>
              <a:t>Improved logging, secure storage and incident response planning are essential [31], [33]</a:t>
            </a:r>
            <a:endParaRPr lang="en-US" sz="1880" dirty="0"/>
          </a:p>
        </p:txBody>
      </p:sp>
      <p:sp>
        <p:nvSpPr>
          <p:cNvPr id="14" name="Text 12"/>
          <p:cNvSpPr/>
          <p:nvPr/>
        </p:nvSpPr>
        <p:spPr>
          <a:xfrm>
            <a:off x="914400" y="3044952"/>
            <a:ext cx="228600" cy="274320"/>
          </a:xfrm>
          <a:prstGeom prst="rect">
            <a:avLst/>
          </a:prstGeom>
          <a:noFill/>
          <a:ln/>
        </p:spPr>
        <p:txBody>
          <a:bodyPr wrap="square" lIns="0" tIns="0" rIns="0" bIns="0" rtlCol="0" anchor="ctr"/>
          <a:lstStyle/>
          <a:p>
            <a:pPr marL="0" indent="0">
              <a:buNone/>
            </a:pPr>
            <a:r>
              <a:rPr lang="en-US" sz="2280" b="1" dirty="0">
                <a:solidFill>
                  <a:srgbClr val="38BDF8"/>
                </a:solidFill>
              </a:rPr>
              <a:t>•</a:t>
            </a:r>
            <a:endParaRPr lang="en-US" sz="2280" dirty="0"/>
          </a:p>
        </p:txBody>
      </p:sp>
      <p:sp>
        <p:nvSpPr>
          <p:cNvPr id="15" name="Text 13"/>
          <p:cNvSpPr/>
          <p:nvPr/>
        </p:nvSpPr>
        <p:spPr>
          <a:xfrm>
            <a:off x="1207008" y="3008376"/>
            <a:ext cx="4526280" cy="384048"/>
          </a:xfrm>
          <a:prstGeom prst="rect">
            <a:avLst/>
          </a:prstGeom>
          <a:noFill/>
          <a:ln/>
        </p:spPr>
        <p:txBody>
          <a:bodyPr wrap="square" lIns="254" tIns="254" rIns="254" bIns="254" rtlCol="0" anchor="ctr">
            <a:normAutofit/>
          </a:bodyPr>
          <a:lstStyle/>
          <a:p>
            <a:pPr marL="0" indent="0">
              <a:buNone/>
            </a:pPr>
            <a:r>
              <a:rPr lang="en-US" sz="1880" dirty="0">
                <a:solidFill>
                  <a:srgbClr val="F8FAFC"/>
                </a:solidFill>
                <a:latin typeface="Aptos" pitchFamily="34" charset="0"/>
                <a:ea typeface="Aptos" pitchFamily="34" charset="-122"/>
                <a:cs typeface="Aptos" pitchFamily="34" charset="-120"/>
              </a:rPr>
              <a:t>Cloud Forensic-enabled Services integrate evidence capability into infrastructure [27]</a:t>
            </a:r>
            <a:endParaRPr lang="en-US" sz="1880" dirty="0"/>
          </a:p>
        </p:txBody>
      </p:sp>
      <p:sp>
        <p:nvSpPr>
          <p:cNvPr id="16" name="Text 14"/>
          <p:cNvSpPr/>
          <p:nvPr/>
        </p:nvSpPr>
        <p:spPr>
          <a:xfrm>
            <a:off x="914400" y="3557016"/>
            <a:ext cx="228600" cy="274320"/>
          </a:xfrm>
          <a:prstGeom prst="rect">
            <a:avLst/>
          </a:prstGeom>
          <a:noFill/>
          <a:ln/>
        </p:spPr>
        <p:txBody>
          <a:bodyPr wrap="square" lIns="0" tIns="0" rIns="0" bIns="0" rtlCol="0" anchor="ctr"/>
          <a:lstStyle/>
          <a:p>
            <a:pPr marL="0" indent="0">
              <a:buNone/>
            </a:pPr>
            <a:r>
              <a:rPr lang="en-US" sz="2280" b="1" dirty="0">
                <a:solidFill>
                  <a:srgbClr val="38BDF8"/>
                </a:solidFill>
              </a:rPr>
              <a:t>•</a:t>
            </a:r>
            <a:endParaRPr lang="en-US" sz="2280" dirty="0"/>
          </a:p>
        </p:txBody>
      </p:sp>
      <p:sp>
        <p:nvSpPr>
          <p:cNvPr id="17" name="Text 15"/>
          <p:cNvSpPr/>
          <p:nvPr/>
        </p:nvSpPr>
        <p:spPr>
          <a:xfrm>
            <a:off x="1207008" y="3520440"/>
            <a:ext cx="4526280" cy="384048"/>
          </a:xfrm>
          <a:prstGeom prst="rect">
            <a:avLst/>
          </a:prstGeom>
          <a:noFill/>
          <a:ln/>
        </p:spPr>
        <p:txBody>
          <a:bodyPr wrap="square" lIns="254" tIns="254" rIns="254" bIns="254" rtlCol="0" anchor="ctr">
            <a:normAutofit/>
          </a:bodyPr>
          <a:lstStyle/>
          <a:p>
            <a:pPr marL="0" indent="0">
              <a:buNone/>
            </a:pPr>
            <a:r>
              <a:rPr lang="en-US" sz="1880" dirty="0">
                <a:solidFill>
                  <a:srgbClr val="F8FAFC"/>
                </a:solidFill>
                <a:latin typeface="Aptos" pitchFamily="34" charset="0"/>
                <a:ea typeface="Aptos" pitchFamily="34" charset="-122"/>
                <a:cs typeface="Aptos" pitchFamily="34" charset="-120"/>
              </a:rPr>
              <a:t>AI and machine learning may automate detection and analysis</a:t>
            </a:r>
            <a:endParaRPr lang="en-US" sz="1880" dirty="0"/>
          </a:p>
        </p:txBody>
      </p:sp>
      <p:sp>
        <p:nvSpPr>
          <p:cNvPr id="18" name="Text 16"/>
          <p:cNvSpPr/>
          <p:nvPr/>
        </p:nvSpPr>
        <p:spPr>
          <a:xfrm>
            <a:off x="914400" y="4069080"/>
            <a:ext cx="228600" cy="274320"/>
          </a:xfrm>
          <a:prstGeom prst="rect">
            <a:avLst/>
          </a:prstGeom>
          <a:noFill/>
          <a:ln/>
        </p:spPr>
        <p:txBody>
          <a:bodyPr wrap="square" lIns="0" tIns="0" rIns="0" bIns="0" rtlCol="0" anchor="ctr"/>
          <a:lstStyle/>
          <a:p>
            <a:pPr marL="0" indent="0">
              <a:buNone/>
            </a:pPr>
            <a:r>
              <a:rPr lang="en-US" sz="2280" b="1" dirty="0">
                <a:solidFill>
                  <a:srgbClr val="38BDF8"/>
                </a:solidFill>
              </a:rPr>
              <a:t>•</a:t>
            </a:r>
            <a:endParaRPr lang="en-US" sz="2280" dirty="0"/>
          </a:p>
        </p:txBody>
      </p:sp>
      <p:sp>
        <p:nvSpPr>
          <p:cNvPr id="19" name="Text 17"/>
          <p:cNvSpPr/>
          <p:nvPr/>
        </p:nvSpPr>
        <p:spPr>
          <a:xfrm>
            <a:off x="1207008" y="4032504"/>
            <a:ext cx="4526280" cy="384048"/>
          </a:xfrm>
          <a:prstGeom prst="rect">
            <a:avLst/>
          </a:prstGeom>
          <a:noFill/>
          <a:ln/>
        </p:spPr>
        <p:txBody>
          <a:bodyPr wrap="square" lIns="254" tIns="254" rIns="254" bIns="254" rtlCol="0" anchor="ctr">
            <a:normAutofit/>
          </a:bodyPr>
          <a:lstStyle/>
          <a:p>
            <a:pPr marL="0" indent="0">
              <a:buNone/>
            </a:pPr>
            <a:r>
              <a:rPr lang="en-US" sz="1880" dirty="0">
                <a:solidFill>
                  <a:srgbClr val="F8FAFC"/>
                </a:solidFill>
                <a:latin typeface="Aptos" pitchFamily="34" charset="0"/>
                <a:ea typeface="Aptos" pitchFamily="34" charset="-122"/>
                <a:cs typeface="Aptos" pitchFamily="34" charset="-120"/>
              </a:rPr>
              <a:t>Challenges remain: bias, transparency and lack of universal readiness models</a:t>
            </a:r>
            <a:endParaRPr lang="en-US" sz="1880" dirty="0"/>
          </a:p>
        </p:txBody>
      </p:sp>
      <p:sp>
        <p:nvSpPr>
          <p:cNvPr id="20" name="Shape 18"/>
          <p:cNvSpPr/>
          <p:nvPr/>
        </p:nvSpPr>
        <p:spPr>
          <a:xfrm>
            <a:off x="6419088" y="1755648"/>
            <a:ext cx="4800600" cy="4297680"/>
          </a:xfrm>
          <a:prstGeom prst="roundRect">
            <a:avLst>
              <a:gd name="adj" fmla="val 1702"/>
            </a:avLst>
          </a:prstGeom>
          <a:solidFill>
            <a:srgbClr val="0E1A2D"/>
          </a:solidFill>
          <a:ln w="15240">
            <a:solidFill>
              <a:srgbClr val="253A5C">
                <a:alpha val="80000"/>
              </a:srgbClr>
            </a:solidFill>
            <a:prstDash val="solid"/>
          </a:ln>
        </p:spPr>
        <p:txBody>
          <a:bodyPr/>
          <a:lstStyle/>
          <a:p>
            <a:endParaRPr lang="en-GB"/>
          </a:p>
        </p:txBody>
      </p:sp>
      <p:sp>
        <p:nvSpPr>
          <p:cNvPr id="21" name="Text 19"/>
          <p:cNvSpPr/>
          <p:nvPr/>
        </p:nvSpPr>
        <p:spPr>
          <a:xfrm>
            <a:off x="6784848" y="2029968"/>
            <a:ext cx="4069080" cy="320040"/>
          </a:xfrm>
          <a:prstGeom prst="rect">
            <a:avLst/>
          </a:prstGeom>
          <a:noFill/>
          <a:ln/>
        </p:spPr>
        <p:txBody>
          <a:bodyPr wrap="square" lIns="0" tIns="0" rIns="0" bIns="0" rtlCol="0" anchor="ctr"/>
          <a:lstStyle/>
          <a:p>
            <a:pPr marL="0" indent="0" algn="ctr">
              <a:buNone/>
            </a:pPr>
            <a:r>
              <a:rPr lang="en-US" sz="2200" b="1" dirty="0">
                <a:solidFill>
                  <a:srgbClr val="F8FAFC"/>
                </a:solidFill>
              </a:rPr>
              <a:t>Readiness Pipeline</a:t>
            </a:r>
            <a:endParaRPr lang="en-US" sz="2200" dirty="0"/>
          </a:p>
        </p:txBody>
      </p:sp>
      <p:sp>
        <p:nvSpPr>
          <p:cNvPr id="22" name="Text 20"/>
          <p:cNvSpPr/>
          <p:nvPr/>
        </p:nvSpPr>
        <p:spPr>
          <a:xfrm>
            <a:off x="6812280" y="3246120"/>
            <a:ext cx="960120" cy="658368"/>
          </a:xfrm>
          <a:prstGeom prst="roundRect">
            <a:avLst>
              <a:gd name="adj" fmla="val 11111"/>
            </a:avLst>
          </a:prstGeom>
          <a:solidFill>
            <a:srgbClr val="22C55E">
              <a:alpha val="90000"/>
            </a:srgbClr>
          </a:solidFill>
          <a:ln w="15240">
            <a:solidFill>
              <a:srgbClr val="22C55E"/>
            </a:solidFill>
          </a:ln>
        </p:spPr>
        <p:txBody>
          <a:bodyPr wrap="square" lIns="0" tIns="0" rIns="0" bIns="0" rtlCol="0" anchor="ctr"/>
          <a:lstStyle/>
          <a:p>
            <a:pPr marL="0" indent="0" algn="ctr">
              <a:buNone/>
            </a:pPr>
            <a:r>
              <a:rPr lang="en-US" sz="1200" b="1" dirty="0">
                <a:solidFill>
                  <a:srgbClr val="FFFFFF"/>
                </a:solidFill>
              </a:rPr>
              <a:t>Prepare</a:t>
            </a:r>
            <a:endParaRPr lang="en-US" sz="1200" dirty="0"/>
          </a:p>
        </p:txBody>
      </p:sp>
      <p:sp>
        <p:nvSpPr>
          <p:cNvPr id="23" name="Shape 21"/>
          <p:cNvSpPr/>
          <p:nvPr/>
        </p:nvSpPr>
        <p:spPr>
          <a:xfrm>
            <a:off x="7772400" y="3575304"/>
            <a:ext cx="155448" cy="0"/>
          </a:xfrm>
          <a:prstGeom prst="line">
            <a:avLst/>
          </a:prstGeom>
          <a:noFill/>
          <a:ln w="19050">
            <a:solidFill>
              <a:srgbClr val="94A3B8"/>
            </a:solidFill>
            <a:prstDash val="solid"/>
            <a:tailEnd type="triangle"/>
          </a:ln>
        </p:spPr>
        <p:txBody>
          <a:bodyPr/>
          <a:lstStyle/>
          <a:p>
            <a:endParaRPr lang="en-GB"/>
          </a:p>
        </p:txBody>
      </p:sp>
      <p:sp>
        <p:nvSpPr>
          <p:cNvPr id="24" name="Text 22"/>
          <p:cNvSpPr/>
          <p:nvPr/>
        </p:nvSpPr>
        <p:spPr>
          <a:xfrm>
            <a:off x="7909560" y="3246120"/>
            <a:ext cx="960120" cy="658368"/>
          </a:xfrm>
          <a:prstGeom prst="roundRect">
            <a:avLst>
              <a:gd name="adj" fmla="val 11111"/>
            </a:avLst>
          </a:prstGeom>
          <a:solidFill>
            <a:srgbClr val="38BDF8">
              <a:alpha val="90000"/>
            </a:srgbClr>
          </a:solidFill>
          <a:ln w="15240">
            <a:solidFill>
              <a:srgbClr val="38BDF8"/>
            </a:solidFill>
          </a:ln>
        </p:spPr>
        <p:txBody>
          <a:bodyPr wrap="square" lIns="0" tIns="0" rIns="0" bIns="0" rtlCol="0" anchor="ctr"/>
          <a:lstStyle/>
          <a:p>
            <a:pPr marL="0" indent="0" algn="ctr">
              <a:buNone/>
            </a:pPr>
            <a:r>
              <a:rPr lang="en-US" sz="1200" b="1" dirty="0">
                <a:solidFill>
                  <a:srgbClr val="FFFFFF"/>
                </a:solidFill>
              </a:rPr>
              <a:t>Capture</a:t>
            </a:r>
            <a:endParaRPr lang="en-US" sz="1200" dirty="0"/>
          </a:p>
        </p:txBody>
      </p:sp>
      <p:sp>
        <p:nvSpPr>
          <p:cNvPr id="25" name="Shape 23"/>
          <p:cNvSpPr/>
          <p:nvPr/>
        </p:nvSpPr>
        <p:spPr>
          <a:xfrm>
            <a:off x="8869680" y="3575304"/>
            <a:ext cx="155448" cy="0"/>
          </a:xfrm>
          <a:prstGeom prst="line">
            <a:avLst/>
          </a:prstGeom>
          <a:noFill/>
          <a:ln w="19050">
            <a:solidFill>
              <a:srgbClr val="94A3B8"/>
            </a:solidFill>
            <a:prstDash val="solid"/>
            <a:tailEnd type="triangle"/>
          </a:ln>
        </p:spPr>
        <p:txBody>
          <a:bodyPr/>
          <a:lstStyle/>
          <a:p>
            <a:endParaRPr lang="en-GB"/>
          </a:p>
        </p:txBody>
      </p:sp>
      <p:sp>
        <p:nvSpPr>
          <p:cNvPr id="26" name="Text 24"/>
          <p:cNvSpPr/>
          <p:nvPr/>
        </p:nvSpPr>
        <p:spPr>
          <a:xfrm>
            <a:off x="9006840" y="3246120"/>
            <a:ext cx="960120" cy="658368"/>
          </a:xfrm>
          <a:prstGeom prst="roundRect">
            <a:avLst>
              <a:gd name="adj" fmla="val 11111"/>
            </a:avLst>
          </a:prstGeom>
          <a:solidFill>
            <a:srgbClr val="F5C542">
              <a:alpha val="90000"/>
            </a:srgbClr>
          </a:solidFill>
          <a:ln w="15240">
            <a:solidFill>
              <a:srgbClr val="F5C542"/>
            </a:solidFill>
          </a:ln>
        </p:spPr>
        <p:txBody>
          <a:bodyPr wrap="square" lIns="0" tIns="0" rIns="0" bIns="0" rtlCol="0" anchor="ctr"/>
          <a:lstStyle/>
          <a:p>
            <a:pPr marL="0" indent="0" algn="ctr">
              <a:buNone/>
            </a:pPr>
            <a:r>
              <a:rPr lang="en-US" sz="1200" b="1" dirty="0">
                <a:solidFill>
                  <a:srgbClr val="FFFFFF"/>
                </a:solidFill>
              </a:rPr>
              <a:t>Preserve</a:t>
            </a:r>
            <a:endParaRPr lang="en-US" sz="1200" dirty="0"/>
          </a:p>
        </p:txBody>
      </p:sp>
      <p:sp>
        <p:nvSpPr>
          <p:cNvPr id="27" name="Shape 25"/>
          <p:cNvSpPr/>
          <p:nvPr/>
        </p:nvSpPr>
        <p:spPr>
          <a:xfrm>
            <a:off x="9966960" y="3575304"/>
            <a:ext cx="155448" cy="0"/>
          </a:xfrm>
          <a:prstGeom prst="line">
            <a:avLst/>
          </a:prstGeom>
          <a:noFill/>
          <a:ln w="19050">
            <a:solidFill>
              <a:srgbClr val="94A3B8"/>
            </a:solidFill>
            <a:prstDash val="solid"/>
            <a:tailEnd type="triangle"/>
          </a:ln>
        </p:spPr>
        <p:txBody>
          <a:bodyPr/>
          <a:lstStyle/>
          <a:p>
            <a:endParaRPr lang="en-GB"/>
          </a:p>
        </p:txBody>
      </p:sp>
      <p:sp>
        <p:nvSpPr>
          <p:cNvPr id="28" name="Text 26"/>
          <p:cNvSpPr/>
          <p:nvPr/>
        </p:nvSpPr>
        <p:spPr>
          <a:xfrm>
            <a:off x="10104120" y="3246120"/>
            <a:ext cx="960120" cy="658368"/>
          </a:xfrm>
          <a:prstGeom prst="roundRect">
            <a:avLst>
              <a:gd name="adj" fmla="val 11111"/>
            </a:avLst>
          </a:prstGeom>
          <a:solidFill>
            <a:srgbClr val="F97316">
              <a:alpha val="90000"/>
            </a:srgbClr>
          </a:solidFill>
          <a:ln w="15240">
            <a:solidFill>
              <a:srgbClr val="F97316"/>
            </a:solidFill>
          </a:ln>
        </p:spPr>
        <p:txBody>
          <a:bodyPr wrap="square" lIns="0" tIns="0" rIns="0" bIns="0" rtlCol="0" anchor="ctr"/>
          <a:lstStyle/>
          <a:p>
            <a:pPr marL="0" indent="0" algn="ctr">
              <a:buNone/>
            </a:pPr>
            <a:r>
              <a:rPr lang="en-US" sz="1200" b="1" dirty="0">
                <a:solidFill>
                  <a:srgbClr val="FFFFFF"/>
                </a:solidFill>
              </a:rPr>
              <a:t>Analyse</a:t>
            </a:r>
            <a:endParaRPr lang="en-US" sz="1200" dirty="0"/>
          </a:p>
        </p:txBody>
      </p:sp>
      <p:sp>
        <p:nvSpPr>
          <p:cNvPr id="29" name="Text 27"/>
          <p:cNvSpPr/>
          <p:nvPr/>
        </p:nvSpPr>
        <p:spPr>
          <a:xfrm>
            <a:off x="6784848" y="4892040"/>
            <a:ext cx="4069080" cy="457200"/>
          </a:xfrm>
          <a:prstGeom prst="rect">
            <a:avLst/>
          </a:prstGeom>
          <a:noFill/>
          <a:ln/>
        </p:spPr>
        <p:txBody>
          <a:bodyPr wrap="square" lIns="0" tIns="0" rIns="0" bIns="0" rtlCol="0" anchor="ctr"/>
          <a:lstStyle/>
          <a:p>
            <a:pPr marL="0" indent="0" algn="ctr">
              <a:buNone/>
            </a:pPr>
            <a:r>
              <a:rPr lang="en-US" sz="1600" dirty="0">
                <a:solidFill>
                  <a:srgbClr val="CBD5E1"/>
                </a:solidFill>
              </a:rPr>
              <a:t>Key direction: make forensic capability part of cloud architecture, not an afterthought.</a:t>
            </a:r>
            <a:endParaRPr lang="en-US"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10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Identified Gaps in the Literature</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The literature reveals structural gaps that limit forensic reliability.</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822960" y="1874520"/>
            <a:ext cx="5074920" cy="1572768"/>
          </a:xfrm>
          <a:prstGeom prst="roundRect">
            <a:avLst>
              <a:gd name="adj" fmla="val 4651"/>
            </a:avLst>
          </a:prstGeom>
          <a:solidFill>
            <a:srgbClr val="0E2A45"/>
          </a:solidFill>
          <a:ln w="15240">
            <a:solidFill>
              <a:srgbClr val="253A5C">
                <a:alpha val="80000"/>
              </a:srgbClr>
            </a:solidFill>
            <a:prstDash val="solid"/>
          </a:ln>
        </p:spPr>
        <p:txBody>
          <a:bodyPr/>
          <a:lstStyle/>
          <a:p>
            <a:endParaRPr lang="en-GB"/>
          </a:p>
        </p:txBody>
      </p:sp>
      <p:sp>
        <p:nvSpPr>
          <p:cNvPr id="10" name="Text 8"/>
          <p:cNvSpPr/>
          <p:nvPr/>
        </p:nvSpPr>
        <p:spPr>
          <a:xfrm>
            <a:off x="1097280" y="2103120"/>
            <a:ext cx="1828800" cy="274320"/>
          </a:xfrm>
          <a:prstGeom prst="rect">
            <a:avLst/>
          </a:prstGeom>
          <a:noFill/>
          <a:ln/>
        </p:spPr>
        <p:txBody>
          <a:bodyPr wrap="square" lIns="0" tIns="0" rIns="0" bIns="0" rtlCol="0" anchor="ctr"/>
          <a:lstStyle/>
          <a:p>
            <a:pPr marL="0" indent="0">
              <a:buNone/>
            </a:pPr>
            <a:r>
              <a:rPr lang="en-US" sz="2200" b="1" dirty="0">
                <a:solidFill>
                  <a:srgbClr val="F5C542"/>
                </a:solidFill>
              </a:rPr>
              <a:t>Standardisation</a:t>
            </a:r>
            <a:endParaRPr lang="en-US" sz="2200" dirty="0"/>
          </a:p>
        </p:txBody>
      </p:sp>
      <p:sp>
        <p:nvSpPr>
          <p:cNvPr id="11" name="Text 9"/>
          <p:cNvSpPr/>
          <p:nvPr/>
        </p:nvSpPr>
        <p:spPr>
          <a:xfrm>
            <a:off x="1097280" y="2532888"/>
            <a:ext cx="4434840" cy="502920"/>
          </a:xfrm>
          <a:prstGeom prst="rect">
            <a:avLst/>
          </a:prstGeom>
          <a:noFill/>
          <a:ln/>
        </p:spPr>
        <p:txBody>
          <a:bodyPr wrap="square" lIns="254" tIns="254" rIns="254" bIns="254" rtlCol="0" anchor="ctr">
            <a:normAutofit/>
          </a:bodyPr>
          <a:lstStyle/>
          <a:p>
            <a:pPr marL="0" indent="0">
              <a:buNone/>
            </a:pPr>
            <a:r>
              <a:rPr lang="en-US" sz="1800" dirty="0">
                <a:solidFill>
                  <a:srgbClr val="F8FAFC"/>
                </a:solidFill>
              </a:rPr>
              <a:t>No agreed best-practice model for cloud forensic investigation.</a:t>
            </a:r>
            <a:endParaRPr lang="en-US" sz="1800" dirty="0"/>
          </a:p>
        </p:txBody>
      </p:sp>
      <p:sp>
        <p:nvSpPr>
          <p:cNvPr id="12" name="Shape 10"/>
          <p:cNvSpPr/>
          <p:nvPr/>
        </p:nvSpPr>
        <p:spPr>
          <a:xfrm>
            <a:off x="822960" y="4160520"/>
            <a:ext cx="5074920" cy="1572768"/>
          </a:xfrm>
          <a:prstGeom prst="roundRect">
            <a:avLst>
              <a:gd name="adj" fmla="val 4651"/>
            </a:avLst>
          </a:prstGeom>
          <a:solidFill>
            <a:srgbClr val="111C2F"/>
          </a:solidFill>
          <a:ln w="15240">
            <a:solidFill>
              <a:srgbClr val="253A5C">
                <a:alpha val="80000"/>
              </a:srgbClr>
            </a:solidFill>
            <a:prstDash val="solid"/>
          </a:ln>
        </p:spPr>
        <p:txBody>
          <a:bodyPr/>
          <a:lstStyle/>
          <a:p>
            <a:endParaRPr lang="en-GB"/>
          </a:p>
        </p:txBody>
      </p:sp>
      <p:sp>
        <p:nvSpPr>
          <p:cNvPr id="13" name="Text 11"/>
          <p:cNvSpPr/>
          <p:nvPr/>
        </p:nvSpPr>
        <p:spPr>
          <a:xfrm>
            <a:off x="1097280" y="4389120"/>
            <a:ext cx="1828800" cy="274320"/>
          </a:xfrm>
          <a:prstGeom prst="rect">
            <a:avLst/>
          </a:prstGeom>
          <a:noFill/>
          <a:ln/>
        </p:spPr>
        <p:txBody>
          <a:bodyPr wrap="square" lIns="0" tIns="0" rIns="0" bIns="0" rtlCol="0" anchor="ctr"/>
          <a:lstStyle/>
          <a:p>
            <a:pPr marL="0" indent="0">
              <a:buNone/>
            </a:pPr>
            <a:r>
              <a:rPr lang="en-US" sz="2200" b="1" dirty="0">
                <a:solidFill>
                  <a:srgbClr val="38BDF8"/>
                </a:solidFill>
              </a:rPr>
              <a:t>Integration</a:t>
            </a:r>
            <a:endParaRPr lang="en-US" sz="2200" dirty="0"/>
          </a:p>
        </p:txBody>
      </p:sp>
      <p:sp>
        <p:nvSpPr>
          <p:cNvPr id="14" name="Text 12"/>
          <p:cNvSpPr/>
          <p:nvPr/>
        </p:nvSpPr>
        <p:spPr>
          <a:xfrm>
            <a:off x="1097280" y="4818888"/>
            <a:ext cx="4434840" cy="502920"/>
          </a:xfrm>
          <a:prstGeom prst="rect">
            <a:avLst/>
          </a:prstGeom>
          <a:noFill/>
          <a:ln/>
        </p:spPr>
        <p:txBody>
          <a:bodyPr wrap="square" lIns="254" tIns="254" rIns="254" bIns="254" rtlCol="0" anchor="ctr">
            <a:normAutofit/>
          </a:bodyPr>
          <a:lstStyle/>
          <a:p>
            <a:pPr marL="0" indent="0">
              <a:buNone/>
            </a:pPr>
            <a:r>
              <a:rPr lang="en-US" sz="1800" dirty="0">
                <a:solidFill>
                  <a:srgbClr val="F8FAFC"/>
                </a:solidFill>
              </a:rPr>
              <a:t>Technical and legal issues are usually examined separately.</a:t>
            </a:r>
            <a:endParaRPr lang="en-US" sz="1800" dirty="0"/>
          </a:p>
        </p:txBody>
      </p:sp>
      <p:sp>
        <p:nvSpPr>
          <p:cNvPr id="15" name="Shape 13"/>
          <p:cNvSpPr/>
          <p:nvPr/>
        </p:nvSpPr>
        <p:spPr>
          <a:xfrm>
            <a:off x="6309360" y="1874520"/>
            <a:ext cx="5074920" cy="1572768"/>
          </a:xfrm>
          <a:prstGeom prst="roundRect">
            <a:avLst>
              <a:gd name="adj" fmla="val 4651"/>
            </a:avLst>
          </a:prstGeom>
          <a:solidFill>
            <a:srgbClr val="111C2F"/>
          </a:solidFill>
          <a:ln w="15240">
            <a:solidFill>
              <a:srgbClr val="253A5C">
                <a:alpha val="80000"/>
              </a:srgbClr>
            </a:solidFill>
            <a:prstDash val="solid"/>
          </a:ln>
        </p:spPr>
        <p:txBody>
          <a:bodyPr/>
          <a:lstStyle/>
          <a:p>
            <a:endParaRPr lang="en-GB"/>
          </a:p>
        </p:txBody>
      </p:sp>
      <p:sp>
        <p:nvSpPr>
          <p:cNvPr id="16" name="Text 14"/>
          <p:cNvSpPr/>
          <p:nvPr/>
        </p:nvSpPr>
        <p:spPr>
          <a:xfrm>
            <a:off x="6583680" y="2103120"/>
            <a:ext cx="1828800" cy="274320"/>
          </a:xfrm>
          <a:prstGeom prst="rect">
            <a:avLst/>
          </a:prstGeom>
          <a:noFill/>
          <a:ln/>
        </p:spPr>
        <p:txBody>
          <a:bodyPr wrap="square" lIns="0" tIns="0" rIns="0" bIns="0" rtlCol="0" anchor="ctr"/>
          <a:lstStyle/>
          <a:p>
            <a:pPr marL="0" indent="0">
              <a:buNone/>
            </a:pPr>
            <a:r>
              <a:rPr lang="en-US" sz="2200" b="1" dirty="0">
                <a:solidFill>
                  <a:srgbClr val="38BDF8"/>
                </a:solidFill>
              </a:rPr>
              <a:t>Validation</a:t>
            </a:r>
            <a:endParaRPr lang="en-US" sz="2200" dirty="0"/>
          </a:p>
        </p:txBody>
      </p:sp>
      <p:sp>
        <p:nvSpPr>
          <p:cNvPr id="17" name="Text 15"/>
          <p:cNvSpPr/>
          <p:nvPr/>
        </p:nvSpPr>
        <p:spPr>
          <a:xfrm>
            <a:off x="6583680" y="2532888"/>
            <a:ext cx="4434840" cy="502920"/>
          </a:xfrm>
          <a:prstGeom prst="rect">
            <a:avLst/>
          </a:prstGeom>
          <a:noFill/>
          <a:ln/>
        </p:spPr>
        <p:txBody>
          <a:bodyPr wrap="square" lIns="254" tIns="254" rIns="254" bIns="254" rtlCol="0" anchor="ctr">
            <a:normAutofit/>
          </a:bodyPr>
          <a:lstStyle/>
          <a:p>
            <a:pPr marL="0" indent="0">
              <a:buNone/>
            </a:pPr>
            <a:r>
              <a:rPr lang="en-US" sz="1800" dirty="0">
                <a:solidFill>
                  <a:srgbClr val="F8FAFC"/>
                </a:solidFill>
              </a:rPr>
              <a:t>Many frameworks remain theoretical and untested in real cloud settings.</a:t>
            </a:r>
            <a:endParaRPr lang="en-US" sz="1800" dirty="0"/>
          </a:p>
        </p:txBody>
      </p:sp>
      <p:sp>
        <p:nvSpPr>
          <p:cNvPr id="18" name="Shape 16"/>
          <p:cNvSpPr/>
          <p:nvPr/>
        </p:nvSpPr>
        <p:spPr>
          <a:xfrm>
            <a:off x="6309360" y="4160520"/>
            <a:ext cx="5074920" cy="1572768"/>
          </a:xfrm>
          <a:prstGeom prst="roundRect">
            <a:avLst>
              <a:gd name="adj" fmla="val 4651"/>
            </a:avLst>
          </a:prstGeom>
          <a:solidFill>
            <a:srgbClr val="111C2F"/>
          </a:solidFill>
          <a:ln w="15240">
            <a:solidFill>
              <a:srgbClr val="253A5C">
                <a:alpha val="80000"/>
              </a:srgbClr>
            </a:solidFill>
            <a:prstDash val="solid"/>
          </a:ln>
        </p:spPr>
        <p:txBody>
          <a:bodyPr/>
          <a:lstStyle/>
          <a:p>
            <a:endParaRPr lang="en-GB"/>
          </a:p>
        </p:txBody>
      </p:sp>
      <p:sp>
        <p:nvSpPr>
          <p:cNvPr id="19" name="Text 17"/>
          <p:cNvSpPr/>
          <p:nvPr/>
        </p:nvSpPr>
        <p:spPr>
          <a:xfrm>
            <a:off x="6583680" y="4389120"/>
            <a:ext cx="1828800" cy="274320"/>
          </a:xfrm>
          <a:prstGeom prst="rect">
            <a:avLst/>
          </a:prstGeom>
          <a:noFill/>
          <a:ln/>
        </p:spPr>
        <p:txBody>
          <a:bodyPr wrap="square" lIns="0" tIns="0" rIns="0" bIns="0" rtlCol="0" anchor="ctr"/>
          <a:lstStyle/>
          <a:p>
            <a:pPr marL="0" indent="0">
              <a:buNone/>
            </a:pPr>
            <a:r>
              <a:rPr lang="en-US" sz="2200" b="1" dirty="0">
                <a:solidFill>
                  <a:srgbClr val="38BDF8"/>
                </a:solidFill>
              </a:rPr>
              <a:t>Scalability</a:t>
            </a:r>
            <a:endParaRPr lang="en-US" sz="2200" dirty="0"/>
          </a:p>
        </p:txBody>
      </p:sp>
      <p:sp>
        <p:nvSpPr>
          <p:cNvPr id="20" name="Text 18"/>
          <p:cNvSpPr/>
          <p:nvPr/>
        </p:nvSpPr>
        <p:spPr>
          <a:xfrm>
            <a:off x="6583680" y="4818888"/>
            <a:ext cx="4434840" cy="502920"/>
          </a:xfrm>
          <a:prstGeom prst="rect">
            <a:avLst/>
          </a:prstGeom>
          <a:noFill/>
          <a:ln/>
        </p:spPr>
        <p:txBody>
          <a:bodyPr wrap="square" lIns="254" tIns="254" rIns="254" bIns="254" rtlCol="0" anchor="ctr">
            <a:normAutofit/>
          </a:bodyPr>
          <a:lstStyle/>
          <a:p>
            <a:pPr marL="0" indent="0">
              <a:buNone/>
            </a:pPr>
            <a:r>
              <a:rPr lang="en-US" sz="1800" dirty="0">
                <a:solidFill>
                  <a:srgbClr val="F8FAFC"/>
                </a:solidFill>
              </a:rPr>
              <a:t>Current solutions struggle with large-scale distributed cloud systems.</a:t>
            </a:r>
            <a:endParaRPr 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11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Research Design and Methodology</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The study uses a qualitative systematic literature review.</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658368" y="1691640"/>
            <a:ext cx="5257800" cy="4434840"/>
          </a:xfrm>
          <a:prstGeom prst="roundRect">
            <a:avLst>
              <a:gd name="adj" fmla="val 1649"/>
            </a:avLst>
          </a:prstGeom>
          <a:solidFill>
            <a:srgbClr val="111C2F"/>
          </a:solidFill>
          <a:ln w="15240">
            <a:solidFill>
              <a:srgbClr val="253A5C">
                <a:alpha val="80000"/>
              </a:srgbClr>
            </a:solidFill>
            <a:prstDash val="solid"/>
          </a:ln>
        </p:spPr>
        <p:txBody>
          <a:bodyPr/>
          <a:lstStyle/>
          <a:p>
            <a:endParaRPr lang="en-GB"/>
          </a:p>
        </p:txBody>
      </p:sp>
      <p:sp>
        <p:nvSpPr>
          <p:cNvPr id="10" name="Text 8"/>
          <p:cNvSpPr/>
          <p:nvPr/>
        </p:nvSpPr>
        <p:spPr>
          <a:xfrm>
            <a:off x="914400" y="2020824"/>
            <a:ext cx="228600" cy="274320"/>
          </a:xfrm>
          <a:prstGeom prst="rect">
            <a:avLst/>
          </a:prstGeom>
          <a:noFill/>
          <a:ln/>
        </p:spPr>
        <p:txBody>
          <a:bodyPr wrap="square" lIns="0" tIns="0" rIns="0" bIns="0" rtlCol="0" anchor="ctr"/>
          <a:lstStyle/>
          <a:p>
            <a:pPr marL="0" indent="0">
              <a:buNone/>
            </a:pPr>
            <a:r>
              <a:rPr lang="en-US" sz="2260" b="1" dirty="0">
                <a:solidFill>
                  <a:srgbClr val="38BDF8"/>
                </a:solidFill>
              </a:rPr>
              <a:t>•</a:t>
            </a:r>
            <a:endParaRPr lang="en-US" sz="2260" dirty="0"/>
          </a:p>
        </p:txBody>
      </p:sp>
      <p:sp>
        <p:nvSpPr>
          <p:cNvPr id="11" name="Text 9"/>
          <p:cNvSpPr/>
          <p:nvPr/>
        </p:nvSpPr>
        <p:spPr>
          <a:xfrm>
            <a:off x="1207008" y="1984248"/>
            <a:ext cx="4526280" cy="384048"/>
          </a:xfrm>
          <a:prstGeom prst="rect">
            <a:avLst/>
          </a:prstGeom>
          <a:noFill/>
          <a:ln/>
        </p:spPr>
        <p:txBody>
          <a:bodyPr wrap="square" lIns="254" tIns="254" rIns="254" bIns="254" rtlCol="0" anchor="ctr">
            <a:normAutofit/>
          </a:bodyPr>
          <a:lstStyle/>
          <a:p>
            <a:pPr marL="0" indent="0">
              <a:buNone/>
            </a:pPr>
            <a:r>
              <a:rPr lang="en-US" sz="1860" dirty="0">
                <a:solidFill>
                  <a:srgbClr val="F8FAFC"/>
                </a:solidFill>
                <a:latin typeface="Aptos" pitchFamily="34" charset="0"/>
                <a:ea typeface="Aptos" pitchFamily="34" charset="-122"/>
                <a:cs typeface="Aptos" pitchFamily="34" charset="-120"/>
              </a:rPr>
              <a:t>Qualitative systematic literature review (SLR)</a:t>
            </a:r>
            <a:endParaRPr lang="en-US" sz="1860" dirty="0"/>
          </a:p>
        </p:txBody>
      </p:sp>
      <p:sp>
        <p:nvSpPr>
          <p:cNvPr id="12" name="Text 10"/>
          <p:cNvSpPr/>
          <p:nvPr/>
        </p:nvSpPr>
        <p:spPr>
          <a:xfrm>
            <a:off x="914400" y="2532888"/>
            <a:ext cx="228600" cy="274320"/>
          </a:xfrm>
          <a:prstGeom prst="rect">
            <a:avLst/>
          </a:prstGeom>
          <a:noFill/>
          <a:ln/>
        </p:spPr>
        <p:txBody>
          <a:bodyPr wrap="square" lIns="0" tIns="0" rIns="0" bIns="0" rtlCol="0" anchor="ctr"/>
          <a:lstStyle/>
          <a:p>
            <a:pPr marL="0" indent="0">
              <a:buNone/>
            </a:pPr>
            <a:r>
              <a:rPr lang="en-US" sz="2260" b="1" dirty="0">
                <a:solidFill>
                  <a:srgbClr val="38BDF8"/>
                </a:solidFill>
              </a:rPr>
              <a:t>•</a:t>
            </a:r>
            <a:endParaRPr lang="en-US" sz="2260" dirty="0"/>
          </a:p>
        </p:txBody>
      </p:sp>
      <p:sp>
        <p:nvSpPr>
          <p:cNvPr id="13" name="Text 11"/>
          <p:cNvSpPr/>
          <p:nvPr/>
        </p:nvSpPr>
        <p:spPr>
          <a:xfrm>
            <a:off x="1207008" y="2496312"/>
            <a:ext cx="4526280" cy="384048"/>
          </a:xfrm>
          <a:prstGeom prst="rect">
            <a:avLst/>
          </a:prstGeom>
          <a:noFill/>
          <a:ln/>
        </p:spPr>
        <p:txBody>
          <a:bodyPr wrap="square" lIns="254" tIns="254" rIns="254" bIns="254" rtlCol="0" anchor="ctr">
            <a:normAutofit/>
          </a:bodyPr>
          <a:lstStyle/>
          <a:p>
            <a:pPr marL="0" indent="0">
              <a:buNone/>
            </a:pPr>
            <a:r>
              <a:rPr lang="en-US" sz="1860" dirty="0">
                <a:solidFill>
                  <a:srgbClr val="F8FAFC"/>
                </a:solidFill>
                <a:latin typeface="Aptos" pitchFamily="34" charset="0"/>
                <a:ea typeface="Aptos" pitchFamily="34" charset="-122"/>
                <a:cs typeface="Aptos" pitchFamily="34" charset="-120"/>
              </a:rPr>
              <a:t>Secondary data from peer-reviewed academic sources</a:t>
            </a:r>
            <a:endParaRPr lang="en-US" sz="1860" dirty="0"/>
          </a:p>
        </p:txBody>
      </p:sp>
      <p:sp>
        <p:nvSpPr>
          <p:cNvPr id="14" name="Text 12"/>
          <p:cNvSpPr/>
          <p:nvPr/>
        </p:nvSpPr>
        <p:spPr>
          <a:xfrm>
            <a:off x="914400" y="3044952"/>
            <a:ext cx="228600" cy="274320"/>
          </a:xfrm>
          <a:prstGeom prst="rect">
            <a:avLst/>
          </a:prstGeom>
          <a:noFill/>
          <a:ln/>
        </p:spPr>
        <p:txBody>
          <a:bodyPr wrap="square" lIns="0" tIns="0" rIns="0" bIns="0" rtlCol="0" anchor="ctr"/>
          <a:lstStyle/>
          <a:p>
            <a:pPr marL="0" indent="0">
              <a:buNone/>
            </a:pPr>
            <a:r>
              <a:rPr lang="en-US" sz="2260" b="1" dirty="0">
                <a:solidFill>
                  <a:srgbClr val="38BDF8"/>
                </a:solidFill>
              </a:rPr>
              <a:t>•</a:t>
            </a:r>
            <a:endParaRPr lang="en-US" sz="2260" dirty="0"/>
          </a:p>
        </p:txBody>
      </p:sp>
      <p:sp>
        <p:nvSpPr>
          <p:cNvPr id="15" name="Text 13"/>
          <p:cNvSpPr/>
          <p:nvPr/>
        </p:nvSpPr>
        <p:spPr>
          <a:xfrm>
            <a:off x="1207008" y="3008376"/>
            <a:ext cx="4526280" cy="384048"/>
          </a:xfrm>
          <a:prstGeom prst="rect">
            <a:avLst/>
          </a:prstGeom>
          <a:noFill/>
          <a:ln/>
        </p:spPr>
        <p:txBody>
          <a:bodyPr wrap="square" lIns="254" tIns="254" rIns="254" bIns="254" rtlCol="0" anchor="ctr">
            <a:normAutofit/>
          </a:bodyPr>
          <a:lstStyle/>
          <a:p>
            <a:pPr marL="0" indent="0">
              <a:buNone/>
            </a:pPr>
            <a:r>
              <a:rPr lang="en-US" sz="1860" dirty="0">
                <a:solidFill>
                  <a:srgbClr val="F8FAFC"/>
                </a:solidFill>
                <a:latin typeface="Aptos" pitchFamily="34" charset="0"/>
                <a:ea typeface="Aptos" pitchFamily="34" charset="-122"/>
                <a:cs typeface="Aptos" pitchFamily="34" charset="-120"/>
              </a:rPr>
              <a:t>Databases: IEEE Xplore, ScienceDirect, SpringerLink and Google Scholar</a:t>
            </a:r>
            <a:endParaRPr lang="en-US" sz="1860" dirty="0"/>
          </a:p>
        </p:txBody>
      </p:sp>
      <p:sp>
        <p:nvSpPr>
          <p:cNvPr id="16" name="Text 14"/>
          <p:cNvSpPr/>
          <p:nvPr/>
        </p:nvSpPr>
        <p:spPr>
          <a:xfrm>
            <a:off x="914400" y="3557016"/>
            <a:ext cx="228600" cy="274320"/>
          </a:xfrm>
          <a:prstGeom prst="rect">
            <a:avLst/>
          </a:prstGeom>
          <a:noFill/>
          <a:ln/>
        </p:spPr>
        <p:txBody>
          <a:bodyPr wrap="square" lIns="0" tIns="0" rIns="0" bIns="0" rtlCol="0" anchor="ctr"/>
          <a:lstStyle/>
          <a:p>
            <a:pPr marL="0" indent="0">
              <a:buNone/>
            </a:pPr>
            <a:r>
              <a:rPr lang="en-US" sz="2260" b="1" dirty="0">
                <a:solidFill>
                  <a:srgbClr val="38BDF8"/>
                </a:solidFill>
              </a:rPr>
              <a:t>•</a:t>
            </a:r>
            <a:endParaRPr lang="en-US" sz="2260" dirty="0"/>
          </a:p>
        </p:txBody>
      </p:sp>
      <p:sp>
        <p:nvSpPr>
          <p:cNvPr id="17" name="Text 15"/>
          <p:cNvSpPr/>
          <p:nvPr/>
        </p:nvSpPr>
        <p:spPr>
          <a:xfrm>
            <a:off x="1207008" y="3520440"/>
            <a:ext cx="4526280" cy="384048"/>
          </a:xfrm>
          <a:prstGeom prst="rect">
            <a:avLst/>
          </a:prstGeom>
          <a:noFill/>
          <a:ln/>
        </p:spPr>
        <p:txBody>
          <a:bodyPr wrap="square" lIns="254" tIns="254" rIns="254" bIns="254" rtlCol="0" anchor="ctr">
            <a:normAutofit/>
          </a:bodyPr>
          <a:lstStyle/>
          <a:p>
            <a:pPr marL="0" indent="0">
              <a:buNone/>
            </a:pPr>
            <a:r>
              <a:rPr lang="en-US" sz="1860" dirty="0">
                <a:solidFill>
                  <a:srgbClr val="F8FAFC"/>
                </a:solidFill>
                <a:latin typeface="Aptos" pitchFamily="34" charset="0"/>
                <a:ea typeface="Aptos" pitchFamily="34" charset="-122"/>
                <a:cs typeface="Aptos" pitchFamily="34" charset="-120"/>
              </a:rPr>
              <a:t>Search terms: cloud digital forensics, forensic readiness, frameworks</a:t>
            </a:r>
            <a:endParaRPr lang="en-US" sz="1860" dirty="0"/>
          </a:p>
        </p:txBody>
      </p:sp>
      <p:sp>
        <p:nvSpPr>
          <p:cNvPr id="18" name="Text 16"/>
          <p:cNvSpPr/>
          <p:nvPr/>
        </p:nvSpPr>
        <p:spPr>
          <a:xfrm>
            <a:off x="914400" y="4069080"/>
            <a:ext cx="228600" cy="274320"/>
          </a:xfrm>
          <a:prstGeom prst="rect">
            <a:avLst/>
          </a:prstGeom>
          <a:noFill/>
          <a:ln/>
        </p:spPr>
        <p:txBody>
          <a:bodyPr wrap="square" lIns="0" tIns="0" rIns="0" bIns="0" rtlCol="0" anchor="ctr"/>
          <a:lstStyle/>
          <a:p>
            <a:pPr marL="0" indent="0">
              <a:buNone/>
            </a:pPr>
            <a:r>
              <a:rPr lang="en-US" sz="2260" b="1" dirty="0">
                <a:solidFill>
                  <a:srgbClr val="38BDF8"/>
                </a:solidFill>
              </a:rPr>
              <a:t>•</a:t>
            </a:r>
            <a:endParaRPr lang="en-US" sz="2260" dirty="0"/>
          </a:p>
        </p:txBody>
      </p:sp>
      <p:sp>
        <p:nvSpPr>
          <p:cNvPr id="19" name="Text 17"/>
          <p:cNvSpPr/>
          <p:nvPr/>
        </p:nvSpPr>
        <p:spPr>
          <a:xfrm>
            <a:off x="1207008" y="4032504"/>
            <a:ext cx="4526280" cy="384048"/>
          </a:xfrm>
          <a:prstGeom prst="rect">
            <a:avLst/>
          </a:prstGeom>
          <a:noFill/>
          <a:ln/>
        </p:spPr>
        <p:txBody>
          <a:bodyPr wrap="square" lIns="254" tIns="254" rIns="254" bIns="254" rtlCol="0" anchor="ctr">
            <a:normAutofit/>
          </a:bodyPr>
          <a:lstStyle/>
          <a:p>
            <a:pPr marL="0" indent="0">
              <a:buNone/>
            </a:pPr>
            <a:r>
              <a:rPr lang="en-US" sz="1860" dirty="0">
                <a:solidFill>
                  <a:srgbClr val="F8FAFC"/>
                </a:solidFill>
                <a:latin typeface="Aptos" pitchFamily="34" charset="0"/>
                <a:ea typeface="Aptos" pitchFamily="34" charset="-122"/>
                <a:cs typeface="Aptos" pitchFamily="34" charset="-120"/>
              </a:rPr>
              <a:t>IEEE referencing and secure data management</a:t>
            </a:r>
            <a:endParaRPr lang="en-US" sz="1860" dirty="0"/>
          </a:p>
        </p:txBody>
      </p:sp>
      <p:sp>
        <p:nvSpPr>
          <p:cNvPr id="20" name="Shape 18"/>
          <p:cNvSpPr/>
          <p:nvPr/>
        </p:nvSpPr>
        <p:spPr>
          <a:xfrm>
            <a:off x="6446520" y="1755648"/>
            <a:ext cx="4754880" cy="4297680"/>
          </a:xfrm>
          <a:prstGeom prst="roundRect">
            <a:avLst>
              <a:gd name="adj" fmla="val 1702"/>
            </a:avLst>
          </a:prstGeom>
          <a:solidFill>
            <a:srgbClr val="0E1A2D"/>
          </a:solidFill>
          <a:ln w="15240">
            <a:solidFill>
              <a:srgbClr val="253A5C">
                <a:alpha val="80000"/>
              </a:srgbClr>
            </a:solidFill>
            <a:prstDash val="solid"/>
          </a:ln>
        </p:spPr>
        <p:txBody>
          <a:bodyPr/>
          <a:lstStyle/>
          <a:p>
            <a:endParaRPr lang="en-GB"/>
          </a:p>
        </p:txBody>
      </p:sp>
      <p:sp>
        <p:nvSpPr>
          <p:cNvPr id="21" name="Text 19"/>
          <p:cNvSpPr/>
          <p:nvPr/>
        </p:nvSpPr>
        <p:spPr>
          <a:xfrm>
            <a:off x="6784848" y="2029968"/>
            <a:ext cx="4069080" cy="320040"/>
          </a:xfrm>
          <a:prstGeom prst="rect">
            <a:avLst/>
          </a:prstGeom>
          <a:noFill/>
          <a:ln/>
        </p:spPr>
        <p:txBody>
          <a:bodyPr wrap="square" lIns="0" tIns="0" rIns="0" bIns="0" rtlCol="0" anchor="ctr"/>
          <a:lstStyle/>
          <a:p>
            <a:pPr marL="0" indent="0" algn="ctr">
              <a:buNone/>
            </a:pPr>
            <a:r>
              <a:rPr lang="en-US" sz="2200" b="1" dirty="0">
                <a:solidFill>
                  <a:srgbClr val="F8FAFC"/>
                </a:solidFill>
              </a:rPr>
              <a:t>Analysis Approach</a:t>
            </a:r>
            <a:endParaRPr lang="en-US" sz="2200" dirty="0"/>
          </a:p>
        </p:txBody>
      </p:sp>
      <p:sp>
        <p:nvSpPr>
          <p:cNvPr id="22" name="Text 20"/>
          <p:cNvSpPr/>
          <p:nvPr/>
        </p:nvSpPr>
        <p:spPr>
          <a:xfrm>
            <a:off x="6812280" y="3063240"/>
            <a:ext cx="585216" cy="585216"/>
          </a:xfrm>
          <a:prstGeom prst="ellipse">
            <a:avLst/>
          </a:prstGeom>
          <a:solidFill>
            <a:srgbClr val="38BDF8">
              <a:alpha val="92000"/>
            </a:srgbClr>
          </a:solidFill>
          <a:ln w="15240">
            <a:solidFill>
              <a:srgbClr val="38BDF8"/>
            </a:solidFill>
          </a:ln>
        </p:spPr>
        <p:txBody>
          <a:bodyPr wrap="square" lIns="0" tIns="0" rIns="0" bIns="0" rtlCol="0" anchor="ctr"/>
          <a:lstStyle/>
          <a:p>
            <a:pPr marL="0" indent="0" algn="ctr">
              <a:buNone/>
            </a:pPr>
            <a:r>
              <a:rPr lang="en-US" sz="1800" b="1" dirty="0">
                <a:solidFill>
                  <a:srgbClr val="FFFFFF"/>
                </a:solidFill>
              </a:rPr>
              <a:t>1</a:t>
            </a:r>
            <a:endParaRPr lang="en-US" sz="1800" dirty="0"/>
          </a:p>
        </p:txBody>
      </p:sp>
      <p:sp>
        <p:nvSpPr>
          <p:cNvPr id="23" name="Text 21"/>
          <p:cNvSpPr/>
          <p:nvPr/>
        </p:nvSpPr>
        <p:spPr>
          <a:xfrm>
            <a:off x="6784848" y="3776472"/>
            <a:ext cx="640080" cy="256032"/>
          </a:xfrm>
          <a:prstGeom prst="rect">
            <a:avLst/>
          </a:prstGeom>
          <a:noFill/>
          <a:ln/>
        </p:spPr>
        <p:txBody>
          <a:bodyPr wrap="square" lIns="0" tIns="0" rIns="0" bIns="0" rtlCol="0" anchor="ctr"/>
          <a:lstStyle/>
          <a:p>
            <a:pPr marL="0" indent="0" algn="ctr">
              <a:buNone/>
            </a:pPr>
            <a:r>
              <a:rPr lang="en-US" sz="950" dirty="0">
                <a:solidFill>
                  <a:srgbClr val="F8FAFC"/>
                </a:solidFill>
              </a:rPr>
              <a:t>Screen</a:t>
            </a:r>
            <a:endParaRPr lang="en-US" sz="950" dirty="0"/>
          </a:p>
        </p:txBody>
      </p:sp>
      <p:sp>
        <p:nvSpPr>
          <p:cNvPr id="24" name="Shape 22"/>
          <p:cNvSpPr/>
          <p:nvPr/>
        </p:nvSpPr>
        <p:spPr>
          <a:xfrm>
            <a:off x="7397496" y="3355848"/>
            <a:ext cx="210312" cy="0"/>
          </a:xfrm>
          <a:prstGeom prst="line">
            <a:avLst/>
          </a:prstGeom>
          <a:noFill/>
          <a:ln w="16510">
            <a:solidFill>
              <a:srgbClr val="94A3B8"/>
            </a:solidFill>
            <a:prstDash val="solid"/>
            <a:tailEnd type="triangle"/>
          </a:ln>
        </p:spPr>
        <p:txBody>
          <a:bodyPr/>
          <a:lstStyle/>
          <a:p>
            <a:endParaRPr lang="en-GB"/>
          </a:p>
        </p:txBody>
      </p:sp>
      <p:sp>
        <p:nvSpPr>
          <p:cNvPr id="25" name="Text 23"/>
          <p:cNvSpPr/>
          <p:nvPr/>
        </p:nvSpPr>
        <p:spPr>
          <a:xfrm>
            <a:off x="7598664" y="3063240"/>
            <a:ext cx="585216" cy="585216"/>
          </a:xfrm>
          <a:prstGeom prst="ellipse">
            <a:avLst/>
          </a:prstGeom>
          <a:solidFill>
            <a:srgbClr val="F5C542">
              <a:alpha val="92000"/>
            </a:srgbClr>
          </a:solidFill>
          <a:ln w="15240">
            <a:solidFill>
              <a:srgbClr val="F5C542"/>
            </a:solidFill>
          </a:ln>
        </p:spPr>
        <p:txBody>
          <a:bodyPr wrap="square" lIns="0" tIns="0" rIns="0" bIns="0" rtlCol="0" anchor="ctr"/>
          <a:lstStyle/>
          <a:p>
            <a:pPr marL="0" indent="0" algn="ctr">
              <a:buNone/>
            </a:pPr>
            <a:r>
              <a:rPr lang="en-US" sz="1800" b="1" dirty="0">
                <a:solidFill>
                  <a:srgbClr val="FFFFFF"/>
                </a:solidFill>
              </a:rPr>
              <a:t>2</a:t>
            </a:r>
            <a:endParaRPr lang="en-US" sz="1800" dirty="0"/>
          </a:p>
        </p:txBody>
      </p:sp>
      <p:sp>
        <p:nvSpPr>
          <p:cNvPr id="26" name="Text 24"/>
          <p:cNvSpPr/>
          <p:nvPr/>
        </p:nvSpPr>
        <p:spPr>
          <a:xfrm>
            <a:off x="7571232" y="3776472"/>
            <a:ext cx="640080" cy="256032"/>
          </a:xfrm>
          <a:prstGeom prst="rect">
            <a:avLst/>
          </a:prstGeom>
          <a:noFill/>
          <a:ln/>
        </p:spPr>
        <p:txBody>
          <a:bodyPr wrap="square" lIns="0" tIns="0" rIns="0" bIns="0" rtlCol="0" anchor="ctr"/>
          <a:lstStyle/>
          <a:p>
            <a:pPr marL="0" indent="0" algn="ctr">
              <a:buNone/>
            </a:pPr>
            <a:r>
              <a:rPr lang="en-US" sz="950" dirty="0">
                <a:solidFill>
                  <a:srgbClr val="F8FAFC"/>
                </a:solidFill>
              </a:rPr>
              <a:t>Code</a:t>
            </a:r>
            <a:endParaRPr lang="en-US" sz="950" dirty="0"/>
          </a:p>
        </p:txBody>
      </p:sp>
      <p:sp>
        <p:nvSpPr>
          <p:cNvPr id="27" name="Shape 25"/>
          <p:cNvSpPr/>
          <p:nvPr/>
        </p:nvSpPr>
        <p:spPr>
          <a:xfrm>
            <a:off x="8183880" y="3355848"/>
            <a:ext cx="210312" cy="0"/>
          </a:xfrm>
          <a:prstGeom prst="line">
            <a:avLst/>
          </a:prstGeom>
          <a:noFill/>
          <a:ln w="16510">
            <a:solidFill>
              <a:srgbClr val="94A3B8"/>
            </a:solidFill>
            <a:prstDash val="solid"/>
            <a:tailEnd type="triangle"/>
          </a:ln>
        </p:spPr>
        <p:txBody>
          <a:bodyPr/>
          <a:lstStyle/>
          <a:p>
            <a:endParaRPr lang="en-GB"/>
          </a:p>
        </p:txBody>
      </p:sp>
      <p:sp>
        <p:nvSpPr>
          <p:cNvPr id="28" name="Text 26"/>
          <p:cNvSpPr/>
          <p:nvPr/>
        </p:nvSpPr>
        <p:spPr>
          <a:xfrm>
            <a:off x="8385048" y="3063240"/>
            <a:ext cx="585216" cy="585216"/>
          </a:xfrm>
          <a:prstGeom prst="ellipse">
            <a:avLst/>
          </a:prstGeom>
          <a:solidFill>
            <a:srgbClr val="38BDF8">
              <a:alpha val="92000"/>
            </a:srgbClr>
          </a:solidFill>
          <a:ln w="15240">
            <a:solidFill>
              <a:srgbClr val="38BDF8"/>
            </a:solidFill>
          </a:ln>
        </p:spPr>
        <p:txBody>
          <a:bodyPr wrap="square" lIns="0" tIns="0" rIns="0" bIns="0" rtlCol="0" anchor="ctr"/>
          <a:lstStyle/>
          <a:p>
            <a:pPr marL="0" indent="0" algn="ctr">
              <a:buNone/>
            </a:pPr>
            <a:r>
              <a:rPr lang="en-US" sz="1800" b="1" dirty="0">
                <a:solidFill>
                  <a:srgbClr val="FFFFFF"/>
                </a:solidFill>
              </a:rPr>
              <a:t>3</a:t>
            </a:r>
            <a:endParaRPr lang="en-US" sz="1800" dirty="0"/>
          </a:p>
        </p:txBody>
      </p:sp>
      <p:sp>
        <p:nvSpPr>
          <p:cNvPr id="29" name="Text 27"/>
          <p:cNvSpPr/>
          <p:nvPr/>
        </p:nvSpPr>
        <p:spPr>
          <a:xfrm>
            <a:off x="8357616" y="3776472"/>
            <a:ext cx="640080" cy="256032"/>
          </a:xfrm>
          <a:prstGeom prst="rect">
            <a:avLst/>
          </a:prstGeom>
          <a:noFill/>
          <a:ln/>
        </p:spPr>
        <p:txBody>
          <a:bodyPr wrap="square" lIns="0" tIns="0" rIns="0" bIns="0" rtlCol="0" anchor="ctr"/>
          <a:lstStyle/>
          <a:p>
            <a:pPr marL="0" indent="0" algn="ctr">
              <a:buNone/>
            </a:pPr>
            <a:r>
              <a:rPr lang="en-US" sz="950" dirty="0">
                <a:solidFill>
                  <a:srgbClr val="F8FAFC"/>
                </a:solidFill>
              </a:rPr>
              <a:t>Theme</a:t>
            </a:r>
            <a:endParaRPr lang="en-US" sz="950" dirty="0"/>
          </a:p>
        </p:txBody>
      </p:sp>
      <p:sp>
        <p:nvSpPr>
          <p:cNvPr id="30" name="Shape 28"/>
          <p:cNvSpPr/>
          <p:nvPr/>
        </p:nvSpPr>
        <p:spPr>
          <a:xfrm>
            <a:off x="8970264" y="3355848"/>
            <a:ext cx="210312" cy="0"/>
          </a:xfrm>
          <a:prstGeom prst="line">
            <a:avLst/>
          </a:prstGeom>
          <a:noFill/>
          <a:ln w="16510">
            <a:solidFill>
              <a:srgbClr val="94A3B8"/>
            </a:solidFill>
            <a:prstDash val="solid"/>
            <a:tailEnd type="triangle"/>
          </a:ln>
        </p:spPr>
        <p:txBody>
          <a:bodyPr/>
          <a:lstStyle/>
          <a:p>
            <a:endParaRPr lang="en-GB"/>
          </a:p>
        </p:txBody>
      </p:sp>
      <p:sp>
        <p:nvSpPr>
          <p:cNvPr id="31" name="Text 29"/>
          <p:cNvSpPr/>
          <p:nvPr/>
        </p:nvSpPr>
        <p:spPr>
          <a:xfrm>
            <a:off x="9171432" y="3063240"/>
            <a:ext cx="585216" cy="585216"/>
          </a:xfrm>
          <a:prstGeom prst="ellipse">
            <a:avLst/>
          </a:prstGeom>
          <a:solidFill>
            <a:srgbClr val="F5C542">
              <a:alpha val="92000"/>
            </a:srgbClr>
          </a:solidFill>
          <a:ln w="15240">
            <a:solidFill>
              <a:srgbClr val="F5C542"/>
            </a:solidFill>
          </a:ln>
        </p:spPr>
        <p:txBody>
          <a:bodyPr wrap="square" lIns="0" tIns="0" rIns="0" bIns="0" rtlCol="0" anchor="ctr"/>
          <a:lstStyle/>
          <a:p>
            <a:pPr marL="0" indent="0" algn="ctr">
              <a:buNone/>
            </a:pPr>
            <a:r>
              <a:rPr lang="en-US" sz="1800" b="1" dirty="0">
                <a:solidFill>
                  <a:srgbClr val="FFFFFF"/>
                </a:solidFill>
              </a:rPr>
              <a:t>4</a:t>
            </a:r>
            <a:endParaRPr lang="en-US" sz="1800" dirty="0"/>
          </a:p>
        </p:txBody>
      </p:sp>
      <p:sp>
        <p:nvSpPr>
          <p:cNvPr id="32" name="Text 30"/>
          <p:cNvSpPr/>
          <p:nvPr/>
        </p:nvSpPr>
        <p:spPr>
          <a:xfrm>
            <a:off x="9144000" y="3776472"/>
            <a:ext cx="640080" cy="256032"/>
          </a:xfrm>
          <a:prstGeom prst="rect">
            <a:avLst/>
          </a:prstGeom>
          <a:noFill/>
          <a:ln/>
        </p:spPr>
        <p:txBody>
          <a:bodyPr wrap="square" lIns="0" tIns="0" rIns="0" bIns="0" rtlCol="0" anchor="ctr"/>
          <a:lstStyle/>
          <a:p>
            <a:pPr marL="0" indent="0" algn="ctr">
              <a:buNone/>
            </a:pPr>
            <a:r>
              <a:rPr lang="en-US" sz="950" dirty="0">
                <a:solidFill>
                  <a:srgbClr val="F8FAFC"/>
                </a:solidFill>
              </a:rPr>
              <a:t>Compare</a:t>
            </a:r>
            <a:endParaRPr lang="en-US" sz="950" dirty="0"/>
          </a:p>
        </p:txBody>
      </p:sp>
      <p:sp>
        <p:nvSpPr>
          <p:cNvPr id="33" name="Shape 31"/>
          <p:cNvSpPr/>
          <p:nvPr/>
        </p:nvSpPr>
        <p:spPr>
          <a:xfrm>
            <a:off x="9756648" y="3355848"/>
            <a:ext cx="210312" cy="0"/>
          </a:xfrm>
          <a:prstGeom prst="line">
            <a:avLst/>
          </a:prstGeom>
          <a:noFill/>
          <a:ln w="16510">
            <a:solidFill>
              <a:srgbClr val="94A3B8"/>
            </a:solidFill>
            <a:prstDash val="solid"/>
            <a:tailEnd type="triangle"/>
          </a:ln>
        </p:spPr>
        <p:txBody>
          <a:bodyPr/>
          <a:lstStyle/>
          <a:p>
            <a:endParaRPr lang="en-GB"/>
          </a:p>
        </p:txBody>
      </p:sp>
      <p:sp>
        <p:nvSpPr>
          <p:cNvPr id="34" name="Text 32"/>
          <p:cNvSpPr/>
          <p:nvPr/>
        </p:nvSpPr>
        <p:spPr>
          <a:xfrm>
            <a:off x="9957816" y="3063240"/>
            <a:ext cx="585216" cy="585216"/>
          </a:xfrm>
          <a:prstGeom prst="ellipse">
            <a:avLst/>
          </a:prstGeom>
          <a:solidFill>
            <a:srgbClr val="38BDF8">
              <a:alpha val="92000"/>
            </a:srgbClr>
          </a:solidFill>
          <a:ln w="15240">
            <a:solidFill>
              <a:srgbClr val="38BDF8"/>
            </a:solidFill>
          </a:ln>
        </p:spPr>
        <p:txBody>
          <a:bodyPr wrap="square" lIns="0" tIns="0" rIns="0" bIns="0" rtlCol="0" anchor="ctr"/>
          <a:lstStyle/>
          <a:p>
            <a:pPr marL="0" indent="0" algn="ctr">
              <a:buNone/>
            </a:pPr>
            <a:r>
              <a:rPr lang="en-US" sz="1800" b="1" dirty="0">
                <a:solidFill>
                  <a:srgbClr val="FFFFFF"/>
                </a:solidFill>
              </a:rPr>
              <a:t>5</a:t>
            </a:r>
            <a:endParaRPr lang="en-US" sz="1800" dirty="0"/>
          </a:p>
        </p:txBody>
      </p:sp>
      <p:sp>
        <p:nvSpPr>
          <p:cNvPr id="35" name="Text 33"/>
          <p:cNvSpPr/>
          <p:nvPr/>
        </p:nvSpPr>
        <p:spPr>
          <a:xfrm>
            <a:off x="9930384" y="3776472"/>
            <a:ext cx="640080" cy="256032"/>
          </a:xfrm>
          <a:prstGeom prst="rect">
            <a:avLst/>
          </a:prstGeom>
          <a:noFill/>
          <a:ln/>
        </p:spPr>
        <p:txBody>
          <a:bodyPr wrap="square" lIns="0" tIns="0" rIns="0" bIns="0" rtlCol="0" anchor="ctr"/>
          <a:lstStyle/>
          <a:p>
            <a:pPr marL="0" indent="0" algn="ctr">
              <a:buNone/>
            </a:pPr>
            <a:r>
              <a:rPr lang="en-US" sz="950" dirty="0">
                <a:solidFill>
                  <a:srgbClr val="F8FAFC"/>
                </a:solidFill>
              </a:rPr>
              <a:t>Synthesis</a:t>
            </a:r>
            <a:endParaRPr lang="en-US" sz="950" dirty="0"/>
          </a:p>
        </p:txBody>
      </p:sp>
      <p:sp>
        <p:nvSpPr>
          <p:cNvPr id="36" name="Text 34"/>
          <p:cNvSpPr/>
          <p:nvPr/>
        </p:nvSpPr>
        <p:spPr>
          <a:xfrm>
            <a:off x="6812280" y="4709160"/>
            <a:ext cx="4069080" cy="566928"/>
          </a:xfrm>
          <a:prstGeom prst="rect">
            <a:avLst/>
          </a:prstGeom>
          <a:noFill/>
          <a:ln/>
        </p:spPr>
        <p:txBody>
          <a:bodyPr wrap="square" lIns="0" tIns="0" rIns="0" bIns="0" rtlCol="0" anchor="ctr">
            <a:normAutofit/>
          </a:bodyPr>
          <a:lstStyle/>
          <a:p>
            <a:pPr marL="0" indent="0" algn="ctr">
              <a:buNone/>
            </a:pPr>
            <a:r>
              <a:rPr lang="en-US" sz="1600" dirty="0">
                <a:solidFill>
                  <a:srgbClr val="CBD5E1"/>
                </a:solidFill>
              </a:rPr>
              <a:t>Thematic analysis identifies recurring patterns; comparative analysis evaluates tools, frameworks, strengths and limitations.</a:t>
            </a:r>
            <a:endParaRPr lang="en-US"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12 / 12</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Expected Outcomes and Timeline</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The study will classify challenges and propose practical improvement directions.</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658368" y="1600200"/>
            <a:ext cx="5166360" cy="2240280"/>
          </a:xfrm>
          <a:prstGeom prst="roundRect">
            <a:avLst>
              <a:gd name="adj" fmla="val 3265"/>
            </a:avLst>
          </a:prstGeom>
          <a:solidFill>
            <a:srgbClr val="111C2F"/>
          </a:solidFill>
          <a:ln w="15240">
            <a:solidFill>
              <a:srgbClr val="253A5C">
                <a:alpha val="80000"/>
              </a:srgbClr>
            </a:solidFill>
            <a:prstDash val="solid"/>
          </a:ln>
        </p:spPr>
        <p:txBody>
          <a:bodyPr/>
          <a:lstStyle/>
          <a:p>
            <a:endParaRPr lang="en-GB"/>
          </a:p>
        </p:txBody>
      </p:sp>
      <p:sp>
        <p:nvSpPr>
          <p:cNvPr id="10" name="Text 8"/>
          <p:cNvSpPr/>
          <p:nvPr/>
        </p:nvSpPr>
        <p:spPr>
          <a:xfrm>
            <a:off x="914400" y="1911096"/>
            <a:ext cx="228600" cy="274320"/>
          </a:xfrm>
          <a:prstGeom prst="rect">
            <a:avLst/>
          </a:prstGeom>
          <a:noFill/>
          <a:ln/>
        </p:spPr>
        <p:txBody>
          <a:bodyPr wrap="square" lIns="0" tIns="0" rIns="0" bIns="0" rtlCol="0" anchor="ctr"/>
          <a:lstStyle/>
          <a:p>
            <a:pPr marL="0" indent="0">
              <a:buNone/>
            </a:pPr>
            <a:r>
              <a:rPr lang="en-US" sz="2220" b="1" dirty="0">
                <a:solidFill>
                  <a:srgbClr val="38BDF8"/>
                </a:solidFill>
              </a:rPr>
              <a:t>•</a:t>
            </a:r>
            <a:endParaRPr lang="en-US" sz="2220" dirty="0"/>
          </a:p>
        </p:txBody>
      </p:sp>
      <p:sp>
        <p:nvSpPr>
          <p:cNvPr id="11" name="Text 9"/>
          <p:cNvSpPr/>
          <p:nvPr/>
        </p:nvSpPr>
        <p:spPr>
          <a:xfrm>
            <a:off x="1207008" y="1874520"/>
            <a:ext cx="4389120" cy="384048"/>
          </a:xfrm>
          <a:prstGeom prst="rect">
            <a:avLst/>
          </a:prstGeom>
          <a:noFill/>
          <a:ln/>
        </p:spPr>
        <p:txBody>
          <a:bodyPr wrap="square" lIns="254" tIns="254" rIns="254" bIns="254" rtlCol="0" anchor="ctr">
            <a:normAutofit/>
          </a:bodyPr>
          <a:lstStyle/>
          <a:p>
            <a:pPr marL="0" indent="0">
              <a:buNone/>
            </a:pPr>
            <a:r>
              <a:rPr lang="en-US" sz="1820" dirty="0">
                <a:solidFill>
                  <a:srgbClr val="F8FAFC"/>
                </a:solidFill>
                <a:latin typeface="Aptos" pitchFamily="34" charset="0"/>
                <a:ea typeface="Aptos" pitchFamily="34" charset="-122"/>
                <a:cs typeface="Aptos" pitchFamily="34" charset="-120"/>
              </a:rPr>
              <a:t>Classify key technical and legal challenges</a:t>
            </a:r>
            <a:endParaRPr lang="en-US" sz="1820" dirty="0"/>
          </a:p>
        </p:txBody>
      </p:sp>
      <p:sp>
        <p:nvSpPr>
          <p:cNvPr id="12" name="Text 10"/>
          <p:cNvSpPr/>
          <p:nvPr/>
        </p:nvSpPr>
        <p:spPr>
          <a:xfrm>
            <a:off x="914400" y="2331720"/>
            <a:ext cx="228600" cy="274320"/>
          </a:xfrm>
          <a:prstGeom prst="rect">
            <a:avLst/>
          </a:prstGeom>
          <a:noFill/>
          <a:ln/>
        </p:spPr>
        <p:txBody>
          <a:bodyPr wrap="square" lIns="0" tIns="0" rIns="0" bIns="0" rtlCol="0" anchor="ctr"/>
          <a:lstStyle/>
          <a:p>
            <a:pPr marL="0" indent="0">
              <a:buNone/>
            </a:pPr>
            <a:r>
              <a:rPr lang="en-US" sz="2220" b="1" dirty="0">
                <a:solidFill>
                  <a:srgbClr val="38BDF8"/>
                </a:solidFill>
              </a:rPr>
              <a:t>•</a:t>
            </a:r>
            <a:endParaRPr lang="en-US" sz="2220" dirty="0"/>
          </a:p>
        </p:txBody>
      </p:sp>
      <p:sp>
        <p:nvSpPr>
          <p:cNvPr id="13" name="Text 11"/>
          <p:cNvSpPr/>
          <p:nvPr/>
        </p:nvSpPr>
        <p:spPr>
          <a:xfrm>
            <a:off x="1207008" y="2295144"/>
            <a:ext cx="4389120" cy="384048"/>
          </a:xfrm>
          <a:prstGeom prst="rect">
            <a:avLst/>
          </a:prstGeom>
          <a:noFill/>
          <a:ln/>
        </p:spPr>
        <p:txBody>
          <a:bodyPr wrap="square" lIns="254" tIns="254" rIns="254" bIns="254" rtlCol="0" anchor="ctr">
            <a:normAutofit/>
          </a:bodyPr>
          <a:lstStyle/>
          <a:p>
            <a:pPr marL="0" indent="0">
              <a:buNone/>
            </a:pPr>
            <a:r>
              <a:rPr lang="en-US" sz="1820" dirty="0">
                <a:solidFill>
                  <a:srgbClr val="F8FAFC"/>
                </a:solidFill>
                <a:latin typeface="Aptos" pitchFamily="34" charset="0"/>
                <a:ea typeface="Aptos" pitchFamily="34" charset="-122"/>
                <a:cs typeface="Aptos" pitchFamily="34" charset="-120"/>
              </a:rPr>
              <a:t>Evaluate weaknesses in current tools and frameworks</a:t>
            </a:r>
            <a:endParaRPr lang="en-US" sz="1820" dirty="0"/>
          </a:p>
        </p:txBody>
      </p:sp>
      <p:sp>
        <p:nvSpPr>
          <p:cNvPr id="14" name="Text 12"/>
          <p:cNvSpPr/>
          <p:nvPr/>
        </p:nvSpPr>
        <p:spPr>
          <a:xfrm>
            <a:off x="914400" y="2752344"/>
            <a:ext cx="228600" cy="274320"/>
          </a:xfrm>
          <a:prstGeom prst="rect">
            <a:avLst/>
          </a:prstGeom>
          <a:noFill/>
          <a:ln/>
        </p:spPr>
        <p:txBody>
          <a:bodyPr wrap="square" lIns="0" tIns="0" rIns="0" bIns="0" rtlCol="0" anchor="ctr"/>
          <a:lstStyle/>
          <a:p>
            <a:pPr marL="0" indent="0">
              <a:buNone/>
            </a:pPr>
            <a:r>
              <a:rPr lang="en-US" sz="2220" b="1" dirty="0">
                <a:solidFill>
                  <a:srgbClr val="38BDF8"/>
                </a:solidFill>
              </a:rPr>
              <a:t>•</a:t>
            </a:r>
            <a:endParaRPr lang="en-US" sz="2220" dirty="0"/>
          </a:p>
        </p:txBody>
      </p:sp>
      <p:sp>
        <p:nvSpPr>
          <p:cNvPr id="15" name="Text 13"/>
          <p:cNvSpPr/>
          <p:nvPr/>
        </p:nvSpPr>
        <p:spPr>
          <a:xfrm>
            <a:off x="1207008" y="2715768"/>
            <a:ext cx="4389120" cy="384048"/>
          </a:xfrm>
          <a:prstGeom prst="rect">
            <a:avLst/>
          </a:prstGeom>
          <a:noFill/>
          <a:ln/>
        </p:spPr>
        <p:txBody>
          <a:bodyPr wrap="square" lIns="254" tIns="254" rIns="254" bIns="254" rtlCol="0" anchor="ctr">
            <a:normAutofit/>
          </a:bodyPr>
          <a:lstStyle/>
          <a:p>
            <a:pPr marL="0" indent="0">
              <a:buNone/>
            </a:pPr>
            <a:r>
              <a:rPr lang="en-US" sz="1820" dirty="0">
                <a:solidFill>
                  <a:srgbClr val="F8FAFC"/>
                </a:solidFill>
                <a:latin typeface="Aptos" pitchFamily="34" charset="0"/>
                <a:ea typeface="Aptos" pitchFamily="34" charset="-122"/>
                <a:cs typeface="Aptos" pitchFamily="34" charset="-120"/>
              </a:rPr>
              <a:t>Recommend improved forensic readiness practices</a:t>
            </a:r>
            <a:endParaRPr lang="en-US" sz="1820" dirty="0"/>
          </a:p>
        </p:txBody>
      </p:sp>
      <p:sp>
        <p:nvSpPr>
          <p:cNvPr id="16" name="Text 14"/>
          <p:cNvSpPr/>
          <p:nvPr/>
        </p:nvSpPr>
        <p:spPr>
          <a:xfrm>
            <a:off x="914400" y="3172968"/>
            <a:ext cx="228600" cy="274320"/>
          </a:xfrm>
          <a:prstGeom prst="rect">
            <a:avLst/>
          </a:prstGeom>
          <a:noFill/>
          <a:ln/>
        </p:spPr>
        <p:txBody>
          <a:bodyPr wrap="square" lIns="0" tIns="0" rIns="0" bIns="0" rtlCol="0" anchor="ctr"/>
          <a:lstStyle/>
          <a:p>
            <a:pPr marL="0" indent="0">
              <a:buNone/>
            </a:pPr>
            <a:r>
              <a:rPr lang="en-US" sz="2220" b="1" dirty="0">
                <a:solidFill>
                  <a:srgbClr val="38BDF8"/>
                </a:solidFill>
              </a:rPr>
              <a:t>•</a:t>
            </a:r>
            <a:endParaRPr lang="en-US" sz="2220" dirty="0"/>
          </a:p>
        </p:txBody>
      </p:sp>
      <p:sp>
        <p:nvSpPr>
          <p:cNvPr id="17" name="Text 15"/>
          <p:cNvSpPr/>
          <p:nvPr/>
        </p:nvSpPr>
        <p:spPr>
          <a:xfrm>
            <a:off x="1207008" y="3136392"/>
            <a:ext cx="4389120" cy="384048"/>
          </a:xfrm>
          <a:prstGeom prst="rect">
            <a:avLst/>
          </a:prstGeom>
          <a:noFill/>
          <a:ln/>
        </p:spPr>
        <p:txBody>
          <a:bodyPr wrap="square" lIns="254" tIns="254" rIns="254" bIns="254" rtlCol="0" anchor="ctr">
            <a:normAutofit/>
          </a:bodyPr>
          <a:lstStyle/>
          <a:p>
            <a:pPr marL="0" indent="0">
              <a:buNone/>
            </a:pPr>
            <a:r>
              <a:rPr lang="en-US" sz="1820" dirty="0">
                <a:solidFill>
                  <a:srgbClr val="F8FAFC"/>
                </a:solidFill>
                <a:latin typeface="Aptos" pitchFamily="34" charset="0"/>
                <a:ea typeface="Aptos" pitchFamily="34" charset="-122"/>
                <a:cs typeface="Aptos" pitchFamily="34" charset="-120"/>
              </a:rPr>
              <a:t>Identify future research priorities for scalable cloud forensics</a:t>
            </a:r>
            <a:endParaRPr lang="en-US" sz="1820" dirty="0"/>
          </a:p>
        </p:txBody>
      </p:sp>
      <p:sp>
        <p:nvSpPr>
          <p:cNvPr id="18" name="Shape 16"/>
          <p:cNvSpPr/>
          <p:nvPr/>
        </p:nvSpPr>
        <p:spPr>
          <a:xfrm>
            <a:off x="6126480" y="1600200"/>
            <a:ext cx="5394960" cy="2240280"/>
          </a:xfrm>
          <a:prstGeom prst="roundRect">
            <a:avLst>
              <a:gd name="adj" fmla="val 3265"/>
            </a:avLst>
          </a:prstGeom>
          <a:solidFill>
            <a:srgbClr val="0E1A2D"/>
          </a:solidFill>
          <a:ln w="15240">
            <a:solidFill>
              <a:srgbClr val="253A5C">
                <a:alpha val="80000"/>
              </a:srgbClr>
            </a:solidFill>
            <a:prstDash val="solid"/>
          </a:ln>
        </p:spPr>
        <p:txBody>
          <a:bodyPr/>
          <a:lstStyle/>
          <a:p>
            <a:endParaRPr lang="en-GB"/>
          </a:p>
        </p:txBody>
      </p:sp>
      <p:sp>
        <p:nvSpPr>
          <p:cNvPr id="19" name="Text 17"/>
          <p:cNvSpPr/>
          <p:nvPr/>
        </p:nvSpPr>
        <p:spPr>
          <a:xfrm>
            <a:off x="6446520" y="1865376"/>
            <a:ext cx="4754880" cy="274320"/>
          </a:xfrm>
          <a:prstGeom prst="rect">
            <a:avLst/>
          </a:prstGeom>
          <a:noFill/>
          <a:ln/>
        </p:spPr>
        <p:txBody>
          <a:bodyPr wrap="square" lIns="0" tIns="0" rIns="0" bIns="0" rtlCol="0" anchor="ctr"/>
          <a:lstStyle/>
          <a:p>
            <a:pPr marL="0" indent="0" algn="ctr">
              <a:buNone/>
            </a:pPr>
            <a:r>
              <a:rPr lang="en-US" sz="2200" b="1" dirty="0">
                <a:solidFill>
                  <a:srgbClr val="F8FAFC"/>
                </a:solidFill>
              </a:rPr>
              <a:t>Project Phases</a:t>
            </a:r>
            <a:endParaRPr lang="en-US" sz="2200" dirty="0"/>
          </a:p>
        </p:txBody>
      </p:sp>
      <p:sp>
        <p:nvSpPr>
          <p:cNvPr id="20" name="Text 18"/>
          <p:cNvSpPr/>
          <p:nvPr/>
        </p:nvSpPr>
        <p:spPr>
          <a:xfrm>
            <a:off x="6446520" y="2423160"/>
            <a:ext cx="960120" cy="868680"/>
          </a:xfrm>
          <a:prstGeom prst="roundRect">
            <a:avLst>
              <a:gd name="adj" fmla="val 8421"/>
            </a:avLst>
          </a:prstGeom>
          <a:solidFill>
            <a:srgbClr val="38BDF8">
              <a:alpha val="90000"/>
            </a:srgbClr>
          </a:solidFill>
          <a:ln w="12700">
            <a:solidFill>
              <a:srgbClr val="38BDF8"/>
            </a:solidFill>
          </a:ln>
        </p:spPr>
        <p:txBody>
          <a:bodyPr wrap="square" lIns="381" tIns="381" rIns="381" bIns="381" rtlCol="0" anchor="ctr">
            <a:normAutofit/>
          </a:bodyPr>
          <a:lstStyle/>
          <a:p>
            <a:pPr marL="0" indent="0" algn="ctr">
              <a:buNone/>
            </a:pPr>
            <a:r>
              <a:rPr lang="en-US" sz="1100" b="1" dirty="0">
                <a:solidFill>
                  <a:srgbClr val="FFFFFF"/>
                </a:solidFill>
              </a:rPr>
              <a:t>May</a:t>
            </a:r>
            <a:endParaRPr lang="en-US" sz="1100" dirty="0"/>
          </a:p>
          <a:p>
            <a:pPr marL="0" indent="0" algn="ctr">
              <a:buNone/>
            </a:pPr>
            <a:r>
              <a:rPr lang="en-US" sz="1100" b="1" dirty="0">
                <a:solidFill>
                  <a:srgbClr val="FFFFFF"/>
                </a:solidFill>
              </a:rPr>
              <a:t>Scope + Search</a:t>
            </a:r>
            <a:endParaRPr lang="en-US" sz="1100" dirty="0"/>
          </a:p>
        </p:txBody>
      </p:sp>
      <p:sp>
        <p:nvSpPr>
          <p:cNvPr id="21" name="Text 19"/>
          <p:cNvSpPr/>
          <p:nvPr/>
        </p:nvSpPr>
        <p:spPr>
          <a:xfrm>
            <a:off x="7589520" y="2423160"/>
            <a:ext cx="960120" cy="868680"/>
          </a:xfrm>
          <a:prstGeom prst="roundRect">
            <a:avLst>
              <a:gd name="adj" fmla="val 8421"/>
            </a:avLst>
          </a:prstGeom>
          <a:solidFill>
            <a:srgbClr val="14B8A6">
              <a:alpha val="90000"/>
            </a:srgbClr>
          </a:solidFill>
          <a:ln w="12700">
            <a:solidFill>
              <a:srgbClr val="14B8A6"/>
            </a:solidFill>
          </a:ln>
        </p:spPr>
        <p:txBody>
          <a:bodyPr wrap="square" lIns="381" tIns="381" rIns="381" bIns="381" rtlCol="0" anchor="ctr">
            <a:normAutofit/>
          </a:bodyPr>
          <a:lstStyle/>
          <a:p>
            <a:pPr marL="0" indent="0" algn="ctr">
              <a:buNone/>
            </a:pPr>
            <a:r>
              <a:rPr lang="en-US" sz="1100" b="1" dirty="0">
                <a:solidFill>
                  <a:srgbClr val="FFFFFF"/>
                </a:solidFill>
              </a:rPr>
              <a:t>Jun</a:t>
            </a:r>
            <a:endParaRPr lang="en-US" sz="1100" dirty="0"/>
          </a:p>
          <a:p>
            <a:pPr marL="0" indent="0" algn="ctr">
              <a:buNone/>
            </a:pPr>
            <a:r>
              <a:rPr lang="en-US" sz="1100" b="1" dirty="0">
                <a:solidFill>
                  <a:srgbClr val="FFFFFF"/>
                </a:solidFill>
              </a:rPr>
              <a:t>Screen + Analyse</a:t>
            </a:r>
            <a:endParaRPr lang="en-US" sz="1100" dirty="0"/>
          </a:p>
        </p:txBody>
      </p:sp>
      <p:sp>
        <p:nvSpPr>
          <p:cNvPr id="22" name="Text 20"/>
          <p:cNvSpPr/>
          <p:nvPr/>
        </p:nvSpPr>
        <p:spPr>
          <a:xfrm>
            <a:off x="8732520" y="2423160"/>
            <a:ext cx="960120" cy="868680"/>
          </a:xfrm>
          <a:prstGeom prst="roundRect">
            <a:avLst>
              <a:gd name="adj" fmla="val 8421"/>
            </a:avLst>
          </a:prstGeom>
          <a:solidFill>
            <a:srgbClr val="38BDF8">
              <a:alpha val="90000"/>
            </a:srgbClr>
          </a:solidFill>
          <a:ln w="12700">
            <a:solidFill>
              <a:srgbClr val="38BDF8"/>
            </a:solidFill>
          </a:ln>
        </p:spPr>
        <p:txBody>
          <a:bodyPr wrap="square" lIns="381" tIns="381" rIns="381" bIns="381" rtlCol="0" anchor="ctr">
            <a:normAutofit/>
          </a:bodyPr>
          <a:lstStyle/>
          <a:p>
            <a:pPr marL="0" indent="0" algn="ctr">
              <a:buNone/>
            </a:pPr>
            <a:r>
              <a:rPr lang="en-US" sz="1100" b="1" dirty="0">
                <a:solidFill>
                  <a:srgbClr val="FFFFFF"/>
                </a:solidFill>
              </a:rPr>
              <a:t>Jul</a:t>
            </a:r>
            <a:endParaRPr lang="en-US" sz="1100" dirty="0"/>
          </a:p>
          <a:p>
            <a:pPr marL="0" indent="0" algn="ctr">
              <a:buNone/>
            </a:pPr>
            <a:r>
              <a:rPr lang="en-US" sz="1100" b="1" dirty="0">
                <a:solidFill>
                  <a:srgbClr val="FFFFFF"/>
                </a:solidFill>
              </a:rPr>
              <a:t>Write Review</a:t>
            </a:r>
            <a:endParaRPr lang="en-US" sz="1100" dirty="0"/>
          </a:p>
        </p:txBody>
      </p:sp>
      <p:sp>
        <p:nvSpPr>
          <p:cNvPr id="23" name="Text 21"/>
          <p:cNvSpPr/>
          <p:nvPr/>
        </p:nvSpPr>
        <p:spPr>
          <a:xfrm>
            <a:off x="9875520" y="2423160"/>
            <a:ext cx="960120" cy="868680"/>
          </a:xfrm>
          <a:prstGeom prst="roundRect">
            <a:avLst>
              <a:gd name="adj" fmla="val 8421"/>
            </a:avLst>
          </a:prstGeom>
          <a:solidFill>
            <a:srgbClr val="14B8A6">
              <a:alpha val="90000"/>
            </a:srgbClr>
          </a:solidFill>
          <a:ln w="12700">
            <a:solidFill>
              <a:srgbClr val="14B8A6"/>
            </a:solidFill>
          </a:ln>
        </p:spPr>
        <p:txBody>
          <a:bodyPr wrap="square" lIns="381" tIns="381" rIns="381" bIns="381" rtlCol="0" anchor="ctr">
            <a:normAutofit/>
          </a:bodyPr>
          <a:lstStyle/>
          <a:p>
            <a:pPr marL="0" indent="0" algn="ctr">
              <a:buNone/>
            </a:pPr>
            <a:r>
              <a:rPr lang="en-US" sz="1100" b="1" dirty="0">
                <a:solidFill>
                  <a:srgbClr val="FFFFFF"/>
                </a:solidFill>
              </a:rPr>
              <a:t>Aug</a:t>
            </a:r>
            <a:endParaRPr lang="en-US" sz="1100" dirty="0"/>
          </a:p>
          <a:p>
            <a:pPr marL="0" indent="0" algn="ctr">
              <a:buNone/>
            </a:pPr>
            <a:r>
              <a:rPr lang="en-US" sz="1100" b="1" dirty="0">
                <a:solidFill>
                  <a:srgbClr val="FFFFFF"/>
                </a:solidFill>
              </a:rPr>
              <a:t>Edit + Submit</a:t>
            </a:r>
            <a:endParaRPr lang="en-US" sz="1100" dirty="0"/>
          </a:p>
        </p:txBody>
      </p:sp>
      <p:sp>
        <p:nvSpPr>
          <p:cNvPr id="24" name="Shape 22"/>
          <p:cNvSpPr/>
          <p:nvPr/>
        </p:nvSpPr>
        <p:spPr>
          <a:xfrm>
            <a:off x="658368" y="4133088"/>
            <a:ext cx="10863072" cy="1508760"/>
          </a:xfrm>
          <a:prstGeom prst="roundRect">
            <a:avLst>
              <a:gd name="adj" fmla="val 4848"/>
            </a:avLst>
          </a:prstGeom>
          <a:solidFill>
            <a:srgbClr val="0E1A2D"/>
          </a:solidFill>
          <a:ln w="15240">
            <a:solidFill>
              <a:srgbClr val="253A5C">
                <a:alpha val="80000"/>
              </a:srgbClr>
            </a:solidFill>
            <a:prstDash val="solid"/>
          </a:ln>
        </p:spPr>
        <p:txBody>
          <a:bodyPr/>
          <a:lstStyle/>
          <a:p>
            <a:endParaRPr lang="en-GB"/>
          </a:p>
        </p:txBody>
      </p:sp>
      <p:sp>
        <p:nvSpPr>
          <p:cNvPr id="25" name="Text 23"/>
          <p:cNvSpPr/>
          <p:nvPr/>
        </p:nvSpPr>
        <p:spPr>
          <a:xfrm>
            <a:off x="914400" y="4343400"/>
            <a:ext cx="10378440" cy="274320"/>
          </a:xfrm>
          <a:prstGeom prst="rect">
            <a:avLst/>
          </a:prstGeom>
          <a:noFill/>
          <a:ln/>
        </p:spPr>
        <p:txBody>
          <a:bodyPr wrap="square" lIns="0" tIns="0" rIns="0" bIns="0" rtlCol="0" anchor="ctr"/>
          <a:lstStyle/>
          <a:p>
            <a:pPr marL="0" indent="0" algn="ctr">
              <a:buNone/>
            </a:pPr>
            <a:r>
              <a:rPr lang="en-US" sz="2000" b="1" dirty="0">
                <a:solidFill>
                  <a:srgbClr val="F8FAFC"/>
                </a:solidFill>
              </a:rPr>
              <a:t>Timeline: May–August 2026</a:t>
            </a:r>
            <a:endParaRPr lang="en-US" sz="2000" dirty="0"/>
          </a:p>
        </p:txBody>
      </p:sp>
      <p:sp>
        <p:nvSpPr>
          <p:cNvPr id="26" name="Text 24"/>
          <p:cNvSpPr/>
          <p:nvPr/>
        </p:nvSpPr>
        <p:spPr>
          <a:xfrm>
            <a:off x="1143000" y="4773168"/>
            <a:ext cx="2148840" cy="658368"/>
          </a:xfrm>
          <a:prstGeom prst="roundRect">
            <a:avLst>
              <a:gd name="adj" fmla="val 11111"/>
            </a:avLst>
          </a:prstGeom>
          <a:solidFill>
            <a:srgbClr val="38BDF8">
              <a:alpha val="91000"/>
            </a:srgbClr>
          </a:solidFill>
          <a:ln w="12700">
            <a:solidFill>
              <a:srgbClr val="38BDF8"/>
            </a:solidFill>
          </a:ln>
        </p:spPr>
        <p:txBody>
          <a:bodyPr wrap="square" lIns="381" tIns="381" rIns="381" bIns="381" rtlCol="0" anchor="ctr">
            <a:normAutofit/>
          </a:bodyPr>
          <a:lstStyle/>
          <a:p>
            <a:pPr marL="0" indent="0" algn="ctr">
              <a:buNone/>
            </a:pPr>
            <a:r>
              <a:rPr lang="en-US" sz="1200" b="1" dirty="0">
                <a:solidFill>
                  <a:srgbClr val="FFFFFF"/>
                </a:solidFill>
              </a:rPr>
              <a:t>May</a:t>
            </a:r>
            <a:endParaRPr lang="en-US" sz="1200" dirty="0"/>
          </a:p>
          <a:p>
            <a:pPr marL="0" indent="0" algn="ctr">
              <a:buNone/>
            </a:pPr>
            <a:r>
              <a:rPr lang="en-US" sz="1200" b="1" dirty="0">
                <a:solidFill>
                  <a:srgbClr val="FFFFFF"/>
                </a:solidFill>
              </a:rPr>
              <a:t>Topic approval</a:t>
            </a:r>
            <a:endParaRPr lang="en-US" sz="1200" dirty="0"/>
          </a:p>
          <a:p>
            <a:pPr marL="0" indent="0" algn="ctr">
              <a:buNone/>
            </a:pPr>
            <a:r>
              <a:rPr lang="en-US" sz="1200" b="1" dirty="0">
                <a:solidFill>
                  <a:srgbClr val="FFFFFF"/>
                </a:solidFill>
              </a:rPr>
              <a:t>Search strategy</a:t>
            </a:r>
            <a:endParaRPr lang="en-US" sz="1200" dirty="0"/>
          </a:p>
        </p:txBody>
      </p:sp>
      <p:sp>
        <p:nvSpPr>
          <p:cNvPr id="27" name="Shape 25"/>
          <p:cNvSpPr/>
          <p:nvPr/>
        </p:nvSpPr>
        <p:spPr>
          <a:xfrm>
            <a:off x="3291840" y="5102352"/>
            <a:ext cx="411480" cy="0"/>
          </a:xfrm>
          <a:prstGeom prst="line">
            <a:avLst/>
          </a:prstGeom>
          <a:noFill/>
          <a:ln w="25400">
            <a:solidFill>
              <a:srgbClr val="94A3B8"/>
            </a:solidFill>
            <a:prstDash val="solid"/>
            <a:tailEnd type="triangle"/>
          </a:ln>
        </p:spPr>
        <p:txBody>
          <a:bodyPr/>
          <a:lstStyle/>
          <a:p>
            <a:endParaRPr lang="en-GB"/>
          </a:p>
        </p:txBody>
      </p:sp>
      <p:sp>
        <p:nvSpPr>
          <p:cNvPr id="28" name="Text 26"/>
          <p:cNvSpPr/>
          <p:nvPr/>
        </p:nvSpPr>
        <p:spPr>
          <a:xfrm>
            <a:off x="3794760" y="4773168"/>
            <a:ext cx="2148840" cy="658368"/>
          </a:xfrm>
          <a:prstGeom prst="roundRect">
            <a:avLst>
              <a:gd name="adj" fmla="val 11111"/>
            </a:avLst>
          </a:prstGeom>
          <a:solidFill>
            <a:srgbClr val="14B8A6">
              <a:alpha val="91000"/>
            </a:srgbClr>
          </a:solidFill>
          <a:ln w="12700">
            <a:solidFill>
              <a:srgbClr val="14B8A6"/>
            </a:solidFill>
          </a:ln>
        </p:spPr>
        <p:txBody>
          <a:bodyPr wrap="square" lIns="381" tIns="381" rIns="381" bIns="381" rtlCol="0" anchor="ctr">
            <a:normAutofit/>
          </a:bodyPr>
          <a:lstStyle/>
          <a:p>
            <a:pPr marL="0" indent="0" algn="ctr">
              <a:buNone/>
            </a:pPr>
            <a:r>
              <a:rPr lang="en-US" sz="1200" b="1" dirty="0">
                <a:solidFill>
                  <a:srgbClr val="FFFFFF"/>
                </a:solidFill>
              </a:rPr>
              <a:t>June</a:t>
            </a:r>
            <a:endParaRPr lang="en-US" sz="1200" dirty="0"/>
          </a:p>
          <a:p>
            <a:pPr marL="0" indent="0" algn="ctr">
              <a:buNone/>
            </a:pPr>
            <a:r>
              <a:rPr lang="en-US" sz="1200" b="1" dirty="0">
                <a:solidFill>
                  <a:srgbClr val="FFFFFF"/>
                </a:solidFill>
              </a:rPr>
              <a:t>Literature search</a:t>
            </a:r>
            <a:endParaRPr lang="en-US" sz="1200" dirty="0"/>
          </a:p>
          <a:p>
            <a:pPr marL="0" indent="0" algn="ctr">
              <a:buNone/>
            </a:pPr>
            <a:r>
              <a:rPr lang="en-US" sz="1200" b="1" dirty="0">
                <a:solidFill>
                  <a:srgbClr val="FFFFFF"/>
                </a:solidFill>
              </a:rPr>
              <a:t>Screening + coding</a:t>
            </a:r>
            <a:endParaRPr lang="en-US" sz="1200" dirty="0"/>
          </a:p>
        </p:txBody>
      </p:sp>
      <p:sp>
        <p:nvSpPr>
          <p:cNvPr id="29" name="Shape 27"/>
          <p:cNvSpPr/>
          <p:nvPr/>
        </p:nvSpPr>
        <p:spPr>
          <a:xfrm>
            <a:off x="5943600" y="5102352"/>
            <a:ext cx="411480" cy="0"/>
          </a:xfrm>
          <a:prstGeom prst="line">
            <a:avLst/>
          </a:prstGeom>
          <a:noFill/>
          <a:ln w="25400">
            <a:solidFill>
              <a:srgbClr val="94A3B8"/>
            </a:solidFill>
            <a:prstDash val="solid"/>
            <a:tailEnd type="triangle"/>
          </a:ln>
        </p:spPr>
        <p:txBody>
          <a:bodyPr/>
          <a:lstStyle/>
          <a:p>
            <a:endParaRPr lang="en-GB"/>
          </a:p>
        </p:txBody>
      </p:sp>
      <p:sp>
        <p:nvSpPr>
          <p:cNvPr id="30" name="Text 28"/>
          <p:cNvSpPr/>
          <p:nvPr/>
        </p:nvSpPr>
        <p:spPr>
          <a:xfrm>
            <a:off x="6446520" y="4773168"/>
            <a:ext cx="2148840" cy="658368"/>
          </a:xfrm>
          <a:prstGeom prst="roundRect">
            <a:avLst>
              <a:gd name="adj" fmla="val 11111"/>
            </a:avLst>
          </a:prstGeom>
          <a:solidFill>
            <a:srgbClr val="38BDF8">
              <a:alpha val="91000"/>
            </a:srgbClr>
          </a:solidFill>
          <a:ln w="12700">
            <a:solidFill>
              <a:srgbClr val="38BDF8"/>
            </a:solidFill>
          </a:ln>
        </p:spPr>
        <p:txBody>
          <a:bodyPr wrap="square" lIns="381" tIns="381" rIns="381" bIns="381" rtlCol="0" anchor="ctr">
            <a:normAutofit/>
          </a:bodyPr>
          <a:lstStyle/>
          <a:p>
            <a:pPr marL="0" indent="0" algn="ctr">
              <a:buNone/>
            </a:pPr>
            <a:r>
              <a:rPr lang="en-US" sz="1200" b="1" dirty="0">
                <a:solidFill>
                  <a:srgbClr val="FFFFFF"/>
                </a:solidFill>
              </a:rPr>
              <a:t>July</a:t>
            </a:r>
            <a:endParaRPr lang="en-US" sz="1200" dirty="0"/>
          </a:p>
          <a:p>
            <a:pPr marL="0" indent="0" algn="ctr">
              <a:buNone/>
            </a:pPr>
            <a:r>
              <a:rPr lang="en-US" sz="1200" b="1" dirty="0">
                <a:solidFill>
                  <a:srgbClr val="FFFFFF"/>
                </a:solidFill>
              </a:rPr>
              <a:t>Comparative analysis</a:t>
            </a:r>
            <a:endParaRPr lang="en-US" sz="1200" dirty="0"/>
          </a:p>
          <a:p>
            <a:pPr marL="0" indent="0" algn="ctr">
              <a:buNone/>
            </a:pPr>
            <a:r>
              <a:rPr lang="en-US" sz="1200" b="1" dirty="0">
                <a:solidFill>
                  <a:srgbClr val="FFFFFF"/>
                </a:solidFill>
              </a:rPr>
              <a:t>Draft writing</a:t>
            </a:r>
            <a:endParaRPr lang="en-US" sz="1200" dirty="0"/>
          </a:p>
        </p:txBody>
      </p:sp>
      <p:sp>
        <p:nvSpPr>
          <p:cNvPr id="31" name="Shape 29"/>
          <p:cNvSpPr/>
          <p:nvPr/>
        </p:nvSpPr>
        <p:spPr>
          <a:xfrm>
            <a:off x="8595360" y="5102352"/>
            <a:ext cx="411480" cy="0"/>
          </a:xfrm>
          <a:prstGeom prst="line">
            <a:avLst/>
          </a:prstGeom>
          <a:noFill/>
          <a:ln w="25400">
            <a:solidFill>
              <a:srgbClr val="94A3B8"/>
            </a:solidFill>
            <a:prstDash val="solid"/>
            <a:tailEnd type="triangle"/>
          </a:ln>
        </p:spPr>
        <p:txBody>
          <a:bodyPr/>
          <a:lstStyle/>
          <a:p>
            <a:endParaRPr lang="en-GB"/>
          </a:p>
        </p:txBody>
      </p:sp>
      <p:sp>
        <p:nvSpPr>
          <p:cNvPr id="32" name="Text 30"/>
          <p:cNvSpPr/>
          <p:nvPr/>
        </p:nvSpPr>
        <p:spPr>
          <a:xfrm>
            <a:off x="9098280" y="4773168"/>
            <a:ext cx="2148840" cy="658368"/>
          </a:xfrm>
          <a:prstGeom prst="roundRect">
            <a:avLst>
              <a:gd name="adj" fmla="val 11111"/>
            </a:avLst>
          </a:prstGeom>
          <a:solidFill>
            <a:srgbClr val="14B8A6">
              <a:alpha val="91000"/>
            </a:srgbClr>
          </a:solidFill>
          <a:ln w="12700">
            <a:solidFill>
              <a:srgbClr val="14B8A6"/>
            </a:solidFill>
          </a:ln>
        </p:spPr>
        <p:txBody>
          <a:bodyPr wrap="square" lIns="381" tIns="381" rIns="381" bIns="381" rtlCol="0" anchor="ctr">
            <a:normAutofit/>
          </a:bodyPr>
          <a:lstStyle/>
          <a:p>
            <a:pPr marL="0" indent="0" algn="ctr">
              <a:buNone/>
            </a:pPr>
            <a:r>
              <a:rPr lang="en-US" sz="1200" b="1" dirty="0">
                <a:solidFill>
                  <a:srgbClr val="FFFFFF"/>
                </a:solidFill>
              </a:rPr>
              <a:t>August</a:t>
            </a:r>
            <a:endParaRPr lang="en-US" sz="1200" dirty="0"/>
          </a:p>
          <a:p>
            <a:pPr marL="0" indent="0" algn="ctr">
              <a:buNone/>
            </a:pPr>
            <a:r>
              <a:rPr lang="en-US" sz="1200" b="1" dirty="0">
                <a:solidFill>
                  <a:srgbClr val="FFFFFF"/>
                </a:solidFill>
              </a:rPr>
              <a:t>Editing</a:t>
            </a:r>
            <a:endParaRPr lang="en-US" sz="1200" dirty="0"/>
          </a:p>
          <a:p>
            <a:pPr marL="0" indent="0" algn="ctr">
              <a:buNone/>
            </a:pPr>
            <a:r>
              <a:rPr lang="en-US" sz="1200" b="1" dirty="0">
                <a:solidFill>
                  <a:srgbClr val="FFFFFF"/>
                </a:solidFill>
              </a:rPr>
              <a:t>Final submission</a:t>
            </a:r>
            <a:endParaRPr lang="en-US" sz="1200" dirty="0"/>
          </a:p>
        </p:txBody>
      </p:sp>
      <p:sp>
        <p:nvSpPr>
          <p:cNvPr id="33" name="Text 31"/>
          <p:cNvSpPr/>
          <p:nvPr/>
        </p:nvSpPr>
        <p:spPr>
          <a:xfrm>
            <a:off x="914400" y="5715000"/>
            <a:ext cx="10378440" cy="201168"/>
          </a:xfrm>
          <a:prstGeom prst="rect">
            <a:avLst/>
          </a:prstGeom>
          <a:noFill/>
          <a:ln/>
        </p:spPr>
        <p:txBody>
          <a:bodyPr wrap="square" lIns="0" tIns="0" rIns="0" bIns="0" rtlCol="0" anchor="ctr"/>
          <a:lstStyle/>
          <a:p>
            <a:pPr marL="0" indent="0" algn="ctr">
              <a:buNone/>
            </a:pPr>
            <a:r>
              <a:rPr lang="en-US" sz="1050" i="1" dirty="0">
                <a:solidFill>
                  <a:srgbClr val="CBD5E1"/>
                </a:solidFill>
              </a:rPr>
              <a:t>Figure 3. Simplified project timeline (Author’s own adaptation based on ProjectLibre schedule)</a:t>
            </a:r>
            <a:endParaRPr lang="en-US" sz="10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1020"/>
          </a:solidFill>
          <a:ln w="12700">
            <a:solidFill>
              <a:srgbClr val="0B1020"/>
            </a:solidFill>
            <a:prstDash val="solid"/>
          </a:ln>
        </p:spPr>
        <p:txBody>
          <a:bodyPr/>
          <a:lstStyle/>
          <a:p>
            <a:endParaRPr lang="en-GB"/>
          </a:p>
        </p:txBody>
      </p:sp>
      <p:sp>
        <p:nvSpPr>
          <p:cNvPr id="3" name="Shape 1"/>
          <p:cNvSpPr/>
          <p:nvPr/>
        </p:nvSpPr>
        <p:spPr>
          <a:xfrm>
            <a:off x="0" y="0"/>
            <a:ext cx="12191695" cy="91440"/>
          </a:xfrm>
          <a:prstGeom prst="rect">
            <a:avLst/>
          </a:prstGeom>
          <a:solidFill>
            <a:srgbClr val="38BDF8"/>
          </a:solidFill>
          <a:ln w="12700">
            <a:solidFill>
              <a:srgbClr val="38BDF8"/>
            </a:solidFill>
            <a:prstDash val="solid"/>
          </a:ln>
        </p:spPr>
        <p:txBody>
          <a:bodyPr/>
          <a:lstStyle/>
          <a:p>
            <a:endParaRPr lang="en-GB"/>
          </a:p>
        </p:txBody>
      </p:sp>
      <p:sp>
        <p:nvSpPr>
          <p:cNvPr id="4" name="Shape 2"/>
          <p:cNvSpPr/>
          <p:nvPr/>
        </p:nvSpPr>
        <p:spPr>
          <a:xfrm>
            <a:off x="0" y="91440"/>
            <a:ext cx="12191695" cy="27432"/>
          </a:xfrm>
          <a:prstGeom prst="rect">
            <a:avLst/>
          </a:prstGeom>
          <a:solidFill>
            <a:srgbClr val="F5C542">
              <a:alpha val="80000"/>
            </a:srgbClr>
          </a:solidFill>
          <a:ln w="12700">
            <a:solidFill>
              <a:srgbClr val="F5C542"/>
            </a:solidFill>
            <a:prstDash val="solid"/>
          </a:ln>
        </p:spPr>
        <p:txBody>
          <a:bodyPr/>
          <a:lstStyle/>
          <a:p>
            <a:endParaRPr lang="en-GB"/>
          </a:p>
        </p:txBody>
      </p:sp>
      <p:sp>
        <p:nvSpPr>
          <p:cNvPr id="5" name="Text 3"/>
          <p:cNvSpPr/>
          <p:nvPr/>
        </p:nvSpPr>
        <p:spPr>
          <a:xfrm>
            <a:off x="10378440" y="6565392"/>
            <a:ext cx="1417320" cy="228600"/>
          </a:xfrm>
          <a:prstGeom prst="rect">
            <a:avLst/>
          </a:prstGeom>
          <a:noFill/>
          <a:ln/>
        </p:spPr>
        <p:txBody>
          <a:bodyPr wrap="square" lIns="0" tIns="0" rIns="0" bIns="0" rtlCol="0" anchor="ctr"/>
          <a:lstStyle/>
          <a:p>
            <a:pPr marL="0" indent="0" algn="r">
              <a:buNone/>
            </a:pPr>
            <a:r>
              <a:rPr lang="en-US" sz="1000" dirty="0">
                <a:solidFill>
                  <a:srgbClr val="94A3B8"/>
                </a:solidFill>
                <a:latin typeface="Aptos" pitchFamily="34" charset="0"/>
                <a:ea typeface="Aptos" pitchFamily="34" charset="-122"/>
                <a:cs typeface="Aptos" pitchFamily="34" charset="-120"/>
              </a:rPr>
              <a:t>References</a:t>
            </a:r>
            <a:endParaRPr lang="en-US" sz="1000" dirty="0"/>
          </a:p>
        </p:txBody>
      </p:sp>
      <p:sp>
        <p:nvSpPr>
          <p:cNvPr id="6" name="Text 4"/>
          <p:cNvSpPr/>
          <p:nvPr/>
        </p:nvSpPr>
        <p:spPr>
          <a:xfrm>
            <a:off x="594360" y="384048"/>
            <a:ext cx="10972800" cy="530352"/>
          </a:xfrm>
          <a:prstGeom prst="rect">
            <a:avLst/>
          </a:prstGeom>
          <a:noFill/>
          <a:ln/>
        </p:spPr>
        <p:txBody>
          <a:bodyPr wrap="square" lIns="0" tIns="0" rIns="0" bIns="0" rtlCol="0" anchor="ctr"/>
          <a:lstStyle/>
          <a:p>
            <a:pPr marL="0" indent="0">
              <a:buNone/>
            </a:pPr>
            <a:r>
              <a:rPr lang="en-US" sz="3200" b="1" dirty="0">
                <a:solidFill>
                  <a:srgbClr val="F8FAFC"/>
                </a:solidFill>
                <a:latin typeface="Aptos Display" pitchFamily="34" charset="0"/>
                <a:ea typeface="Aptos Display" pitchFamily="34" charset="-122"/>
                <a:cs typeface="Aptos Display" pitchFamily="34" charset="-120"/>
              </a:rPr>
              <a:t>Key References</a:t>
            </a:r>
            <a:endParaRPr lang="en-US" sz="3200" dirty="0"/>
          </a:p>
        </p:txBody>
      </p:sp>
      <p:sp>
        <p:nvSpPr>
          <p:cNvPr id="7" name="Text 5"/>
          <p:cNvSpPr/>
          <p:nvPr/>
        </p:nvSpPr>
        <p:spPr>
          <a:xfrm>
            <a:off x="612648" y="969264"/>
            <a:ext cx="10789920" cy="292608"/>
          </a:xfrm>
          <a:prstGeom prst="rect">
            <a:avLst/>
          </a:prstGeom>
          <a:noFill/>
          <a:ln/>
        </p:spPr>
        <p:txBody>
          <a:bodyPr wrap="square" lIns="0" tIns="0" rIns="0" bIns="0" rtlCol="0" anchor="ctr"/>
          <a:lstStyle/>
          <a:p>
            <a:pPr marL="0" indent="0">
              <a:buNone/>
            </a:pPr>
            <a:r>
              <a:rPr lang="en-US" sz="1400" dirty="0">
                <a:solidFill>
                  <a:srgbClr val="CBD5E1"/>
                </a:solidFill>
                <a:latin typeface="Aptos" pitchFamily="34" charset="0"/>
                <a:ea typeface="Aptos" pitchFamily="34" charset="-122"/>
                <a:cs typeface="Aptos" pitchFamily="34" charset="-120"/>
              </a:rPr>
              <a:t>Selected sources used across the presentation.</a:t>
            </a:r>
            <a:endParaRPr lang="en-US" sz="1400" dirty="0"/>
          </a:p>
        </p:txBody>
      </p:sp>
      <p:sp>
        <p:nvSpPr>
          <p:cNvPr id="8" name="Shape 6"/>
          <p:cNvSpPr/>
          <p:nvPr/>
        </p:nvSpPr>
        <p:spPr>
          <a:xfrm>
            <a:off x="594360" y="1371600"/>
            <a:ext cx="2011680" cy="0"/>
          </a:xfrm>
          <a:prstGeom prst="line">
            <a:avLst/>
          </a:prstGeom>
          <a:noFill/>
          <a:ln w="25400">
            <a:solidFill>
              <a:srgbClr val="38BDF8"/>
            </a:solidFill>
            <a:prstDash val="solid"/>
          </a:ln>
        </p:spPr>
        <p:txBody>
          <a:bodyPr/>
          <a:lstStyle/>
          <a:p>
            <a:endParaRPr lang="en-GB"/>
          </a:p>
        </p:txBody>
      </p:sp>
      <p:sp>
        <p:nvSpPr>
          <p:cNvPr id="9" name="Shape 7"/>
          <p:cNvSpPr/>
          <p:nvPr/>
        </p:nvSpPr>
        <p:spPr>
          <a:xfrm>
            <a:off x="658368" y="1600200"/>
            <a:ext cx="10863072" cy="4892040"/>
          </a:xfrm>
          <a:prstGeom prst="roundRect">
            <a:avLst>
              <a:gd name="adj" fmla="val 1495"/>
            </a:avLst>
          </a:prstGeom>
          <a:solidFill>
            <a:srgbClr val="111C2F"/>
          </a:solidFill>
          <a:ln w="15240">
            <a:solidFill>
              <a:srgbClr val="253A5C">
                <a:alpha val="80000"/>
              </a:srgbClr>
            </a:solidFill>
            <a:prstDash val="solid"/>
          </a:ln>
        </p:spPr>
        <p:txBody>
          <a:bodyPr/>
          <a:lstStyle/>
          <a:p>
            <a:endParaRPr lang="en-GB"/>
          </a:p>
        </p:txBody>
      </p:sp>
      <p:sp>
        <p:nvSpPr>
          <p:cNvPr id="10" name="Text 8"/>
          <p:cNvSpPr/>
          <p:nvPr/>
        </p:nvSpPr>
        <p:spPr>
          <a:xfrm>
            <a:off x="914400" y="1911096"/>
            <a:ext cx="228600" cy="274320"/>
          </a:xfrm>
          <a:prstGeom prst="rect">
            <a:avLst/>
          </a:prstGeom>
          <a:noFill/>
          <a:ln/>
        </p:spPr>
        <p:txBody>
          <a:bodyPr wrap="square" lIns="0" tIns="0" rIns="0" bIns="0" rtlCol="0" anchor="ctr"/>
          <a:lstStyle/>
          <a:p>
            <a:pPr marL="0" indent="0">
              <a:buNone/>
            </a:pPr>
            <a:r>
              <a:rPr lang="en-US" sz="1720" b="1" dirty="0">
                <a:solidFill>
                  <a:srgbClr val="38BDF8"/>
                </a:solidFill>
              </a:rPr>
              <a:t>•</a:t>
            </a:r>
            <a:endParaRPr lang="en-US" sz="1720" dirty="0"/>
          </a:p>
        </p:txBody>
      </p:sp>
      <p:sp>
        <p:nvSpPr>
          <p:cNvPr id="11" name="Text 9"/>
          <p:cNvSpPr/>
          <p:nvPr/>
        </p:nvSpPr>
        <p:spPr>
          <a:xfrm>
            <a:off x="1207008" y="1874520"/>
            <a:ext cx="4663440" cy="384048"/>
          </a:xfrm>
          <a:prstGeom prst="rect">
            <a:avLst/>
          </a:prstGeom>
          <a:noFill/>
          <a:ln/>
        </p:spPr>
        <p:txBody>
          <a:bodyPr wrap="square" lIns="254" tIns="254" rIns="254" bIns="254" rtlCol="0" anchor="ctr">
            <a:normAutofit/>
          </a:bodyPr>
          <a:lstStyle/>
          <a:p>
            <a:pPr marL="0" indent="0">
              <a:buNone/>
            </a:pPr>
            <a:r>
              <a:rPr lang="en-US" sz="1320" dirty="0">
                <a:solidFill>
                  <a:srgbClr val="F8FAFC"/>
                </a:solidFill>
                <a:latin typeface="Aptos" pitchFamily="34" charset="0"/>
                <a:ea typeface="Aptos" pitchFamily="34" charset="-122"/>
                <a:cs typeface="Aptos" pitchFamily="34" charset="-120"/>
              </a:rPr>
              <a:t>[1] Ruan and Carthy (2012) Cloud computing reference architecture and forensic implications.</a:t>
            </a:r>
            <a:endParaRPr lang="en-US" sz="1320" dirty="0"/>
          </a:p>
        </p:txBody>
      </p:sp>
      <p:sp>
        <p:nvSpPr>
          <p:cNvPr id="12" name="Text 10"/>
          <p:cNvSpPr/>
          <p:nvPr/>
        </p:nvSpPr>
        <p:spPr>
          <a:xfrm>
            <a:off x="914400" y="2596896"/>
            <a:ext cx="228600" cy="274320"/>
          </a:xfrm>
          <a:prstGeom prst="rect">
            <a:avLst/>
          </a:prstGeom>
          <a:noFill/>
          <a:ln/>
        </p:spPr>
        <p:txBody>
          <a:bodyPr wrap="square" lIns="0" tIns="0" rIns="0" bIns="0" rtlCol="0" anchor="ctr"/>
          <a:lstStyle/>
          <a:p>
            <a:pPr marL="0" indent="0">
              <a:buNone/>
            </a:pPr>
            <a:r>
              <a:rPr lang="en-US" sz="1720" b="1" dirty="0">
                <a:solidFill>
                  <a:srgbClr val="38BDF8"/>
                </a:solidFill>
              </a:rPr>
              <a:t>•</a:t>
            </a:r>
            <a:endParaRPr lang="en-US" sz="1720" dirty="0"/>
          </a:p>
        </p:txBody>
      </p:sp>
      <p:sp>
        <p:nvSpPr>
          <p:cNvPr id="13" name="Text 11"/>
          <p:cNvSpPr/>
          <p:nvPr/>
        </p:nvSpPr>
        <p:spPr>
          <a:xfrm>
            <a:off x="1207008" y="2560320"/>
            <a:ext cx="4663440" cy="384048"/>
          </a:xfrm>
          <a:prstGeom prst="rect">
            <a:avLst/>
          </a:prstGeom>
          <a:noFill/>
          <a:ln/>
        </p:spPr>
        <p:txBody>
          <a:bodyPr wrap="square" lIns="254" tIns="254" rIns="254" bIns="254" rtlCol="0" anchor="ctr">
            <a:normAutofit/>
          </a:bodyPr>
          <a:lstStyle/>
          <a:p>
            <a:pPr marL="0" indent="0">
              <a:buNone/>
            </a:pPr>
            <a:r>
              <a:rPr lang="en-US" sz="1320" dirty="0">
                <a:solidFill>
                  <a:srgbClr val="F8FAFC"/>
                </a:solidFill>
                <a:latin typeface="Aptos" pitchFamily="34" charset="0"/>
                <a:ea typeface="Aptos" pitchFamily="34" charset="-122"/>
                <a:cs typeface="Aptos" pitchFamily="34" charset="-120"/>
              </a:rPr>
              <a:t>[5] Birk and Wegener (2011) Technical issues of forensic investigations in cloud computing environments.</a:t>
            </a:r>
            <a:endParaRPr lang="en-US" sz="1320" dirty="0"/>
          </a:p>
        </p:txBody>
      </p:sp>
      <p:sp>
        <p:nvSpPr>
          <p:cNvPr id="14" name="Text 12"/>
          <p:cNvSpPr/>
          <p:nvPr/>
        </p:nvSpPr>
        <p:spPr>
          <a:xfrm>
            <a:off x="914400" y="3282696"/>
            <a:ext cx="228600" cy="274320"/>
          </a:xfrm>
          <a:prstGeom prst="rect">
            <a:avLst/>
          </a:prstGeom>
          <a:noFill/>
          <a:ln/>
        </p:spPr>
        <p:txBody>
          <a:bodyPr wrap="square" lIns="0" tIns="0" rIns="0" bIns="0" rtlCol="0" anchor="ctr"/>
          <a:lstStyle/>
          <a:p>
            <a:pPr marL="0" indent="0">
              <a:buNone/>
            </a:pPr>
            <a:r>
              <a:rPr lang="en-US" sz="1720" b="1" dirty="0">
                <a:solidFill>
                  <a:srgbClr val="38BDF8"/>
                </a:solidFill>
              </a:rPr>
              <a:t>•</a:t>
            </a:r>
            <a:endParaRPr lang="en-US" sz="1720" dirty="0"/>
          </a:p>
        </p:txBody>
      </p:sp>
      <p:sp>
        <p:nvSpPr>
          <p:cNvPr id="15" name="Text 13"/>
          <p:cNvSpPr/>
          <p:nvPr/>
        </p:nvSpPr>
        <p:spPr>
          <a:xfrm>
            <a:off x="1207008" y="3246120"/>
            <a:ext cx="4663440" cy="384048"/>
          </a:xfrm>
          <a:prstGeom prst="rect">
            <a:avLst/>
          </a:prstGeom>
          <a:noFill/>
          <a:ln/>
        </p:spPr>
        <p:txBody>
          <a:bodyPr wrap="square" lIns="254" tIns="254" rIns="254" bIns="254" rtlCol="0" anchor="ctr">
            <a:normAutofit/>
          </a:bodyPr>
          <a:lstStyle/>
          <a:p>
            <a:pPr marL="0" indent="0">
              <a:buNone/>
            </a:pPr>
            <a:r>
              <a:rPr lang="en-US" sz="1320" dirty="0">
                <a:solidFill>
                  <a:srgbClr val="F8FAFC"/>
                </a:solidFill>
                <a:latin typeface="Aptos" pitchFamily="34" charset="0"/>
                <a:ea typeface="Aptos" pitchFamily="34" charset="-122"/>
                <a:cs typeface="Aptos" pitchFamily="34" charset="-120"/>
              </a:rPr>
              <a:t>[9] Pichan, Lazarescu and Soh (2015) Cloud forensics: technical challenges, solutions and comparative analysis.</a:t>
            </a:r>
            <a:endParaRPr lang="en-US" sz="1320" dirty="0"/>
          </a:p>
        </p:txBody>
      </p:sp>
      <p:sp>
        <p:nvSpPr>
          <p:cNvPr id="16" name="Text 14"/>
          <p:cNvSpPr/>
          <p:nvPr/>
        </p:nvSpPr>
        <p:spPr>
          <a:xfrm>
            <a:off x="914400" y="3968496"/>
            <a:ext cx="228600" cy="274320"/>
          </a:xfrm>
          <a:prstGeom prst="rect">
            <a:avLst/>
          </a:prstGeom>
          <a:noFill/>
          <a:ln/>
        </p:spPr>
        <p:txBody>
          <a:bodyPr wrap="square" lIns="0" tIns="0" rIns="0" bIns="0" rtlCol="0" anchor="ctr"/>
          <a:lstStyle/>
          <a:p>
            <a:pPr marL="0" indent="0">
              <a:buNone/>
            </a:pPr>
            <a:r>
              <a:rPr lang="en-US" sz="1720" b="1" dirty="0">
                <a:solidFill>
                  <a:srgbClr val="38BDF8"/>
                </a:solidFill>
              </a:rPr>
              <a:t>•</a:t>
            </a:r>
            <a:endParaRPr lang="en-US" sz="1720" dirty="0"/>
          </a:p>
        </p:txBody>
      </p:sp>
      <p:sp>
        <p:nvSpPr>
          <p:cNvPr id="17" name="Text 15"/>
          <p:cNvSpPr/>
          <p:nvPr/>
        </p:nvSpPr>
        <p:spPr>
          <a:xfrm>
            <a:off x="1207008" y="3931920"/>
            <a:ext cx="4663440" cy="384048"/>
          </a:xfrm>
          <a:prstGeom prst="rect">
            <a:avLst/>
          </a:prstGeom>
          <a:noFill/>
          <a:ln/>
        </p:spPr>
        <p:txBody>
          <a:bodyPr wrap="square" lIns="254" tIns="254" rIns="254" bIns="254" rtlCol="0" anchor="ctr">
            <a:normAutofit/>
          </a:bodyPr>
          <a:lstStyle/>
          <a:p>
            <a:pPr marL="0" indent="0">
              <a:buNone/>
            </a:pPr>
            <a:r>
              <a:rPr lang="en-US" sz="1320" dirty="0">
                <a:solidFill>
                  <a:srgbClr val="F8FAFC"/>
                </a:solidFill>
                <a:latin typeface="Aptos" pitchFamily="34" charset="0"/>
                <a:ea typeface="Aptos" pitchFamily="34" charset="-122"/>
                <a:cs typeface="Aptos" pitchFamily="34" charset="-120"/>
              </a:rPr>
              <a:t>[10] Malik et al. (2024) Cloud digital forensics: beyond tools, techniques and challenges.</a:t>
            </a:r>
            <a:endParaRPr lang="en-US" sz="1320" dirty="0"/>
          </a:p>
        </p:txBody>
      </p:sp>
      <p:sp>
        <p:nvSpPr>
          <p:cNvPr id="18" name="Text 16"/>
          <p:cNvSpPr/>
          <p:nvPr/>
        </p:nvSpPr>
        <p:spPr>
          <a:xfrm>
            <a:off x="914400" y="4654296"/>
            <a:ext cx="228600" cy="274320"/>
          </a:xfrm>
          <a:prstGeom prst="rect">
            <a:avLst/>
          </a:prstGeom>
          <a:noFill/>
          <a:ln/>
        </p:spPr>
        <p:txBody>
          <a:bodyPr wrap="square" lIns="0" tIns="0" rIns="0" bIns="0" rtlCol="0" anchor="ctr"/>
          <a:lstStyle/>
          <a:p>
            <a:pPr marL="0" indent="0">
              <a:buNone/>
            </a:pPr>
            <a:r>
              <a:rPr lang="en-US" sz="1720" b="1" dirty="0">
                <a:solidFill>
                  <a:srgbClr val="38BDF8"/>
                </a:solidFill>
              </a:rPr>
              <a:t>•</a:t>
            </a:r>
            <a:endParaRPr lang="en-US" sz="1720" dirty="0"/>
          </a:p>
        </p:txBody>
      </p:sp>
      <p:sp>
        <p:nvSpPr>
          <p:cNvPr id="19" name="Text 17"/>
          <p:cNvSpPr/>
          <p:nvPr/>
        </p:nvSpPr>
        <p:spPr>
          <a:xfrm>
            <a:off x="1207008" y="4617720"/>
            <a:ext cx="4663440" cy="384048"/>
          </a:xfrm>
          <a:prstGeom prst="rect">
            <a:avLst/>
          </a:prstGeom>
          <a:noFill/>
          <a:ln/>
        </p:spPr>
        <p:txBody>
          <a:bodyPr wrap="square" lIns="254" tIns="254" rIns="254" bIns="254" rtlCol="0" anchor="ctr">
            <a:normAutofit/>
          </a:bodyPr>
          <a:lstStyle/>
          <a:p>
            <a:pPr marL="0" indent="0">
              <a:buNone/>
            </a:pPr>
            <a:r>
              <a:rPr lang="en-US" sz="1320" dirty="0">
                <a:solidFill>
                  <a:srgbClr val="F8FAFC"/>
                </a:solidFill>
                <a:latin typeface="Aptos" pitchFamily="34" charset="0"/>
                <a:ea typeface="Aptos" pitchFamily="34" charset="-122"/>
                <a:cs typeface="Aptos" pitchFamily="34" charset="-120"/>
              </a:rPr>
              <a:t>[16] Alqahtany et al. (2015) Cloud forensics: challenges, solutions and open problems.</a:t>
            </a:r>
            <a:endParaRPr lang="en-US" sz="1320" dirty="0"/>
          </a:p>
        </p:txBody>
      </p:sp>
      <p:sp>
        <p:nvSpPr>
          <p:cNvPr id="20" name="Text 18"/>
          <p:cNvSpPr/>
          <p:nvPr/>
        </p:nvSpPr>
        <p:spPr>
          <a:xfrm>
            <a:off x="6263640" y="1911096"/>
            <a:ext cx="228600" cy="274320"/>
          </a:xfrm>
          <a:prstGeom prst="rect">
            <a:avLst/>
          </a:prstGeom>
          <a:noFill/>
          <a:ln/>
        </p:spPr>
        <p:txBody>
          <a:bodyPr wrap="square" lIns="0" tIns="0" rIns="0" bIns="0" rtlCol="0" anchor="ctr"/>
          <a:lstStyle/>
          <a:p>
            <a:pPr marL="0" indent="0">
              <a:buNone/>
            </a:pPr>
            <a:r>
              <a:rPr lang="en-US" sz="1720" b="1" dirty="0">
                <a:solidFill>
                  <a:srgbClr val="38BDF8"/>
                </a:solidFill>
              </a:rPr>
              <a:t>•</a:t>
            </a:r>
            <a:endParaRPr lang="en-US" sz="1720" dirty="0"/>
          </a:p>
        </p:txBody>
      </p:sp>
      <p:sp>
        <p:nvSpPr>
          <p:cNvPr id="21" name="Text 19"/>
          <p:cNvSpPr/>
          <p:nvPr/>
        </p:nvSpPr>
        <p:spPr>
          <a:xfrm>
            <a:off x="6556248" y="1874520"/>
            <a:ext cx="4663440" cy="384048"/>
          </a:xfrm>
          <a:prstGeom prst="rect">
            <a:avLst/>
          </a:prstGeom>
          <a:noFill/>
          <a:ln/>
        </p:spPr>
        <p:txBody>
          <a:bodyPr wrap="square" lIns="254" tIns="254" rIns="254" bIns="254" rtlCol="0" anchor="ctr">
            <a:normAutofit/>
          </a:bodyPr>
          <a:lstStyle/>
          <a:p>
            <a:pPr marL="0" indent="0">
              <a:buNone/>
            </a:pPr>
            <a:r>
              <a:rPr lang="en-US" sz="1320" dirty="0">
                <a:solidFill>
                  <a:srgbClr val="F8FAFC"/>
                </a:solidFill>
                <a:latin typeface="Aptos" pitchFamily="34" charset="0"/>
                <a:ea typeface="Aptos" pitchFamily="34" charset="-122"/>
                <a:cs typeface="Aptos" pitchFamily="34" charset="-120"/>
              </a:rPr>
              <a:t>[22] Ekwempu (2026) Legal complexities of cloud forensic investigations in cross-border scenarios.</a:t>
            </a:r>
            <a:endParaRPr lang="en-US" sz="1320" dirty="0"/>
          </a:p>
        </p:txBody>
      </p:sp>
      <p:sp>
        <p:nvSpPr>
          <p:cNvPr id="22" name="Text 20"/>
          <p:cNvSpPr/>
          <p:nvPr/>
        </p:nvSpPr>
        <p:spPr>
          <a:xfrm>
            <a:off x="6263640" y="2596896"/>
            <a:ext cx="228600" cy="274320"/>
          </a:xfrm>
          <a:prstGeom prst="rect">
            <a:avLst/>
          </a:prstGeom>
          <a:noFill/>
          <a:ln/>
        </p:spPr>
        <p:txBody>
          <a:bodyPr wrap="square" lIns="0" tIns="0" rIns="0" bIns="0" rtlCol="0" anchor="ctr"/>
          <a:lstStyle/>
          <a:p>
            <a:pPr marL="0" indent="0">
              <a:buNone/>
            </a:pPr>
            <a:r>
              <a:rPr lang="en-US" sz="1720" b="1" dirty="0">
                <a:solidFill>
                  <a:srgbClr val="38BDF8"/>
                </a:solidFill>
              </a:rPr>
              <a:t>•</a:t>
            </a:r>
            <a:endParaRPr lang="en-US" sz="1720" dirty="0"/>
          </a:p>
        </p:txBody>
      </p:sp>
      <p:sp>
        <p:nvSpPr>
          <p:cNvPr id="23" name="Text 21"/>
          <p:cNvSpPr/>
          <p:nvPr/>
        </p:nvSpPr>
        <p:spPr>
          <a:xfrm>
            <a:off x="6556248" y="2560320"/>
            <a:ext cx="4663440" cy="384048"/>
          </a:xfrm>
          <a:prstGeom prst="rect">
            <a:avLst/>
          </a:prstGeom>
          <a:noFill/>
          <a:ln/>
        </p:spPr>
        <p:txBody>
          <a:bodyPr wrap="square" lIns="254" tIns="254" rIns="254" bIns="254" rtlCol="0" anchor="ctr">
            <a:normAutofit/>
          </a:bodyPr>
          <a:lstStyle/>
          <a:p>
            <a:pPr marL="0" indent="0">
              <a:buNone/>
            </a:pPr>
            <a:r>
              <a:rPr lang="en-US" sz="1320" dirty="0">
                <a:solidFill>
                  <a:srgbClr val="F8FAFC"/>
                </a:solidFill>
                <a:latin typeface="Aptos" pitchFamily="34" charset="0"/>
                <a:ea typeface="Aptos" pitchFamily="34" charset="-122"/>
                <a:cs typeface="Aptos" pitchFamily="34" charset="-120"/>
              </a:rPr>
              <a:t>[27] Simou et al. (2019) Framework for designing cloud forensic-enabled services.</a:t>
            </a:r>
            <a:endParaRPr lang="en-US" sz="1320" dirty="0"/>
          </a:p>
        </p:txBody>
      </p:sp>
      <p:sp>
        <p:nvSpPr>
          <p:cNvPr id="24" name="Text 22"/>
          <p:cNvSpPr/>
          <p:nvPr/>
        </p:nvSpPr>
        <p:spPr>
          <a:xfrm>
            <a:off x="6263640" y="3282696"/>
            <a:ext cx="228600" cy="274320"/>
          </a:xfrm>
          <a:prstGeom prst="rect">
            <a:avLst/>
          </a:prstGeom>
          <a:noFill/>
          <a:ln/>
        </p:spPr>
        <p:txBody>
          <a:bodyPr wrap="square" lIns="0" tIns="0" rIns="0" bIns="0" rtlCol="0" anchor="ctr"/>
          <a:lstStyle/>
          <a:p>
            <a:pPr marL="0" indent="0">
              <a:buNone/>
            </a:pPr>
            <a:r>
              <a:rPr lang="en-US" sz="1720" b="1" dirty="0">
                <a:solidFill>
                  <a:srgbClr val="38BDF8"/>
                </a:solidFill>
              </a:rPr>
              <a:t>•</a:t>
            </a:r>
            <a:endParaRPr lang="en-US" sz="1720" dirty="0"/>
          </a:p>
        </p:txBody>
      </p:sp>
      <p:sp>
        <p:nvSpPr>
          <p:cNvPr id="25" name="Text 23"/>
          <p:cNvSpPr/>
          <p:nvPr/>
        </p:nvSpPr>
        <p:spPr>
          <a:xfrm>
            <a:off x="6556248" y="3246120"/>
            <a:ext cx="4663440" cy="384048"/>
          </a:xfrm>
          <a:prstGeom prst="rect">
            <a:avLst/>
          </a:prstGeom>
          <a:noFill/>
          <a:ln/>
        </p:spPr>
        <p:txBody>
          <a:bodyPr wrap="square" lIns="254" tIns="254" rIns="254" bIns="254" rtlCol="0" anchor="ctr">
            <a:normAutofit/>
          </a:bodyPr>
          <a:lstStyle/>
          <a:p>
            <a:pPr marL="0" indent="0">
              <a:buNone/>
            </a:pPr>
            <a:r>
              <a:rPr lang="en-US" sz="1320" dirty="0">
                <a:solidFill>
                  <a:srgbClr val="F8FAFC"/>
                </a:solidFill>
                <a:latin typeface="Aptos" pitchFamily="34" charset="0"/>
                <a:ea typeface="Aptos" pitchFamily="34" charset="-122"/>
                <a:cs typeface="Aptos" pitchFamily="34" charset="-120"/>
              </a:rPr>
              <a:t>[30] Martini and Choo (2012) Integrated conceptual digital forensic framework for cloud computing.</a:t>
            </a:r>
            <a:endParaRPr lang="en-US" sz="1320" dirty="0"/>
          </a:p>
        </p:txBody>
      </p:sp>
      <p:sp>
        <p:nvSpPr>
          <p:cNvPr id="26" name="Text 24"/>
          <p:cNvSpPr/>
          <p:nvPr/>
        </p:nvSpPr>
        <p:spPr>
          <a:xfrm>
            <a:off x="6263640" y="3968496"/>
            <a:ext cx="228600" cy="274320"/>
          </a:xfrm>
          <a:prstGeom prst="rect">
            <a:avLst/>
          </a:prstGeom>
          <a:noFill/>
          <a:ln/>
        </p:spPr>
        <p:txBody>
          <a:bodyPr wrap="square" lIns="0" tIns="0" rIns="0" bIns="0" rtlCol="0" anchor="ctr"/>
          <a:lstStyle/>
          <a:p>
            <a:pPr marL="0" indent="0">
              <a:buNone/>
            </a:pPr>
            <a:r>
              <a:rPr lang="en-US" sz="1720" b="1" dirty="0">
                <a:solidFill>
                  <a:srgbClr val="38BDF8"/>
                </a:solidFill>
              </a:rPr>
              <a:t>•</a:t>
            </a:r>
            <a:endParaRPr lang="en-US" sz="1720" dirty="0"/>
          </a:p>
        </p:txBody>
      </p:sp>
      <p:sp>
        <p:nvSpPr>
          <p:cNvPr id="27" name="Text 25"/>
          <p:cNvSpPr/>
          <p:nvPr/>
        </p:nvSpPr>
        <p:spPr>
          <a:xfrm>
            <a:off x="6556248" y="3931920"/>
            <a:ext cx="4663440" cy="384048"/>
          </a:xfrm>
          <a:prstGeom prst="rect">
            <a:avLst/>
          </a:prstGeom>
          <a:noFill/>
          <a:ln/>
        </p:spPr>
        <p:txBody>
          <a:bodyPr wrap="square" lIns="254" tIns="254" rIns="254" bIns="254" rtlCol="0" anchor="ctr">
            <a:normAutofit/>
          </a:bodyPr>
          <a:lstStyle/>
          <a:p>
            <a:pPr marL="0" indent="0">
              <a:buNone/>
            </a:pPr>
            <a:r>
              <a:rPr lang="en-US" sz="1320" dirty="0">
                <a:solidFill>
                  <a:srgbClr val="F8FAFC"/>
                </a:solidFill>
                <a:latin typeface="Aptos" pitchFamily="34" charset="0"/>
                <a:ea typeface="Aptos" pitchFamily="34" charset="-122"/>
                <a:cs typeface="Aptos" pitchFamily="34" charset="-120"/>
              </a:rPr>
              <a:t>[32] Manral et al. (2019) Systematic survey on cloud forensics challenges, solutions and future directions.</a:t>
            </a:r>
            <a:endParaRPr lang="en-US" sz="1320" dirty="0"/>
          </a:p>
        </p:txBody>
      </p:sp>
      <p:sp>
        <p:nvSpPr>
          <p:cNvPr id="28" name="Text 26"/>
          <p:cNvSpPr/>
          <p:nvPr/>
        </p:nvSpPr>
        <p:spPr>
          <a:xfrm>
            <a:off x="6263640" y="4654296"/>
            <a:ext cx="228600" cy="274320"/>
          </a:xfrm>
          <a:prstGeom prst="rect">
            <a:avLst/>
          </a:prstGeom>
          <a:noFill/>
          <a:ln/>
        </p:spPr>
        <p:txBody>
          <a:bodyPr wrap="square" lIns="0" tIns="0" rIns="0" bIns="0" rtlCol="0" anchor="ctr"/>
          <a:lstStyle/>
          <a:p>
            <a:pPr marL="0" indent="0">
              <a:buNone/>
            </a:pPr>
            <a:r>
              <a:rPr lang="en-US" sz="1720" b="1" dirty="0">
                <a:solidFill>
                  <a:srgbClr val="38BDF8"/>
                </a:solidFill>
              </a:rPr>
              <a:t>•</a:t>
            </a:r>
            <a:endParaRPr lang="en-US" sz="1720" dirty="0"/>
          </a:p>
        </p:txBody>
      </p:sp>
      <p:sp>
        <p:nvSpPr>
          <p:cNvPr id="29" name="Text 27"/>
          <p:cNvSpPr/>
          <p:nvPr/>
        </p:nvSpPr>
        <p:spPr>
          <a:xfrm>
            <a:off x="6556248" y="4617720"/>
            <a:ext cx="4663440" cy="384048"/>
          </a:xfrm>
          <a:prstGeom prst="rect">
            <a:avLst/>
          </a:prstGeom>
          <a:noFill/>
          <a:ln/>
        </p:spPr>
        <p:txBody>
          <a:bodyPr wrap="square" lIns="254" tIns="254" rIns="254" bIns="254" rtlCol="0" anchor="ctr">
            <a:normAutofit/>
          </a:bodyPr>
          <a:lstStyle/>
          <a:p>
            <a:pPr marL="0" indent="0">
              <a:buNone/>
            </a:pPr>
            <a:r>
              <a:rPr lang="en-US" sz="1320" dirty="0">
                <a:solidFill>
                  <a:srgbClr val="F8FAFC"/>
                </a:solidFill>
                <a:latin typeface="Aptos" pitchFamily="34" charset="0"/>
                <a:ea typeface="Aptos" pitchFamily="34" charset="-122"/>
                <a:cs typeface="Aptos" pitchFamily="34" charset="-120"/>
              </a:rPr>
              <a:t>[36] Zawoad, Hasan and Skjellum (2015) Open Cloud Forensics Model; [37] Alshabibi (2022) cloud forensic challenges figure.</a:t>
            </a:r>
            <a:endParaRPr lang="en-US" sz="1320" dirty="0"/>
          </a:p>
        </p:txBody>
      </p:sp>
      <p:sp>
        <p:nvSpPr>
          <p:cNvPr id="30" name="Text 28"/>
          <p:cNvSpPr/>
          <p:nvPr/>
        </p:nvSpPr>
        <p:spPr>
          <a:xfrm>
            <a:off x="868680" y="6080760"/>
            <a:ext cx="10424160" cy="228600"/>
          </a:xfrm>
          <a:prstGeom prst="rect">
            <a:avLst/>
          </a:prstGeom>
          <a:noFill/>
          <a:ln/>
        </p:spPr>
        <p:txBody>
          <a:bodyPr wrap="square" lIns="0" tIns="0" rIns="0" bIns="0" rtlCol="0" anchor="ctr"/>
          <a:lstStyle/>
          <a:p>
            <a:pPr marL="0" indent="0" algn="ctr">
              <a:buNone/>
            </a:pPr>
            <a:r>
              <a:rPr lang="en-US" sz="1300" i="1" dirty="0">
                <a:solidFill>
                  <a:srgbClr val="CBD5E1"/>
                </a:solidFill>
              </a:rPr>
              <a:t>Full reference list is provided in the written report.</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1394</Words>
  <Application>Microsoft Office PowerPoint</Application>
  <PresentationFormat>Widescreen</PresentationFormat>
  <Paragraphs>271</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laksh bhalodiya</dc:creator>
  <cp:lastModifiedBy>laksh bhalodiya</cp:lastModifiedBy>
  <cp:revision>1</cp:revision>
  <dcterms:created xsi:type="dcterms:W3CDTF">2026-05-29T09:32:34Z</dcterms:created>
  <dcterms:modified xsi:type="dcterms:W3CDTF">2026-06-01T15:49:22Z</dcterms:modified>
</cp:coreProperties>
</file>