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4"/>
  </p:sldMasterIdLst>
  <p:sldIdLst>
    <p:sldId id="256" r:id="rId5"/>
  </p:sldIdLst>
  <p:sldSz cx="30276800" cy="42799000"/>
  <p:notesSz cx="6858000" cy="9144000"/>
  <p:embeddedFontLst>
    <p:embeddedFont>
      <p:font typeface="Georgia Pro" panose="02040502050405020303" pitchFamily="18" charset="0"/>
      <p:regular r:id="rId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10" d="100"/>
          <a:sy n="10" d="100"/>
        </p:scale>
        <p:origin x="1364"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font" Target="fonts/font1.fntdata"/><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3/5/2026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3/5/2026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doi.org/10.3390/educsci13020122" TargetMode="External"/><Relationship Id="rId7" Type="http://schemas.openxmlformats.org/officeDocument/2006/relationships/image" Target="../media/image2.png"/><Relationship Id="rId2" Type="http://schemas.openxmlformats.org/officeDocument/2006/relationships/hyperlink" Target="https://doi.org/10.1177/10468781241237389" TargetMode="External"/><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hyperlink" Target="https://doi.org/10.1016/j.ssmqr.2022.100138" TargetMode="External"/><Relationship Id="rId4" Type="http://schemas.openxmlformats.org/officeDocument/2006/relationships/hyperlink" Target="https://www.who.int/publications/i/item/WHO-HEP-HPR-RUN-2021.2" TargetMode="External"/><Relationship Id="rId9"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887927" y="0"/>
            <a:ext cx="33323846" cy="5421468"/>
            <a:chOff x="0" y="0"/>
            <a:chExt cx="2982078" cy="485155"/>
          </a:xfrm>
          <a:solidFill>
            <a:schemeClr val="accent5">
              <a:lumMod val="20000"/>
              <a:lumOff val="80000"/>
            </a:schemeClr>
          </a:solidFill>
        </p:grpSpPr>
        <p:sp>
          <p:nvSpPr>
            <p:cNvPr id="3" name="Freeform 3"/>
            <p:cNvSpPr/>
            <p:nvPr/>
          </p:nvSpPr>
          <p:spPr>
            <a:xfrm>
              <a:off x="0" y="0"/>
              <a:ext cx="2982078" cy="485155"/>
            </a:xfrm>
            <a:custGeom>
              <a:avLst/>
              <a:gdLst/>
              <a:ahLst/>
              <a:cxnLst/>
              <a:rect l="l" t="t" r="r" b="b"/>
              <a:pathLst>
                <a:path w="2982078" h="485155">
                  <a:moveTo>
                    <a:pt x="34616" y="0"/>
                  </a:moveTo>
                  <a:lnTo>
                    <a:pt x="2947462" y="0"/>
                  </a:lnTo>
                  <a:cubicBezTo>
                    <a:pt x="2966580" y="0"/>
                    <a:pt x="2982078" y="15498"/>
                    <a:pt x="2982078" y="34616"/>
                  </a:cubicBezTo>
                  <a:lnTo>
                    <a:pt x="2982078" y="450539"/>
                  </a:lnTo>
                  <a:cubicBezTo>
                    <a:pt x="2982078" y="469657"/>
                    <a:pt x="2966580" y="485155"/>
                    <a:pt x="2947462" y="485155"/>
                  </a:cubicBezTo>
                  <a:lnTo>
                    <a:pt x="34616" y="485155"/>
                  </a:lnTo>
                  <a:cubicBezTo>
                    <a:pt x="25435" y="485155"/>
                    <a:pt x="16631" y="481508"/>
                    <a:pt x="10139" y="475016"/>
                  </a:cubicBezTo>
                  <a:cubicBezTo>
                    <a:pt x="3647" y="468525"/>
                    <a:pt x="0" y="459720"/>
                    <a:pt x="0" y="450539"/>
                  </a:cubicBezTo>
                  <a:lnTo>
                    <a:pt x="0" y="34616"/>
                  </a:lnTo>
                  <a:cubicBezTo>
                    <a:pt x="0" y="15498"/>
                    <a:pt x="15498" y="0"/>
                    <a:pt x="34616" y="0"/>
                  </a:cubicBezTo>
                  <a:close/>
                </a:path>
              </a:pathLst>
            </a:custGeom>
            <a:grpFill/>
          </p:spPr>
          <p:txBody>
            <a:bodyPr/>
            <a:lstStyle/>
            <a:p>
              <a:endParaRPr lang="en-IN" dirty="0"/>
            </a:p>
          </p:txBody>
        </p:sp>
        <p:sp>
          <p:nvSpPr>
            <p:cNvPr id="4" name="TextBox 4"/>
            <p:cNvSpPr txBox="1"/>
            <p:nvPr/>
          </p:nvSpPr>
          <p:spPr>
            <a:xfrm>
              <a:off x="0" y="-47625"/>
              <a:ext cx="2982078" cy="532780"/>
            </a:xfrm>
            <a:prstGeom prst="rect">
              <a:avLst/>
            </a:prstGeom>
            <a:grpFill/>
          </p:spPr>
          <p:txBody>
            <a:bodyPr lIns="50800" tIns="50800" rIns="50800" bIns="50800" rtlCol="0" anchor="ctr"/>
            <a:lstStyle/>
            <a:p>
              <a:pPr algn="ctr">
                <a:lnSpc>
                  <a:spcPts val="2939"/>
                </a:lnSpc>
              </a:pPr>
              <a:endParaRPr dirty="0"/>
            </a:p>
            <a:p>
              <a:pPr algn="r">
                <a:lnSpc>
                  <a:spcPts val="12739"/>
                </a:lnSpc>
                <a:spcBef>
                  <a:spcPct val="0"/>
                </a:spcBef>
              </a:pPr>
              <a:endParaRPr dirty="0"/>
            </a:p>
          </p:txBody>
        </p:sp>
      </p:grpSp>
      <p:grpSp>
        <p:nvGrpSpPr>
          <p:cNvPr id="5" name="Group 5"/>
          <p:cNvGrpSpPr/>
          <p:nvPr/>
        </p:nvGrpSpPr>
        <p:grpSpPr>
          <a:xfrm>
            <a:off x="0" y="5716743"/>
            <a:ext cx="30276000" cy="7278911"/>
            <a:chOff x="0" y="0"/>
            <a:chExt cx="2709333" cy="651374"/>
          </a:xfrm>
          <a:solidFill>
            <a:schemeClr val="tx2">
              <a:lumMod val="20000"/>
              <a:lumOff val="80000"/>
            </a:schemeClr>
          </a:solidFill>
        </p:grpSpPr>
        <p:sp>
          <p:nvSpPr>
            <p:cNvPr id="6" name="Freeform 6"/>
            <p:cNvSpPr/>
            <p:nvPr/>
          </p:nvSpPr>
          <p:spPr>
            <a:xfrm>
              <a:off x="0" y="0"/>
              <a:ext cx="2709333" cy="651374"/>
            </a:xfrm>
            <a:custGeom>
              <a:avLst/>
              <a:gdLst/>
              <a:ahLst/>
              <a:cxnLst/>
              <a:rect l="l" t="t" r="r" b="b"/>
              <a:pathLst>
                <a:path w="2709333" h="651374">
                  <a:moveTo>
                    <a:pt x="38101" y="0"/>
                  </a:moveTo>
                  <a:lnTo>
                    <a:pt x="2671232" y="0"/>
                  </a:lnTo>
                  <a:cubicBezTo>
                    <a:pt x="2681337" y="0"/>
                    <a:pt x="2691028" y="4014"/>
                    <a:pt x="2698174" y="11160"/>
                  </a:cubicBezTo>
                  <a:cubicBezTo>
                    <a:pt x="2705319" y="18305"/>
                    <a:pt x="2709333" y="27996"/>
                    <a:pt x="2709333" y="38101"/>
                  </a:cubicBezTo>
                  <a:lnTo>
                    <a:pt x="2709333" y="613273"/>
                  </a:lnTo>
                  <a:cubicBezTo>
                    <a:pt x="2709333" y="634315"/>
                    <a:pt x="2692275" y="651374"/>
                    <a:pt x="2671232" y="651374"/>
                  </a:cubicBezTo>
                  <a:lnTo>
                    <a:pt x="38101" y="651374"/>
                  </a:lnTo>
                  <a:cubicBezTo>
                    <a:pt x="27996" y="651374"/>
                    <a:pt x="18305" y="647360"/>
                    <a:pt x="11160" y="640214"/>
                  </a:cubicBezTo>
                  <a:cubicBezTo>
                    <a:pt x="4014" y="633069"/>
                    <a:pt x="0" y="623378"/>
                    <a:pt x="0" y="613273"/>
                  </a:cubicBezTo>
                  <a:lnTo>
                    <a:pt x="0" y="38101"/>
                  </a:lnTo>
                  <a:cubicBezTo>
                    <a:pt x="0" y="27996"/>
                    <a:pt x="4014" y="18305"/>
                    <a:pt x="11160" y="11160"/>
                  </a:cubicBezTo>
                  <a:cubicBezTo>
                    <a:pt x="18305" y="4014"/>
                    <a:pt x="27996" y="0"/>
                    <a:pt x="38101" y="0"/>
                  </a:cubicBezTo>
                  <a:close/>
                </a:path>
              </a:pathLst>
            </a:custGeom>
            <a:grpFill/>
          </p:spPr>
          <p:txBody>
            <a:bodyPr/>
            <a:lstStyle/>
            <a:p>
              <a:endParaRPr lang="en-IN" dirty="0"/>
            </a:p>
          </p:txBody>
        </p:sp>
        <p:sp>
          <p:nvSpPr>
            <p:cNvPr id="7" name="TextBox 7"/>
            <p:cNvSpPr txBox="1"/>
            <p:nvPr/>
          </p:nvSpPr>
          <p:spPr>
            <a:xfrm>
              <a:off x="0" y="-47625"/>
              <a:ext cx="2709333" cy="698999"/>
            </a:xfrm>
            <a:prstGeom prst="rect">
              <a:avLst/>
            </a:prstGeom>
            <a:grpFill/>
          </p:spPr>
          <p:txBody>
            <a:bodyPr lIns="50800" tIns="50800" rIns="50800" bIns="50800" rtlCol="0" anchor="ctr"/>
            <a:lstStyle/>
            <a:p>
              <a:pPr algn="just">
                <a:lnSpc>
                  <a:spcPts val="2520"/>
                </a:lnSpc>
                <a:spcBef>
                  <a:spcPct val="0"/>
                </a:spcBef>
              </a:pPr>
              <a:endParaRPr dirty="0"/>
            </a:p>
          </p:txBody>
        </p:sp>
      </p:grpSp>
      <p:grpSp>
        <p:nvGrpSpPr>
          <p:cNvPr id="8" name="Group 8"/>
          <p:cNvGrpSpPr/>
          <p:nvPr/>
        </p:nvGrpSpPr>
        <p:grpSpPr>
          <a:xfrm>
            <a:off x="0" y="35857450"/>
            <a:ext cx="14969299" cy="6946550"/>
            <a:chOff x="0" y="0"/>
            <a:chExt cx="1339570" cy="621632"/>
          </a:xfrm>
          <a:solidFill>
            <a:schemeClr val="accent4">
              <a:lumMod val="20000"/>
              <a:lumOff val="80000"/>
            </a:schemeClr>
          </a:solidFill>
        </p:grpSpPr>
        <p:sp>
          <p:nvSpPr>
            <p:cNvPr id="9" name="Freeform 9"/>
            <p:cNvSpPr/>
            <p:nvPr/>
          </p:nvSpPr>
          <p:spPr>
            <a:xfrm>
              <a:off x="0" y="0"/>
              <a:ext cx="1339570" cy="621632"/>
            </a:xfrm>
            <a:custGeom>
              <a:avLst/>
              <a:gdLst/>
              <a:ahLst/>
              <a:cxnLst/>
              <a:rect l="l" t="t" r="r" b="b"/>
              <a:pathLst>
                <a:path w="1339570" h="621632">
                  <a:moveTo>
                    <a:pt x="77061" y="0"/>
                  </a:moveTo>
                  <a:lnTo>
                    <a:pt x="1262509" y="0"/>
                  </a:lnTo>
                  <a:cubicBezTo>
                    <a:pt x="1305069" y="0"/>
                    <a:pt x="1339570" y="34501"/>
                    <a:pt x="1339570" y="77061"/>
                  </a:cubicBezTo>
                  <a:lnTo>
                    <a:pt x="1339570" y="544571"/>
                  </a:lnTo>
                  <a:cubicBezTo>
                    <a:pt x="1339570" y="587130"/>
                    <a:pt x="1305069" y="621632"/>
                    <a:pt x="1262509" y="621632"/>
                  </a:cubicBezTo>
                  <a:lnTo>
                    <a:pt x="77061" y="621632"/>
                  </a:lnTo>
                  <a:cubicBezTo>
                    <a:pt x="56623" y="621632"/>
                    <a:pt x="37022" y="613513"/>
                    <a:pt x="22571" y="599061"/>
                  </a:cubicBezTo>
                  <a:cubicBezTo>
                    <a:pt x="8119" y="584609"/>
                    <a:pt x="0" y="565009"/>
                    <a:pt x="0" y="544571"/>
                  </a:cubicBezTo>
                  <a:lnTo>
                    <a:pt x="0" y="77061"/>
                  </a:lnTo>
                  <a:cubicBezTo>
                    <a:pt x="0" y="34501"/>
                    <a:pt x="34501" y="0"/>
                    <a:pt x="77061" y="0"/>
                  </a:cubicBezTo>
                  <a:close/>
                </a:path>
              </a:pathLst>
            </a:custGeom>
            <a:grpFill/>
          </p:spPr>
          <p:txBody>
            <a:bodyPr/>
            <a:lstStyle/>
            <a:p>
              <a:endParaRPr lang="en-IN" dirty="0"/>
            </a:p>
          </p:txBody>
        </p:sp>
        <p:sp>
          <p:nvSpPr>
            <p:cNvPr id="10" name="TextBox 10"/>
            <p:cNvSpPr txBox="1"/>
            <p:nvPr/>
          </p:nvSpPr>
          <p:spPr>
            <a:xfrm>
              <a:off x="0" y="-47625"/>
              <a:ext cx="1339570" cy="669257"/>
            </a:xfrm>
            <a:prstGeom prst="rect">
              <a:avLst/>
            </a:prstGeom>
            <a:grpFill/>
          </p:spPr>
          <p:txBody>
            <a:bodyPr lIns="50800" tIns="50800" rIns="50800" bIns="50800" rtlCol="0" anchor="ctr"/>
            <a:lstStyle/>
            <a:p>
              <a:pPr algn="ctr">
                <a:lnSpc>
                  <a:spcPts val="2520"/>
                </a:lnSpc>
                <a:spcBef>
                  <a:spcPct val="0"/>
                </a:spcBef>
              </a:pPr>
              <a:endParaRPr dirty="0"/>
            </a:p>
          </p:txBody>
        </p:sp>
      </p:grpSp>
      <p:grpSp>
        <p:nvGrpSpPr>
          <p:cNvPr id="11" name="Group 11"/>
          <p:cNvGrpSpPr/>
          <p:nvPr/>
        </p:nvGrpSpPr>
        <p:grpSpPr>
          <a:xfrm>
            <a:off x="0" y="28629725"/>
            <a:ext cx="30276000" cy="6946550"/>
            <a:chOff x="0" y="0"/>
            <a:chExt cx="2709333" cy="621632"/>
          </a:xfrm>
          <a:solidFill>
            <a:schemeClr val="bg2"/>
          </a:solidFill>
        </p:grpSpPr>
        <p:sp>
          <p:nvSpPr>
            <p:cNvPr id="12" name="Freeform 12"/>
            <p:cNvSpPr/>
            <p:nvPr/>
          </p:nvSpPr>
          <p:spPr>
            <a:xfrm>
              <a:off x="0" y="0"/>
              <a:ext cx="2709333" cy="621632"/>
            </a:xfrm>
            <a:custGeom>
              <a:avLst/>
              <a:gdLst/>
              <a:ahLst/>
              <a:cxnLst/>
              <a:rect l="l" t="t" r="r" b="b"/>
              <a:pathLst>
                <a:path w="2709333" h="621632">
                  <a:moveTo>
                    <a:pt x="38101" y="0"/>
                  </a:moveTo>
                  <a:lnTo>
                    <a:pt x="2671232" y="0"/>
                  </a:lnTo>
                  <a:cubicBezTo>
                    <a:pt x="2681337" y="0"/>
                    <a:pt x="2691028" y="4014"/>
                    <a:pt x="2698174" y="11160"/>
                  </a:cubicBezTo>
                  <a:cubicBezTo>
                    <a:pt x="2705319" y="18305"/>
                    <a:pt x="2709333" y="27996"/>
                    <a:pt x="2709333" y="38101"/>
                  </a:cubicBezTo>
                  <a:lnTo>
                    <a:pt x="2709333" y="583531"/>
                  </a:lnTo>
                  <a:cubicBezTo>
                    <a:pt x="2709333" y="604573"/>
                    <a:pt x="2692275" y="621632"/>
                    <a:pt x="2671232" y="621632"/>
                  </a:cubicBezTo>
                  <a:lnTo>
                    <a:pt x="38101" y="621632"/>
                  </a:lnTo>
                  <a:cubicBezTo>
                    <a:pt x="27996" y="621632"/>
                    <a:pt x="18305" y="617617"/>
                    <a:pt x="11160" y="610472"/>
                  </a:cubicBezTo>
                  <a:cubicBezTo>
                    <a:pt x="4014" y="603327"/>
                    <a:pt x="0" y="593636"/>
                    <a:pt x="0" y="583531"/>
                  </a:cubicBezTo>
                  <a:lnTo>
                    <a:pt x="0" y="38101"/>
                  </a:lnTo>
                  <a:cubicBezTo>
                    <a:pt x="0" y="27996"/>
                    <a:pt x="4014" y="18305"/>
                    <a:pt x="11160" y="11160"/>
                  </a:cubicBezTo>
                  <a:cubicBezTo>
                    <a:pt x="18305" y="4014"/>
                    <a:pt x="27996" y="0"/>
                    <a:pt x="38101" y="0"/>
                  </a:cubicBezTo>
                  <a:close/>
                </a:path>
              </a:pathLst>
            </a:custGeom>
            <a:grpFill/>
          </p:spPr>
          <p:txBody>
            <a:bodyPr/>
            <a:lstStyle/>
            <a:p>
              <a:endParaRPr lang="en-IN" dirty="0"/>
            </a:p>
          </p:txBody>
        </p:sp>
        <p:sp>
          <p:nvSpPr>
            <p:cNvPr id="13" name="TextBox 13"/>
            <p:cNvSpPr txBox="1"/>
            <p:nvPr/>
          </p:nvSpPr>
          <p:spPr>
            <a:xfrm>
              <a:off x="0" y="-47625"/>
              <a:ext cx="2709333" cy="669257"/>
            </a:xfrm>
            <a:prstGeom prst="rect">
              <a:avLst/>
            </a:prstGeom>
            <a:grpFill/>
          </p:spPr>
          <p:txBody>
            <a:bodyPr lIns="50800" tIns="50800" rIns="50800" bIns="50800" rtlCol="0" anchor="ctr"/>
            <a:lstStyle/>
            <a:p>
              <a:pPr algn="ctr">
                <a:lnSpc>
                  <a:spcPts val="2520"/>
                </a:lnSpc>
                <a:spcBef>
                  <a:spcPct val="0"/>
                </a:spcBef>
              </a:pPr>
              <a:endParaRPr dirty="0"/>
            </a:p>
          </p:txBody>
        </p:sp>
      </p:grpSp>
      <p:grpSp>
        <p:nvGrpSpPr>
          <p:cNvPr id="14" name="Group 14"/>
          <p:cNvGrpSpPr/>
          <p:nvPr/>
        </p:nvGrpSpPr>
        <p:grpSpPr>
          <a:xfrm>
            <a:off x="-152400" y="21127015"/>
            <a:ext cx="30428400" cy="6946550"/>
            <a:chOff x="0" y="0"/>
            <a:chExt cx="2722971" cy="621632"/>
          </a:xfrm>
          <a:solidFill>
            <a:schemeClr val="accent6">
              <a:lumMod val="20000"/>
              <a:lumOff val="80000"/>
            </a:schemeClr>
          </a:solidFill>
        </p:grpSpPr>
        <p:sp>
          <p:nvSpPr>
            <p:cNvPr id="15" name="Freeform 15"/>
            <p:cNvSpPr/>
            <p:nvPr/>
          </p:nvSpPr>
          <p:spPr>
            <a:xfrm>
              <a:off x="0" y="0"/>
              <a:ext cx="2722971" cy="621632"/>
            </a:xfrm>
            <a:custGeom>
              <a:avLst/>
              <a:gdLst/>
              <a:ahLst/>
              <a:cxnLst/>
              <a:rect l="l" t="t" r="r" b="b"/>
              <a:pathLst>
                <a:path w="2722971" h="621632">
                  <a:moveTo>
                    <a:pt x="37910" y="0"/>
                  </a:moveTo>
                  <a:lnTo>
                    <a:pt x="2685061" y="0"/>
                  </a:lnTo>
                  <a:cubicBezTo>
                    <a:pt x="2695115" y="0"/>
                    <a:pt x="2704758" y="3994"/>
                    <a:pt x="2711868" y="11104"/>
                  </a:cubicBezTo>
                  <a:cubicBezTo>
                    <a:pt x="2718977" y="18213"/>
                    <a:pt x="2722971" y="27856"/>
                    <a:pt x="2722971" y="37910"/>
                  </a:cubicBezTo>
                  <a:lnTo>
                    <a:pt x="2722971" y="583721"/>
                  </a:lnTo>
                  <a:cubicBezTo>
                    <a:pt x="2722971" y="604659"/>
                    <a:pt x="2705998" y="621632"/>
                    <a:pt x="2685061" y="621632"/>
                  </a:cubicBezTo>
                  <a:lnTo>
                    <a:pt x="37910" y="621632"/>
                  </a:lnTo>
                  <a:cubicBezTo>
                    <a:pt x="16973" y="621632"/>
                    <a:pt x="0" y="604659"/>
                    <a:pt x="0" y="583721"/>
                  </a:cubicBezTo>
                  <a:lnTo>
                    <a:pt x="0" y="37910"/>
                  </a:lnTo>
                  <a:cubicBezTo>
                    <a:pt x="0" y="16973"/>
                    <a:pt x="16973" y="0"/>
                    <a:pt x="37910" y="0"/>
                  </a:cubicBezTo>
                  <a:close/>
                </a:path>
              </a:pathLst>
            </a:custGeom>
            <a:grpFill/>
          </p:spPr>
          <p:txBody>
            <a:bodyPr/>
            <a:lstStyle/>
            <a:p>
              <a:endParaRPr lang="en-IN" dirty="0"/>
            </a:p>
          </p:txBody>
        </p:sp>
        <p:sp>
          <p:nvSpPr>
            <p:cNvPr id="16" name="TextBox 16"/>
            <p:cNvSpPr txBox="1"/>
            <p:nvPr/>
          </p:nvSpPr>
          <p:spPr>
            <a:xfrm>
              <a:off x="0" y="-47625"/>
              <a:ext cx="2722971" cy="669257"/>
            </a:xfrm>
            <a:prstGeom prst="rect">
              <a:avLst/>
            </a:prstGeom>
            <a:grpFill/>
          </p:spPr>
          <p:txBody>
            <a:bodyPr lIns="50800" tIns="50800" rIns="50800" bIns="50800" rtlCol="0" anchor="ctr"/>
            <a:lstStyle/>
            <a:p>
              <a:pPr algn="ctr">
                <a:lnSpc>
                  <a:spcPts val="2520"/>
                </a:lnSpc>
                <a:spcBef>
                  <a:spcPct val="0"/>
                </a:spcBef>
              </a:pPr>
              <a:endParaRPr dirty="0"/>
            </a:p>
          </p:txBody>
        </p:sp>
      </p:grpSp>
      <p:grpSp>
        <p:nvGrpSpPr>
          <p:cNvPr id="17" name="Group 17"/>
          <p:cNvGrpSpPr/>
          <p:nvPr/>
        </p:nvGrpSpPr>
        <p:grpSpPr>
          <a:xfrm>
            <a:off x="537676" y="13743396"/>
            <a:ext cx="30276000" cy="6946550"/>
            <a:chOff x="0" y="0"/>
            <a:chExt cx="2709333" cy="621632"/>
          </a:xfrm>
          <a:solidFill>
            <a:schemeClr val="accent3">
              <a:lumMod val="20000"/>
              <a:lumOff val="80000"/>
            </a:schemeClr>
          </a:solidFill>
        </p:grpSpPr>
        <p:sp>
          <p:nvSpPr>
            <p:cNvPr id="18" name="Freeform 18"/>
            <p:cNvSpPr/>
            <p:nvPr/>
          </p:nvSpPr>
          <p:spPr>
            <a:xfrm>
              <a:off x="0" y="0"/>
              <a:ext cx="2709333" cy="621632"/>
            </a:xfrm>
            <a:custGeom>
              <a:avLst/>
              <a:gdLst/>
              <a:ahLst/>
              <a:cxnLst/>
              <a:rect l="l" t="t" r="r" b="b"/>
              <a:pathLst>
                <a:path w="2709333" h="621632">
                  <a:moveTo>
                    <a:pt x="38101" y="0"/>
                  </a:moveTo>
                  <a:lnTo>
                    <a:pt x="2671232" y="0"/>
                  </a:lnTo>
                  <a:cubicBezTo>
                    <a:pt x="2681337" y="0"/>
                    <a:pt x="2691028" y="4014"/>
                    <a:pt x="2698174" y="11160"/>
                  </a:cubicBezTo>
                  <a:cubicBezTo>
                    <a:pt x="2705319" y="18305"/>
                    <a:pt x="2709333" y="27996"/>
                    <a:pt x="2709333" y="38101"/>
                  </a:cubicBezTo>
                  <a:lnTo>
                    <a:pt x="2709333" y="583531"/>
                  </a:lnTo>
                  <a:cubicBezTo>
                    <a:pt x="2709333" y="604573"/>
                    <a:pt x="2692275" y="621632"/>
                    <a:pt x="2671232" y="621632"/>
                  </a:cubicBezTo>
                  <a:lnTo>
                    <a:pt x="38101" y="621632"/>
                  </a:lnTo>
                  <a:cubicBezTo>
                    <a:pt x="27996" y="621632"/>
                    <a:pt x="18305" y="617617"/>
                    <a:pt x="11160" y="610472"/>
                  </a:cubicBezTo>
                  <a:cubicBezTo>
                    <a:pt x="4014" y="603327"/>
                    <a:pt x="0" y="593636"/>
                    <a:pt x="0" y="583531"/>
                  </a:cubicBezTo>
                  <a:lnTo>
                    <a:pt x="0" y="38101"/>
                  </a:lnTo>
                  <a:cubicBezTo>
                    <a:pt x="0" y="27996"/>
                    <a:pt x="4014" y="18305"/>
                    <a:pt x="11160" y="11160"/>
                  </a:cubicBezTo>
                  <a:cubicBezTo>
                    <a:pt x="18305" y="4014"/>
                    <a:pt x="27996" y="0"/>
                    <a:pt x="38101" y="0"/>
                  </a:cubicBezTo>
                  <a:close/>
                </a:path>
              </a:pathLst>
            </a:custGeom>
            <a:grpFill/>
          </p:spPr>
          <p:txBody>
            <a:bodyPr/>
            <a:lstStyle/>
            <a:p>
              <a:endParaRPr lang="en-IN" dirty="0"/>
            </a:p>
          </p:txBody>
        </p:sp>
        <p:sp>
          <p:nvSpPr>
            <p:cNvPr id="19" name="TextBox 19"/>
            <p:cNvSpPr txBox="1"/>
            <p:nvPr/>
          </p:nvSpPr>
          <p:spPr>
            <a:xfrm>
              <a:off x="0" y="-47625"/>
              <a:ext cx="2709333" cy="669257"/>
            </a:xfrm>
            <a:prstGeom prst="rect">
              <a:avLst/>
            </a:prstGeom>
            <a:grpFill/>
          </p:spPr>
          <p:txBody>
            <a:bodyPr lIns="50800" tIns="50800" rIns="50800" bIns="50800" rtlCol="0" anchor="ctr"/>
            <a:lstStyle/>
            <a:p>
              <a:pPr algn="ctr">
                <a:lnSpc>
                  <a:spcPts val="2520"/>
                </a:lnSpc>
                <a:spcBef>
                  <a:spcPct val="0"/>
                </a:spcBef>
              </a:pPr>
              <a:endParaRPr dirty="0"/>
            </a:p>
          </p:txBody>
        </p:sp>
      </p:grpSp>
      <p:grpSp>
        <p:nvGrpSpPr>
          <p:cNvPr id="20" name="Group 20"/>
          <p:cNvGrpSpPr/>
          <p:nvPr/>
        </p:nvGrpSpPr>
        <p:grpSpPr>
          <a:xfrm>
            <a:off x="15826748" y="35871550"/>
            <a:ext cx="14449252" cy="6946550"/>
            <a:chOff x="0" y="0"/>
            <a:chExt cx="1293032" cy="621632"/>
          </a:xfrm>
          <a:solidFill>
            <a:schemeClr val="accent5">
              <a:lumMod val="20000"/>
              <a:lumOff val="80000"/>
            </a:schemeClr>
          </a:solidFill>
        </p:grpSpPr>
        <p:sp>
          <p:nvSpPr>
            <p:cNvPr id="21" name="Freeform 21"/>
            <p:cNvSpPr/>
            <p:nvPr/>
          </p:nvSpPr>
          <p:spPr>
            <a:xfrm>
              <a:off x="0" y="0"/>
              <a:ext cx="1293032" cy="621632"/>
            </a:xfrm>
            <a:custGeom>
              <a:avLst/>
              <a:gdLst/>
              <a:ahLst/>
              <a:cxnLst/>
              <a:rect l="l" t="t" r="r" b="b"/>
              <a:pathLst>
                <a:path w="1293032" h="621632">
                  <a:moveTo>
                    <a:pt x="79834" y="0"/>
                  </a:moveTo>
                  <a:lnTo>
                    <a:pt x="1213198" y="0"/>
                  </a:lnTo>
                  <a:cubicBezTo>
                    <a:pt x="1234371" y="0"/>
                    <a:pt x="1254677" y="8411"/>
                    <a:pt x="1269649" y="23383"/>
                  </a:cubicBezTo>
                  <a:cubicBezTo>
                    <a:pt x="1284621" y="38355"/>
                    <a:pt x="1293032" y="58661"/>
                    <a:pt x="1293032" y="79834"/>
                  </a:cubicBezTo>
                  <a:lnTo>
                    <a:pt x="1293032" y="541797"/>
                  </a:lnTo>
                  <a:cubicBezTo>
                    <a:pt x="1293032" y="562971"/>
                    <a:pt x="1284621" y="583277"/>
                    <a:pt x="1269649" y="598249"/>
                  </a:cubicBezTo>
                  <a:cubicBezTo>
                    <a:pt x="1254677" y="613221"/>
                    <a:pt x="1234371" y="621632"/>
                    <a:pt x="1213198" y="621632"/>
                  </a:cubicBezTo>
                  <a:lnTo>
                    <a:pt x="79834" y="621632"/>
                  </a:lnTo>
                  <a:cubicBezTo>
                    <a:pt x="58661" y="621632"/>
                    <a:pt x="38355" y="613221"/>
                    <a:pt x="23383" y="598249"/>
                  </a:cubicBezTo>
                  <a:cubicBezTo>
                    <a:pt x="8411" y="583277"/>
                    <a:pt x="0" y="562971"/>
                    <a:pt x="0" y="541797"/>
                  </a:cubicBezTo>
                  <a:lnTo>
                    <a:pt x="0" y="79834"/>
                  </a:lnTo>
                  <a:cubicBezTo>
                    <a:pt x="0" y="58661"/>
                    <a:pt x="8411" y="38355"/>
                    <a:pt x="23383" y="23383"/>
                  </a:cubicBezTo>
                  <a:cubicBezTo>
                    <a:pt x="38355" y="8411"/>
                    <a:pt x="58661" y="0"/>
                    <a:pt x="79834" y="0"/>
                  </a:cubicBezTo>
                  <a:close/>
                </a:path>
              </a:pathLst>
            </a:custGeom>
            <a:grpFill/>
          </p:spPr>
          <p:txBody>
            <a:bodyPr/>
            <a:lstStyle/>
            <a:p>
              <a:endParaRPr lang="en-IN" dirty="0"/>
            </a:p>
          </p:txBody>
        </p:sp>
        <p:sp>
          <p:nvSpPr>
            <p:cNvPr id="22" name="TextBox 22"/>
            <p:cNvSpPr txBox="1"/>
            <p:nvPr/>
          </p:nvSpPr>
          <p:spPr>
            <a:xfrm>
              <a:off x="0" y="-47625"/>
              <a:ext cx="1293032" cy="669257"/>
            </a:xfrm>
            <a:prstGeom prst="rect">
              <a:avLst/>
            </a:prstGeom>
            <a:grpFill/>
          </p:spPr>
          <p:txBody>
            <a:bodyPr lIns="50800" tIns="50800" rIns="50800" bIns="50800" rtlCol="0" anchor="ctr"/>
            <a:lstStyle/>
            <a:p>
              <a:pPr algn="ctr">
                <a:lnSpc>
                  <a:spcPts val="2520"/>
                </a:lnSpc>
                <a:spcBef>
                  <a:spcPct val="0"/>
                </a:spcBef>
              </a:pPr>
              <a:endParaRPr dirty="0"/>
            </a:p>
          </p:txBody>
        </p:sp>
      </p:grpSp>
      <p:sp>
        <p:nvSpPr>
          <p:cNvPr id="27" name="TextBox 27"/>
          <p:cNvSpPr txBox="1"/>
          <p:nvPr/>
        </p:nvSpPr>
        <p:spPr>
          <a:xfrm>
            <a:off x="920513" y="6288751"/>
            <a:ext cx="21692604" cy="6576159"/>
          </a:xfrm>
          <a:prstGeom prst="rect">
            <a:avLst/>
          </a:prstGeom>
        </p:spPr>
        <p:txBody>
          <a:bodyPr lIns="0" tIns="0" rIns="0" bIns="0" rtlCol="0" anchor="t">
            <a:spAutoFit/>
          </a:bodyPr>
          <a:lstStyle/>
          <a:p>
            <a:pPr algn="just">
              <a:lnSpc>
                <a:spcPts val="5166"/>
              </a:lnSpc>
            </a:pPr>
            <a:r>
              <a:rPr lang="en-US" sz="4800" b="1" dirty="0">
                <a:solidFill>
                  <a:srgbClr val="000000"/>
                </a:solidFill>
                <a:latin typeface="Times New Roman" panose="02020603050405020304" pitchFamily="18" charset="0"/>
                <a:ea typeface="Georgia Pro Bold"/>
                <a:cs typeface="Times New Roman" panose="02020603050405020304" pitchFamily="18" charset="0"/>
                <a:sym typeface="Georgia Pro Bold"/>
              </a:rPr>
              <a:t>1.</a:t>
            </a:r>
            <a:r>
              <a:rPr lang="en-US" sz="4800" dirty="0">
                <a:solidFill>
                  <a:srgbClr val="000000"/>
                </a:solidFill>
                <a:latin typeface="Times New Roman" panose="02020603050405020304" pitchFamily="18" charset="0"/>
                <a:ea typeface="Georgia Pro"/>
                <a:cs typeface="Times New Roman" panose="02020603050405020304" pitchFamily="18" charset="0"/>
                <a:sym typeface="Georgia Pro"/>
              </a:rPr>
              <a:t> </a:t>
            </a:r>
            <a:r>
              <a:rPr lang="en-US" sz="4800" b="1" dirty="0">
                <a:solidFill>
                  <a:srgbClr val="000000"/>
                </a:solidFill>
                <a:latin typeface="Times New Roman" panose="02020603050405020304" pitchFamily="18" charset="0"/>
                <a:ea typeface="Georgia Pro Bold"/>
                <a:cs typeface="Times New Roman" panose="02020603050405020304" pitchFamily="18" charset="0"/>
                <a:sym typeface="Georgia Pro Bold"/>
              </a:rPr>
              <a:t>Background </a:t>
            </a:r>
          </a:p>
          <a:p>
            <a:r>
              <a:rPr lang="en-IN" sz="3200" dirty="0">
                <a:latin typeface="Times New Roman" panose="02020603050405020304" pitchFamily="18" charset="0"/>
                <a:cs typeface="Times New Roman" panose="02020603050405020304" pitchFamily="18" charset="0"/>
              </a:rPr>
              <a:t>Physical inactivity is now one of the biggest world-wide population health issues, especially in adults (ranging in age 18 years and older) with 1.4 billion adults failing to meet the suggested standard levels of physical output as per the World Health Organization (WHO, 2021). In adults, prolonged sedentary behaviour and the lack of physical activity contribute to the high rates of cardiovascular diseases, type 2 diabetes, obesity, some types of cancers, and premature deaths (WHO, 2021). Old-fashioned techniques such community-based exercise sessions, public awareness programs, and digital technologies such as bionic wristbands have been introduced. The intervention selected is the Life Lift that is based upon wearable technology but incorporates gamification techniques, real-time tracking and customised feedback to facilitate the continuation of the physical activity and in solving the problem of sedentary lifestyles in adults. Physical inactivity among adults is closely linked with a higher healthcare cost, lower productivity, mental health problems, and chronic disease morbidity. Adults are more than ever prone to sedentary lifestyles due to modern lifestyles typified by office employment, which is combined with a lot of time spent in front of the screen and less time in physical activities. Devoid of proper and involving processes, physical inactivity will remain as a source of increase in non-communicable diseases in the world.</a:t>
            </a:r>
          </a:p>
        </p:txBody>
      </p:sp>
      <p:sp>
        <p:nvSpPr>
          <p:cNvPr id="28" name="TextBox 28"/>
          <p:cNvSpPr txBox="1"/>
          <p:nvPr/>
        </p:nvSpPr>
        <p:spPr>
          <a:xfrm>
            <a:off x="10412648" y="28977514"/>
            <a:ext cx="19403106" cy="6927666"/>
          </a:xfrm>
          <a:prstGeom prst="rect">
            <a:avLst/>
          </a:prstGeom>
        </p:spPr>
        <p:txBody>
          <a:bodyPr lIns="0" tIns="0" rIns="0" bIns="0" rtlCol="0" anchor="t">
            <a:spAutoFit/>
          </a:bodyPr>
          <a:lstStyle/>
          <a:p>
            <a:pPr algn="just">
              <a:lnSpc>
                <a:spcPts val="5298"/>
              </a:lnSpc>
            </a:pPr>
            <a:r>
              <a:rPr lang="en-US" sz="4400" b="1" dirty="0">
                <a:solidFill>
                  <a:srgbClr val="000000"/>
                </a:solidFill>
                <a:latin typeface="Times New Roman" panose="02020603050405020304" pitchFamily="18" charset="0"/>
                <a:ea typeface="Georgia Pro Bold"/>
                <a:cs typeface="Times New Roman" panose="02020603050405020304" pitchFamily="18" charset="0"/>
                <a:sym typeface="Georgia Pro Bold"/>
              </a:rPr>
              <a:t>4. Expected Outcome</a:t>
            </a:r>
            <a:r>
              <a:rPr lang="en-US" sz="3600" b="1" dirty="0">
                <a:solidFill>
                  <a:srgbClr val="000000"/>
                </a:solidFill>
                <a:latin typeface="Times New Roman" panose="02020603050405020304" pitchFamily="18" charset="0"/>
                <a:ea typeface="Georgia Pro Bold"/>
                <a:cs typeface="Times New Roman" panose="02020603050405020304" pitchFamily="18" charset="0"/>
                <a:sym typeface="Georgia Pro Bold"/>
              </a:rPr>
              <a:t>s </a:t>
            </a:r>
          </a:p>
          <a:p>
            <a:r>
              <a:rPr lang="en-IN" sz="3600" dirty="0">
                <a:latin typeface="Times New Roman" panose="02020603050405020304" pitchFamily="18" charset="0"/>
                <a:cs typeface="Times New Roman" panose="02020603050405020304" pitchFamily="18" charset="0"/>
              </a:rPr>
              <a:t>It is assumed that when the Health Belief Model is applied in Life Lift, adults will have a better perceptions of risk awareness, motivation, as well as long-term physical activity behaviour (Rodrigues </a:t>
            </a:r>
            <a:r>
              <a:rPr lang="en-IN" sz="3600" i="1" dirty="0">
                <a:latin typeface="Times New Roman" panose="02020603050405020304" pitchFamily="18" charset="0"/>
                <a:cs typeface="Times New Roman" panose="02020603050405020304" pitchFamily="18" charset="0"/>
              </a:rPr>
              <a:t>et al</a:t>
            </a:r>
            <a:r>
              <a:rPr lang="en-IN" sz="3600" dirty="0">
                <a:latin typeface="Times New Roman" panose="02020603050405020304" pitchFamily="18" charset="0"/>
                <a:cs typeface="Times New Roman" panose="02020603050405020304" pitchFamily="18" charset="0"/>
              </a:rPr>
              <a:t>. 2023). It has been found that wearable and gamified interventions have the ability to bring about major improvements in the number of steps walked and moderate to vigorous exercise. Thus, in the short-term, one can expect improvements whereas, in the long-term, the change in behaviour is conditional upon sustained engagement strategies and usability. Victorious intervention might decrease sedentary behaviour and decrease cardiometabolic risk factors in the event that it is successful, and would lead to better population health outcomes, and would reduce the burden on the health care system related to lifestyle diseases.</a:t>
            </a:r>
          </a:p>
          <a:p>
            <a:endParaRPr lang="en-US" sz="3784" dirty="0">
              <a:solidFill>
                <a:srgbClr val="000000"/>
              </a:solidFill>
              <a:latin typeface="Georgia Pro"/>
              <a:ea typeface="Georgia Pro"/>
              <a:cs typeface="Georgia Pro"/>
              <a:sym typeface="Georgia Pro"/>
            </a:endParaRPr>
          </a:p>
          <a:p>
            <a:pPr algn="just">
              <a:lnSpc>
                <a:spcPts val="5298"/>
              </a:lnSpc>
              <a:spcBef>
                <a:spcPct val="0"/>
              </a:spcBef>
            </a:pPr>
            <a:endParaRPr lang="en-US" sz="3784" dirty="0">
              <a:solidFill>
                <a:srgbClr val="000000"/>
              </a:solidFill>
              <a:latin typeface="Georgia Pro"/>
              <a:ea typeface="Georgia Pro"/>
              <a:cs typeface="Georgia Pro"/>
              <a:sym typeface="Georgia Pro"/>
            </a:endParaRPr>
          </a:p>
        </p:txBody>
      </p:sp>
      <p:sp>
        <p:nvSpPr>
          <p:cNvPr id="29" name="TextBox 29"/>
          <p:cNvSpPr txBox="1"/>
          <p:nvPr/>
        </p:nvSpPr>
        <p:spPr>
          <a:xfrm>
            <a:off x="1129931" y="21360223"/>
            <a:ext cx="18984270" cy="6217087"/>
          </a:xfrm>
          <a:prstGeom prst="rect">
            <a:avLst/>
          </a:prstGeom>
        </p:spPr>
        <p:txBody>
          <a:bodyPr lIns="0" tIns="0" rIns="0" bIns="0" rtlCol="0" anchor="t">
            <a:spAutoFit/>
          </a:bodyPr>
          <a:lstStyle/>
          <a:p>
            <a:r>
              <a:rPr lang="en-US" sz="4400" b="1" dirty="0">
                <a:solidFill>
                  <a:srgbClr val="000000"/>
                </a:solidFill>
                <a:latin typeface="Times New Roman" panose="02020603050405020304" pitchFamily="18" charset="0"/>
                <a:ea typeface="Georgia Pro Bold"/>
                <a:cs typeface="Times New Roman" panose="02020603050405020304" pitchFamily="18" charset="0"/>
                <a:sym typeface="Georgia Pro Bold"/>
              </a:rPr>
              <a:t>3</a:t>
            </a:r>
            <a:r>
              <a:rPr lang="en-IN" sz="4400" b="1" dirty="0">
                <a:latin typeface="Times New Roman" panose="02020603050405020304" pitchFamily="18" charset="0"/>
                <a:cs typeface="Times New Roman" panose="02020603050405020304" pitchFamily="18" charset="0"/>
              </a:rPr>
              <a:t>3. Health Belief Model (HBM)</a:t>
            </a:r>
          </a:p>
          <a:p>
            <a:r>
              <a:rPr lang="en-IN" sz="4000" dirty="0">
                <a:latin typeface="Times New Roman" panose="02020603050405020304" pitchFamily="18" charset="0"/>
                <a:cs typeface="Times New Roman" panose="02020603050405020304" pitchFamily="18" charset="0"/>
              </a:rPr>
              <a:t>HBM is a model of health behaviours where individual thoughts and perceptions regarding perils of the disease and the advantages of action are explained. The model comprises of perceived susceptibility, perceived severity, perceived benefit, perceived barriers, cues to action and self-efficacy. Life Lift utilises HBM by creating awareness about the vulnerability of adult people to chronic illnesses due to lack of exercise and the severity of health complications in the long term perspective. The app notes the advantages of engaging in physical exercise regularly including cardiovascular health, weight loss and mental health benefits. The perceived barriers, which are lack of time, motivation and awareness, are offered via gamification, reminding and customised goal setting (Zuma </a:t>
            </a:r>
            <a:r>
              <a:rPr lang="en-IN" sz="4000" i="1" dirty="0">
                <a:latin typeface="Times New Roman" panose="02020603050405020304" pitchFamily="18" charset="0"/>
                <a:cs typeface="Times New Roman" panose="02020603050405020304" pitchFamily="18" charset="0"/>
              </a:rPr>
              <a:t>et al</a:t>
            </a:r>
            <a:r>
              <a:rPr lang="en-IN" sz="4000" dirty="0">
                <a:latin typeface="Times New Roman" panose="02020603050405020304" pitchFamily="18" charset="0"/>
                <a:cs typeface="Times New Roman" panose="02020603050405020304" pitchFamily="18" charset="0"/>
              </a:rPr>
              <a:t>. 2022). </a:t>
            </a:r>
          </a:p>
        </p:txBody>
      </p:sp>
      <p:sp>
        <p:nvSpPr>
          <p:cNvPr id="30" name="TextBox 30"/>
          <p:cNvSpPr txBox="1"/>
          <p:nvPr/>
        </p:nvSpPr>
        <p:spPr>
          <a:xfrm>
            <a:off x="8473280" y="13822183"/>
            <a:ext cx="21342474" cy="5552802"/>
          </a:xfrm>
          <a:prstGeom prst="rect">
            <a:avLst/>
          </a:prstGeom>
          <a:solidFill>
            <a:schemeClr val="accent3">
              <a:lumMod val="20000"/>
              <a:lumOff val="80000"/>
            </a:schemeClr>
          </a:solidFill>
        </p:spPr>
        <p:txBody>
          <a:bodyPr lIns="0" tIns="0" rIns="0" bIns="0" rtlCol="0" anchor="t">
            <a:spAutoFit/>
          </a:bodyPr>
          <a:lstStyle/>
          <a:p>
            <a:pPr algn="just">
              <a:lnSpc>
                <a:spcPts val="4924"/>
              </a:lnSpc>
            </a:pPr>
            <a:r>
              <a:rPr lang="en-US" sz="4800" b="1" dirty="0">
                <a:solidFill>
                  <a:srgbClr val="000000"/>
                </a:solidFill>
                <a:latin typeface="Times New Roman" panose="02020603050405020304" pitchFamily="18" charset="0"/>
                <a:ea typeface="Georgia Pro Bold"/>
                <a:cs typeface="Times New Roman" panose="02020603050405020304" pitchFamily="18" charset="0"/>
                <a:sym typeface="Georgia Pro Bold"/>
              </a:rPr>
              <a:t>2. Health Promotion Values and Principles </a:t>
            </a:r>
          </a:p>
          <a:p>
            <a:r>
              <a:rPr lang="en-IN" sz="3200" b="1" dirty="0">
                <a:latin typeface="Times New Roman" panose="02020603050405020304" pitchFamily="18" charset="0"/>
                <a:cs typeface="Times New Roman" panose="02020603050405020304" pitchFamily="18" charset="0"/>
              </a:rPr>
              <a:t>Empowerment:</a:t>
            </a:r>
            <a:r>
              <a:rPr lang="en-IN" sz="3200" dirty="0">
                <a:latin typeface="Times New Roman" panose="02020603050405020304" pitchFamily="18" charset="0"/>
                <a:cs typeface="Times New Roman" panose="02020603050405020304" pitchFamily="18" charset="0"/>
              </a:rPr>
              <a:t> Life Lift empowers the constituents of adults by providing them with control over their health via self-monitoring instruments, individualised goal establishing, and real-time feedback. The users are actively involved in self-management of physical activity. </a:t>
            </a:r>
          </a:p>
          <a:p>
            <a:r>
              <a:rPr lang="en-IN" sz="3200" b="1" dirty="0">
                <a:latin typeface="Times New Roman" panose="02020603050405020304" pitchFamily="18" charset="0"/>
                <a:cs typeface="Times New Roman" panose="02020603050405020304" pitchFamily="18" charset="0"/>
              </a:rPr>
              <a:t>Equity:</a:t>
            </a:r>
            <a:r>
              <a:rPr lang="en-IN" sz="3200" dirty="0">
                <a:latin typeface="Times New Roman" panose="02020603050405020304" pitchFamily="18" charset="0"/>
                <a:cs typeface="Times New Roman" panose="02020603050405020304" pitchFamily="18" charset="0"/>
              </a:rPr>
              <a:t> The intervention endorses equity because the application is affordable, easy to use and compatible with low-cost smart phones and wearable devices, eliminating digital health disparities (Mohammed </a:t>
            </a:r>
            <a:r>
              <a:rPr lang="en-IN" sz="3200" i="1" dirty="0">
                <a:latin typeface="Times New Roman" panose="02020603050405020304" pitchFamily="18" charset="0"/>
                <a:cs typeface="Times New Roman" panose="02020603050405020304" pitchFamily="18" charset="0"/>
              </a:rPr>
              <a:t>et al.</a:t>
            </a:r>
            <a:r>
              <a:rPr lang="en-IN" sz="3200" dirty="0">
                <a:latin typeface="Times New Roman" panose="02020603050405020304" pitchFamily="18" charset="0"/>
                <a:cs typeface="Times New Roman" panose="02020603050405020304" pitchFamily="18" charset="0"/>
              </a:rPr>
              <a:t> 2024). </a:t>
            </a:r>
          </a:p>
          <a:p>
            <a:r>
              <a:rPr lang="en-IN" sz="3200" b="1" dirty="0">
                <a:latin typeface="Times New Roman" panose="02020603050405020304" pitchFamily="18" charset="0"/>
                <a:cs typeface="Times New Roman" panose="02020603050405020304" pitchFamily="18" charset="0"/>
              </a:rPr>
              <a:t>Participation: </a:t>
            </a:r>
            <a:r>
              <a:rPr lang="en-IN" sz="3200" dirty="0">
                <a:latin typeface="Times New Roman" panose="02020603050405020304" pitchFamily="18" charset="0"/>
                <a:cs typeface="Times New Roman" panose="02020603050405020304" pitchFamily="18" charset="0"/>
              </a:rPr>
              <a:t>The social leader boards, peer challenges and community engagement interfaces will attract participation making use of it more accountable and motivated. Prevention: This intervention is aimed at primary prevention in promoting physical activity on a daily basis to lessen the risk of getting non-communicable diseases before they arise. </a:t>
            </a:r>
          </a:p>
          <a:p>
            <a:r>
              <a:rPr lang="en-IN" sz="3200" b="1" dirty="0">
                <a:latin typeface="Times New Roman" panose="02020603050405020304" pitchFamily="18" charset="0"/>
                <a:cs typeface="Times New Roman" panose="02020603050405020304" pitchFamily="18" charset="0"/>
              </a:rPr>
              <a:t>Socio-ecological approach:</a:t>
            </a:r>
            <a:r>
              <a:rPr lang="en-IN" sz="3200" dirty="0">
                <a:latin typeface="Times New Roman" panose="02020603050405020304" pitchFamily="18" charset="0"/>
                <a:cs typeface="Times New Roman" panose="02020603050405020304" pitchFamily="18" charset="0"/>
              </a:rPr>
              <a:t> Life lift recognises the contributions of individual and social and environmental aspects to behaviour and incorporates the social support systems to improve behaviour change.</a:t>
            </a:r>
          </a:p>
        </p:txBody>
      </p:sp>
      <p:sp>
        <p:nvSpPr>
          <p:cNvPr id="31" name="TextBox 31"/>
          <p:cNvSpPr txBox="1"/>
          <p:nvPr/>
        </p:nvSpPr>
        <p:spPr>
          <a:xfrm>
            <a:off x="537676" y="36307125"/>
            <a:ext cx="14116536" cy="5848524"/>
          </a:xfrm>
          <a:prstGeom prst="rect">
            <a:avLst/>
          </a:prstGeom>
        </p:spPr>
        <p:txBody>
          <a:bodyPr lIns="0" tIns="0" rIns="0" bIns="0" rtlCol="0" anchor="t">
            <a:spAutoFit/>
          </a:bodyPr>
          <a:lstStyle/>
          <a:p>
            <a:pPr algn="just">
              <a:lnSpc>
                <a:spcPts val="5814"/>
              </a:lnSpc>
            </a:pPr>
            <a:r>
              <a:rPr lang="en-US" sz="2800" b="1" dirty="0">
                <a:solidFill>
                  <a:srgbClr val="000000"/>
                </a:solidFill>
                <a:latin typeface="Times New Roman" panose="02020603050405020304" pitchFamily="18" charset="0"/>
                <a:ea typeface="Georgia Pro Bold"/>
                <a:cs typeface="Times New Roman" panose="02020603050405020304" pitchFamily="18" charset="0"/>
                <a:sym typeface="Georgia Pro Bold"/>
              </a:rPr>
              <a:t>5. Conclusion</a:t>
            </a:r>
          </a:p>
          <a:p>
            <a:pPr algn="just">
              <a:lnSpc>
                <a:spcPts val="5814"/>
              </a:lnSpc>
            </a:pPr>
            <a:r>
              <a:rPr lang="en-IN" sz="2800" dirty="0">
                <a:latin typeface="Times New Roman" panose="02020603050405020304" pitchFamily="18" charset="0"/>
                <a:cs typeface="Times New Roman" panose="02020603050405020304" pitchFamily="18" charset="0"/>
              </a:rPr>
              <a:t>Life Lift shows how physical inactivity can be dealt with through digital health innovation and the use of the behavioural theory. Digital literacy should be enhanced through educational programs in order to reduce health disparities. In the research case, there is the need to do more longitudinal and cost-effectiveness research to assess sustainability and scalability. The wearable technology in combination with gamification provides a prospective, theory-based solution to the active lifestyle promotion and the further development of digital health promotion in the contemporary society of health practitioners.</a:t>
            </a:r>
            <a:endParaRPr lang="en-US" sz="2800" dirty="0">
              <a:solidFill>
                <a:srgbClr val="000000"/>
              </a:solidFill>
              <a:latin typeface="Times New Roman" panose="02020603050405020304" pitchFamily="18" charset="0"/>
              <a:ea typeface="Georgia Pro"/>
              <a:cs typeface="Times New Roman" panose="02020603050405020304" pitchFamily="18" charset="0"/>
              <a:sym typeface="Georgia Pro"/>
            </a:endParaRPr>
          </a:p>
        </p:txBody>
      </p:sp>
      <p:sp>
        <p:nvSpPr>
          <p:cNvPr id="32" name="TextBox 32"/>
          <p:cNvSpPr txBox="1"/>
          <p:nvPr/>
        </p:nvSpPr>
        <p:spPr>
          <a:xfrm>
            <a:off x="16473708" y="36198560"/>
            <a:ext cx="13342046" cy="6235168"/>
          </a:xfrm>
          <a:prstGeom prst="rect">
            <a:avLst/>
          </a:prstGeom>
        </p:spPr>
        <p:txBody>
          <a:bodyPr lIns="0" tIns="0" rIns="0" bIns="0" rtlCol="0" anchor="t">
            <a:spAutoFit/>
          </a:bodyPr>
          <a:lstStyle/>
          <a:p>
            <a:pPr algn="just">
              <a:lnSpc>
                <a:spcPts val="3389"/>
              </a:lnSpc>
            </a:pPr>
            <a:r>
              <a:rPr lang="en-US" sz="2800" b="1" dirty="0">
                <a:solidFill>
                  <a:srgbClr val="000000"/>
                </a:solidFill>
                <a:latin typeface="Times New Roman" panose="02020603050405020304" pitchFamily="18" charset="0"/>
                <a:ea typeface="Georgia Pro Bold"/>
                <a:cs typeface="Times New Roman" panose="02020603050405020304" pitchFamily="18" charset="0"/>
                <a:sym typeface="Georgia Pro Bold"/>
              </a:rPr>
              <a:t>Reference List</a:t>
            </a:r>
          </a:p>
          <a:p>
            <a:r>
              <a:rPr lang="en-IN" sz="2800" dirty="0">
                <a:latin typeface="Times New Roman" panose="02020603050405020304" pitchFamily="18" charset="0"/>
                <a:cs typeface="Times New Roman" panose="02020603050405020304" pitchFamily="18" charset="0"/>
              </a:rPr>
              <a:t>Mohammed, M., Fatemah, A. and Hassan, L., 2024. Effects of gamification on motivations of elementary school students: An action research field experiment. </a:t>
            </a:r>
            <a:r>
              <a:rPr lang="en-IN" sz="2800" i="1" dirty="0">
                <a:latin typeface="Times New Roman" panose="02020603050405020304" pitchFamily="18" charset="0"/>
                <a:cs typeface="Times New Roman" panose="02020603050405020304" pitchFamily="18" charset="0"/>
              </a:rPr>
              <a:t>Simulation &amp; Gaming</a:t>
            </a:r>
            <a:r>
              <a:rPr lang="en-IN" sz="2800" dirty="0">
                <a:latin typeface="Times New Roman" panose="02020603050405020304" pitchFamily="18" charset="0"/>
                <a:cs typeface="Times New Roman" panose="02020603050405020304" pitchFamily="18" charset="0"/>
              </a:rPr>
              <a:t>, </a:t>
            </a:r>
            <a:r>
              <a:rPr lang="en-IN" sz="2800" i="1" dirty="0">
                <a:latin typeface="Times New Roman" panose="02020603050405020304" pitchFamily="18" charset="0"/>
                <a:cs typeface="Times New Roman" panose="02020603050405020304" pitchFamily="18" charset="0"/>
              </a:rPr>
              <a:t>55</a:t>
            </a:r>
            <a:r>
              <a:rPr lang="en-IN" sz="2800" dirty="0">
                <a:latin typeface="Times New Roman" panose="02020603050405020304" pitchFamily="18" charset="0"/>
                <a:cs typeface="Times New Roman" panose="02020603050405020304" pitchFamily="18" charset="0"/>
              </a:rPr>
              <a:t>(4), pp.600-636. </a:t>
            </a:r>
            <a:r>
              <a:rPr lang="en-IN" sz="2800" u="sng" dirty="0">
                <a:latin typeface="Times New Roman" panose="02020603050405020304" pitchFamily="18" charset="0"/>
                <a:cs typeface="Times New Roman" panose="02020603050405020304" pitchFamily="18" charset="0"/>
                <a:hlinkClick r:id="rId2"/>
              </a:rPr>
              <a:t>https://doi.org/10.1177/10468781241237389</a:t>
            </a:r>
            <a:endParaRPr lang="en-IN" sz="2800" dirty="0">
              <a:latin typeface="Times New Roman" panose="02020603050405020304" pitchFamily="18" charset="0"/>
              <a:cs typeface="Times New Roman" panose="02020603050405020304" pitchFamily="18" charset="0"/>
            </a:endParaRPr>
          </a:p>
          <a:p>
            <a:r>
              <a:rPr lang="en-IN" sz="2800" dirty="0">
                <a:latin typeface="Times New Roman" panose="02020603050405020304" pitchFamily="18" charset="0"/>
                <a:cs typeface="Times New Roman" panose="02020603050405020304" pitchFamily="18" charset="0"/>
              </a:rPr>
              <a:t>Rodrigues, F., Figueiredo, N., Jacinto, M., Monteiro, D. and </a:t>
            </a:r>
            <a:r>
              <a:rPr lang="en-IN" sz="2800" dirty="0" err="1">
                <a:latin typeface="Times New Roman" panose="02020603050405020304" pitchFamily="18" charset="0"/>
                <a:cs typeface="Times New Roman" panose="02020603050405020304" pitchFamily="18" charset="0"/>
              </a:rPr>
              <a:t>Morouço</a:t>
            </a:r>
            <a:r>
              <a:rPr lang="en-IN" sz="2800" dirty="0">
                <a:latin typeface="Times New Roman" panose="02020603050405020304" pitchFamily="18" charset="0"/>
                <a:cs typeface="Times New Roman" panose="02020603050405020304" pitchFamily="18" charset="0"/>
              </a:rPr>
              <a:t>, P., 2023. Social-cognitive theories to explain physical activity. </a:t>
            </a:r>
            <a:r>
              <a:rPr lang="en-IN" sz="2800" i="1" dirty="0">
                <a:latin typeface="Times New Roman" panose="02020603050405020304" pitchFamily="18" charset="0"/>
                <a:cs typeface="Times New Roman" panose="02020603050405020304" pitchFamily="18" charset="0"/>
              </a:rPr>
              <a:t>Education sciences</a:t>
            </a:r>
            <a:r>
              <a:rPr lang="en-IN" sz="2800" dirty="0">
                <a:latin typeface="Times New Roman" panose="02020603050405020304" pitchFamily="18" charset="0"/>
                <a:cs typeface="Times New Roman" panose="02020603050405020304" pitchFamily="18" charset="0"/>
              </a:rPr>
              <a:t>, </a:t>
            </a:r>
            <a:r>
              <a:rPr lang="en-IN" sz="2800" i="1" dirty="0">
                <a:latin typeface="Times New Roman" panose="02020603050405020304" pitchFamily="18" charset="0"/>
                <a:cs typeface="Times New Roman" panose="02020603050405020304" pitchFamily="18" charset="0"/>
              </a:rPr>
              <a:t>13</a:t>
            </a:r>
            <a:r>
              <a:rPr lang="en-IN" sz="2800" dirty="0">
                <a:latin typeface="Times New Roman" panose="02020603050405020304" pitchFamily="18" charset="0"/>
                <a:cs typeface="Times New Roman" panose="02020603050405020304" pitchFamily="18" charset="0"/>
              </a:rPr>
              <a:t>(2), p.122. </a:t>
            </a:r>
            <a:r>
              <a:rPr lang="en-IN" sz="2800" u="sng" dirty="0">
                <a:latin typeface="Times New Roman" panose="02020603050405020304" pitchFamily="18" charset="0"/>
                <a:cs typeface="Times New Roman" panose="02020603050405020304" pitchFamily="18" charset="0"/>
                <a:hlinkClick r:id="rId3"/>
              </a:rPr>
              <a:t>https://doi.org/10.3390/educsci13020122</a:t>
            </a:r>
            <a:endParaRPr lang="en-IN" sz="2800" dirty="0">
              <a:latin typeface="Times New Roman" panose="02020603050405020304" pitchFamily="18" charset="0"/>
              <a:cs typeface="Times New Roman" panose="02020603050405020304" pitchFamily="18" charset="0"/>
            </a:endParaRPr>
          </a:p>
          <a:p>
            <a:r>
              <a:rPr lang="en-IN" sz="2800" dirty="0">
                <a:latin typeface="Times New Roman" panose="02020603050405020304" pitchFamily="18" charset="0"/>
                <a:cs typeface="Times New Roman" panose="02020603050405020304" pitchFamily="18" charset="0"/>
              </a:rPr>
              <a:t>WHO (2021). </a:t>
            </a:r>
            <a:r>
              <a:rPr lang="en-IN" sz="2800" i="1" dirty="0">
                <a:latin typeface="Times New Roman" panose="02020603050405020304" pitchFamily="18" charset="0"/>
                <a:cs typeface="Times New Roman" panose="02020603050405020304" pitchFamily="18" charset="0"/>
              </a:rPr>
              <a:t>Physical activity fact sheet. </a:t>
            </a:r>
            <a:r>
              <a:rPr lang="en-IN" sz="2800" dirty="0">
                <a:latin typeface="Times New Roman" panose="02020603050405020304" pitchFamily="18" charset="0"/>
                <a:cs typeface="Times New Roman" panose="02020603050405020304" pitchFamily="18" charset="0"/>
              </a:rPr>
              <a:t>Available at: </a:t>
            </a:r>
            <a:r>
              <a:rPr lang="en-IN" sz="2800" u="sng" dirty="0">
                <a:latin typeface="Times New Roman" panose="02020603050405020304" pitchFamily="18" charset="0"/>
                <a:cs typeface="Times New Roman" panose="02020603050405020304" pitchFamily="18" charset="0"/>
                <a:hlinkClick r:id="rId4"/>
              </a:rPr>
              <a:t>https://www.who.int/publications/i/item/WHO-HEP-HPR-RUN-2021.2</a:t>
            </a:r>
            <a:r>
              <a:rPr lang="en-IN" sz="2800" dirty="0">
                <a:latin typeface="Times New Roman" panose="02020603050405020304" pitchFamily="18" charset="0"/>
                <a:cs typeface="Times New Roman" panose="02020603050405020304" pitchFamily="18" charset="0"/>
              </a:rPr>
              <a:t>. </a:t>
            </a:r>
          </a:p>
          <a:p>
            <a:r>
              <a:rPr lang="en-IN" sz="2800" dirty="0">
                <a:latin typeface="Times New Roman" panose="02020603050405020304" pitchFamily="18" charset="0"/>
                <a:cs typeface="Times New Roman" panose="02020603050405020304" pitchFamily="18" charset="0"/>
              </a:rPr>
              <a:t>Zuma, T., Seeley, J., </a:t>
            </a:r>
            <a:r>
              <a:rPr lang="en-IN" sz="2800" dirty="0" err="1">
                <a:latin typeface="Times New Roman" panose="02020603050405020304" pitchFamily="18" charset="0"/>
                <a:cs typeface="Times New Roman" panose="02020603050405020304" pitchFamily="18" charset="0"/>
              </a:rPr>
              <a:t>Hlongwane</a:t>
            </a:r>
            <a:r>
              <a:rPr lang="en-IN" sz="2800" dirty="0">
                <a:latin typeface="Times New Roman" panose="02020603050405020304" pitchFamily="18" charset="0"/>
                <a:cs typeface="Times New Roman" panose="02020603050405020304" pitchFamily="18" charset="0"/>
              </a:rPr>
              <a:t>, S., </a:t>
            </a:r>
            <a:r>
              <a:rPr lang="en-IN" sz="2800" dirty="0" err="1">
                <a:latin typeface="Times New Roman" panose="02020603050405020304" pitchFamily="18" charset="0"/>
                <a:cs typeface="Times New Roman" panose="02020603050405020304" pitchFamily="18" charset="0"/>
              </a:rPr>
              <a:t>Chimbindi</a:t>
            </a:r>
            <a:r>
              <a:rPr lang="en-IN" sz="2800" dirty="0">
                <a:latin typeface="Times New Roman" panose="02020603050405020304" pitchFamily="18" charset="0"/>
                <a:cs typeface="Times New Roman" panose="02020603050405020304" pitchFamily="18" charset="0"/>
              </a:rPr>
              <a:t>, N., </a:t>
            </a:r>
            <a:r>
              <a:rPr lang="en-IN" sz="2800" dirty="0" err="1">
                <a:latin typeface="Times New Roman" panose="02020603050405020304" pitchFamily="18" charset="0"/>
                <a:cs typeface="Times New Roman" panose="02020603050405020304" pitchFamily="18" charset="0"/>
              </a:rPr>
              <a:t>Sherr</a:t>
            </a:r>
            <a:r>
              <a:rPr lang="en-IN" sz="2800" dirty="0">
                <a:latin typeface="Times New Roman" panose="02020603050405020304" pitchFamily="18" charset="0"/>
                <a:cs typeface="Times New Roman" panose="02020603050405020304" pitchFamily="18" charset="0"/>
              </a:rPr>
              <a:t>, L., Floyd, S., </a:t>
            </a:r>
            <a:r>
              <a:rPr lang="en-IN" sz="2800" dirty="0" err="1">
                <a:latin typeface="Times New Roman" panose="02020603050405020304" pitchFamily="18" charset="0"/>
                <a:cs typeface="Times New Roman" panose="02020603050405020304" pitchFamily="18" charset="0"/>
              </a:rPr>
              <a:t>Birdthistle</a:t>
            </a:r>
            <a:r>
              <a:rPr lang="en-IN" sz="2800" dirty="0">
                <a:latin typeface="Times New Roman" panose="02020603050405020304" pitchFamily="18" charset="0"/>
                <a:cs typeface="Times New Roman" panose="02020603050405020304" pitchFamily="18" charset="0"/>
              </a:rPr>
              <a:t>, I. and </a:t>
            </a:r>
            <a:r>
              <a:rPr lang="en-IN" sz="2800" dirty="0" err="1">
                <a:latin typeface="Times New Roman" panose="02020603050405020304" pitchFamily="18" charset="0"/>
                <a:cs typeface="Times New Roman" panose="02020603050405020304" pitchFamily="18" charset="0"/>
              </a:rPr>
              <a:t>Shahmanesh</a:t>
            </a:r>
            <a:r>
              <a:rPr lang="en-IN" sz="2800" dirty="0">
                <a:latin typeface="Times New Roman" panose="02020603050405020304" pitchFamily="18" charset="0"/>
                <a:cs typeface="Times New Roman" panose="02020603050405020304" pitchFamily="18" charset="0"/>
              </a:rPr>
              <a:t>, M., 2022. A socio-ecological approach to understanding experiences and perceptions of a multilevel HIV prevention intervention: The determined, resilient, empowered, AIDS-free, </a:t>
            </a:r>
            <a:r>
              <a:rPr lang="en-IN" dirty="0"/>
              <a:t>mentored, and safe (DREAMS) partnership, </a:t>
            </a:r>
            <a:r>
              <a:rPr lang="en-IN" i="1" dirty="0"/>
              <a:t>SSM-Qualitative Research in Health</a:t>
            </a:r>
            <a:r>
              <a:rPr lang="en-IN" dirty="0"/>
              <a:t>, </a:t>
            </a:r>
            <a:r>
              <a:rPr lang="en-IN" i="1" dirty="0"/>
              <a:t>2</a:t>
            </a:r>
            <a:r>
              <a:rPr lang="en-IN" dirty="0"/>
              <a:t>, p.100138. </a:t>
            </a:r>
            <a:r>
              <a:rPr lang="en-IN" u="sng" dirty="0">
                <a:hlinkClick r:id="rId5"/>
              </a:rPr>
              <a:t>https://doi.org/10.1016/j.ssmqr.2022.100138</a:t>
            </a:r>
            <a:endParaRPr lang="en-IN" dirty="0"/>
          </a:p>
          <a:p>
            <a:pPr algn="just">
              <a:lnSpc>
                <a:spcPts val="2969"/>
              </a:lnSpc>
            </a:pPr>
            <a:endParaRPr lang="en-US" sz="2121" dirty="0">
              <a:solidFill>
                <a:srgbClr val="000000"/>
              </a:solidFill>
              <a:latin typeface="Georgia Pro"/>
              <a:ea typeface="Georgia Pro"/>
              <a:cs typeface="Georgia Pro"/>
              <a:sym typeface="Georgia Pro"/>
            </a:endParaRPr>
          </a:p>
        </p:txBody>
      </p:sp>
      <p:sp>
        <p:nvSpPr>
          <p:cNvPr id="33" name="TextBox 33"/>
          <p:cNvSpPr txBox="1"/>
          <p:nvPr/>
        </p:nvSpPr>
        <p:spPr>
          <a:xfrm>
            <a:off x="-152400" y="-270977"/>
            <a:ext cx="29308425" cy="6476132"/>
          </a:xfrm>
          <a:prstGeom prst="rect">
            <a:avLst/>
          </a:prstGeom>
        </p:spPr>
        <p:txBody>
          <a:bodyPr lIns="0" tIns="0" rIns="0" bIns="0" rtlCol="0" anchor="t">
            <a:spAutoFit/>
          </a:bodyPr>
          <a:lstStyle/>
          <a:p>
            <a:pPr algn="ctr">
              <a:lnSpc>
                <a:spcPts val="10080"/>
              </a:lnSpc>
            </a:pPr>
            <a:r>
              <a:rPr lang="en-IN" sz="8800" b="1" dirty="0">
                <a:latin typeface="Times New Roman" panose="02020603050405020304" pitchFamily="18" charset="0"/>
                <a:cs typeface="Times New Roman" panose="02020603050405020304" pitchFamily="18" charset="0"/>
              </a:rPr>
              <a:t>GAMIFIED WEARABLE DIGITAL INTERVENTIONS FOR PROMOTING PHYSICAL ACTIVITY AND REDUCING PHYSICAL INACTIVITY </a:t>
            </a:r>
          </a:p>
          <a:p>
            <a:pPr algn="ctr">
              <a:lnSpc>
                <a:spcPts val="10080"/>
              </a:lnSpc>
            </a:pPr>
            <a:r>
              <a:rPr lang="en-US" sz="4000" dirty="0"/>
              <a:t>                                                                                                                                             student name :Riddhi patel   Student ID Number: 2506528</a:t>
            </a:r>
          </a:p>
          <a:p>
            <a:pPr algn="ctr">
              <a:lnSpc>
                <a:spcPts val="10080"/>
              </a:lnSpc>
            </a:pPr>
            <a:endParaRPr lang="en-US" sz="8800" dirty="0"/>
          </a:p>
        </p:txBody>
      </p:sp>
      <p:pic>
        <p:nvPicPr>
          <p:cNvPr id="34" name="Picture 33"/>
          <p:cNvPicPr>
            <a:picLocks noChangeAspect="1"/>
          </p:cNvPicPr>
          <p:nvPr/>
        </p:nvPicPr>
        <p:blipFill>
          <a:blip r:embed="rId6"/>
          <a:stretch>
            <a:fillRect/>
          </a:stretch>
        </p:blipFill>
        <p:spPr>
          <a:xfrm>
            <a:off x="22648677" y="6292756"/>
            <a:ext cx="6779531" cy="60006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30" name="Picture 6" descr="Technology-Enhanced Pedagogy in Physical Education: Bridging Engagement,  Learning, and Lifelong Activity"/>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1081" y="13822183"/>
            <a:ext cx="6859463" cy="63073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2" name="Picture 8" descr="Frontiers | Physical Activity and Health Promotion in Esports and  Gaming–Discussing Unique Opportunities for an Unprecedented Cultural  Phenomeno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396532" y="21612603"/>
            <a:ext cx="8313249" cy="66288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4" name="Picture 10" descr="Integrating digital health into pediatric obesity management: Current  practices and future perspectives - ScienceDirect"/>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1081" y="28605760"/>
            <a:ext cx="8484404" cy="66858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4" ma:contentTypeDescription="Create a new document." ma:contentTypeScope="" ma:versionID="2a191fa440f604e65cde9d4def36820c">
  <xsd:schema xmlns:xsd="http://www.w3.org/2001/XMLSchema" xmlns:xs="http://www.w3.org/2001/XMLSchema" xmlns:p="http://schemas.microsoft.com/office/2006/metadata/properties" xmlns:ns3="3ef5847a-e696-4fee-a2c0-6c3f87568321" targetNamespace="http://schemas.microsoft.com/office/2006/metadata/properties" ma:root="true" ma:fieldsID="ca081d9055a0cafd7d8c1556be0a2321"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F69293D-3F5C-452F-A301-AC6203D6DF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f5847a-e696-4fee-a2c0-6c3f875683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AEF8B33-F23C-45DC-88E1-E2205FB734A4}">
  <ds:schemaRefs>
    <ds:schemaRef ds:uri="http://schemas.microsoft.com/sharepoint/v3/contenttype/forms"/>
  </ds:schemaRefs>
</ds:datastoreItem>
</file>

<file path=customXml/itemProps3.xml><?xml version="1.0" encoding="utf-8"?>
<ds:datastoreItem xmlns:ds="http://schemas.openxmlformats.org/officeDocument/2006/customXml" ds:itemID="{B9907A8C-EDF2-4FC1-8797-DC8992A0B7F6}">
  <ds:schemaRefs>
    <ds:schemaRef ds:uri="3ef5847a-e696-4fee-a2c0-6c3f87568321"/>
    <ds:schemaRef ds:uri="http://schemas.microsoft.com/office/2006/documentManagement/types"/>
    <ds:schemaRef ds:uri="http://www.w3.org/XML/1998/namespace"/>
    <ds:schemaRef ds:uri="http://purl.org/dc/elements/1.1/"/>
    <ds:schemaRef ds:uri="http://purl.org/dc/terms/"/>
    <ds:schemaRef ds:uri="http://purl.org/dc/dcmitype/"/>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0</TotalTime>
  <Words>1034</Words>
  <Application>Microsoft Office PowerPoint</Application>
  <PresentationFormat>Custom</PresentationFormat>
  <Paragraphs>20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Times New Roman</vt:lpstr>
      <vt:lpstr>Arial</vt:lpstr>
      <vt:lpstr>Calibri</vt:lpstr>
      <vt:lpstr>Georgia Pro</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2026-03-05T08:35:49Z</dcterms:created>
  <dcterms:modified xsi:type="dcterms:W3CDTF">2026-03-05T21:47:36Z</dcterms:modified>
  <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0x010100388A3138619E1D4F8EE743C5DD485012</vt:lpwstr>
  </property>
</Properties>
</file>