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0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69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66" r:id="rId12"/>
    <p:sldId id="267" r:id="rId13"/>
    <p:sldId id="268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436" autoAdjust="0"/>
    <p:restoredTop sz="66716" autoAdjust="0"/>
  </p:normalViewPr>
  <p:slideViewPr>
    <p:cSldViewPr snapToGrid="0">
      <p:cViewPr varScale="1">
        <p:scale>
          <a:sx n="86" d="100"/>
          <a:sy n="86" d="100"/>
        </p:scale>
        <p:origin x="355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C7C3F42-3E6C-4FF6-AD24-7DAF1F403FC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EE5A753-11A3-494F-9725-A4ADABF690D0}">
      <dgm:prSet/>
      <dgm:spPr/>
      <dgm:t>
        <a:bodyPr/>
        <a:lstStyle/>
        <a:p>
          <a:r>
            <a:rPr lang="en-US" dirty="0"/>
            <a:t>Building Guanxi: In China, the concept of "guanxi" (personal relationships) is crucial in business. Establishing strong personal relationships and trust is often a prerequisite for successful collaborations.</a:t>
          </a:r>
        </a:p>
      </dgm:t>
    </dgm:pt>
    <dgm:pt modelId="{57C14B8B-50E6-425B-BEB8-AA7B78006275}" type="parTrans" cxnId="{50F4A27A-D07B-414F-A366-60E4ED56177B}">
      <dgm:prSet/>
      <dgm:spPr/>
      <dgm:t>
        <a:bodyPr/>
        <a:lstStyle/>
        <a:p>
          <a:endParaRPr lang="en-US"/>
        </a:p>
      </dgm:t>
    </dgm:pt>
    <dgm:pt modelId="{C8ADEE39-2B53-4056-AAD9-38BB8A280515}" type="sibTrans" cxnId="{50F4A27A-D07B-414F-A366-60E4ED56177B}">
      <dgm:prSet/>
      <dgm:spPr/>
      <dgm:t>
        <a:bodyPr/>
        <a:lstStyle/>
        <a:p>
          <a:endParaRPr lang="en-US"/>
        </a:p>
      </dgm:t>
    </dgm:pt>
    <dgm:pt modelId="{C853EEE9-CC9A-486C-BD73-3A56E831DF03}">
      <dgm:prSet/>
      <dgm:spPr/>
      <dgm:t>
        <a:bodyPr/>
        <a:lstStyle/>
        <a:p>
          <a:r>
            <a:rPr lang="en-US"/>
            <a:t>Formality and Hierarchy: Chinese business interactions can be more formal and hierarchical compared to the relatively egalitarian approach in the UK</a:t>
          </a:r>
          <a:r>
            <a:rPr lang="en-GB"/>
            <a:t> </a:t>
          </a:r>
          <a:endParaRPr lang="en-US"/>
        </a:p>
      </dgm:t>
    </dgm:pt>
    <dgm:pt modelId="{A6839BA2-8EC1-414C-8EF0-459758E717A6}" type="parTrans" cxnId="{8AA877AB-C2D9-41B4-AAF9-35E89DB18B87}">
      <dgm:prSet/>
      <dgm:spPr/>
      <dgm:t>
        <a:bodyPr/>
        <a:lstStyle/>
        <a:p>
          <a:endParaRPr lang="en-US"/>
        </a:p>
      </dgm:t>
    </dgm:pt>
    <dgm:pt modelId="{38044C82-11DA-4A5F-8106-5121410AC27D}" type="sibTrans" cxnId="{8AA877AB-C2D9-41B4-AAF9-35E89DB18B87}">
      <dgm:prSet/>
      <dgm:spPr/>
      <dgm:t>
        <a:bodyPr/>
        <a:lstStyle/>
        <a:p>
          <a:endParaRPr lang="en-US"/>
        </a:p>
      </dgm:t>
    </dgm:pt>
    <dgm:pt modelId="{6DEB19A6-8627-4EC8-B954-AC8FE80BAD5E}">
      <dgm:prSet/>
      <dgm:spPr/>
      <dgm:t>
        <a:bodyPr/>
        <a:lstStyle/>
        <a:p>
          <a:r>
            <a:rPr lang="en-US" b="1"/>
            <a:t>Example</a:t>
          </a:r>
          <a:r>
            <a:rPr lang="en-US"/>
            <a:t>: In China, it is customary to exchange gifts as a way of building rapport. Understanding the appropriate gifts and the right time to present them is an essential aspect of Chinese business etiquette.</a:t>
          </a:r>
        </a:p>
      </dgm:t>
    </dgm:pt>
    <dgm:pt modelId="{D1DF5C88-A441-4329-8D6F-6C59F97AA3E4}" type="parTrans" cxnId="{1C1F4AAF-BF2F-42D6-AEC6-98B860152FDF}">
      <dgm:prSet/>
      <dgm:spPr/>
      <dgm:t>
        <a:bodyPr/>
        <a:lstStyle/>
        <a:p>
          <a:endParaRPr lang="en-US"/>
        </a:p>
      </dgm:t>
    </dgm:pt>
    <dgm:pt modelId="{13BD774F-92AA-4D5B-8990-0FEB253D17E1}" type="sibTrans" cxnId="{1C1F4AAF-BF2F-42D6-AEC6-98B860152FDF}">
      <dgm:prSet/>
      <dgm:spPr/>
      <dgm:t>
        <a:bodyPr/>
        <a:lstStyle/>
        <a:p>
          <a:endParaRPr lang="en-US"/>
        </a:p>
      </dgm:t>
    </dgm:pt>
    <dgm:pt modelId="{82B4C910-9330-4B40-94F7-DFA08C798597}" type="pres">
      <dgm:prSet presAssocID="{7C7C3F42-3E6C-4FF6-AD24-7DAF1F403FC3}" presName="root" presStyleCnt="0">
        <dgm:presLayoutVars>
          <dgm:dir/>
          <dgm:resizeHandles val="exact"/>
        </dgm:presLayoutVars>
      </dgm:prSet>
      <dgm:spPr/>
    </dgm:pt>
    <dgm:pt modelId="{9DDD2D97-B798-4E35-B28F-CEC1B9FFC4F8}" type="pres">
      <dgm:prSet presAssocID="{CEE5A753-11A3-494F-9725-A4ADABF690D0}" presName="compNode" presStyleCnt="0"/>
      <dgm:spPr/>
    </dgm:pt>
    <dgm:pt modelId="{6C807BCC-7B80-48D0-A69D-F5A7B4575B48}" type="pres">
      <dgm:prSet presAssocID="{CEE5A753-11A3-494F-9725-A4ADABF690D0}" presName="bgRect" presStyleLbl="bgShp" presStyleIdx="0" presStyleCnt="3" custLinFactNeighborX="12088" custLinFactNeighborY="-23612"/>
      <dgm:spPr/>
    </dgm:pt>
    <dgm:pt modelId="{AE614B9F-8FA8-4019-932E-681FAB2F7620}" type="pres">
      <dgm:prSet presAssocID="{CEE5A753-11A3-494F-9725-A4ADABF690D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7CC802B4-84FA-4F8D-93B3-4955718B6417}" type="pres">
      <dgm:prSet presAssocID="{CEE5A753-11A3-494F-9725-A4ADABF690D0}" presName="spaceRect" presStyleCnt="0"/>
      <dgm:spPr/>
    </dgm:pt>
    <dgm:pt modelId="{05C89BDD-BBB1-4AD0-93D7-F8DFC53BA7C1}" type="pres">
      <dgm:prSet presAssocID="{CEE5A753-11A3-494F-9725-A4ADABF690D0}" presName="parTx" presStyleLbl="revTx" presStyleIdx="0" presStyleCnt="3">
        <dgm:presLayoutVars>
          <dgm:chMax val="0"/>
          <dgm:chPref val="0"/>
        </dgm:presLayoutVars>
      </dgm:prSet>
      <dgm:spPr/>
    </dgm:pt>
    <dgm:pt modelId="{10585A3E-431C-4429-B35E-9645F6270FFB}" type="pres">
      <dgm:prSet presAssocID="{C8ADEE39-2B53-4056-AAD9-38BB8A280515}" presName="sibTrans" presStyleCnt="0"/>
      <dgm:spPr/>
    </dgm:pt>
    <dgm:pt modelId="{68E1AE2A-0C42-46E2-8402-319E8AD994E2}" type="pres">
      <dgm:prSet presAssocID="{C853EEE9-CC9A-486C-BD73-3A56E831DF03}" presName="compNode" presStyleCnt="0"/>
      <dgm:spPr/>
    </dgm:pt>
    <dgm:pt modelId="{E97C3A12-9283-47F4-973A-F0AA8116BDAE}" type="pres">
      <dgm:prSet presAssocID="{C853EEE9-CC9A-486C-BD73-3A56E831DF03}" presName="bgRect" presStyleLbl="bgShp" presStyleIdx="1" presStyleCnt="3"/>
      <dgm:spPr/>
    </dgm:pt>
    <dgm:pt modelId="{5DAF1730-B06C-40AC-A523-F9C3546BD159}" type="pres">
      <dgm:prSet presAssocID="{C853EEE9-CC9A-486C-BD73-3A56E831DF0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1CD06A74-7570-4F4B-A5ED-9C93E0681695}" type="pres">
      <dgm:prSet presAssocID="{C853EEE9-CC9A-486C-BD73-3A56E831DF03}" presName="spaceRect" presStyleCnt="0"/>
      <dgm:spPr/>
    </dgm:pt>
    <dgm:pt modelId="{EC2C1A02-8F33-40F3-973B-1C42203BEA9D}" type="pres">
      <dgm:prSet presAssocID="{C853EEE9-CC9A-486C-BD73-3A56E831DF03}" presName="parTx" presStyleLbl="revTx" presStyleIdx="1" presStyleCnt="3">
        <dgm:presLayoutVars>
          <dgm:chMax val="0"/>
          <dgm:chPref val="0"/>
        </dgm:presLayoutVars>
      </dgm:prSet>
      <dgm:spPr/>
    </dgm:pt>
    <dgm:pt modelId="{34ED9BF5-A6D5-46CC-B35C-4BC0D5DC59FC}" type="pres">
      <dgm:prSet presAssocID="{38044C82-11DA-4A5F-8106-5121410AC27D}" presName="sibTrans" presStyleCnt="0"/>
      <dgm:spPr/>
    </dgm:pt>
    <dgm:pt modelId="{3E0D054A-249E-4AD2-948B-751090B91D51}" type="pres">
      <dgm:prSet presAssocID="{6DEB19A6-8627-4EC8-B954-AC8FE80BAD5E}" presName="compNode" presStyleCnt="0"/>
      <dgm:spPr/>
    </dgm:pt>
    <dgm:pt modelId="{D4DC8FAC-AD62-4D54-B8C5-1737811E50FC}" type="pres">
      <dgm:prSet presAssocID="{6DEB19A6-8627-4EC8-B954-AC8FE80BAD5E}" presName="bgRect" presStyleLbl="bgShp" presStyleIdx="2" presStyleCnt="3"/>
      <dgm:spPr/>
    </dgm:pt>
    <dgm:pt modelId="{1C2CC1D6-8662-4C19-87E6-092951A5823B}" type="pres">
      <dgm:prSet presAssocID="{6DEB19A6-8627-4EC8-B954-AC8FE80BAD5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w"/>
        </a:ext>
      </dgm:extLst>
    </dgm:pt>
    <dgm:pt modelId="{8D6FE7B6-43D3-4189-B77F-8A784818D03D}" type="pres">
      <dgm:prSet presAssocID="{6DEB19A6-8627-4EC8-B954-AC8FE80BAD5E}" presName="spaceRect" presStyleCnt="0"/>
      <dgm:spPr/>
    </dgm:pt>
    <dgm:pt modelId="{5337555F-6950-4165-BB19-487242835308}" type="pres">
      <dgm:prSet presAssocID="{6DEB19A6-8627-4EC8-B954-AC8FE80BAD5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DB1811C-8DB4-41C6-8958-99B30234C514}" type="presOf" srcId="{6DEB19A6-8627-4EC8-B954-AC8FE80BAD5E}" destId="{5337555F-6950-4165-BB19-487242835308}" srcOrd="0" destOrd="0" presId="urn:microsoft.com/office/officeart/2018/2/layout/IconVerticalSolidList"/>
    <dgm:cxn modelId="{8EF1AD1D-589B-4FA9-8E68-7E2E5AF6A0AF}" type="presOf" srcId="{7C7C3F42-3E6C-4FF6-AD24-7DAF1F403FC3}" destId="{82B4C910-9330-4B40-94F7-DFA08C798597}" srcOrd="0" destOrd="0" presId="urn:microsoft.com/office/officeart/2018/2/layout/IconVerticalSolidList"/>
    <dgm:cxn modelId="{04B0F44C-3693-4CA8-9E77-A87F5D04BFD9}" type="presOf" srcId="{C853EEE9-CC9A-486C-BD73-3A56E831DF03}" destId="{EC2C1A02-8F33-40F3-973B-1C42203BEA9D}" srcOrd="0" destOrd="0" presId="urn:microsoft.com/office/officeart/2018/2/layout/IconVerticalSolidList"/>
    <dgm:cxn modelId="{CC14A56D-36EA-40BC-8673-A5C1FDEC7959}" type="presOf" srcId="{CEE5A753-11A3-494F-9725-A4ADABF690D0}" destId="{05C89BDD-BBB1-4AD0-93D7-F8DFC53BA7C1}" srcOrd="0" destOrd="0" presId="urn:microsoft.com/office/officeart/2018/2/layout/IconVerticalSolidList"/>
    <dgm:cxn modelId="{50F4A27A-D07B-414F-A366-60E4ED56177B}" srcId="{7C7C3F42-3E6C-4FF6-AD24-7DAF1F403FC3}" destId="{CEE5A753-11A3-494F-9725-A4ADABF690D0}" srcOrd="0" destOrd="0" parTransId="{57C14B8B-50E6-425B-BEB8-AA7B78006275}" sibTransId="{C8ADEE39-2B53-4056-AAD9-38BB8A280515}"/>
    <dgm:cxn modelId="{8AA877AB-C2D9-41B4-AAF9-35E89DB18B87}" srcId="{7C7C3F42-3E6C-4FF6-AD24-7DAF1F403FC3}" destId="{C853EEE9-CC9A-486C-BD73-3A56E831DF03}" srcOrd="1" destOrd="0" parTransId="{A6839BA2-8EC1-414C-8EF0-459758E717A6}" sibTransId="{38044C82-11DA-4A5F-8106-5121410AC27D}"/>
    <dgm:cxn modelId="{1C1F4AAF-BF2F-42D6-AEC6-98B860152FDF}" srcId="{7C7C3F42-3E6C-4FF6-AD24-7DAF1F403FC3}" destId="{6DEB19A6-8627-4EC8-B954-AC8FE80BAD5E}" srcOrd="2" destOrd="0" parTransId="{D1DF5C88-A441-4329-8D6F-6C59F97AA3E4}" sibTransId="{13BD774F-92AA-4D5B-8990-0FEB253D17E1}"/>
    <dgm:cxn modelId="{4F85B1BC-CFB2-47FA-8C44-0E3395DF85D1}" type="presParOf" srcId="{82B4C910-9330-4B40-94F7-DFA08C798597}" destId="{9DDD2D97-B798-4E35-B28F-CEC1B9FFC4F8}" srcOrd="0" destOrd="0" presId="urn:microsoft.com/office/officeart/2018/2/layout/IconVerticalSolidList"/>
    <dgm:cxn modelId="{38115FB3-187D-4DC8-8E2E-C12C8CAAC51D}" type="presParOf" srcId="{9DDD2D97-B798-4E35-B28F-CEC1B9FFC4F8}" destId="{6C807BCC-7B80-48D0-A69D-F5A7B4575B48}" srcOrd="0" destOrd="0" presId="urn:microsoft.com/office/officeart/2018/2/layout/IconVerticalSolidList"/>
    <dgm:cxn modelId="{090E6CB9-692D-4D50-AB22-CA5B44EB0A9A}" type="presParOf" srcId="{9DDD2D97-B798-4E35-B28F-CEC1B9FFC4F8}" destId="{AE614B9F-8FA8-4019-932E-681FAB2F7620}" srcOrd="1" destOrd="0" presId="urn:microsoft.com/office/officeart/2018/2/layout/IconVerticalSolidList"/>
    <dgm:cxn modelId="{B0C37BE0-136B-4C7C-844E-A882CA7CB16A}" type="presParOf" srcId="{9DDD2D97-B798-4E35-B28F-CEC1B9FFC4F8}" destId="{7CC802B4-84FA-4F8D-93B3-4955718B6417}" srcOrd="2" destOrd="0" presId="urn:microsoft.com/office/officeart/2018/2/layout/IconVerticalSolidList"/>
    <dgm:cxn modelId="{B36ABA87-993C-4113-AF85-CD86D0F66950}" type="presParOf" srcId="{9DDD2D97-B798-4E35-B28F-CEC1B9FFC4F8}" destId="{05C89BDD-BBB1-4AD0-93D7-F8DFC53BA7C1}" srcOrd="3" destOrd="0" presId="urn:microsoft.com/office/officeart/2018/2/layout/IconVerticalSolidList"/>
    <dgm:cxn modelId="{9EA17752-6936-441F-8EE3-30A9BAC17FDD}" type="presParOf" srcId="{82B4C910-9330-4B40-94F7-DFA08C798597}" destId="{10585A3E-431C-4429-B35E-9645F6270FFB}" srcOrd="1" destOrd="0" presId="urn:microsoft.com/office/officeart/2018/2/layout/IconVerticalSolidList"/>
    <dgm:cxn modelId="{2A1686F0-9199-43E1-9CA9-5B310F6DEA5F}" type="presParOf" srcId="{82B4C910-9330-4B40-94F7-DFA08C798597}" destId="{68E1AE2A-0C42-46E2-8402-319E8AD994E2}" srcOrd="2" destOrd="0" presId="urn:microsoft.com/office/officeart/2018/2/layout/IconVerticalSolidList"/>
    <dgm:cxn modelId="{49CAAE9F-58DC-40EA-8FC2-0FE38A265E06}" type="presParOf" srcId="{68E1AE2A-0C42-46E2-8402-319E8AD994E2}" destId="{E97C3A12-9283-47F4-973A-F0AA8116BDAE}" srcOrd="0" destOrd="0" presId="urn:microsoft.com/office/officeart/2018/2/layout/IconVerticalSolidList"/>
    <dgm:cxn modelId="{A372A103-4758-4F33-B5E3-27525FF592DE}" type="presParOf" srcId="{68E1AE2A-0C42-46E2-8402-319E8AD994E2}" destId="{5DAF1730-B06C-40AC-A523-F9C3546BD159}" srcOrd="1" destOrd="0" presId="urn:microsoft.com/office/officeart/2018/2/layout/IconVerticalSolidList"/>
    <dgm:cxn modelId="{C0690984-09B9-45F4-8B1E-EF561CA38D90}" type="presParOf" srcId="{68E1AE2A-0C42-46E2-8402-319E8AD994E2}" destId="{1CD06A74-7570-4F4B-A5ED-9C93E0681695}" srcOrd="2" destOrd="0" presId="urn:microsoft.com/office/officeart/2018/2/layout/IconVerticalSolidList"/>
    <dgm:cxn modelId="{67735FA2-8439-495D-8F24-0E567BF3D04F}" type="presParOf" srcId="{68E1AE2A-0C42-46E2-8402-319E8AD994E2}" destId="{EC2C1A02-8F33-40F3-973B-1C42203BEA9D}" srcOrd="3" destOrd="0" presId="urn:microsoft.com/office/officeart/2018/2/layout/IconVerticalSolidList"/>
    <dgm:cxn modelId="{C8858CC9-6E6F-4EA2-8763-E74D2E5073AC}" type="presParOf" srcId="{82B4C910-9330-4B40-94F7-DFA08C798597}" destId="{34ED9BF5-A6D5-46CC-B35C-4BC0D5DC59FC}" srcOrd="3" destOrd="0" presId="urn:microsoft.com/office/officeart/2018/2/layout/IconVerticalSolidList"/>
    <dgm:cxn modelId="{8B073294-2971-4C00-BCCF-B89E318B8239}" type="presParOf" srcId="{82B4C910-9330-4B40-94F7-DFA08C798597}" destId="{3E0D054A-249E-4AD2-948B-751090B91D51}" srcOrd="4" destOrd="0" presId="urn:microsoft.com/office/officeart/2018/2/layout/IconVerticalSolidList"/>
    <dgm:cxn modelId="{197B6366-46CF-46C3-8BF9-D2A39DD42E40}" type="presParOf" srcId="{3E0D054A-249E-4AD2-948B-751090B91D51}" destId="{D4DC8FAC-AD62-4D54-B8C5-1737811E50FC}" srcOrd="0" destOrd="0" presId="urn:microsoft.com/office/officeart/2018/2/layout/IconVerticalSolidList"/>
    <dgm:cxn modelId="{E45F989D-0A78-4713-9063-917027823413}" type="presParOf" srcId="{3E0D054A-249E-4AD2-948B-751090B91D51}" destId="{1C2CC1D6-8662-4C19-87E6-092951A5823B}" srcOrd="1" destOrd="0" presId="urn:microsoft.com/office/officeart/2018/2/layout/IconVerticalSolidList"/>
    <dgm:cxn modelId="{054ECF2B-316E-4263-A197-EF00DFDD838C}" type="presParOf" srcId="{3E0D054A-249E-4AD2-948B-751090B91D51}" destId="{8D6FE7B6-43D3-4189-B77F-8A784818D03D}" srcOrd="2" destOrd="0" presId="urn:microsoft.com/office/officeart/2018/2/layout/IconVerticalSolidList"/>
    <dgm:cxn modelId="{D67A2BB8-4631-4ABE-96A9-B367E30A4579}" type="presParOf" srcId="{3E0D054A-249E-4AD2-948B-751090B91D51}" destId="{5337555F-6950-4165-BB19-48724283530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85B5C86-9C83-48CB-BE85-792B15EE9FB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6FA5646-B01F-4BB0-A279-7AC124EB024F}">
      <dgm:prSet/>
      <dgm:spPr/>
      <dgm:t>
        <a:bodyPr/>
        <a:lstStyle/>
        <a:p>
          <a:r>
            <a:rPr lang="en-US"/>
            <a:t>Joint ventures in China have a higher chance of success when the partnering companies demonstrate cultural compatibility and a genuine understanding of each other's values, norms, and business practices.</a:t>
          </a:r>
        </a:p>
      </dgm:t>
    </dgm:pt>
    <dgm:pt modelId="{492F3B26-B90E-4CEC-8638-41DC3299D57B}" type="parTrans" cxnId="{8700AE6F-7A2C-4033-AAA2-719E8A80BF35}">
      <dgm:prSet/>
      <dgm:spPr/>
      <dgm:t>
        <a:bodyPr/>
        <a:lstStyle/>
        <a:p>
          <a:endParaRPr lang="en-US"/>
        </a:p>
      </dgm:t>
    </dgm:pt>
    <dgm:pt modelId="{278E18AE-5B47-438C-ADC3-B8F3ACA8C819}" type="sibTrans" cxnId="{8700AE6F-7A2C-4033-AAA2-719E8A80BF35}">
      <dgm:prSet/>
      <dgm:spPr/>
      <dgm:t>
        <a:bodyPr/>
        <a:lstStyle/>
        <a:p>
          <a:endParaRPr lang="en-US"/>
        </a:p>
      </dgm:t>
    </dgm:pt>
    <dgm:pt modelId="{AF891379-2302-4C25-A8DD-E1A590B882A2}">
      <dgm:prSet/>
      <dgm:spPr/>
      <dgm:t>
        <a:bodyPr/>
        <a:lstStyle/>
        <a:p>
          <a:r>
            <a:rPr lang="en-US"/>
            <a:t>Example: INEOS Group Limited should invest time in building strong relationships with key stakeholders, attending social gatherings, and showing genuine interest in Chinese culture and customs.</a:t>
          </a:r>
        </a:p>
      </dgm:t>
    </dgm:pt>
    <dgm:pt modelId="{A4EFE27F-D44D-40CD-A44C-D2E71049A0B4}" type="parTrans" cxnId="{27A7D24A-2B54-462E-AA6F-6B48A5E67C4F}">
      <dgm:prSet/>
      <dgm:spPr/>
      <dgm:t>
        <a:bodyPr/>
        <a:lstStyle/>
        <a:p>
          <a:endParaRPr lang="en-US"/>
        </a:p>
      </dgm:t>
    </dgm:pt>
    <dgm:pt modelId="{12E27D16-6CBA-4CD5-91C3-1F3048A6190F}" type="sibTrans" cxnId="{27A7D24A-2B54-462E-AA6F-6B48A5E67C4F}">
      <dgm:prSet/>
      <dgm:spPr/>
      <dgm:t>
        <a:bodyPr/>
        <a:lstStyle/>
        <a:p>
          <a:endParaRPr lang="en-US"/>
        </a:p>
      </dgm:t>
    </dgm:pt>
    <dgm:pt modelId="{CAC06331-36C6-4E5E-9721-11AC5C420B83}" type="pres">
      <dgm:prSet presAssocID="{685B5C86-9C83-48CB-BE85-792B15EE9FBC}" presName="linear" presStyleCnt="0">
        <dgm:presLayoutVars>
          <dgm:animLvl val="lvl"/>
          <dgm:resizeHandles val="exact"/>
        </dgm:presLayoutVars>
      </dgm:prSet>
      <dgm:spPr/>
    </dgm:pt>
    <dgm:pt modelId="{F04D78B9-FB3A-43DB-8C83-E8034C7119C5}" type="pres">
      <dgm:prSet presAssocID="{C6FA5646-B01F-4BB0-A279-7AC124EB024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63077D8-3922-4ED4-BB76-D9FB29636636}" type="pres">
      <dgm:prSet presAssocID="{278E18AE-5B47-438C-ADC3-B8F3ACA8C819}" presName="spacer" presStyleCnt="0"/>
      <dgm:spPr/>
    </dgm:pt>
    <dgm:pt modelId="{286F9517-E672-45F4-BF1F-468C5F5FDE7B}" type="pres">
      <dgm:prSet presAssocID="{AF891379-2302-4C25-A8DD-E1A590B882A2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A02E4B01-E652-463C-9C0B-EC1C83FE3984}" type="presOf" srcId="{685B5C86-9C83-48CB-BE85-792B15EE9FBC}" destId="{CAC06331-36C6-4E5E-9721-11AC5C420B83}" srcOrd="0" destOrd="0" presId="urn:microsoft.com/office/officeart/2005/8/layout/vList2"/>
    <dgm:cxn modelId="{27A7D24A-2B54-462E-AA6F-6B48A5E67C4F}" srcId="{685B5C86-9C83-48CB-BE85-792B15EE9FBC}" destId="{AF891379-2302-4C25-A8DD-E1A590B882A2}" srcOrd="1" destOrd="0" parTransId="{A4EFE27F-D44D-40CD-A44C-D2E71049A0B4}" sibTransId="{12E27D16-6CBA-4CD5-91C3-1F3048A6190F}"/>
    <dgm:cxn modelId="{8700AE6F-7A2C-4033-AAA2-719E8A80BF35}" srcId="{685B5C86-9C83-48CB-BE85-792B15EE9FBC}" destId="{C6FA5646-B01F-4BB0-A279-7AC124EB024F}" srcOrd="0" destOrd="0" parTransId="{492F3B26-B90E-4CEC-8638-41DC3299D57B}" sibTransId="{278E18AE-5B47-438C-ADC3-B8F3ACA8C819}"/>
    <dgm:cxn modelId="{F640D093-FC08-494D-A070-3D1D4BBCFEA6}" type="presOf" srcId="{AF891379-2302-4C25-A8DD-E1A590B882A2}" destId="{286F9517-E672-45F4-BF1F-468C5F5FDE7B}" srcOrd="0" destOrd="0" presId="urn:microsoft.com/office/officeart/2005/8/layout/vList2"/>
    <dgm:cxn modelId="{187FDBA9-73A4-4F6F-A21F-E296E9525FB9}" type="presOf" srcId="{C6FA5646-B01F-4BB0-A279-7AC124EB024F}" destId="{F04D78B9-FB3A-43DB-8C83-E8034C7119C5}" srcOrd="0" destOrd="0" presId="urn:microsoft.com/office/officeart/2005/8/layout/vList2"/>
    <dgm:cxn modelId="{92CD72D0-7467-47AE-B84D-144862B64641}" type="presParOf" srcId="{CAC06331-36C6-4E5E-9721-11AC5C420B83}" destId="{F04D78B9-FB3A-43DB-8C83-E8034C7119C5}" srcOrd="0" destOrd="0" presId="urn:microsoft.com/office/officeart/2005/8/layout/vList2"/>
    <dgm:cxn modelId="{603BF320-657B-4611-9ED1-769439521E9D}" type="presParOf" srcId="{CAC06331-36C6-4E5E-9721-11AC5C420B83}" destId="{063077D8-3922-4ED4-BB76-D9FB29636636}" srcOrd="1" destOrd="0" presId="urn:microsoft.com/office/officeart/2005/8/layout/vList2"/>
    <dgm:cxn modelId="{78993575-92A3-4BA9-8BF3-D3C1D899F66D}" type="presParOf" srcId="{CAC06331-36C6-4E5E-9721-11AC5C420B83}" destId="{286F9517-E672-45F4-BF1F-468C5F5FDE7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6A5388E-EED8-4A29-94E5-F2B065AE078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A658A09-961D-4714-831B-A002E780480B}">
      <dgm:prSet custT="1"/>
      <dgm:spPr/>
      <dgm:t>
        <a:bodyPr/>
        <a:lstStyle/>
        <a:p>
          <a:r>
            <a:rPr lang="en-GB" sz="2000" dirty="0"/>
            <a:t>Cultural awareness and training</a:t>
          </a:r>
          <a:endParaRPr lang="en-US" sz="2000" dirty="0"/>
        </a:p>
      </dgm:t>
    </dgm:pt>
    <dgm:pt modelId="{8FD8DC8E-1DE4-4FE4-AE3B-3A5A73EDFF74}" type="parTrans" cxnId="{382217FB-28BA-4B9A-B4EF-1D56A5D06D3D}">
      <dgm:prSet/>
      <dgm:spPr/>
      <dgm:t>
        <a:bodyPr/>
        <a:lstStyle/>
        <a:p>
          <a:endParaRPr lang="en-US"/>
        </a:p>
      </dgm:t>
    </dgm:pt>
    <dgm:pt modelId="{BB770A33-7DC5-4E3F-AB25-00A5B9C7B376}" type="sibTrans" cxnId="{382217FB-28BA-4B9A-B4EF-1D56A5D06D3D}">
      <dgm:prSet/>
      <dgm:spPr/>
      <dgm:t>
        <a:bodyPr/>
        <a:lstStyle/>
        <a:p>
          <a:endParaRPr lang="en-US"/>
        </a:p>
      </dgm:t>
    </dgm:pt>
    <dgm:pt modelId="{9BF078A1-6C5F-4CBC-B163-6302EF8013A7}">
      <dgm:prSet custT="1"/>
      <dgm:spPr/>
      <dgm:t>
        <a:bodyPr/>
        <a:lstStyle/>
        <a:p>
          <a:r>
            <a:rPr lang="en-US" sz="2000" dirty="0"/>
            <a:t>INEOS Group Limited</a:t>
          </a:r>
          <a:r>
            <a:rPr lang="en-GB" sz="2000" dirty="0"/>
            <a:t> should be keen on Building Guanxi</a:t>
          </a:r>
          <a:endParaRPr lang="en-US" sz="2000" dirty="0"/>
        </a:p>
      </dgm:t>
    </dgm:pt>
    <dgm:pt modelId="{4E24E5D1-1E77-4FA7-B6E1-A3E99A0E2433}" type="parTrans" cxnId="{228D7FC2-E4F9-4E92-9C47-9ADB8FEF116A}">
      <dgm:prSet/>
      <dgm:spPr/>
      <dgm:t>
        <a:bodyPr/>
        <a:lstStyle/>
        <a:p>
          <a:endParaRPr lang="en-US"/>
        </a:p>
      </dgm:t>
    </dgm:pt>
    <dgm:pt modelId="{957573C9-6BBB-4C8E-8431-8B11AD786C95}" type="sibTrans" cxnId="{228D7FC2-E4F9-4E92-9C47-9ADB8FEF116A}">
      <dgm:prSet/>
      <dgm:spPr/>
      <dgm:t>
        <a:bodyPr/>
        <a:lstStyle/>
        <a:p>
          <a:endParaRPr lang="en-US"/>
        </a:p>
      </dgm:t>
    </dgm:pt>
    <dgm:pt modelId="{56A3CABD-46DD-452E-B847-F540B18FF678}">
      <dgm:prSet/>
      <dgm:spPr/>
      <dgm:t>
        <a:bodyPr/>
        <a:lstStyle/>
        <a:p>
          <a:r>
            <a:rPr lang="en-US"/>
            <a:t>INEOS Group Limited needs to </a:t>
          </a:r>
          <a:r>
            <a:rPr lang="en-GB"/>
            <a:t>Develop respect for hierarchy and face</a:t>
          </a:r>
          <a:endParaRPr lang="en-US"/>
        </a:p>
      </dgm:t>
    </dgm:pt>
    <dgm:pt modelId="{052A8D24-580A-4B27-B350-F8BDA3E0F429}" type="parTrans" cxnId="{33AF6EA3-855F-47A8-B0AC-F6DCF9B474BA}">
      <dgm:prSet/>
      <dgm:spPr/>
      <dgm:t>
        <a:bodyPr/>
        <a:lstStyle/>
        <a:p>
          <a:endParaRPr lang="en-US"/>
        </a:p>
      </dgm:t>
    </dgm:pt>
    <dgm:pt modelId="{51715BF6-5E1A-4A09-AE43-633F11848B69}" type="sibTrans" cxnId="{33AF6EA3-855F-47A8-B0AC-F6DCF9B474BA}">
      <dgm:prSet/>
      <dgm:spPr/>
      <dgm:t>
        <a:bodyPr/>
        <a:lstStyle/>
        <a:p>
          <a:endParaRPr lang="en-US"/>
        </a:p>
      </dgm:t>
    </dgm:pt>
    <dgm:pt modelId="{B3877CC6-B3B1-4FF5-878D-B82FD67385D5}">
      <dgm:prSet custT="1"/>
      <dgm:spPr/>
      <dgm:t>
        <a:bodyPr/>
        <a:lstStyle/>
        <a:p>
          <a:r>
            <a:rPr lang="en-GB" sz="2000" dirty="0"/>
            <a:t>It need to Adopt open communication</a:t>
          </a:r>
          <a:endParaRPr lang="en-US" sz="2000" dirty="0"/>
        </a:p>
      </dgm:t>
    </dgm:pt>
    <dgm:pt modelId="{CCEB50E9-B087-4701-965C-F7B01A1B0C01}" type="parTrans" cxnId="{D7E47D30-6032-4BE9-A42E-C433DBB1718F}">
      <dgm:prSet/>
      <dgm:spPr/>
      <dgm:t>
        <a:bodyPr/>
        <a:lstStyle/>
        <a:p>
          <a:endParaRPr lang="en-US"/>
        </a:p>
      </dgm:t>
    </dgm:pt>
    <dgm:pt modelId="{B22ACE7D-A650-4E46-8029-222838872C44}" type="sibTrans" cxnId="{D7E47D30-6032-4BE9-A42E-C433DBB1718F}">
      <dgm:prSet/>
      <dgm:spPr/>
      <dgm:t>
        <a:bodyPr/>
        <a:lstStyle/>
        <a:p>
          <a:endParaRPr lang="en-US"/>
        </a:p>
      </dgm:t>
    </dgm:pt>
    <dgm:pt modelId="{4AE0FA04-FFDE-4F21-A1CC-CBF96FA80A0A}" type="pres">
      <dgm:prSet presAssocID="{76A5388E-EED8-4A29-94E5-F2B065AE0787}" presName="root" presStyleCnt="0">
        <dgm:presLayoutVars>
          <dgm:dir/>
          <dgm:resizeHandles val="exact"/>
        </dgm:presLayoutVars>
      </dgm:prSet>
      <dgm:spPr/>
    </dgm:pt>
    <dgm:pt modelId="{BC7A67DB-561B-4DDE-B188-0EAB12408CD0}" type="pres">
      <dgm:prSet presAssocID="{DA658A09-961D-4714-831B-A002E780480B}" presName="compNode" presStyleCnt="0"/>
      <dgm:spPr/>
    </dgm:pt>
    <dgm:pt modelId="{FF5B9861-F3AC-4454-B45A-9F519FF26F7F}" type="pres">
      <dgm:prSet presAssocID="{DA658A09-961D-4714-831B-A002E780480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3B56F0F1-185A-4DB6-80CD-D5C7E1C645EA}" type="pres">
      <dgm:prSet presAssocID="{DA658A09-961D-4714-831B-A002E780480B}" presName="spaceRect" presStyleCnt="0"/>
      <dgm:spPr/>
    </dgm:pt>
    <dgm:pt modelId="{BE3B235C-B7C0-4809-A820-725A4067412C}" type="pres">
      <dgm:prSet presAssocID="{DA658A09-961D-4714-831B-A002E780480B}" presName="textRect" presStyleLbl="revTx" presStyleIdx="0" presStyleCnt="4">
        <dgm:presLayoutVars>
          <dgm:chMax val="1"/>
          <dgm:chPref val="1"/>
        </dgm:presLayoutVars>
      </dgm:prSet>
      <dgm:spPr/>
    </dgm:pt>
    <dgm:pt modelId="{9C5A1F82-F720-43CA-BF91-430CCF17F24B}" type="pres">
      <dgm:prSet presAssocID="{BB770A33-7DC5-4E3F-AB25-00A5B9C7B376}" presName="sibTrans" presStyleCnt="0"/>
      <dgm:spPr/>
    </dgm:pt>
    <dgm:pt modelId="{FCFEB521-30BE-4D99-BBE3-97675993B779}" type="pres">
      <dgm:prSet presAssocID="{9BF078A1-6C5F-4CBC-B163-6302EF8013A7}" presName="compNode" presStyleCnt="0"/>
      <dgm:spPr/>
    </dgm:pt>
    <dgm:pt modelId="{5CE02674-5311-4D79-8402-78EAB9AD48B9}" type="pres">
      <dgm:prSet presAssocID="{9BF078A1-6C5F-4CBC-B163-6302EF8013A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3A49E654-A35E-4277-8084-ECB9FF310CA0}" type="pres">
      <dgm:prSet presAssocID="{9BF078A1-6C5F-4CBC-B163-6302EF8013A7}" presName="spaceRect" presStyleCnt="0"/>
      <dgm:spPr/>
    </dgm:pt>
    <dgm:pt modelId="{6D5B40A4-2FA7-449D-BC5E-B3C23EEF3E65}" type="pres">
      <dgm:prSet presAssocID="{9BF078A1-6C5F-4CBC-B163-6302EF8013A7}" presName="textRect" presStyleLbl="revTx" presStyleIdx="1" presStyleCnt="4">
        <dgm:presLayoutVars>
          <dgm:chMax val="1"/>
          <dgm:chPref val="1"/>
        </dgm:presLayoutVars>
      </dgm:prSet>
      <dgm:spPr/>
    </dgm:pt>
    <dgm:pt modelId="{A011C0CC-2728-4279-81D6-780ECBA02B63}" type="pres">
      <dgm:prSet presAssocID="{957573C9-6BBB-4C8E-8431-8B11AD786C95}" presName="sibTrans" presStyleCnt="0"/>
      <dgm:spPr/>
    </dgm:pt>
    <dgm:pt modelId="{727AC7FC-3037-4230-B9C3-458079495A7E}" type="pres">
      <dgm:prSet presAssocID="{56A3CABD-46DD-452E-B847-F540B18FF678}" presName="compNode" presStyleCnt="0"/>
      <dgm:spPr/>
    </dgm:pt>
    <dgm:pt modelId="{2342D470-0956-4335-B0AA-219C5C941EFC}" type="pres">
      <dgm:prSet presAssocID="{56A3CABD-46DD-452E-B847-F540B18FF67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17418C7B-8CF3-4F1E-8611-4115C80AD263}" type="pres">
      <dgm:prSet presAssocID="{56A3CABD-46DD-452E-B847-F540B18FF678}" presName="spaceRect" presStyleCnt="0"/>
      <dgm:spPr/>
    </dgm:pt>
    <dgm:pt modelId="{52819FEB-B9B6-4D15-A9BF-2E9C4435F561}" type="pres">
      <dgm:prSet presAssocID="{56A3CABD-46DD-452E-B847-F540B18FF678}" presName="textRect" presStyleLbl="revTx" presStyleIdx="2" presStyleCnt="4">
        <dgm:presLayoutVars>
          <dgm:chMax val="1"/>
          <dgm:chPref val="1"/>
        </dgm:presLayoutVars>
      </dgm:prSet>
      <dgm:spPr/>
    </dgm:pt>
    <dgm:pt modelId="{D0A6567E-FC93-4995-9D54-11CC8626EFD4}" type="pres">
      <dgm:prSet presAssocID="{51715BF6-5E1A-4A09-AE43-633F11848B69}" presName="sibTrans" presStyleCnt="0"/>
      <dgm:spPr/>
    </dgm:pt>
    <dgm:pt modelId="{FED6C18C-61AE-4C63-875C-661F72E796A1}" type="pres">
      <dgm:prSet presAssocID="{B3877CC6-B3B1-4FF5-878D-B82FD67385D5}" presName="compNode" presStyleCnt="0"/>
      <dgm:spPr/>
    </dgm:pt>
    <dgm:pt modelId="{FA9E5ECD-1655-43DF-9AB5-03FB15B1D982}" type="pres">
      <dgm:prSet presAssocID="{B3877CC6-B3B1-4FF5-878D-B82FD67385D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7989E026-CD7A-44C6-A70F-0274D660E9E5}" type="pres">
      <dgm:prSet presAssocID="{B3877CC6-B3B1-4FF5-878D-B82FD67385D5}" presName="spaceRect" presStyleCnt="0"/>
      <dgm:spPr/>
    </dgm:pt>
    <dgm:pt modelId="{A4CA041A-EC47-46F3-85ED-E3C61DEEEE94}" type="pres">
      <dgm:prSet presAssocID="{B3877CC6-B3B1-4FF5-878D-B82FD67385D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B4CE013-ED4F-4449-99D7-EB8BC83BAB9B}" type="presOf" srcId="{76A5388E-EED8-4A29-94E5-F2B065AE0787}" destId="{4AE0FA04-FFDE-4F21-A1CC-CBF96FA80A0A}" srcOrd="0" destOrd="0" presId="urn:microsoft.com/office/officeart/2018/2/layout/IconLabelList"/>
    <dgm:cxn modelId="{8E096520-3C70-4997-9F33-F45AD4913EF3}" type="presOf" srcId="{56A3CABD-46DD-452E-B847-F540B18FF678}" destId="{52819FEB-B9B6-4D15-A9BF-2E9C4435F561}" srcOrd="0" destOrd="0" presId="urn:microsoft.com/office/officeart/2018/2/layout/IconLabelList"/>
    <dgm:cxn modelId="{D7E47D30-6032-4BE9-A42E-C433DBB1718F}" srcId="{76A5388E-EED8-4A29-94E5-F2B065AE0787}" destId="{B3877CC6-B3B1-4FF5-878D-B82FD67385D5}" srcOrd="3" destOrd="0" parTransId="{CCEB50E9-B087-4701-965C-F7B01A1B0C01}" sibTransId="{B22ACE7D-A650-4E46-8029-222838872C44}"/>
    <dgm:cxn modelId="{67054E3D-E097-417E-8B2E-752F7D43884C}" type="presOf" srcId="{9BF078A1-6C5F-4CBC-B163-6302EF8013A7}" destId="{6D5B40A4-2FA7-449D-BC5E-B3C23EEF3E65}" srcOrd="0" destOrd="0" presId="urn:microsoft.com/office/officeart/2018/2/layout/IconLabelList"/>
    <dgm:cxn modelId="{FC72736B-B4E9-4796-BA0D-07F116E66184}" type="presOf" srcId="{DA658A09-961D-4714-831B-A002E780480B}" destId="{BE3B235C-B7C0-4809-A820-725A4067412C}" srcOrd="0" destOrd="0" presId="urn:microsoft.com/office/officeart/2018/2/layout/IconLabelList"/>
    <dgm:cxn modelId="{569BE798-8868-4F21-9E20-850A41958F16}" type="presOf" srcId="{B3877CC6-B3B1-4FF5-878D-B82FD67385D5}" destId="{A4CA041A-EC47-46F3-85ED-E3C61DEEEE94}" srcOrd="0" destOrd="0" presId="urn:microsoft.com/office/officeart/2018/2/layout/IconLabelList"/>
    <dgm:cxn modelId="{33AF6EA3-855F-47A8-B0AC-F6DCF9B474BA}" srcId="{76A5388E-EED8-4A29-94E5-F2B065AE0787}" destId="{56A3CABD-46DD-452E-B847-F540B18FF678}" srcOrd="2" destOrd="0" parTransId="{052A8D24-580A-4B27-B350-F8BDA3E0F429}" sibTransId="{51715BF6-5E1A-4A09-AE43-633F11848B69}"/>
    <dgm:cxn modelId="{228D7FC2-E4F9-4E92-9C47-9ADB8FEF116A}" srcId="{76A5388E-EED8-4A29-94E5-F2B065AE0787}" destId="{9BF078A1-6C5F-4CBC-B163-6302EF8013A7}" srcOrd="1" destOrd="0" parTransId="{4E24E5D1-1E77-4FA7-B6E1-A3E99A0E2433}" sibTransId="{957573C9-6BBB-4C8E-8431-8B11AD786C95}"/>
    <dgm:cxn modelId="{382217FB-28BA-4B9A-B4EF-1D56A5D06D3D}" srcId="{76A5388E-EED8-4A29-94E5-F2B065AE0787}" destId="{DA658A09-961D-4714-831B-A002E780480B}" srcOrd="0" destOrd="0" parTransId="{8FD8DC8E-1DE4-4FE4-AE3B-3A5A73EDFF74}" sibTransId="{BB770A33-7DC5-4E3F-AB25-00A5B9C7B376}"/>
    <dgm:cxn modelId="{3724F217-DD05-44C6-BCD1-7440544AC512}" type="presParOf" srcId="{4AE0FA04-FFDE-4F21-A1CC-CBF96FA80A0A}" destId="{BC7A67DB-561B-4DDE-B188-0EAB12408CD0}" srcOrd="0" destOrd="0" presId="urn:microsoft.com/office/officeart/2018/2/layout/IconLabelList"/>
    <dgm:cxn modelId="{A3A0CA31-6CC7-42E9-94F6-3D58742D160C}" type="presParOf" srcId="{BC7A67DB-561B-4DDE-B188-0EAB12408CD0}" destId="{FF5B9861-F3AC-4454-B45A-9F519FF26F7F}" srcOrd="0" destOrd="0" presId="urn:microsoft.com/office/officeart/2018/2/layout/IconLabelList"/>
    <dgm:cxn modelId="{D9301D7E-D040-4E61-BE1A-FE909616D856}" type="presParOf" srcId="{BC7A67DB-561B-4DDE-B188-0EAB12408CD0}" destId="{3B56F0F1-185A-4DB6-80CD-D5C7E1C645EA}" srcOrd="1" destOrd="0" presId="urn:microsoft.com/office/officeart/2018/2/layout/IconLabelList"/>
    <dgm:cxn modelId="{7F6FBF9F-8D5C-47DF-A01C-1B417F541482}" type="presParOf" srcId="{BC7A67DB-561B-4DDE-B188-0EAB12408CD0}" destId="{BE3B235C-B7C0-4809-A820-725A4067412C}" srcOrd="2" destOrd="0" presId="urn:microsoft.com/office/officeart/2018/2/layout/IconLabelList"/>
    <dgm:cxn modelId="{6B78E7E4-A7EB-42B1-B0DE-6AC2B01D2715}" type="presParOf" srcId="{4AE0FA04-FFDE-4F21-A1CC-CBF96FA80A0A}" destId="{9C5A1F82-F720-43CA-BF91-430CCF17F24B}" srcOrd="1" destOrd="0" presId="urn:microsoft.com/office/officeart/2018/2/layout/IconLabelList"/>
    <dgm:cxn modelId="{04F420C5-A420-4C1C-8EAE-79159E6B53A7}" type="presParOf" srcId="{4AE0FA04-FFDE-4F21-A1CC-CBF96FA80A0A}" destId="{FCFEB521-30BE-4D99-BBE3-97675993B779}" srcOrd="2" destOrd="0" presId="urn:microsoft.com/office/officeart/2018/2/layout/IconLabelList"/>
    <dgm:cxn modelId="{9250137F-FE2F-4B57-8627-137EED9EFDF4}" type="presParOf" srcId="{FCFEB521-30BE-4D99-BBE3-97675993B779}" destId="{5CE02674-5311-4D79-8402-78EAB9AD48B9}" srcOrd="0" destOrd="0" presId="urn:microsoft.com/office/officeart/2018/2/layout/IconLabelList"/>
    <dgm:cxn modelId="{625ABEF9-3A50-41B1-9F14-0D30053B375E}" type="presParOf" srcId="{FCFEB521-30BE-4D99-BBE3-97675993B779}" destId="{3A49E654-A35E-4277-8084-ECB9FF310CA0}" srcOrd="1" destOrd="0" presId="urn:microsoft.com/office/officeart/2018/2/layout/IconLabelList"/>
    <dgm:cxn modelId="{0FFBD8EB-1704-4F28-9CEB-6BBD67A65745}" type="presParOf" srcId="{FCFEB521-30BE-4D99-BBE3-97675993B779}" destId="{6D5B40A4-2FA7-449D-BC5E-B3C23EEF3E65}" srcOrd="2" destOrd="0" presId="urn:microsoft.com/office/officeart/2018/2/layout/IconLabelList"/>
    <dgm:cxn modelId="{AA910F29-4C38-4275-B897-2A4EF011840B}" type="presParOf" srcId="{4AE0FA04-FFDE-4F21-A1CC-CBF96FA80A0A}" destId="{A011C0CC-2728-4279-81D6-780ECBA02B63}" srcOrd="3" destOrd="0" presId="urn:microsoft.com/office/officeart/2018/2/layout/IconLabelList"/>
    <dgm:cxn modelId="{C0B04499-7032-4BCF-90F0-5E3EFC671805}" type="presParOf" srcId="{4AE0FA04-FFDE-4F21-A1CC-CBF96FA80A0A}" destId="{727AC7FC-3037-4230-B9C3-458079495A7E}" srcOrd="4" destOrd="0" presId="urn:microsoft.com/office/officeart/2018/2/layout/IconLabelList"/>
    <dgm:cxn modelId="{CEA22393-2CF5-49EE-B2F9-20E0BB897F57}" type="presParOf" srcId="{727AC7FC-3037-4230-B9C3-458079495A7E}" destId="{2342D470-0956-4335-B0AA-219C5C941EFC}" srcOrd="0" destOrd="0" presId="urn:microsoft.com/office/officeart/2018/2/layout/IconLabelList"/>
    <dgm:cxn modelId="{A7C5ECE1-0D67-4EDC-AC17-246D7AC5053A}" type="presParOf" srcId="{727AC7FC-3037-4230-B9C3-458079495A7E}" destId="{17418C7B-8CF3-4F1E-8611-4115C80AD263}" srcOrd="1" destOrd="0" presId="urn:microsoft.com/office/officeart/2018/2/layout/IconLabelList"/>
    <dgm:cxn modelId="{233F9C68-79C6-4BC7-A8F5-8D6756BC53DE}" type="presParOf" srcId="{727AC7FC-3037-4230-B9C3-458079495A7E}" destId="{52819FEB-B9B6-4D15-A9BF-2E9C4435F561}" srcOrd="2" destOrd="0" presId="urn:microsoft.com/office/officeart/2018/2/layout/IconLabelList"/>
    <dgm:cxn modelId="{6C5E2017-7792-4F76-B231-38C6299D2895}" type="presParOf" srcId="{4AE0FA04-FFDE-4F21-A1CC-CBF96FA80A0A}" destId="{D0A6567E-FC93-4995-9D54-11CC8626EFD4}" srcOrd="5" destOrd="0" presId="urn:microsoft.com/office/officeart/2018/2/layout/IconLabelList"/>
    <dgm:cxn modelId="{636C42CB-6E74-4674-A38D-034C0F166933}" type="presParOf" srcId="{4AE0FA04-FFDE-4F21-A1CC-CBF96FA80A0A}" destId="{FED6C18C-61AE-4C63-875C-661F72E796A1}" srcOrd="6" destOrd="0" presId="urn:microsoft.com/office/officeart/2018/2/layout/IconLabelList"/>
    <dgm:cxn modelId="{66BB152E-35FD-439A-B4BF-39C937DE986E}" type="presParOf" srcId="{FED6C18C-61AE-4C63-875C-661F72E796A1}" destId="{FA9E5ECD-1655-43DF-9AB5-03FB15B1D982}" srcOrd="0" destOrd="0" presId="urn:microsoft.com/office/officeart/2018/2/layout/IconLabelList"/>
    <dgm:cxn modelId="{E310A258-C095-4262-8D31-E8FE46B8C38D}" type="presParOf" srcId="{FED6C18C-61AE-4C63-875C-661F72E796A1}" destId="{7989E026-CD7A-44C6-A70F-0274D660E9E5}" srcOrd="1" destOrd="0" presId="urn:microsoft.com/office/officeart/2018/2/layout/IconLabelList"/>
    <dgm:cxn modelId="{DD68EA1A-9891-4AAF-827D-865A0D6DC194}" type="presParOf" srcId="{FED6C18C-61AE-4C63-875C-661F72E796A1}" destId="{A4CA041A-EC47-46F3-85ED-E3C61DEEEE9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5AD681A-719D-444C-9B57-B5DC4E2EB63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4BA14D7-029B-4F8C-A85C-B00B39D54674}">
      <dgm:prSet custT="1"/>
      <dgm:spPr/>
      <dgm:t>
        <a:bodyPr/>
        <a:lstStyle/>
        <a:p>
          <a:pPr>
            <a:defRPr cap="all"/>
          </a:pPr>
          <a:r>
            <a:rPr lang="en-US" sz="2000" cap="none" baseline="0" dirty="0"/>
            <a:t>Exercise flexibility and patience </a:t>
          </a:r>
          <a:endParaRPr lang="en-US" sz="2000" cap="none" dirty="0"/>
        </a:p>
      </dgm:t>
    </dgm:pt>
    <dgm:pt modelId="{63D701FE-AB04-4297-AFD4-EBF273000EEB}" type="parTrans" cxnId="{CCC91128-8587-4848-BCDB-1C911873C28C}">
      <dgm:prSet/>
      <dgm:spPr/>
      <dgm:t>
        <a:bodyPr/>
        <a:lstStyle/>
        <a:p>
          <a:endParaRPr lang="en-US"/>
        </a:p>
      </dgm:t>
    </dgm:pt>
    <dgm:pt modelId="{18E69E95-30B9-4D58-9704-D94F76CF3BBF}" type="sibTrans" cxnId="{CCC91128-8587-4848-BCDB-1C911873C28C}">
      <dgm:prSet/>
      <dgm:spPr/>
      <dgm:t>
        <a:bodyPr/>
        <a:lstStyle/>
        <a:p>
          <a:endParaRPr lang="en-US"/>
        </a:p>
      </dgm:t>
    </dgm:pt>
    <dgm:pt modelId="{942CB6AE-4761-41A3-B2CE-9A16DE9C4650}">
      <dgm:prSet custT="1"/>
      <dgm:spPr/>
      <dgm:t>
        <a:bodyPr/>
        <a:lstStyle/>
        <a:p>
          <a:pPr>
            <a:defRPr cap="all"/>
          </a:pPr>
          <a:r>
            <a:rPr lang="en-US" sz="2000" cap="none" baseline="0" dirty="0"/>
            <a:t>Resolve conflicts diplomatically </a:t>
          </a:r>
          <a:endParaRPr lang="en-US" sz="2000" cap="none" dirty="0"/>
        </a:p>
      </dgm:t>
    </dgm:pt>
    <dgm:pt modelId="{C099CF58-A92D-4ECE-BE86-83E0D439773C}" type="parTrans" cxnId="{CCE51E78-B2A7-4A90-B0CB-FFE3D349A292}">
      <dgm:prSet/>
      <dgm:spPr/>
      <dgm:t>
        <a:bodyPr/>
        <a:lstStyle/>
        <a:p>
          <a:endParaRPr lang="en-US"/>
        </a:p>
      </dgm:t>
    </dgm:pt>
    <dgm:pt modelId="{6DBC438B-E774-4A9D-976A-A1D7C211B7AA}" type="sibTrans" cxnId="{CCE51E78-B2A7-4A90-B0CB-FFE3D349A292}">
      <dgm:prSet/>
      <dgm:spPr/>
      <dgm:t>
        <a:bodyPr/>
        <a:lstStyle/>
        <a:p>
          <a:endParaRPr lang="en-US"/>
        </a:p>
      </dgm:t>
    </dgm:pt>
    <dgm:pt modelId="{D284C444-567B-430E-A54C-039D701A192F}">
      <dgm:prSet custT="1"/>
      <dgm:spPr/>
      <dgm:t>
        <a:bodyPr/>
        <a:lstStyle/>
        <a:p>
          <a:pPr>
            <a:defRPr cap="all"/>
          </a:pPr>
          <a:r>
            <a:rPr lang="en-US" sz="2000" cap="none" baseline="0" dirty="0"/>
            <a:t>Be able to balance long-term and short-term goals</a:t>
          </a:r>
          <a:endParaRPr lang="en-US" sz="2000" cap="none" dirty="0"/>
        </a:p>
      </dgm:t>
    </dgm:pt>
    <dgm:pt modelId="{BE702BD8-6C4E-408A-A4BD-314D10AB2209}" type="parTrans" cxnId="{9A61BB66-EF44-4A5D-9965-42C32511BE61}">
      <dgm:prSet/>
      <dgm:spPr/>
      <dgm:t>
        <a:bodyPr/>
        <a:lstStyle/>
        <a:p>
          <a:endParaRPr lang="en-US"/>
        </a:p>
      </dgm:t>
    </dgm:pt>
    <dgm:pt modelId="{4AF8B669-3036-41A6-B96C-2D2D4B27A5C3}" type="sibTrans" cxnId="{9A61BB66-EF44-4A5D-9965-42C32511BE61}">
      <dgm:prSet/>
      <dgm:spPr/>
      <dgm:t>
        <a:bodyPr/>
        <a:lstStyle/>
        <a:p>
          <a:endParaRPr lang="en-US"/>
        </a:p>
      </dgm:t>
    </dgm:pt>
    <dgm:pt modelId="{3AFBFDAD-016F-4391-B83F-F33F18D7CB55}" type="pres">
      <dgm:prSet presAssocID="{D5AD681A-719D-444C-9B57-B5DC4E2EB63D}" presName="root" presStyleCnt="0">
        <dgm:presLayoutVars>
          <dgm:dir/>
          <dgm:resizeHandles val="exact"/>
        </dgm:presLayoutVars>
      </dgm:prSet>
      <dgm:spPr/>
    </dgm:pt>
    <dgm:pt modelId="{06D8C25F-BBD6-4B1A-A2E3-D60C6D7C1246}" type="pres">
      <dgm:prSet presAssocID="{A4BA14D7-029B-4F8C-A85C-B00B39D54674}" presName="compNode" presStyleCnt="0"/>
      <dgm:spPr/>
    </dgm:pt>
    <dgm:pt modelId="{0A409940-C3E7-407B-B579-938B6FF95614}" type="pres">
      <dgm:prSet presAssocID="{A4BA14D7-029B-4F8C-A85C-B00B39D54674}" presName="iconBgRect" presStyleLbl="bgShp" presStyleIdx="0" presStyleCnt="3"/>
      <dgm:spPr/>
    </dgm:pt>
    <dgm:pt modelId="{48ADAD10-167C-40F7-8913-40EFD6A794BD}" type="pres">
      <dgm:prSet presAssocID="{A4BA14D7-029B-4F8C-A85C-B00B39D5467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EDEC1258-76DE-4664-BA40-EB2896F107D4}" type="pres">
      <dgm:prSet presAssocID="{A4BA14D7-029B-4F8C-A85C-B00B39D54674}" presName="spaceRect" presStyleCnt="0"/>
      <dgm:spPr/>
    </dgm:pt>
    <dgm:pt modelId="{0A28C187-47D2-464B-93F1-2F2EE239E874}" type="pres">
      <dgm:prSet presAssocID="{A4BA14D7-029B-4F8C-A85C-B00B39D54674}" presName="textRect" presStyleLbl="revTx" presStyleIdx="0" presStyleCnt="3">
        <dgm:presLayoutVars>
          <dgm:chMax val="1"/>
          <dgm:chPref val="1"/>
        </dgm:presLayoutVars>
      </dgm:prSet>
      <dgm:spPr/>
    </dgm:pt>
    <dgm:pt modelId="{5E74C4FD-B775-4CC8-826B-0EAC7B36A5FC}" type="pres">
      <dgm:prSet presAssocID="{18E69E95-30B9-4D58-9704-D94F76CF3BBF}" presName="sibTrans" presStyleCnt="0"/>
      <dgm:spPr/>
    </dgm:pt>
    <dgm:pt modelId="{7932EEB5-38E0-4A1A-B287-6F2999DD9558}" type="pres">
      <dgm:prSet presAssocID="{942CB6AE-4761-41A3-B2CE-9A16DE9C4650}" presName="compNode" presStyleCnt="0"/>
      <dgm:spPr/>
    </dgm:pt>
    <dgm:pt modelId="{EADBF841-71C1-476B-8085-CB1A945CAC3A}" type="pres">
      <dgm:prSet presAssocID="{942CB6AE-4761-41A3-B2CE-9A16DE9C4650}" presName="iconBgRect" presStyleLbl="bgShp" presStyleIdx="1" presStyleCnt="3"/>
      <dgm:spPr/>
    </dgm:pt>
    <dgm:pt modelId="{8E5B6EDC-D956-4FFB-98B1-D394F0B10704}" type="pres">
      <dgm:prSet presAssocID="{942CB6AE-4761-41A3-B2CE-9A16DE9C465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CA193CF1-98E6-4DC5-B9AF-533ADB116838}" type="pres">
      <dgm:prSet presAssocID="{942CB6AE-4761-41A3-B2CE-9A16DE9C4650}" presName="spaceRect" presStyleCnt="0"/>
      <dgm:spPr/>
    </dgm:pt>
    <dgm:pt modelId="{6CFAC053-D4C2-4F8A-9DAC-C28AE41E598F}" type="pres">
      <dgm:prSet presAssocID="{942CB6AE-4761-41A3-B2CE-9A16DE9C4650}" presName="textRect" presStyleLbl="revTx" presStyleIdx="1" presStyleCnt="3">
        <dgm:presLayoutVars>
          <dgm:chMax val="1"/>
          <dgm:chPref val="1"/>
        </dgm:presLayoutVars>
      </dgm:prSet>
      <dgm:spPr/>
    </dgm:pt>
    <dgm:pt modelId="{D48C38FC-AC84-4E1A-844E-769589BE734A}" type="pres">
      <dgm:prSet presAssocID="{6DBC438B-E774-4A9D-976A-A1D7C211B7AA}" presName="sibTrans" presStyleCnt="0"/>
      <dgm:spPr/>
    </dgm:pt>
    <dgm:pt modelId="{8918F2E2-8AC0-420C-B654-7E2F04E08FB7}" type="pres">
      <dgm:prSet presAssocID="{D284C444-567B-430E-A54C-039D701A192F}" presName="compNode" presStyleCnt="0"/>
      <dgm:spPr/>
    </dgm:pt>
    <dgm:pt modelId="{5BE3B6AC-AE59-46FD-ADCF-B61BFA805D2D}" type="pres">
      <dgm:prSet presAssocID="{D284C444-567B-430E-A54C-039D701A192F}" presName="iconBgRect" presStyleLbl="bgShp" presStyleIdx="2" presStyleCnt="3"/>
      <dgm:spPr/>
    </dgm:pt>
    <dgm:pt modelId="{C893A5D9-EBDC-4245-855A-9C47188FA061}" type="pres">
      <dgm:prSet presAssocID="{D284C444-567B-430E-A54C-039D701A192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95AAA2F6-E5BF-4940-A93B-17FE01557EA5}" type="pres">
      <dgm:prSet presAssocID="{D284C444-567B-430E-A54C-039D701A192F}" presName="spaceRect" presStyleCnt="0"/>
      <dgm:spPr/>
    </dgm:pt>
    <dgm:pt modelId="{57956CD4-560F-4FCF-85E3-E228B0AF56DF}" type="pres">
      <dgm:prSet presAssocID="{D284C444-567B-430E-A54C-039D701A192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51FC620-BA4D-4B67-BCAC-708EFEA67CD3}" type="presOf" srcId="{D5AD681A-719D-444C-9B57-B5DC4E2EB63D}" destId="{3AFBFDAD-016F-4391-B83F-F33F18D7CB55}" srcOrd="0" destOrd="0" presId="urn:microsoft.com/office/officeart/2018/5/layout/IconCircleLabelList"/>
    <dgm:cxn modelId="{CCC91128-8587-4848-BCDB-1C911873C28C}" srcId="{D5AD681A-719D-444C-9B57-B5DC4E2EB63D}" destId="{A4BA14D7-029B-4F8C-A85C-B00B39D54674}" srcOrd="0" destOrd="0" parTransId="{63D701FE-AB04-4297-AFD4-EBF273000EEB}" sibTransId="{18E69E95-30B9-4D58-9704-D94F76CF3BBF}"/>
    <dgm:cxn modelId="{9A61BB66-EF44-4A5D-9965-42C32511BE61}" srcId="{D5AD681A-719D-444C-9B57-B5DC4E2EB63D}" destId="{D284C444-567B-430E-A54C-039D701A192F}" srcOrd="2" destOrd="0" parTransId="{BE702BD8-6C4E-408A-A4BD-314D10AB2209}" sibTransId="{4AF8B669-3036-41A6-B96C-2D2D4B27A5C3}"/>
    <dgm:cxn modelId="{12B4AB76-141D-45E9-98DA-781B1BB48D30}" type="presOf" srcId="{D284C444-567B-430E-A54C-039D701A192F}" destId="{57956CD4-560F-4FCF-85E3-E228B0AF56DF}" srcOrd="0" destOrd="0" presId="urn:microsoft.com/office/officeart/2018/5/layout/IconCircleLabelList"/>
    <dgm:cxn modelId="{CCE51E78-B2A7-4A90-B0CB-FFE3D349A292}" srcId="{D5AD681A-719D-444C-9B57-B5DC4E2EB63D}" destId="{942CB6AE-4761-41A3-B2CE-9A16DE9C4650}" srcOrd="1" destOrd="0" parTransId="{C099CF58-A92D-4ECE-BE86-83E0D439773C}" sibTransId="{6DBC438B-E774-4A9D-976A-A1D7C211B7AA}"/>
    <dgm:cxn modelId="{BB827AA4-D292-488A-9A92-A02D9C83030D}" type="presOf" srcId="{A4BA14D7-029B-4F8C-A85C-B00B39D54674}" destId="{0A28C187-47D2-464B-93F1-2F2EE239E874}" srcOrd="0" destOrd="0" presId="urn:microsoft.com/office/officeart/2018/5/layout/IconCircleLabelList"/>
    <dgm:cxn modelId="{3F96A9E6-C6E4-4BA8-893E-5CE3A2604CB0}" type="presOf" srcId="{942CB6AE-4761-41A3-B2CE-9A16DE9C4650}" destId="{6CFAC053-D4C2-4F8A-9DAC-C28AE41E598F}" srcOrd="0" destOrd="0" presId="urn:microsoft.com/office/officeart/2018/5/layout/IconCircleLabelList"/>
    <dgm:cxn modelId="{C266FA66-676D-4CC9-9D2A-4FE62E4F6419}" type="presParOf" srcId="{3AFBFDAD-016F-4391-B83F-F33F18D7CB55}" destId="{06D8C25F-BBD6-4B1A-A2E3-D60C6D7C1246}" srcOrd="0" destOrd="0" presId="urn:microsoft.com/office/officeart/2018/5/layout/IconCircleLabelList"/>
    <dgm:cxn modelId="{C6E06A9B-7836-4452-8F6D-4ED273F5359B}" type="presParOf" srcId="{06D8C25F-BBD6-4B1A-A2E3-D60C6D7C1246}" destId="{0A409940-C3E7-407B-B579-938B6FF95614}" srcOrd="0" destOrd="0" presId="urn:microsoft.com/office/officeart/2018/5/layout/IconCircleLabelList"/>
    <dgm:cxn modelId="{54144D9E-5390-4BB5-899F-951407B13B9A}" type="presParOf" srcId="{06D8C25F-BBD6-4B1A-A2E3-D60C6D7C1246}" destId="{48ADAD10-167C-40F7-8913-40EFD6A794BD}" srcOrd="1" destOrd="0" presId="urn:microsoft.com/office/officeart/2018/5/layout/IconCircleLabelList"/>
    <dgm:cxn modelId="{C03A1979-6EDF-40E8-99A7-B5CCAA96C2A7}" type="presParOf" srcId="{06D8C25F-BBD6-4B1A-A2E3-D60C6D7C1246}" destId="{EDEC1258-76DE-4664-BA40-EB2896F107D4}" srcOrd="2" destOrd="0" presId="urn:microsoft.com/office/officeart/2018/5/layout/IconCircleLabelList"/>
    <dgm:cxn modelId="{741ED822-A22F-4552-A97F-64DACA5A39D6}" type="presParOf" srcId="{06D8C25F-BBD6-4B1A-A2E3-D60C6D7C1246}" destId="{0A28C187-47D2-464B-93F1-2F2EE239E874}" srcOrd="3" destOrd="0" presId="urn:microsoft.com/office/officeart/2018/5/layout/IconCircleLabelList"/>
    <dgm:cxn modelId="{F65ADA6D-9AC2-4771-B710-0BF6969A1008}" type="presParOf" srcId="{3AFBFDAD-016F-4391-B83F-F33F18D7CB55}" destId="{5E74C4FD-B775-4CC8-826B-0EAC7B36A5FC}" srcOrd="1" destOrd="0" presId="urn:microsoft.com/office/officeart/2018/5/layout/IconCircleLabelList"/>
    <dgm:cxn modelId="{6D4281B9-1468-4201-B916-83A002D21B6A}" type="presParOf" srcId="{3AFBFDAD-016F-4391-B83F-F33F18D7CB55}" destId="{7932EEB5-38E0-4A1A-B287-6F2999DD9558}" srcOrd="2" destOrd="0" presId="urn:microsoft.com/office/officeart/2018/5/layout/IconCircleLabelList"/>
    <dgm:cxn modelId="{2CA641CB-CCA9-4EE7-8DAD-9606DBCE6BB7}" type="presParOf" srcId="{7932EEB5-38E0-4A1A-B287-6F2999DD9558}" destId="{EADBF841-71C1-476B-8085-CB1A945CAC3A}" srcOrd="0" destOrd="0" presId="urn:microsoft.com/office/officeart/2018/5/layout/IconCircleLabelList"/>
    <dgm:cxn modelId="{759C13CB-83DC-4A11-BB84-AA298419740B}" type="presParOf" srcId="{7932EEB5-38E0-4A1A-B287-6F2999DD9558}" destId="{8E5B6EDC-D956-4FFB-98B1-D394F0B10704}" srcOrd="1" destOrd="0" presId="urn:microsoft.com/office/officeart/2018/5/layout/IconCircleLabelList"/>
    <dgm:cxn modelId="{7BFB3BFD-4AD3-4924-AC3C-0072A0BEEE5B}" type="presParOf" srcId="{7932EEB5-38E0-4A1A-B287-6F2999DD9558}" destId="{CA193CF1-98E6-4DC5-B9AF-533ADB116838}" srcOrd="2" destOrd="0" presId="urn:microsoft.com/office/officeart/2018/5/layout/IconCircleLabelList"/>
    <dgm:cxn modelId="{34571633-75FB-49C9-B2FC-52F55C623C14}" type="presParOf" srcId="{7932EEB5-38E0-4A1A-B287-6F2999DD9558}" destId="{6CFAC053-D4C2-4F8A-9DAC-C28AE41E598F}" srcOrd="3" destOrd="0" presId="urn:microsoft.com/office/officeart/2018/5/layout/IconCircleLabelList"/>
    <dgm:cxn modelId="{11C8E9C9-3D1D-4916-9FAB-6C7DE4B087A0}" type="presParOf" srcId="{3AFBFDAD-016F-4391-B83F-F33F18D7CB55}" destId="{D48C38FC-AC84-4E1A-844E-769589BE734A}" srcOrd="3" destOrd="0" presId="urn:microsoft.com/office/officeart/2018/5/layout/IconCircleLabelList"/>
    <dgm:cxn modelId="{B0727B65-6686-4AF9-803F-56CC853B3BFE}" type="presParOf" srcId="{3AFBFDAD-016F-4391-B83F-F33F18D7CB55}" destId="{8918F2E2-8AC0-420C-B654-7E2F04E08FB7}" srcOrd="4" destOrd="0" presId="urn:microsoft.com/office/officeart/2018/5/layout/IconCircleLabelList"/>
    <dgm:cxn modelId="{2FBDF56D-3FEB-4D85-A2E1-2FA0E6A7C532}" type="presParOf" srcId="{8918F2E2-8AC0-420C-B654-7E2F04E08FB7}" destId="{5BE3B6AC-AE59-46FD-ADCF-B61BFA805D2D}" srcOrd="0" destOrd="0" presId="urn:microsoft.com/office/officeart/2018/5/layout/IconCircleLabelList"/>
    <dgm:cxn modelId="{F7E30AB4-5888-44C0-B3FA-AFEACA4BA768}" type="presParOf" srcId="{8918F2E2-8AC0-420C-B654-7E2F04E08FB7}" destId="{C893A5D9-EBDC-4245-855A-9C47188FA061}" srcOrd="1" destOrd="0" presId="urn:microsoft.com/office/officeart/2018/5/layout/IconCircleLabelList"/>
    <dgm:cxn modelId="{2A820805-677D-47DA-A080-DF6EF76E7869}" type="presParOf" srcId="{8918F2E2-8AC0-420C-B654-7E2F04E08FB7}" destId="{95AAA2F6-E5BF-4940-A93B-17FE01557EA5}" srcOrd="2" destOrd="0" presId="urn:microsoft.com/office/officeart/2018/5/layout/IconCircleLabelList"/>
    <dgm:cxn modelId="{CBF55F1F-50E6-427E-80C8-D5E9038ECAEE}" type="presParOf" srcId="{8918F2E2-8AC0-420C-B654-7E2F04E08FB7}" destId="{57956CD4-560F-4FCF-85E3-E228B0AF56D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8A0CBA1-290D-4B5A-91F7-739168B5A03F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E39EBE7-115E-48E0-9EB3-DA3F5EBE87DA}">
      <dgm:prSet/>
      <dgm:spPr/>
      <dgm:t>
        <a:bodyPr/>
        <a:lstStyle/>
        <a:p>
          <a:r>
            <a:rPr lang="en-GB" baseline="0" dirty="0"/>
            <a:t>Striking a joint venture between a UK company and a Chinese business provides an excellent opportunity for expansion and growth in the dynamic and robust Chinese market.</a:t>
          </a:r>
          <a:endParaRPr lang="en-US" dirty="0"/>
        </a:p>
      </dgm:t>
    </dgm:pt>
    <dgm:pt modelId="{0F45B16F-AD5F-4051-AEF3-BB2D0E4D6182}" type="parTrans" cxnId="{40C183F8-B53B-45A5-A2A1-22E2F70E2501}">
      <dgm:prSet/>
      <dgm:spPr/>
      <dgm:t>
        <a:bodyPr/>
        <a:lstStyle/>
        <a:p>
          <a:endParaRPr lang="en-US"/>
        </a:p>
      </dgm:t>
    </dgm:pt>
    <dgm:pt modelId="{A80750D4-2370-4C4F-AA3E-C00D2398D609}" type="sibTrans" cxnId="{40C183F8-B53B-45A5-A2A1-22E2F70E2501}">
      <dgm:prSet/>
      <dgm:spPr/>
      <dgm:t>
        <a:bodyPr/>
        <a:lstStyle/>
        <a:p>
          <a:endParaRPr lang="en-US"/>
        </a:p>
      </dgm:t>
    </dgm:pt>
    <dgm:pt modelId="{29FEB399-06EC-4582-9706-7C017A9838FA}">
      <dgm:prSet/>
      <dgm:spPr/>
      <dgm:t>
        <a:bodyPr/>
        <a:lstStyle/>
        <a:p>
          <a:r>
            <a:rPr lang="en-GB" baseline="0"/>
            <a:t>Cultural consideration and sensitivity is an essential factor that significantly affects the success of the joint venture</a:t>
          </a:r>
          <a:endParaRPr lang="en-US"/>
        </a:p>
      </dgm:t>
    </dgm:pt>
    <dgm:pt modelId="{45B9F2DB-A133-4105-A5EC-1921FECEAE8F}" type="parTrans" cxnId="{E55546E4-8F71-44BF-ABBB-AD16EEF2397F}">
      <dgm:prSet/>
      <dgm:spPr/>
      <dgm:t>
        <a:bodyPr/>
        <a:lstStyle/>
        <a:p>
          <a:endParaRPr lang="en-US"/>
        </a:p>
      </dgm:t>
    </dgm:pt>
    <dgm:pt modelId="{45521627-70EA-46CD-844D-8E56C5C564B8}" type="sibTrans" cxnId="{E55546E4-8F71-44BF-ABBB-AD16EEF2397F}">
      <dgm:prSet/>
      <dgm:spPr/>
      <dgm:t>
        <a:bodyPr/>
        <a:lstStyle/>
        <a:p>
          <a:endParaRPr lang="en-US"/>
        </a:p>
      </dgm:t>
    </dgm:pt>
    <dgm:pt modelId="{19A51447-50A9-4191-8F33-36A600EA2F93}">
      <dgm:prSet/>
      <dgm:spPr/>
      <dgm:t>
        <a:bodyPr/>
        <a:lstStyle/>
        <a:p>
          <a:r>
            <a:rPr lang="en-GB" baseline="0"/>
            <a:t>Cultural differences between China and the UK, including communication styles, cultural values, and business practices, must be considered and respected to promote harmonious and productive collaboration.</a:t>
          </a:r>
          <a:endParaRPr lang="en-US"/>
        </a:p>
      </dgm:t>
    </dgm:pt>
    <dgm:pt modelId="{C5484EFB-10B7-48B9-8428-FB45BFD5F439}" type="parTrans" cxnId="{FF1A961B-7FA4-4835-9EA8-22972486A911}">
      <dgm:prSet/>
      <dgm:spPr/>
      <dgm:t>
        <a:bodyPr/>
        <a:lstStyle/>
        <a:p>
          <a:endParaRPr lang="en-US"/>
        </a:p>
      </dgm:t>
    </dgm:pt>
    <dgm:pt modelId="{1E6D1D87-7B33-4D87-B83B-F9A688E37A4E}" type="sibTrans" cxnId="{FF1A961B-7FA4-4835-9EA8-22972486A911}">
      <dgm:prSet/>
      <dgm:spPr/>
      <dgm:t>
        <a:bodyPr/>
        <a:lstStyle/>
        <a:p>
          <a:endParaRPr lang="en-US"/>
        </a:p>
      </dgm:t>
    </dgm:pt>
    <dgm:pt modelId="{DF99F9AC-10B7-44C4-BF1B-128287681C2E}">
      <dgm:prSet/>
      <dgm:spPr/>
      <dgm:t>
        <a:bodyPr/>
        <a:lstStyle/>
        <a:p>
          <a:r>
            <a:rPr lang="en-GB" baseline="0"/>
            <a:t>Capitalizing on the strengths of both cultures and embracing diversity will ultimately create a successful and mutually beneficial joint venture between the UK company and the Chinese business, benefiting all the partners involved</a:t>
          </a:r>
          <a:endParaRPr lang="en-US"/>
        </a:p>
      </dgm:t>
    </dgm:pt>
    <dgm:pt modelId="{C0248211-3FEE-4917-BBAE-B208E3742A4F}" type="parTrans" cxnId="{6D95C3BF-BE13-4304-8674-DE8366CD6E60}">
      <dgm:prSet/>
      <dgm:spPr/>
      <dgm:t>
        <a:bodyPr/>
        <a:lstStyle/>
        <a:p>
          <a:endParaRPr lang="en-US"/>
        </a:p>
      </dgm:t>
    </dgm:pt>
    <dgm:pt modelId="{6E2CE9EB-8A0A-46B1-ADBA-4D402F03DED0}" type="sibTrans" cxnId="{6D95C3BF-BE13-4304-8674-DE8366CD6E60}">
      <dgm:prSet/>
      <dgm:spPr/>
      <dgm:t>
        <a:bodyPr/>
        <a:lstStyle/>
        <a:p>
          <a:endParaRPr lang="en-US"/>
        </a:p>
      </dgm:t>
    </dgm:pt>
    <dgm:pt modelId="{B4498CBF-004A-4DB7-B90E-CE7A4D2DA362}" type="pres">
      <dgm:prSet presAssocID="{98A0CBA1-290D-4B5A-91F7-739168B5A03F}" presName="outerComposite" presStyleCnt="0">
        <dgm:presLayoutVars>
          <dgm:chMax val="5"/>
          <dgm:dir/>
          <dgm:resizeHandles val="exact"/>
        </dgm:presLayoutVars>
      </dgm:prSet>
      <dgm:spPr/>
    </dgm:pt>
    <dgm:pt modelId="{62F44E84-185D-41B3-8FA9-D128AA215BF9}" type="pres">
      <dgm:prSet presAssocID="{98A0CBA1-290D-4B5A-91F7-739168B5A03F}" presName="dummyMaxCanvas" presStyleCnt="0">
        <dgm:presLayoutVars/>
      </dgm:prSet>
      <dgm:spPr/>
    </dgm:pt>
    <dgm:pt modelId="{683B0E9D-579A-443D-B519-1F98A652DB40}" type="pres">
      <dgm:prSet presAssocID="{98A0CBA1-290D-4B5A-91F7-739168B5A03F}" presName="FourNodes_1" presStyleLbl="node1" presStyleIdx="0" presStyleCnt="4">
        <dgm:presLayoutVars>
          <dgm:bulletEnabled val="1"/>
        </dgm:presLayoutVars>
      </dgm:prSet>
      <dgm:spPr/>
    </dgm:pt>
    <dgm:pt modelId="{4CCE15F4-8861-4DE7-8E71-AECCB38030CC}" type="pres">
      <dgm:prSet presAssocID="{98A0CBA1-290D-4B5A-91F7-739168B5A03F}" presName="FourNodes_2" presStyleLbl="node1" presStyleIdx="1" presStyleCnt="4">
        <dgm:presLayoutVars>
          <dgm:bulletEnabled val="1"/>
        </dgm:presLayoutVars>
      </dgm:prSet>
      <dgm:spPr/>
    </dgm:pt>
    <dgm:pt modelId="{D982D8A0-C45B-4DC0-B6BC-8894018930B1}" type="pres">
      <dgm:prSet presAssocID="{98A0CBA1-290D-4B5A-91F7-739168B5A03F}" presName="FourNodes_3" presStyleLbl="node1" presStyleIdx="2" presStyleCnt="4">
        <dgm:presLayoutVars>
          <dgm:bulletEnabled val="1"/>
        </dgm:presLayoutVars>
      </dgm:prSet>
      <dgm:spPr/>
    </dgm:pt>
    <dgm:pt modelId="{0671FE5C-419F-4C56-ABD7-FFA04B8143D8}" type="pres">
      <dgm:prSet presAssocID="{98A0CBA1-290D-4B5A-91F7-739168B5A03F}" presName="FourNodes_4" presStyleLbl="node1" presStyleIdx="3" presStyleCnt="4">
        <dgm:presLayoutVars>
          <dgm:bulletEnabled val="1"/>
        </dgm:presLayoutVars>
      </dgm:prSet>
      <dgm:spPr/>
    </dgm:pt>
    <dgm:pt modelId="{5C584378-BFEE-423E-A615-22A92C9A65E9}" type="pres">
      <dgm:prSet presAssocID="{98A0CBA1-290D-4B5A-91F7-739168B5A03F}" presName="FourConn_1-2" presStyleLbl="fgAccFollowNode1" presStyleIdx="0" presStyleCnt="3">
        <dgm:presLayoutVars>
          <dgm:bulletEnabled val="1"/>
        </dgm:presLayoutVars>
      </dgm:prSet>
      <dgm:spPr/>
    </dgm:pt>
    <dgm:pt modelId="{F96C5F51-B1C7-45BB-8FDA-3A547070501B}" type="pres">
      <dgm:prSet presAssocID="{98A0CBA1-290D-4B5A-91F7-739168B5A03F}" presName="FourConn_2-3" presStyleLbl="fgAccFollowNode1" presStyleIdx="1" presStyleCnt="3">
        <dgm:presLayoutVars>
          <dgm:bulletEnabled val="1"/>
        </dgm:presLayoutVars>
      </dgm:prSet>
      <dgm:spPr/>
    </dgm:pt>
    <dgm:pt modelId="{D4B28796-7012-458B-9E01-B99312A8E80F}" type="pres">
      <dgm:prSet presAssocID="{98A0CBA1-290D-4B5A-91F7-739168B5A03F}" presName="FourConn_3-4" presStyleLbl="fgAccFollowNode1" presStyleIdx="2" presStyleCnt="3">
        <dgm:presLayoutVars>
          <dgm:bulletEnabled val="1"/>
        </dgm:presLayoutVars>
      </dgm:prSet>
      <dgm:spPr/>
    </dgm:pt>
    <dgm:pt modelId="{9B83FF82-5B49-4BE9-8447-136812B7266F}" type="pres">
      <dgm:prSet presAssocID="{98A0CBA1-290D-4B5A-91F7-739168B5A03F}" presName="FourNodes_1_text" presStyleLbl="node1" presStyleIdx="3" presStyleCnt="4">
        <dgm:presLayoutVars>
          <dgm:bulletEnabled val="1"/>
        </dgm:presLayoutVars>
      </dgm:prSet>
      <dgm:spPr/>
    </dgm:pt>
    <dgm:pt modelId="{19F2AE3E-363B-48CF-A0EC-512A65C6D21A}" type="pres">
      <dgm:prSet presAssocID="{98A0CBA1-290D-4B5A-91F7-739168B5A03F}" presName="FourNodes_2_text" presStyleLbl="node1" presStyleIdx="3" presStyleCnt="4">
        <dgm:presLayoutVars>
          <dgm:bulletEnabled val="1"/>
        </dgm:presLayoutVars>
      </dgm:prSet>
      <dgm:spPr/>
    </dgm:pt>
    <dgm:pt modelId="{511C8077-637A-45FB-813B-3EB03AD81911}" type="pres">
      <dgm:prSet presAssocID="{98A0CBA1-290D-4B5A-91F7-739168B5A03F}" presName="FourNodes_3_text" presStyleLbl="node1" presStyleIdx="3" presStyleCnt="4">
        <dgm:presLayoutVars>
          <dgm:bulletEnabled val="1"/>
        </dgm:presLayoutVars>
      </dgm:prSet>
      <dgm:spPr/>
    </dgm:pt>
    <dgm:pt modelId="{293CBE68-E57E-4B7C-A79B-6D0307A7C72F}" type="pres">
      <dgm:prSet presAssocID="{98A0CBA1-290D-4B5A-91F7-739168B5A03F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BA43AA10-61D0-41BE-B91A-328B899CE4F8}" type="presOf" srcId="{98A0CBA1-290D-4B5A-91F7-739168B5A03F}" destId="{B4498CBF-004A-4DB7-B90E-CE7A4D2DA362}" srcOrd="0" destOrd="0" presId="urn:microsoft.com/office/officeart/2005/8/layout/vProcess5"/>
    <dgm:cxn modelId="{FF1A961B-7FA4-4835-9EA8-22972486A911}" srcId="{98A0CBA1-290D-4B5A-91F7-739168B5A03F}" destId="{19A51447-50A9-4191-8F33-36A600EA2F93}" srcOrd="2" destOrd="0" parTransId="{C5484EFB-10B7-48B9-8428-FB45BFD5F439}" sibTransId="{1E6D1D87-7B33-4D87-B83B-F9A688E37A4E}"/>
    <dgm:cxn modelId="{DAEB3236-6118-4261-B16D-11A236B8FCC7}" type="presOf" srcId="{DE39EBE7-115E-48E0-9EB3-DA3F5EBE87DA}" destId="{9B83FF82-5B49-4BE9-8447-136812B7266F}" srcOrd="1" destOrd="0" presId="urn:microsoft.com/office/officeart/2005/8/layout/vProcess5"/>
    <dgm:cxn modelId="{609B9537-42FF-4FED-97A2-B59F19914F96}" type="presOf" srcId="{DE39EBE7-115E-48E0-9EB3-DA3F5EBE87DA}" destId="{683B0E9D-579A-443D-B519-1F98A652DB40}" srcOrd="0" destOrd="0" presId="urn:microsoft.com/office/officeart/2005/8/layout/vProcess5"/>
    <dgm:cxn modelId="{4C6D593E-85AA-4794-AD0E-9A620D5C9D25}" type="presOf" srcId="{DF99F9AC-10B7-44C4-BF1B-128287681C2E}" destId="{0671FE5C-419F-4C56-ABD7-FFA04B8143D8}" srcOrd="0" destOrd="0" presId="urn:microsoft.com/office/officeart/2005/8/layout/vProcess5"/>
    <dgm:cxn modelId="{42104C51-4055-4B4D-B77B-D2FDA79B29B7}" type="presOf" srcId="{45521627-70EA-46CD-844D-8E56C5C564B8}" destId="{F96C5F51-B1C7-45BB-8FDA-3A547070501B}" srcOrd="0" destOrd="0" presId="urn:microsoft.com/office/officeart/2005/8/layout/vProcess5"/>
    <dgm:cxn modelId="{AF216985-31B9-413E-81BD-8058F175CB37}" type="presOf" srcId="{DF99F9AC-10B7-44C4-BF1B-128287681C2E}" destId="{293CBE68-E57E-4B7C-A79B-6D0307A7C72F}" srcOrd="1" destOrd="0" presId="urn:microsoft.com/office/officeart/2005/8/layout/vProcess5"/>
    <dgm:cxn modelId="{457B58A0-CD27-4D9F-9DB8-A8EB0D8C2703}" type="presOf" srcId="{29FEB399-06EC-4582-9706-7C017A9838FA}" destId="{4CCE15F4-8861-4DE7-8E71-AECCB38030CC}" srcOrd="0" destOrd="0" presId="urn:microsoft.com/office/officeart/2005/8/layout/vProcess5"/>
    <dgm:cxn modelId="{91C5A7B6-0ECE-48BF-8A7E-AD18D1A6D61C}" type="presOf" srcId="{A80750D4-2370-4C4F-AA3E-C00D2398D609}" destId="{5C584378-BFEE-423E-A615-22A92C9A65E9}" srcOrd="0" destOrd="0" presId="urn:microsoft.com/office/officeart/2005/8/layout/vProcess5"/>
    <dgm:cxn modelId="{6D95C3BF-BE13-4304-8674-DE8366CD6E60}" srcId="{98A0CBA1-290D-4B5A-91F7-739168B5A03F}" destId="{DF99F9AC-10B7-44C4-BF1B-128287681C2E}" srcOrd="3" destOrd="0" parTransId="{C0248211-3FEE-4917-BBAE-B208E3742A4F}" sibTransId="{6E2CE9EB-8A0A-46B1-ADBA-4D402F03DED0}"/>
    <dgm:cxn modelId="{3FD658CA-A4D7-4F78-818F-DBC0D4D30A2A}" type="presOf" srcId="{29FEB399-06EC-4582-9706-7C017A9838FA}" destId="{19F2AE3E-363B-48CF-A0EC-512A65C6D21A}" srcOrd="1" destOrd="0" presId="urn:microsoft.com/office/officeart/2005/8/layout/vProcess5"/>
    <dgm:cxn modelId="{AD2ABBCF-2BC2-4B60-957B-3560735CE03C}" type="presOf" srcId="{19A51447-50A9-4191-8F33-36A600EA2F93}" destId="{511C8077-637A-45FB-813B-3EB03AD81911}" srcOrd="1" destOrd="0" presId="urn:microsoft.com/office/officeart/2005/8/layout/vProcess5"/>
    <dgm:cxn modelId="{6F93D4E0-5AF8-4616-BCB1-1168DFDA89F3}" type="presOf" srcId="{1E6D1D87-7B33-4D87-B83B-F9A688E37A4E}" destId="{D4B28796-7012-458B-9E01-B99312A8E80F}" srcOrd="0" destOrd="0" presId="urn:microsoft.com/office/officeart/2005/8/layout/vProcess5"/>
    <dgm:cxn modelId="{E55546E4-8F71-44BF-ABBB-AD16EEF2397F}" srcId="{98A0CBA1-290D-4B5A-91F7-739168B5A03F}" destId="{29FEB399-06EC-4582-9706-7C017A9838FA}" srcOrd="1" destOrd="0" parTransId="{45B9F2DB-A133-4105-A5EC-1921FECEAE8F}" sibTransId="{45521627-70EA-46CD-844D-8E56C5C564B8}"/>
    <dgm:cxn modelId="{82D3C4EA-F3CF-48F0-946D-9B60D1C7E9D1}" type="presOf" srcId="{19A51447-50A9-4191-8F33-36A600EA2F93}" destId="{D982D8A0-C45B-4DC0-B6BC-8894018930B1}" srcOrd="0" destOrd="0" presId="urn:microsoft.com/office/officeart/2005/8/layout/vProcess5"/>
    <dgm:cxn modelId="{40C183F8-B53B-45A5-A2A1-22E2F70E2501}" srcId="{98A0CBA1-290D-4B5A-91F7-739168B5A03F}" destId="{DE39EBE7-115E-48E0-9EB3-DA3F5EBE87DA}" srcOrd="0" destOrd="0" parTransId="{0F45B16F-AD5F-4051-AEF3-BB2D0E4D6182}" sibTransId="{A80750D4-2370-4C4F-AA3E-C00D2398D609}"/>
    <dgm:cxn modelId="{0A88699D-733A-4172-AC33-F1A9031F0779}" type="presParOf" srcId="{B4498CBF-004A-4DB7-B90E-CE7A4D2DA362}" destId="{62F44E84-185D-41B3-8FA9-D128AA215BF9}" srcOrd="0" destOrd="0" presId="urn:microsoft.com/office/officeart/2005/8/layout/vProcess5"/>
    <dgm:cxn modelId="{2C122454-679F-4FE9-93A9-0967BE6B3508}" type="presParOf" srcId="{B4498CBF-004A-4DB7-B90E-CE7A4D2DA362}" destId="{683B0E9D-579A-443D-B519-1F98A652DB40}" srcOrd="1" destOrd="0" presId="urn:microsoft.com/office/officeart/2005/8/layout/vProcess5"/>
    <dgm:cxn modelId="{7212F7D1-EBB6-4244-B3A6-51D5B40AE77B}" type="presParOf" srcId="{B4498CBF-004A-4DB7-B90E-CE7A4D2DA362}" destId="{4CCE15F4-8861-4DE7-8E71-AECCB38030CC}" srcOrd="2" destOrd="0" presId="urn:microsoft.com/office/officeart/2005/8/layout/vProcess5"/>
    <dgm:cxn modelId="{70DA1861-509D-462A-837E-97B45C3F5D35}" type="presParOf" srcId="{B4498CBF-004A-4DB7-B90E-CE7A4D2DA362}" destId="{D982D8A0-C45B-4DC0-B6BC-8894018930B1}" srcOrd="3" destOrd="0" presId="urn:microsoft.com/office/officeart/2005/8/layout/vProcess5"/>
    <dgm:cxn modelId="{86A44973-619F-4405-8737-3C956D81822E}" type="presParOf" srcId="{B4498CBF-004A-4DB7-B90E-CE7A4D2DA362}" destId="{0671FE5C-419F-4C56-ABD7-FFA04B8143D8}" srcOrd="4" destOrd="0" presId="urn:microsoft.com/office/officeart/2005/8/layout/vProcess5"/>
    <dgm:cxn modelId="{D6C863C1-3F2F-42BD-9A2C-76819BA08D10}" type="presParOf" srcId="{B4498CBF-004A-4DB7-B90E-CE7A4D2DA362}" destId="{5C584378-BFEE-423E-A615-22A92C9A65E9}" srcOrd="5" destOrd="0" presId="urn:microsoft.com/office/officeart/2005/8/layout/vProcess5"/>
    <dgm:cxn modelId="{967F2F27-3430-473D-B22F-EA2BE1428F58}" type="presParOf" srcId="{B4498CBF-004A-4DB7-B90E-CE7A4D2DA362}" destId="{F96C5F51-B1C7-45BB-8FDA-3A547070501B}" srcOrd="6" destOrd="0" presId="urn:microsoft.com/office/officeart/2005/8/layout/vProcess5"/>
    <dgm:cxn modelId="{9611F6D0-8F1A-46A4-A5F2-20D2D7E1F046}" type="presParOf" srcId="{B4498CBF-004A-4DB7-B90E-CE7A4D2DA362}" destId="{D4B28796-7012-458B-9E01-B99312A8E80F}" srcOrd="7" destOrd="0" presId="urn:microsoft.com/office/officeart/2005/8/layout/vProcess5"/>
    <dgm:cxn modelId="{2C91C258-158D-462A-92F7-C72BA14317A3}" type="presParOf" srcId="{B4498CBF-004A-4DB7-B90E-CE7A4D2DA362}" destId="{9B83FF82-5B49-4BE9-8447-136812B7266F}" srcOrd="8" destOrd="0" presId="urn:microsoft.com/office/officeart/2005/8/layout/vProcess5"/>
    <dgm:cxn modelId="{38DE1688-1B0C-4C43-BB64-D6E1E7105336}" type="presParOf" srcId="{B4498CBF-004A-4DB7-B90E-CE7A4D2DA362}" destId="{19F2AE3E-363B-48CF-A0EC-512A65C6D21A}" srcOrd="9" destOrd="0" presId="urn:microsoft.com/office/officeart/2005/8/layout/vProcess5"/>
    <dgm:cxn modelId="{E479F1E6-30AB-4B90-AEDC-406706404FEB}" type="presParOf" srcId="{B4498CBF-004A-4DB7-B90E-CE7A4D2DA362}" destId="{511C8077-637A-45FB-813B-3EB03AD81911}" srcOrd="10" destOrd="0" presId="urn:microsoft.com/office/officeart/2005/8/layout/vProcess5"/>
    <dgm:cxn modelId="{74A96EBE-D7F0-4B0F-A744-99C54D2E7C27}" type="presParOf" srcId="{B4498CBF-004A-4DB7-B90E-CE7A4D2DA362}" destId="{293CBE68-E57E-4B7C-A79B-6D0307A7C72F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807BCC-7B80-48D0-A69D-F5A7B4575B48}">
      <dsp:nvSpPr>
        <dsp:cNvPr id="0" name=""/>
        <dsp:cNvSpPr/>
      </dsp:nvSpPr>
      <dsp:spPr>
        <a:xfrm>
          <a:off x="0" y="0"/>
          <a:ext cx="6683374" cy="131594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614B9F-8FA8-4019-932E-681FAB2F7620}">
      <dsp:nvSpPr>
        <dsp:cNvPr id="0" name=""/>
        <dsp:cNvSpPr/>
      </dsp:nvSpPr>
      <dsp:spPr>
        <a:xfrm>
          <a:off x="398072" y="296649"/>
          <a:ext cx="723768" cy="7237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C89BDD-BBB1-4AD0-93D7-F8DFC53BA7C1}">
      <dsp:nvSpPr>
        <dsp:cNvPr id="0" name=""/>
        <dsp:cNvSpPr/>
      </dsp:nvSpPr>
      <dsp:spPr>
        <a:xfrm>
          <a:off x="1519914" y="562"/>
          <a:ext cx="5163460" cy="13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271" tIns="139271" rIns="139271" bIns="13927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Building Guanxi: In China, the concept of "guanxi" (personal relationships) is crucial in business. Establishing strong personal relationships and trust is often a prerequisite for successful collaborations.</a:t>
          </a:r>
        </a:p>
      </dsp:txBody>
      <dsp:txXfrm>
        <a:off x="1519914" y="562"/>
        <a:ext cx="5163460" cy="1315942"/>
      </dsp:txXfrm>
    </dsp:sp>
    <dsp:sp modelId="{E97C3A12-9283-47F4-973A-F0AA8116BDAE}">
      <dsp:nvSpPr>
        <dsp:cNvPr id="0" name=""/>
        <dsp:cNvSpPr/>
      </dsp:nvSpPr>
      <dsp:spPr>
        <a:xfrm>
          <a:off x="0" y="1645491"/>
          <a:ext cx="6683374" cy="131594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AF1730-B06C-40AC-A523-F9C3546BD159}">
      <dsp:nvSpPr>
        <dsp:cNvPr id="0" name=""/>
        <dsp:cNvSpPr/>
      </dsp:nvSpPr>
      <dsp:spPr>
        <a:xfrm>
          <a:off x="398072" y="1941578"/>
          <a:ext cx="723768" cy="7237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2C1A02-8F33-40F3-973B-1C42203BEA9D}">
      <dsp:nvSpPr>
        <dsp:cNvPr id="0" name=""/>
        <dsp:cNvSpPr/>
      </dsp:nvSpPr>
      <dsp:spPr>
        <a:xfrm>
          <a:off x="1519914" y="1645491"/>
          <a:ext cx="5163460" cy="13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271" tIns="139271" rIns="139271" bIns="13927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Formality and Hierarchy: Chinese business interactions can be more formal and hierarchical compared to the relatively egalitarian approach in the UK</a:t>
          </a:r>
          <a:r>
            <a:rPr lang="en-GB" sz="1800" kern="1200"/>
            <a:t> </a:t>
          </a:r>
          <a:endParaRPr lang="en-US" sz="1800" kern="1200"/>
        </a:p>
      </dsp:txBody>
      <dsp:txXfrm>
        <a:off x="1519914" y="1645491"/>
        <a:ext cx="5163460" cy="1315942"/>
      </dsp:txXfrm>
    </dsp:sp>
    <dsp:sp modelId="{D4DC8FAC-AD62-4D54-B8C5-1737811E50FC}">
      <dsp:nvSpPr>
        <dsp:cNvPr id="0" name=""/>
        <dsp:cNvSpPr/>
      </dsp:nvSpPr>
      <dsp:spPr>
        <a:xfrm>
          <a:off x="0" y="3290419"/>
          <a:ext cx="6683374" cy="131594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2CC1D6-8662-4C19-87E6-092951A5823B}">
      <dsp:nvSpPr>
        <dsp:cNvPr id="0" name=""/>
        <dsp:cNvSpPr/>
      </dsp:nvSpPr>
      <dsp:spPr>
        <a:xfrm>
          <a:off x="398072" y="3586506"/>
          <a:ext cx="723768" cy="7237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37555F-6950-4165-BB19-487242835308}">
      <dsp:nvSpPr>
        <dsp:cNvPr id="0" name=""/>
        <dsp:cNvSpPr/>
      </dsp:nvSpPr>
      <dsp:spPr>
        <a:xfrm>
          <a:off x="1519914" y="3290419"/>
          <a:ext cx="5163460" cy="13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271" tIns="139271" rIns="139271" bIns="13927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Example</a:t>
          </a:r>
          <a:r>
            <a:rPr lang="en-US" sz="1800" kern="1200"/>
            <a:t>: In China, it is customary to exchange gifts as a way of building rapport. Understanding the appropriate gifts and the right time to present them is an essential aspect of Chinese business etiquette.</a:t>
          </a:r>
        </a:p>
      </dsp:txBody>
      <dsp:txXfrm>
        <a:off x="1519914" y="3290419"/>
        <a:ext cx="5163460" cy="131594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4D78B9-FB3A-43DB-8C83-E8034C7119C5}">
      <dsp:nvSpPr>
        <dsp:cNvPr id="0" name=""/>
        <dsp:cNvSpPr/>
      </dsp:nvSpPr>
      <dsp:spPr>
        <a:xfrm>
          <a:off x="0" y="116462"/>
          <a:ext cx="6683374" cy="21481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Joint ventures in China have a higher chance of success when the partnering companies demonstrate cultural compatibility and a genuine understanding of each other's values, norms, and business practices.</a:t>
          </a:r>
        </a:p>
      </dsp:txBody>
      <dsp:txXfrm>
        <a:off x="104863" y="221325"/>
        <a:ext cx="6473648" cy="1938394"/>
      </dsp:txXfrm>
    </dsp:sp>
    <dsp:sp modelId="{286F9517-E672-45F4-BF1F-468C5F5FDE7B}">
      <dsp:nvSpPr>
        <dsp:cNvPr id="0" name=""/>
        <dsp:cNvSpPr/>
      </dsp:nvSpPr>
      <dsp:spPr>
        <a:xfrm>
          <a:off x="0" y="2342342"/>
          <a:ext cx="6683374" cy="2148120"/>
        </a:xfrm>
        <a:prstGeom prst="roundRect">
          <a:avLst/>
        </a:prstGeom>
        <a:gradFill rotWithShape="0">
          <a:gsLst>
            <a:gs pos="0">
              <a:schemeClr val="accent2">
                <a:hueOff val="-4374192"/>
                <a:satOff val="-8420"/>
                <a:lumOff val="588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4374192"/>
                <a:satOff val="-8420"/>
                <a:lumOff val="588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4374192"/>
                <a:satOff val="-8420"/>
                <a:lumOff val="588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Example: INEOS Group Limited should invest time in building strong relationships with key stakeholders, attending social gatherings, and showing genuine interest in Chinese culture and customs.</a:t>
          </a:r>
        </a:p>
      </dsp:txBody>
      <dsp:txXfrm>
        <a:off x="104863" y="2447205"/>
        <a:ext cx="6473648" cy="19383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5B9861-F3AC-4454-B45A-9F519FF26F7F}">
      <dsp:nvSpPr>
        <dsp:cNvPr id="0" name=""/>
        <dsp:cNvSpPr/>
      </dsp:nvSpPr>
      <dsp:spPr>
        <a:xfrm>
          <a:off x="1072244" y="371369"/>
          <a:ext cx="930420" cy="930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3B235C-B7C0-4809-A820-725A4067412C}">
      <dsp:nvSpPr>
        <dsp:cNvPr id="0" name=""/>
        <dsp:cNvSpPr/>
      </dsp:nvSpPr>
      <dsp:spPr>
        <a:xfrm>
          <a:off x="503654" y="1645197"/>
          <a:ext cx="2067600" cy="101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Cultural awareness and training</a:t>
          </a:r>
          <a:endParaRPr lang="en-US" sz="2000" kern="1200" dirty="0"/>
        </a:p>
      </dsp:txBody>
      <dsp:txXfrm>
        <a:off x="503654" y="1645197"/>
        <a:ext cx="2067600" cy="1012500"/>
      </dsp:txXfrm>
    </dsp:sp>
    <dsp:sp modelId="{5CE02674-5311-4D79-8402-78EAB9AD48B9}">
      <dsp:nvSpPr>
        <dsp:cNvPr id="0" name=""/>
        <dsp:cNvSpPr/>
      </dsp:nvSpPr>
      <dsp:spPr>
        <a:xfrm>
          <a:off x="3501674" y="371369"/>
          <a:ext cx="930420" cy="930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5B40A4-2FA7-449D-BC5E-B3C23EEF3E65}">
      <dsp:nvSpPr>
        <dsp:cNvPr id="0" name=""/>
        <dsp:cNvSpPr/>
      </dsp:nvSpPr>
      <dsp:spPr>
        <a:xfrm>
          <a:off x="2933084" y="1645197"/>
          <a:ext cx="2067600" cy="101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INEOS Group Limited</a:t>
          </a:r>
          <a:r>
            <a:rPr lang="en-GB" sz="2000" kern="1200" dirty="0"/>
            <a:t> should be keen on Building Guanxi</a:t>
          </a:r>
          <a:endParaRPr lang="en-US" sz="2000" kern="1200" dirty="0"/>
        </a:p>
      </dsp:txBody>
      <dsp:txXfrm>
        <a:off x="2933084" y="1645197"/>
        <a:ext cx="2067600" cy="1012500"/>
      </dsp:txXfrm>
    </dsp:sp>
    <dsp:sp modelId="{2342D470-0956-4335-B0AA-219C5C941EFC}">
      <dsp:nvSpPr>
        <dsp:cNvPr id="0" name=""/>
        <dsp:cNvSpPr/>
      </dsp:nvSpPr>
      <dsp:spPr>
        <a:xfrm>
          <a:off x="5931104" y="371369"/>
          <a:ext cx="930420" cy="930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819FEB-B9B6-4D15-A9BF-2E9C4435F561}">
      <dsp:nvSpPr>
        <dsp:cNvPr id="0" name=""/>
        <dsp:cNvSpPr/>
      </dsp:nvSpPr>
      <dsp:spPr>
        <a:xfrm>
          <a:off x="5362514" y="1645197"/>
          <a:ext cx="2067600" cy="101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INEOS Group Limited needs to </a:t>
          </a:r>
          <a:r>
            <a:rPr lang="en-GB" sz="2000" kern="1200"/>
            <a:t>Develop respect for hierarchy and face</a:t>
          </a:r>
          <a:endParaRPr lang="en-US" sz="2000" kern="1200"/>
        </a:p>
      </dsp:txBody>
      <dsp:txXfrm>
        <a:off x="5362514" y="1645197"/>
        <a:ext cx="2067600" cy="1012500"/>
      </dsp:txXfrm>
    </dsp:sp>
    <dsp:sp modelId="{FA9E5ECD-1655-43DF-9AB5-03FB15B1D982}">
      <dsp:nvSpPr>
        <dsp:cNvPr id="0" name=""/>
        <dsp:cNvSpPr/>
      </dsp:nvSpPr>
      <dsp:spPr>
        <a:xfrm>
          <a:off x="8360535" y="371369"/>
          <a:ext cx="930420" cy="930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CA041A-EC47-46F3-85ED-E3C61DEEEE94}">
      <dsp:nvSpPr>
        <dsp:cNvPr id="0" name=""/>
        <dsp:cNvSpPr/>
      </dsp:nvSpPr>
      <dsp:spPr>
        <a:xfrm>
          <a:off x="7791945" y="1645197"/>
          <a:ext cx="2067600" cy="101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It need to Adopt open communication</a:t>
          </a:r>
          <a:endParaRPr lang="en-US" sz="2000" kern="1200" dirty="0"/>
        </a:p>
      </dsp:txBody>
      <dsp:txXfrm>
        <a:off x="7791945" y="1645197"/>
        <a:ext cx="2067600" cy="10125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409940-C3E7-407B-B579-938B6FF95614}">
      <dsp:nvSpPr>
        <dsp:cNvPr id="0" name=""/>
        <dsp:cNvSpPr/>
      </dsp:nvSpPr>
      <dsp:spPr>
        <a:xfrm>
          <a:off x="935850" y="7033"/>
          <a:ext cx="1749937" cy="17499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ADAD10-167C-40F7-8913-40EFD6A794BD}">
      <dsp:nvSpPr>
        <dsp:cNvPr id="0" name=""/>
        <dsp:cNvSpPr/>
      </dsp:nvSpPr>
      <dsp:spPr>
        <a:xfrm>
          <a:off x="1308787" y="379971"/>
          <a:ext cx="1004062" cy="1004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28C187-47D2-464B-93F1-2F2EE239E874}">
      <dsp:nvSpPr>
        <dsp:cNvPr id="0" name=""/>
        <dsp:cNvSpPr/>
      </dsp:nvSpPr>
      <dsp:spPr>
        <a:xfrm>
          <a:off x="376443" y="2302033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 cap="none" baseline="0" dirty="0"/>
            <a:t>Exercise flexibility and patience </a:t>
          </a:r>
          <a:endParaRPr lang="en-US" sz="2000" kern="1200" cap="none" dirty="0"/>
        </a:p>
      </dsp:txBody>
      <dsp:txXfrm>
        <a:off x="376443" y="2302033"/>
        <a:ext cx="2868750" cy="720000"/>
      </dsp:txXfrm>
    </dsp:sp>
    <dsp:sp modelId="{EADBF841-71C1-476B-8085-CB1A945CAC3A}">
      <dsp:nvSpPr>
        <dsp:cNvPr id="0" name=""/>
        <dsp:cNvSpPr/>
      </dsp:nvSpPr>
      <dsp:spPr>
        <a:xfrm>
          <a:off x="4306631" y="7033"/>
          <a:ext cx="1749937" cy="17499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5B6EDC-D956-4FFB-98B1-D394F0B10704}">
      <dsp:nvSpPr>
        <dsp:cNvPr id="0" name=""/>
        <dsp:cNvSpPr/>
      </dsp:nvSpPr>
      <dsp:spPr>
        <a:xfrm>
          <a:off x="4679568" y="379971"/>
          <a:ext cx="1004062" cy="1004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FAC053-D4C2-4F8A-9DAC-C28AE41E598F}">
      <dsp:nvSpPr>
        <dsp:cNvPr id="0" name=""/>
        <dsp:cNvSpPr/>
      </dsp:nvSpPr>
      <dsp:spPr>
        <a:xfrm>
          <a:off x="3747225" y="2302033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 cap="none" baseline="0" dirty="0"/>
            <a:t>Resolve conflicts diplomatically </a:t>
          </a:r>
          <a:endParaRPr lang="en-US" sz="2000" kern="1200" cap="none" dirty="0"/>
        </a:p>
      </dsp:txBody>
      <dsp:txXfrm>
        <a:off x="3747225" y="2302033"/>
        <a:ext cx="2868750" cy="720000"/>
      </dsp:txXfrm>
    </dsp:sp>
    <dsp:sp modelId="{5BE3B6AC-AE59-46FD-ADCF-B61BFA805D2D}">
      <dsp:nvSpPr>
        <dsp:cNvPr id="0" name=""/>
        <dsp:cNvSpPr/>
      </dsp:nvSpPr>
      <dsp:spPr>
        <a:xfrm>
          <a:off x="7677412" y="7033"/>
          <a:ext cx="1749937" cy="17499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93A5D9-EBDC-4245-855A-9C47188FA061}">
      <dsp:nvSpPr>
        <dsp:cNvPr id="0" name=""/>
        <dsp:cNvSpPr/>
      </dsp:nvSpPr>
      <dsp:spPr>
        <a:xfrm>
          <a:off x="8050350" y="379971"/>
          <a:ext cx="1004062" cy="10040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956CD4-560F-4FCF-85E3-E228B0AF56DF}">
      <dsp:nvSpPr>
        <dsp:cNvPr id="0" name=""/>
        <dsp:cNvSpPr/>
      </dsp:nvSpPr>
      <dsp:spPr>
        <a:xfrm>
          <a:off x="7118006" y="2302033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 cap="none" baseline="0" dirty="0"/>
            <a:t>Be able to balance long-term and short-term goals</a:t>
          </a:r>
          <a:endParaRPr lang="en-US" sz="2000" kern="1200" cap="none" dirty="0"/>
        </a:p>
      </dsp:txBody>
      <dsp:txXfrm>
        <a:off x="7118006" y="2302033"/>
        <a:ext cx="286875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3B0E9D-579A-443D-B519-1F98A652DB40}">
      <dsp:nvSpPr>
        <dsp:cNvPr id="0" name=""/>
        <dsp:cNvSpPr/>
      </dsp:nvSpPr>
      <dsp:spPr>
        <a:xfrm>
          <a:off x="0" y="0"/>
          <a:ext cx="8290560" cy="106833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 dirty="0"/>
            <a:t>Striking a joint venture between a UK company and a Chinese business provides an excellent opportunity for expansion and growth in the dynamic and robust Chinese market.</a:t>
          </a:r>
          <a:endParaRPr lang="en-US" sz="1700" kern="1200" dirty="0"/>
        </a:p>
      </dsp:txBody>
      <dsp:txXfrm>
        <a:off x="31291" y="31291"/>
        <a:ext cx="7047463" cy="1005756"/>
      </dsp:txXfrm>
    </dsp:sp>
    <dsp:sp modelId="{4CCE15F4-8861-4DE7-8E71-AECCB38030CC}">
      <dsp:nvSpPr>
        <dsp:cNvPr id="0" name=""/>
        <dsp:cNvSpPr/>
      </dsp:nvSpPr>
      <dsp:spPr>
        <a:xfrm>
          <a:off x="694334" y="1262582"/>
          <a:ext cx="8290560" cy="1068338"/>
        </a:xfrm>
        <a:prstGeom prst="roundRect">
          <a:avLst>
            <a:gd name="adj" fmla="val 10000"/>
          </a:avLst>
        </a:prstGeom>
        <a:solidFill>
          <a:schemeClr val="accent2">
            <a:hueOff val="-1458064"/>
            <a:satOff val="-2807"/>
            <a:lumOff val="19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/>
            <a:t>Cultural consideration and sensitivity is an essential factor that significantly affects the success of the joint venture</a:t>
          </a:r>
          <a:endParaRPr lang="en-US" sz="1700" kern="1200"/>
        </a:p>
      </dsp:txBody>
      <dsp:txXfrm>
        <a:off x="725625" y="1293873"/>
        <a:ext cx="6839223" cy="1005756"/>
      </dsp:txXfrm>
    </dsp:sp>
    <dsp:sp modelId="{D982D8A0-C45B-4DC0-B6BC-8894018930B1}">
      <dsp:nvSpPr>
        <dsp:cNvPr id="0" name=""/>
        <dsp:cNvSpPr/>
      </dsp:nvSpPr>
      <dsp:spPr>
        <a:xfrm>
          <a:off x="1378305" y="2525164"/>
          <a:ext cx="8290560" cy="1068338"/>
        </a:xfrm>
        <a:prstGeom prst="roundRect">
          <a:avLst>
            <a:gd name="adj" fmla="val 10000"/>
          </a:avLst>
        </a:prstGeom>
        <a:solidFill>
          <a:schemeClr val="accent2">
            <a:hueOff val="-2916128"/>
            <a:satOff val="-5613"/>
            <a:lumOff val="39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/>
            <a:t>Cultural differences between China and the UK, including communication styles, cultural values, and business practices, must be considered and respected to promote harmonious and productive collaboration.</a:t>
          </a:r>
          <a:endParaRPr lang="en-US" sz="1700" kern="1200"/>
        </a:p>
      </dsp:txBody>
      <dsp:txXfrm>
        <a:off x="1409596" y="2556455"/>
        <a:ext cx="6849586" cy="1005756"/>
      </dsp:txXfrm>
    </dsp:sp>
    <dsp:sp modelId="{0671FE5C-419F-4C56-ABD7-FFA04B8143D8}">
      <dsp:nvSpPr>
        <dsp:cNvPr id="0" name=""/>
        <dsp:cNvSpPr/>
      </dsp:nvSpPr>
      <dsp:spPr>
        <a:xfrm>
          <a:off x="2072639" y="3787747"/>
          <a:ext cx="8290560" cy="1068338"/>
        </a:xfrm>
        <a:prstGeom prst="roundRect">
          <a:avLst>
            <a:gd name="adj" fmla="val 10000"/>
          </a:avLst>
        </a:prstGeom>
        <a:solidFill>
          <a:schemeClr val="accent2">
            <a:hueOff val="-4374192"/>
            <a:satOff val="-8420"/>
            <a:lumOff val="58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/>
            <a:t>Capitalizing on the strengths of both cultures and embracing diversity will ultimately create a successful and mutually beneficial joint venture between the UK company and the Chinese business, benefiting all the partners involved</a:t>
          </a:r>
          <a:endParaRPr lang="en-US" sz="1700" kern="1200"/>
        </a:p>
      </dsp:txBody>
      <dsp:txXfrm>
        <a:off x="2103930" y="3819038"/>
        <a:ext cx="6839223" cy="1005756"/>
      </dsp:txXfrm>
    </dsp:sp>
    <dsp:sp modelId="{5C584378-BFEE-423E-A615-22A92C9A65E9}">
      <dsp:nvSpPr>
        <dsp:cNvPr id="0" name=""/>
        <dsp:cNvSpPr/>
      </dsp:nvSpPr>
      <dsp:spPr>
        <a:xfrm>
          <a:off x="7596139" y="818250"/>
          <a:ext cx="694420" cy="69442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7752383" y="818250"/>
        <a:ext cx="381932" cy="522551"/>
      </dsp:txXfrm>
    </dsp:sp>
    <dsp:sp modelId="{F96C5F51-B1C7-45BB-8FDA-3A547070501B}">
      <dsp:nvSpPr>
        <dsp:cNvPr id="0" name=""/>
        <dsp:cNvSpPr/>
      </dsp:nvSpPr>
      <dsp:spPr>
        <a:xfrm>
          <a:off x="8290474" y="2080832"/>
          <a:ext cx="694420" cy="69442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851532"/>
            <a:satOff val="-3621"/>
            <a:lumOff val="-139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-1851532"/>
              <a:satOff val="-3621"/>
              <a:lumOff val="-13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8446718" y="2080832"/>
        <a:ext cx="381932" cy="522551"/>
      </dsp:txXfrm>
    </dsp:sp>
    <dsp:sp modelId="{D4B28796-7012-458B-9E01-B99312A8E80F}">
      <dsp:nvSpPr>
        <dsp:cNvPr id="0" name=""/>
        <dsp:cNvSpPr/>
      </dsp:nvSpPr>
      <dsp:spPr>
        <a:xfrm>
          <a:off x="8974445" y="3343415"/>
          <a:ext cx="694420" cy="69442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3703064"/>
            <a:satOff val="-7243"/>
            <a:lumOff val="-277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-3703064"/>
              <a:satOff val="-7243"/>
              <a:lumOff val="-2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9130689" y="3343415"/>
        <a:ext cx="381932" cy="5225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4A9B41-4218-4E13-85E2-5564D2565CDA}" type="datetimeFigureOut">
              <a:rPr lang="en-US" smtClean="0"/>
              <a:t>7/28/2023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12A5BF-0D62-4C0D-A6E0-F6C173CA42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50741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12A5BF-0D62-4C0D-A6E0-F6C173CA423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27166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12A5BF-0D62-4C0D-A6E0-F6C173CA423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049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12A5BF-0D62-4C0D-A6E0-F6C173CA423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6773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12A5BF-0D62-4C0D-A6E0-F6C173CA423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4102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12A5BF-0D62-4C0D-A6E0-F6C173CA423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83633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12A5BF-0D62-4C0D-A6E0-F6C173CA423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76940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12A5BF-0D62-4C0D-A6E0-F6C173CA423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29621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12A5BF-0D62-4C0D-A6E0-F6C173CA423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3056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12A5BF-0D62-4C0D-A6E0-F6C173CA423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78316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12A5BF-0D62-4C0D-A6E0-F6C173CA423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50898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12A5BF-0D62-4C0D-A6E0-F6C173CA423E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5252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8722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2406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66942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6036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23810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67361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1921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6928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61948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0583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4573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549967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70709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17842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76352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868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204295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41622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5B846836-3DFA-482E-9060-8D54F56622CB}" type="datetimeFigureOut">
              <a:rPr lang="en-US" smtClean="0"/>
              <a:t>7/28/2023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84515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  <p:sldLayoutId id="2147483690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3.png"/><Relationship Id="rId9" Type="http://schemas.microsoft.com/office/2007/relationships/diagramDrawing" Target="../diagrams/drawing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3.png"/><Relationship Id="rId9" Type="http://schemas.microsoft.com/office/2007/relationships/diagramDrawing" Target="../diagrams/drawing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A391C69-E52F-4DC0-B51A-0DABC5484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olorful background with different shapes&#10;&#10;Description automatically generated">
            <a:extLst>
              <a:ext uri="{FF2B5EF4-FFF2-40B4-BE49-F238E27FC236}">
                <a16:creationId xmlns:a16="http://schemas.microsoft.com/office/drawing/2014/main" id="{3370DA1B-32C9-04D7-9E1C-F25DB2CA66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7317" r="14263" b="1"/>
          <a:stretch/>
        </p:blipFill>
        <p:spPr>
          <a:xfrm>
            <a:off x="20" y="10"/>
            <a:ext cx="4834706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48390FD-448E-4FF2-AEE8-C46960568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725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BD259F2-A289-4420-B3EB-BBC6A904F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B3A84E2-848D-D555-8DBE-58D5791483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30898" y="374927"/>
            <a:ext cx="5280026" cy="2730498"/>
          </a:xfrm>
        </p:spPr>
        <p:txBody>
          <a:bodyPr>
            <a:normAutofit/>
          </a:bodyPr>
          <a:lstStyle/>
          <a:p>
            <a:r>
              <a:rPr lang="en-GB" sz="3700" dirty="0">
                <a:latin typeface="Algerian" panose="04020705040A02060702" pitchFamily="82" charset="0"/>
              </a:rPr>
              <a:t>ESTABLISHING A JOINT VENTURE BETWEEN </a:t>
            </a:r>
            <a:r>
              <a:rPr lang="en-US" sz="3700" dirty="0">
                <a:latin typeface="Algerian" panose="04020705040A02060702" pitchFamily="82" charset="0"/>
              </a:rPr>
              <a:t>INEOS Group Limited </a:t>
            </a:r>
            <a:r>
              <a:rPr lang="en-GB" sz="3700" dirty="0">
                <a:latin typeface="Algerian" panose="04020705040A02060702" pitchFamily="82" charset="0"/>
              </a:rPr>
              <a:t>AND A CHINESE BUSINESS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3A8DC4-4D48-98AF-92D8-6EF675B4CD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30898" y="3752576"/>
            <a:ext cx="5140954" cy="178462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 dirty="0">
                <a:latin typeface="Aharoni" panose="02010803020104030203" pitchFamily="2" charset="-79"/>
                <a:cs typeface="Aharoni" panose="02010803020104030203" pitchFamily="2" charset="-79"/>
              </a:rPr>
              <a:t>Student: </a:t>
            </a:r>
            <a:r>
              <a:rPr lang="en-GB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bianca</a:t>
            </a:r>
            <a:r>
              <a:rPr lang="en-GB" sz="14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mariana</a:t>
            </a:r>
            <a:r>
              <a:rPr lang="en-GB" sz="14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constandachi</a:t>
            </a:r>
            <a:r>
              <a:rPr lang="en-GB" sz="14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haroni" panose="02010803020104030203" pitchFamily="2" charset="-79"/>
                <a:cs typeface="Aharoni" panose="02010803020104030203" pitchFamily="2" charset="-79"/>
              </a:rPr>
              <a:t>Id: 2030582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haroni" panose="02010803020104030203" pitchFamily="2" charset="-79"/>
                <a:cs typeface="Aharoni" panose="02010803020104030203" pitchFamily="2" charset="-79"/>
              </a:rPr>
              <a:t>Module: international business communication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haroni" panose="02010803020104030203" pitchFamily="2" charset="-79"/>
                <a:cs typeface="Aharoni" panose="02010803020104030203" pitchFamily="2" charset="-79"/>
              </a:rPr>
              <a:t>Lcc6001</a:t>
            </a:r>
          </a:p>
          <a:p>
            <a:pPr>
              <a:lnSpc>
                <a:spcPct val="110000"/>
              </a:lnSpc>
            </a:pPr>
            <a:r>
              <a:rPr lang="en-GB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Profesor</a:t>
            </a:r>
            <a:r>
              <a:rPr lang="en-GB" sz="1400" dirty="0">
                <a:latin typeface="Aharoni" panose="02010803020104030203" pitchFamily="2" charset="-79"/>
                <a:cs typeface="Aharoni" panose="02010803020104030203" pitchFamily="2" charset="-79"/>
              </a:rPr>
              <a:t>: </a:t>
            </a:r>
            <a:r>
              <a:rPr lang="en-GB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toyin</a:t>
            </a:r>
            <a:r>
              <a:rPr lang="en-GB" sz="14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adisa</a:t>
            </a:r>
            <a:endParaRPr lang="en-GB" sz="14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>
              <a:lnSpc>
                <a:spcPct val="110000"/>
              </a:lnSpc>
            </a:pP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4106015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4D4DD4CF-9732-4771-98FE-77886DC91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5" descr="Low angle view of modern skyscrapers rising straight up against a dramatic sky">
            <a:extLst>
              <a:ext uri="{FF2B5EF4-FFF2-40B4-BE49-F238E27FC236}">
                <a16:creationId xmlns:a16="http://schemas.microsoft.com/office/drawing/2014/main" id="{A166A341-6989-B1E9-66C3-DE594A2AF9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602" r="13601" b="-1"/>
          <a:stretch/>
        </p:blipFill>
        <p:spPr>
          <a:xfrm>
            <a:off x="1" y="10"/>
            <a:ext cx="7479157" cy="685799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A2861A9C-C970-4FFE-B67C-222B6F573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791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D2FDF82E-EBD8-4EC5-AD10-CD9E70EE8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0A4A093-8D09-4686-9065-B73A58303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6408" y="640831"/>
            <a:ext cx="3352128" cy="1573863"/>
          </a:xfrm>
        </p:spPr>
        <p:txBody>
          <a:bodyPr>
            <a:normAutofit/>
          </a:bodyPr>
          <a:lstStyle/>
          <a:p>
            <a:pPr algn="l"/>
            <a:r>
              <a:rPr lang="en-GB" sz="3100">
                <a:latin typeface="Algerian" panose="04020705040A02060702" pitchFamily="82" charset="0"/>
              </a:rPr>
              <a:t>Main content / Agenda of the presentation </a:t>
            </a:r>
            <a:endParaRPr lang="en-US" sz="3100">
              <a:latin typeface="Algerian" panose="04020705040A02060702" pitchFamily="82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0161EA2-6640-4BD5-9D24-F29FEE9A169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196408" y="2367092"/>
            <a:ext cx="3352128" cy="388130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R="0" lvl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>
                <a:tab pos="5937250" algn="r"/>
              </a:tabLst>
            </a:pPr>
            <a:r>
              <a:rPr kumimoji="0" lang="en-GB" altLang="en-US" sz="1400" b="1" i="0" strike="noStrike" cap="none" normalizeH="0" baseline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</a:t>
            </a:r>
            <a:endParaRPr kumimoji="0" lang="en-US" altLang="en-US" sz="1400" b="1" i="0" strike="noStrike" cap="none" normalizeH="0" baseline="0">
              <a:ln>
                <a:noFill/>
              </a:ln>
              <a:effectLst/>
            </a:endParaRPr>
          </a:p>
          <a:p>
            <a:pPr marR="0" lvl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>
                <a:tab pos="5937250" algn="r"/>
              </a:tabLst>
            </a:pPr>
            <a:r>
              <a:rPr kumimoji="0" lang="en-GB" altLang="en-US" sz="1400" b="1" i="0" strike="noStrike" cap="none" normalizeH="0" baseline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INTRODUCING CHINESE CULTURE AND ITS MAIN DIFFERENCES FROM THE UK</a:t>
            </a:r>
            <a:endParaRPr kumimoji="0" lang="en-US" altLang="en-US" sz="1400" b="1" i="0" strike="noStrike" cap="none" normalizeH="0" baseline="0">
              <a:ln>
                <a:noFill/>
              </a:ln>
              <a:effectLst/>
            </a:endParaRPr>
          </a:p>
          <a:p>
            <a:pPr marR="0" lvl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>
                <a:tab pos="5937250" algn="r"/>
              </a:tabLst>
            </a:pPr>
            <a:r>
              <a:rPr kumimoji="0" lang="en-GB" altLang="en-US" sz="1400" b="1" i="0" strike="noStrike" cap="none" normalizeH="0" baseline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SUCCESS FACTORS OF JOINT VENTURES IN THE CHINESE CONTEXT:</a:t>
            </a:r>
            <a:endParaRPr kumimoji="0" lang="en-US" altLang="en-US" sz="1400" b="1" i="0" strike="noStrike" cap="none" normalizeH="0" baseline="0">
              <a:ln>
                <a:noFill/>
              </a:ln>
              <a:effectLst/>
            </a:endParaRPr>
          </a:p>
          <a:p>
            <a:pPr marR="0" lvl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>
                <a:tab pos="5937250" algn="r"/>
              </a:tabLst>
            </a:pPr>
            <a:r>
              <a:rPr kumimoji="0" lang="en-GB" altLang="en-US" sz="1400" b="1" i="0" strike="noStrike" cap="none" normalizeH="0" baseline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CULTURAL SENSITIVITY IN CHINA / THE DIFFERENCES FROM THE UK</a:t>
            </a:r>
            <a:endParaRPr kumimoji="0" lang="en-US" altLang="en-US" sz="1400" b="1" i="0" strike="noStrike" cap="none" normalizeH="0" baseline="0">
              <a:ln>
                <a:noFill/>
              </a:ln>
              <a:effectLst/>
            </a:endParaRPr>
          </a:p>
          <a:p>
            <a:pPr marR="0" lvl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>
                <a:tab pos="5937250" algn="r"/>
              </a:tabLst>
            </a:pPr>
            <a:r>
              <a:rPr kumimoji="0" lang="en-GB" altLang="en-US" sz="1400" b="1" i="0" strike="noStrike" cap="none" normalizeH="0" baseline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HOFSTEDE CULTURAL DIMENSIONS: UK AND CHINA</a:t>
            </a:r>
            <a:endParaRPr kumimoji="0" lang="en-US" altLang="en-US" sz="1400" b="1" i="0" strike="noStrike" cap="none" normalizeH="0" baseline="0">
              <a:ln>
                <a:noFill/>
              </a:ln>
              <a:effectLst/>
            </a:endParaRPr>
          </a:p>
          <a:p>
            <a:pPr marR="0" lvl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>
                <a:tab pos="5937250" algn="r"/>
              </a:tabLst>
            </a:pPr>
            <a:r>
              <a:rPr kumimoji="0" lang="en-GB" altLang="en-US" sz="1400" b="1" i="0" strike="noStrike" cap="none" normalizeH="0" baseline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RECOMMENDATIONS</a:t>
            </a:r>
            <a:endParaRPr kumimoji="0" lang="en-US" altLang="en-US" sz="1400" b="1" i="0" strike="noStrike" cap="none" normalizeH="0" baseline="0">
              <a:ln>
                <a:noFill/>
              </a:ln>
              <a:effectLst/>
            </a:endParaRPr>
          </a:p>
          <a:p>
            <a:pPr marR="0" lvl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>
                <a:tab pos="5937250" algn="r"/>
              </a:tabLst>
            </a:pPr>
            <a:r>
              <a:rPr kumimoji="0" lang="en-GB" altLang="en-US" sz="1400" b="1" i="0" strike="noStrike" cap="none" normalizeH="0" baseline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</a:t>
            </a:r>
            <a:endParaRPr kumimoji="0" lang="en-GB" altLang="en-US" sz="1400" b="1" i="0" strike="noStrike" cap="none" normalizeH="0" baseline="0">
              <a:ln>
                <a:noFill/>
              </a:ln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0" lvl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>
                <a:tab pos="5937250" algn="r"/>
              </a:tabLst>
            </a:pPr>
            <a:r>
              <a:rPr kumimoji="0" lang="en-GB" altLang="en-US" sz="1400" b="1" i="0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  <a:r>
              <a:rPr kumimoji="0" lang="en-US" altLang="en-US" sz="1400" b="0" i="0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088862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8">
            <a:extLst>
              <a:ext uri="{FF2B5EF4-FFF2-40B4-BE49-F238E27FC236}">
                <a16:creationId xmlns:a16="http://schemas.microsoft.com/office/drawing/2014/main" id="{DC3B8C6B-63CA-4384-8059-2036BE520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0942A6CD-5529-4E7B-EDE0-2D187B6A37F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4083" r="9825"/>
          <a:stretch/>
        </p:blipFill>
        <p:spPr>
          <a:xfrm>
            <a:off x="20" y="10"/>
            <a:ext cx="4024741" cy="6857990"/>
          </a:xfrm>
          <a:prstGeom prst="rect">
            <a:avLst/>
          </a:prstGeom>
        </p:spPr>
      </p:pic>
      <p:sp>
        <p:nvSpPr>
          <p:cNvPr id="21" name="Rectangle 10">
            <a:extLst>
              <a:ext uri="{FF2B5EF4-FFF2-40B4-BE49-F238E27FC236}">
                <a16:creationId xmlns:a16="http://schemas.microsoft.com/office/drawing/2014/main" id="{C71B03AA-C0EB-4104-84F8-E1AB8BFBE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47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12">
            <a:extLst>
              <a:ext uri="{FF2B5EF4-FFF2-40B4-BE49-F238E27FC236}">
                <a16:creationId xmlns:a16="http://schemas.microsoft.com/office/drawing/2014/main" id="{09C2B723-6C2F-49DE-A429-50BDFD1AD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BC5866-00B1-45FB-AC0E-6CD3B986E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050" y="618517"/>
            <a:ext cx="6672886" cy="1596177"/>
          </a:xfrm>
        </p:spPr>
        <p:txBody>
          <a:bodyPr>
            <a:normAutofit/>
          </a:bodyPr>
          <a:lstStyle/>
          <a:p>
            <a:r>
              <a:rPr lang="en-GB" dirty="0">
                <a:latin typeface="Algerian" panose="04020705040A02060702" pitchFamily="82" charset="0"/>
              </a:rPr>
              <a:t>Introduction to the context </a:t>
            </a:r>
            <a:endParaRPr lang="en-US" dirty="0">
              <a:latin typeface="Algerian" panose="04020705040A02060702" pitchFamily="8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4F0B19-C886-4399-AD4E-9FD3A0C2CA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5048" y="2367092"/>
            <a:ext cx="6672887" cy="3424107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US" cap="none" dirty="0"/>
              <a:t>In this scenario, INEOS group limited, a </a:t>
            </a:r>
            <a:r>
              <a:rPr lang="en-US" cap="none" dirty="0" err="1"/>
              <a:t>uk</a:t>
            </a:r>
            <a:r>
              <a:rPr lang="en-US" cap="none" dirty="0"/>
              <a:t>-based company is embarking on a business venture in </a:t>
            </a:r>
            <a:r>
              <a:rPr lang="en-US" cap="none" dirty="0" err="1"/>
              <a:t>china</a:t>
            </a:r>
            <a:r>
              <a:rPr lang="en-US" cap="none" dirty="0"/>
              <a:t> through a joint venture agreement with a </a:t>
            </a:r>
            <a:r>
              <a:rPr lang="en-US" cap="none" dirty="0" err="1"/>
              <a:t>chinese</a:t>
            </a:r>
            <a:r>
              <a:rPr lang="en-US" cap="none" dirty="0"/>
              <a:t> business.</a:t>
            </a:r>
          </a:p>
          <a:p>
            <a:pPr>
              <a:lnSpc>
                <a:spcPct val="110000"/>
              </a:lnSpc>
            </a:pPr>
            <a:r>
              <a:rPr lang="en-US" cap="none" dirty="0"/>
              <a:t>A joint venture is a strategic partnership where two or more companies come together to collaborate on a specific project or business opportunity.</a:t>
            </a:r>
          </a:p>
          <a:p>
            <a:pPr>
              <a:lnSpc>
                <a:spcPct val="110000"/>
              </a:lnSpc>
            </a:pPr>
            <a:r>
              <a:rPr lang="en-US" cap="none" dirty="0"/>
              <a:t>The arrangement will allow each party to contribute their expertise, resources, and market knowledge, enabling them to leverage each other's strengths and enter new markets more effectively.</a:t>
            </a:r>
          </a:p>
        </p:txBody>
      </p:sp>
    </p:spTree>
    <p:extLst>
      <p:ext uri="{BB962C8B-B14F-4D97-AF65-F5344CB8AC3E}">
        <p14:creationId xmlns:p14="http://schemas.microsoft.com/office/powerpoint/2010/main" val="2639836345"/>
      </p:ext>
    </p:extLst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C3B8C6B-63CA-4384-8059-2036BE520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des on papers">
            <a:extLst>
              <a:ext uri="{FF2B5EF4-FFF2-40B4-BE49-F238E27FC236}">
                <a16:creationId xmlns:a16="http://schemas.microsoft.com/office/drawing/2014/main" id="{60730875-40CF-94F1-2B1D-8767A52C4C9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387" r="29439" b="-1"/>
          <a:stretch/>
        </p:blipFill>
        <p:spPr>
          <a:xfrm>
            <a:off x="20" y="10"/>
            <a:ext cx="4024741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71B03AA-C0EB-4104-84F8-E1AB8BFBE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47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9C2B723-6C2F-49DE-A429-50BDFD1AD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2E63182-C163-48CC-857D-CEB3CD1EEC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050" y="618517"/>
            <a:ext cx="6996022" cy="1596177"/>
          </a:xfrm>
        </p:spPr>
        <p:txBody>
          <a:bodyPr>
            <a:normAutofit/>
          </a:bodyPr>
          <a:lstStyle/>
          <a:p>
            <a:r>
              <a:rPr lang="en-GB" dirty="0">
                <a:latin typeface="Algerian" panose="04020705040A02060702" pitchFamily="82" charset="0"/>
              </a:rPr>
              <a:t>Introducing the Chinese Culture: </a:t>
            </a:r>
            <a:r>
              <a:rPr lang="en-US" dirty="0">
                <a:latin typeface="Algerian" panose="04020705040A02060702" pitchFamily="82" charset="0"/>
              </a:rPr>
              <a:t>Language and Communication</a:t>
            </a:r>
            <a:r>
              <a:rPr lang="en-GB" dirty="0">
                <a:latin typeface="Algerian" panose="04020705040A02060702" pitchFamily="82" charset="0"/>
              </a:rPr>
              <a:t> </a:t>
            </a:r>
            <a:endParaRPr lang="en-US" dirty="0">
              <a:latin typeface="Algerian" panose="04020705040A02060702" pitchFamily="8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CBFD8-2D1B-48A3-9122-9D3DC92E1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5048" y="2367092"/>
            <a:ext cx="6672887" cy="3424107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cap="none" dirty="0"/>
              <a:t>The primary language in </a:t>
            </a:r>
            <a:r>
              <a:rPr lang="en-US" cap="none" dirty="0" err="1"/>
              <a:t>china</a:t>
            </a:r>
            <a:r>
              <a:rPr lang="en-US" cap="none" dirty="0"/>
              <a:t> is mandarin, while </a:t>
            </a:r>
            <a:r>
              <a:rPr lang="en-US" cap="none" dirty="0" err="1"/>
              <a:t>english</a:t>
            </a:r>
            <a:r>
              <a:rPr lang="en-US" cap="none" dirty="0"/>
              <a:t> is the predominant language in the UK</a:t>
            </a:r>
          </a:p>
          <a:p>
            <a:pPr>
              <a:lnSpc>
                <a:spcPct val="110000"/>
              </a:lnSpc>
            </a:pPr>
            <a:r>
              <a:rPr lang="en-US" cap="none" dirty="0"/>
              <a:t>Language barriers may pose challenges in communication, negotiation, and understanding business documents.</a:t>
            </a:r>
            <a:endParaRPr lang="en-GB" cap="none" dirty="0"/>
          </a:p>
          <a:p>
            <a:pPr>
              <a:lnSpc>
                <a:spcPct val="110000"/>
              </a:lnSpc>
            </a:pPr>
            <a:r>
              <a:rPr lang="en-US" cap="none" dirty="0"/>
              <a:t>Chinese communication tends to be more indirect and implicit, relying on context and non-verbal cues. In contrast, the UK culture generally values direct and explicit communication</a:t>
            </a:r>
            <a:r>
              <a:rPr lang="en-US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4150925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E63182-C163-48CC-857D-CEB3CD1EEC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963" y="1314450"/>
            <a:ext cx="3192113" cy="3680244"/>
          </a:xfrm>
        </p:spPr>
        <p:txBody>
          <a:bodyPr>
            <a:normAutofit/>
          </a:bodyPr>
          <a:lstStyle/>
          <a:p>
            <a:pPr algn="l"/>
            <a:r>
              <a:rPr lang="en-GB" sz="3100" dirty="0">
                <a:latin typeface="Algerian" panose="04020705040A02060702" pitchFamily="82" charset="0"/>
              </a:rPr>
              <a:t>Introducing the Chinese culture: </a:t>
            </a:r>
            <a:r>
              <a:rPr lang="en-US" sz="3100" dirty="0">
                <a:latin typeface="Algerian" panose="04020705040A02060702" pitchFamily="82" charset="0"/>
              </a:rPr>
              <a:t>Business Etiquette and Relationships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71DB9E-CBF6-374B-F85F-FA75AD7C92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9645280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881275484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A614CC-11D8-4409-86A2-E5569C368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7967" y="1216795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100" dirty="0">
                <a:latin typeface="Algerian" panose="04020705040A02060702" pitchFamily="82" charset="0"/>
              </a:rPr>
              <a:t>Success and failure factors of joint ventures </a:t>
            </a:r>
            <a:endParaRPr lang="en-US" sz="4100" dirty="0">
              <a:latin typeface="Algerian" panose="04020705040A02060702" pitchFamily="82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3255B0-190D-ED19-0756-ADB3FC74AA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4207391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4019880655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C3B8C6B-63CA-4384-8059-2036BE520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5ABF2CCD-334A-4AE2-08AF-48A700BF889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634" r="28779"/>
          <a:stretch/>
        </p:blipFill>
        <p:spPr>
          <a:xfrm>
            <a:off x="20" y="10"/>
            <a:ext cx="4024741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71B03AA-C0EB-4104-84F8-E1AB8BFBE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47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9C2B723-6C2F-49DE-A429-50BDFD1AD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A81417B-F7FB-4883-8618-AABC532C8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050" y="618517"/>
            <a:ext cx="6672886" cy="1596177"/>
          </a:xfrm>
        </p:spPr>
        <p:txBody>
          <a:bodyPr>
            <a:normAutofit/>
          </a:bodyPr>
          <a:lstStyle/>
          <a:p>
            <a:r>
              <a:rPr lang="en-GB" dirty="0">
                <a:latin typeface="Algerian" panose="04020705040A02060702" pitchFamily="82" charset="0"/>
              </a:rPr>
              <a:t>Cultural sensitivity in China / The differences from the UK </a:t>
            </a:r>
            <a:endParaRPr lang="en-US" dirty="0">
              <a:latin typeface="Algerian" panose="04020705040A02060702" pitchFamily="8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991A04-A8F1-41FA-AA19-9D71D8B693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5048" y="2367092"/>
            <a:ext cx="6672887" cy="3424107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600" cap="none" dirty="0"/>
              <a:t>Chinese culture places a strong emphasis on hierarchy and respecting authority figures. In business settings, it is essential to show deference to senior members and decision-makers.</a:t>
            </a:r>
          </a:p>
          <a:p>
            <a:pPr>
              <a:lnSpc>
                <a:spcPct val="110000"/>
              </a:lnSpc>
            </a:pPr>
            <a:r>
              <a:rPr lang="en-US" sz="1600" cap="none" dirty="0"/>
              <a:t>Also, the </a:t>
            </a:r>
            <a:r>
              <a:rPr lang="en-US" sz="1600" cap="none" dirty="0" err="1"/>
              <a:t>uk</a:t>
            </a:r>
            <a:r>
              <a:rPr lang="en-US" sz="1600" cap="none" dirty="0"/>
              <a:t> has hierarchical structures in organizations, the emphasis on formal respect for authority figures might be more pronounced in </a:t>
            </a:r>
            <a:r>
              <a:rPr lang="en-US" sz="1600" cap="none" dirty="0" err="1"/>
              <a:t>china</a:t>
            </a:r>
            <a:r>
              <a:rPr lang="en-US" sz="1600" cap="none" dirty="0"/>
              <a:t>.</a:t>
            </a:r>
          </a:p>
          <a:p>
            <a:pPr>
              <a:lnSpc>
                <a:spcPct val="110000"/>
              </a:lnSpc>
            </a:pPr>
            <a:r>
              <a:rPr lang="en-US" sz="1600" cap="none" dirty="0"/>
              <a:t>The concept of "face" (</a:t>
            </a:r>
            <a:r>
              <a:rPr lang="en-US" sz="1600" cap="none" dirty="0" err="1"/>
              <a:t>mianzi</a:t>
            </a:r>
            <a:r>
              <a:rPr lang="en-US" sz="1600" cap="none" dirty="0"/>
              <a:t>) is integral to </a:t>
            </a:r>
            <a:r>
              <a:rPr lang="en-US" sz="1600" cap="none" dirty="0" err="1"/>
              <a:t>chinese</a:t>
            </a:r>
            <a:r>
              <a:rPr lang="en-US" sz="1600" cap="none" dirty="0"/>
              <a:t> culture. It involves maintaining dignity, reputation, and social standing, as well as avoiding embarrassment or causing others to lose face.</a:t>
            </a:r>
          </a:p>
          <a:p>
            <a:pPr>
              <a:lnSpc>
                <a:spcPct val="110000"/>
              </a:lnSpc>
            </a:pPr>
            <a:r>
              <a:rPr lang="en-US" sz="1600" cap="none" dirty="0"/>
              <a:t>While saving face is relevant in various cultures, its significance is particularly pronounced in </a:t>
            </a:r>
            <a:r>
              <a:rPr lang="en-US" sz="1600" cap="none" dirty="0" err="1"/>
              <a:t>china</a:t>
            </a:r>
            <a:r>
              <a:rPr lang="en-US" sz="1600" cap="none" dirty="0"/>
              <a:t>, influencing communication, conflict resolution, and decision-making.</a:t>
            </a:r>
          </a:p>
        </p:txBody>
      </p:sp>
    </p:spTree>
    <p:extLst>
      <p:ext uri="{BB962C8B-B14F-4D97-AF65-F5344CB8AC3E}">
        <p14:creationId xmlns:p14="http://schemas.microsoft.com/office/powerpoint/2010/main" val="4591786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C3B8C6B-63CA-4384-8059-2036BE520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3D4C4F11-BEB5-BF99-EA1B-CDFB5BB4E9A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209" r="28976" b="-1"/>
          <a:stretch/>
        </p:blipFill>
        <p:spPr>
          <a:xfrm>
            <a:off x="20" y="10"/>
            <a:ext cx="4024741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71B03AA-C0EB-4104-84F8-E1AB8BFBE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47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9C2B723-6C2F-49DE-A429-50BDFD1AD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F05FB5-FB0C-4C57-A3FD-D1272DA39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050" y="-2"/>
            <a:ext cx="6672886" cy="1420429"/>
          </a:xfrm>
        </p:spPr>
        <p:txBody>
          <a:bodyPr>
            <a:normAutofit/>
          </a:bodyPr>
          <a:lstStyle/>
          <a:p>
            <a:r>
              <a:rPr lang="en-GB">
                <a:latin typeface="Algerian" panose="04020705040A02060702" pitchFamily="82" charset="0"/>
              </a:rPr>
              <a:t>Hofstede cultural Dimensions: UK and China </a:t>
            </a:r>
            <a:endParaRPr lang="en-US" dirty="0">
              <a:latin typeface="Algerian" panose="04020705040A02060702" pitchFamily="82" charset="0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B823DCC0-DF76-432B-BA72-C4D5B7F8A7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5048" y="1899821"/>
            <a:ext cx="6672887" cy="4101484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r>
              <a:rPr lang="en-US" sz="1400" b="1" dirty="0"/>
              <a:t>Individualism vs. Collectivism</a:t>
            </a:r>
            <a:r>
              <a:rPr lang="en-US" sz="1400" dirty="0"/>
              <a:t>: </a:t>
            </a:r>
          </a:p>
          <a:p>
            <a:pPr lvl="2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US" sz="1800" cap="none" dirty="0"/>
              <a:t>The UK tends to be more individualistic, emphasizing personal achievements and individual rights. People are encouraged to take responsibility for themselves and their immediate families.</a:t>
            </a:r>
          </a:p>
          <a:p>
            <a:pPr lvl="2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US" sz="1800" cap="none" dirty="0"/>
              <a:t>China is more collectivist, with a strong emphasis on group harmony and interdependence. Loyalty to family, community, and organizations is highly valued.</a:t>
            </a:r>
          </a:p>
          <a:p>
            <a:pPr>
              <a:lnSpc>
                <a:spcPct val="110000"/>
              </a:lnSpc>
            </a:pPr>
            <a:r>
              <a:rPr lang="en-US" sz="1400" b="1" dirty="0"/>
              <a:t>Power Distance</a:t>
            </a:r>
            <a:r>
              <a:rPr lang="en-US" sz="1400" dirty="0"/>
              <a:t>:</a:t>
            </a:r>
          </a:p>
          <a:p>
            <a:pPr lvl="2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US" sz="1800" cap="none" dirty="0"/>
              <a:t>The UK has a somewhat masculine culture, emphasizing competition, ambition, and material success.</a:t>
            </a:r>
          </a:p>
          <a:p>
            <a:pPr lvl="2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US" sz="1800" cap="none" dirty="0"/>
              <a:t>China has a higher uncertainty avoidance, indicating a preference for stability, rules, and conformity to reduce the uncertainty of future outcomes</a:t>
            </a:r>
            <a:r>
              <a:rPr lang="en-US" sz="1400" cap="none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92108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D4DD4CF-9732-4771-98FE-77886DC91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and holding a glittering sparkler at night">
            <a:extLst>
              <a:ext uri="{FF2B5EF4-FFF2-40B4-BE49-F238E27FC236}">
                <a16:creationId xmlns:a16="http://schemas.microsoft.com/office/drawing/2014/main" id="{B5DA399C-DAFB-00E1-5EB8-828E20CDFD4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7477"/>
          <a:stretch/>
        </p:blipFill>
        <p:spPr>
          <a:xfrm>
            <a:off x="1" y="10"/>
            <a:ext cx="7479157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2861A9C-C970-4FFE-B67C-222B6F573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791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2FDF82E-EBD8-4EC5-AD10-CD9E70EE8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F05FB5-FB0C-4C57-A3FD-D1272DA39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79159" y="88777"/>
            <a:ext cx="4712840" cy="2125918"/>
          </a:xfrm>
        </p:spPr>
        <p:txBody>
          <a:bodyPr>
            <a:noAutofit/>
          </a:bodyPr>
          <a:lstStyle/>
          <a:p>
            <a:pPr algn="l"/>
            <a:r>
              <a:rPr lang="en-GB" sz="2800" dirty="0">
                <a:latin typeface="Algerian" panose="04020705040A02060702" pitchFamily="82" charset="0"/>
              </a:rPr>
              <a:t>Hofstede cultural Dimensions: UK and China </a:t>
            </a:r>
            <a:endParaRPr lang="en-US" sz="2800" dirty="0">
              <a:latin typeface="Algerian" panose="04020705040A02060702" pitchFamily="8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3DCC0-DF76-432B-BA72-C4D5B7F8A7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96408" y="2325950"/>
            <a:ext cx="3352128" cy="3922451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r>
              <a:rPr lang="en-US" sz="1400" b="1" dirty="0"/>
              <a:t>Masculinity vs. Femininity</a:t>
            </a:r>
            <a:r>
              <a:rPr lang="en-US" sz="1400" dirty="0"/>
              <a:t>:</a:t>
            </a:r>
          </a:p>
          <a:p>
            <a:pPr lvl="2">
              <a:lnSpc>
                <a:spcPct val="110000"/>
              </a:lnSpc>
              <a:buFont typeface="Wingdings" panose="05000000000000000000" pitchFamily="2" charset="2"/>
              <a:buChar char="Ø"/>
            </a:pPr>
            <a:endParaRPr lang="en-US" sz="1400" dirty="0"/>
          </a:p>
          <a:p>
            <a:pPr lvl="2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US" sz="1700" cap="none" dirty="0"/>
              <a:t>The UK has a somewhat masculine culture, emphasizing competition, ambition, and material success.</a:t>
            </a:r>
          </a:p>
          <a:p>
            <a:pPr marL="914400" lvl="2" indent="0">
              <a:lnSpc>
                <a:spcPct val="110000"/>
              </a:lnSpc>
              <a:buNone/>
            </a:pPr>
            <a:endParaRPr lang="en-US" sz="1700" cap="none" dirty="0"/>
          </a:p>
          <a:p>
            <a:pPr lvl="2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US" sz="1700" cap="none" dirty="0"/>
              <a:t>China also has a moderately masculine culture, valuing assertiveness and competitiveness, particularly in the workplace.</a:t>
            </a:r>
          </a:p>
        </p:txBody>
      </p:sp>
    </p:spTree>
    <p:extLst>
      <p:ext uri="{BB962C8B-B14F-4D97-AF65-F5344CB8AC3E}">
        <p14:creationId xmlns:p14="http://schemas.microsoft.com/office/powerpoint/2010/main" val="18539885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8E43F-05E0-4509-AD02-0B03AACF1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US" dirty="0">
                <a:latin typeface="Algerian" panose="04020705040A02060702" pitchFamily="82" charset="0"/>
              </a:rPr>
              <a:t>recommendations</a:t>
            </a:r>
            <a:r>
              <a:rPr lang="en-US" dirty="0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C5A744-9782-3D07-1F13-E9D1155D3B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9449610"/>
              </p:ext>
            </p:extLst>
          </p:nvPr>
        </p:nvGraphicFramePr>
        <p:xfrm>
          <a:off x="914400" y="2532475"/>
          <a:ext cx="10363200" cy="3029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9849809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8E43F-05E0-4509-AD02-0B03AACF1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US" dirty="0">
                <a:latin typeface="Algerian" panose="04020705040A02060702" pitchFamily="82" charset="0"/>
              </a:rPr>
              <a:t>recommendations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3A3BA9-65E7-57A8-1759-6162BEC974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3134747"/>
              </p:ext>
            </p:extLst>
          </p:nvPr>
        </p:nvGraphicFramePr>
        <p:xfrm>
          <a:off x="914400" y="2532475"/>
          <a:ext cx="10363200" cy="3029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22199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69861-AC11-4308-8E9D-F58C179DCB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GB" dirty="0">
                <a:latin typeface="Algerian" panose="04020705040A02060702" pitchFamily="82" charset="0"/>
              </a:rPr>
              <a:t>Conclusion</a:t>
            </a:r>
            <a:r>
              <a:rPr lang="en-GB" dirty="0"/>
              <a:t> </a:t>
            </a:r>
            <a:endParaRPr lang="en-US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C4DE575E-339E-71DA-A1DA-18F50D1C2F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6008770"/>
              </p:ext>
            </p:extLst>
          </p:nvPr>
        </p:nvGraphicFramePr>
        <p:xfrm>
          <a:off x="914400" y="1908699"/>
          <a:ext cx="10363200" cy="48560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637585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41C73-150A-4E11-BC01-28DADF439E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lgerian" panose="04020705040A02060702" pitchFamily="82" charset="0"/>
              </a:rPr>
              <a:t>References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5DF94-09CA-4A6A-A0A1-303E0567FE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5" y="1633491"/>
            <a:ext cx="10364452" cy="5224509"/>
          </a:xfrm>
        </p:spPr>
        <p:txBody>
          <a:bodyPr>
            <a:normAutofit fontScale="55000" lnSpcReduction="20000"/>
          </a:bodyPr>
          <a:lstStyle/>
          <a:p>
            <a:r>
              <a:rPr lang="en-GB" sz="2200" dirty="0"/>
              <a:t>Acharya, A., 2020. From Heaven to </a:t>
            </a:r>
            <a:r>
              <a:rPr lang="en-GB" sz="2200" dirty="0" err="1"/>
              <a:t>Earth:‘Cultural</a:t>
            </a:r>
            <a:r>
              <a:rPr lang="en-GB" sz="2200" dirty="0"/>
              <a:t> idealism and ‘moral realism as Chinese contributions to global international relations 1. In </a:t>
            </a:r>
            <a:r>
              <a:rPr lang="en-GB" sz="2200" i="1" dirty="0"/>
              <a:t>Globalizing IR Theory</a:t>
            </a:r>
            <a:r>
              <a:rPr lang="en-GB" sz="2200" dirty="0"/>
              <a:t> (pp. 158-185). Routledge.</a:t>
            </a:r>
            <a:endParaRPr lang="en-US" sz="2200" dirty="0"/>
          </a:p>
          <a:p>
            <a:r>
              <a:rPr lang="en-GB" sz="2200" dirty="0" err="1"/>
              <a:t>Alqarni</a:t>
            </a:r>
            <a:r>
              <a:rPr lang="en-GB" sz="2200" dirty="0"/>
              <a:t>, A.M., 2022. Hofstede's cultural dimensions in relation to learning </a:t>
            </a:r>
            <a:r>
              <a:rPr lang="en-GB" sz="2200" dirty="0" err="1"/>
              <a:t>behaviors</a:t>
            </a:r>
            <a:r>
              <a:rPr lang="en-GB" sz="2200" dirty="0"/>
              <a:t> and learning styles: A critical analysis of studies under different cultural and language learning environments. </a:t>
            </a:r>
            <a:r>
              <a:rPr lang="en-GB" sz="2200" i="1" dirty="0"/>
              <a:t>Journal of Language and Linguistic Studies</a:t>
            </a:r>
            <a:r>
              <a:rPr lang="en-GB" sz="2200" dirty="0"/>
              <a:t>, </a:t>
            </a:r>
            <a:r>
              <a:rPr lang="en-GB" sz="2200" i="1" dirty="0"/>
              <a:t>18</a:t>
            </a:r>
            <a:r>
              <a:rPr lang="en-GB" sz="2200" dirty="0"/>
              <a:t>(S1), pp.721-739.</a:t>
            </a:r>
            <a:endParaRPr lang="en-US" sz="2200" dirty="0"/>
          </a:p>
          <a:p>
            <a:r>
              <a:rPr lang="en-GB" sz="2200" dirty="0"/>
              <a:t>Guo, J., 2022. A critical analysis of the cultural differences of foreign employees working in China: a case study of the UK. </a:t>
            </a:r>
            <a:r>
              <a:rPr lang="en-GB" sz="2200" i="1" dirty="0"/>
              <a:t>Cultural Arts Research and Development</a:t>
            </a:r>
            <a:r>
              <a:rPr lang="en-GB" sz="2200" dirty="0"/>
              <a:t>, </a:t>
            </a:r>
            <a:r>
              <a:rPr lang="en-GB" sz="2200" i="1" dirty="0"/>
              <a:t>2</a:t>
            </a:r>
            <a:r>
              <a:rPr lang="en-GB" sz="2200" dirty="0"/>
              <a:t>(2), pp.1-24.</a:t>
            </a:r>
            <a:endParaRPr lang="en-US" sz="2200" dirty="0"/>
          </a:p>
          <a:p>
            <a:r>
              <a:rPr lang="en-GB" sz="2200" dirty="0"/>
              <a:t>He, L. and </a:t>
            </a:r>
            <a:r>
              <a:rPr lang="en-GB" sz="2200" dirty="0" err="1"/>
              <a:t>Filimonau</a:t>
            </a:r>
            <a:r>
              <a:rPr lang="en-GB" sz="2200" dirty="0"/>
              <a:t>, V., 2020. The effect of national culture on pro-environmental </a:t>
            </a:r>
            <a:r>
              <a:rPr lang="en-GB" sz="2200" dirty="0" err="1"/>
              <a:t>behavioral</a:t>
            </a:r>
            <a:r>
              <a:rPr lang="en-GB" sz="2200" dirty="0"/>
              <a:t> intentions of tourists in the UK and China. </a:t>
            </a:r>
            <a:r>
              <a:rPr lang="en-GB" sz="2200" i="1" dirty="0"/>
              <a:t>Tourism management perspectives</a:t>
            </a:r>
            <a:r>
              <a:rPr lang="en-GB" sz="2200" dirty="0"/>
              <a:t>, </a:t>
            </a:r>
            <a:r>
              <a:rPr lang="en-GB" sz="2200" i="1" dirty="0"/>
              <a:t>35</a:t>
            </a:r>
            <a:r>
              <a:rPr lang="en-GB" sz="2200" dirty="0"/>
              <a:t>, p.100716.</a:t>
            </a:r>
            <a:endParaRPr lang="en-US" sz="2200" dirty="0"/>
          </a:p>
          <a:p>
            <a:r>
              <a:rPr lang="en-GB" sz="2200" dirty="0"/>
              <a:t>Kirby, D.A. and Kaiser, S., 2003. Joint ventures as an internationalization strategy for SMEs. </a:t>
            </a:r>
            <a:r>
              <a:rPr lang="en-GB" sz="2200" i="1" dirty="0"/>
              <a:t>Small Business Economics</a:t>
            </a:r>
            <a:r>
              <a:rPr lang="en-GB" sz="2200" dirty="0"/>
              <a:t>, </a:t>
            </a:r>
            <a:r>
              <a:rPr lang="en-GB" sz="2200" i="1" dirty="0"/>
              <a:t>21</a:t>
            </a:r>
            <a:r>
              <a:rPr lang="en-GB" sz="2200" dirty="0"/>
              <a:t>, pp.229-242.</a:t>
            </a:r>
            <a:endParaRPr lang="en-US" sz="2200" dirty="0"/>
          </a:p>
          <a:p>
            <a:r>
              <a:rPr lang="en-GB" sz="2200" dirty="0" err="1"/>
              <a:t>Tursunovich</a:t>
            </a:r>
            <a:r>
              <a:rPr lang="en-GB" sz="2200" dirty="0"/>
              <a:t>, R.I., 2022. Linguistic and Cultural Aspects of Literary Translation and Translation Skills. </a:t>
            </a:r>
            <a:r>
              <a:rPr lang="en-GB" sz="2200" i="1" dirty="0"/>
              <a:t>British Journal of Global Ecology and Sustainable Development</a:t>
            </a:r>
            <a:r>
              <a:rPr lang="en-GB" sz="2200" dirty="0"/>
              <a:t>, </a:t>
            </a:r>
            <a:r>
              <a:rPr lang="en-GB" sz="2200" i="1" dirty="0"/>
              <a:t>10</a:t>
            </a:r>
            <a:r>
              <a:rPr lang="en-GB" sz="2200" dirty="0"/>
              <a:t>, pp.168-173.</a:t>
            </a:r>
            <a:endParaRPr lang="en-US" sz="2200" dirty="0"/>
          </a:p>
          <a:p>
            <a:r>
              <a:rPr lang="en-GB" sz="2200" dirty="0" err="1"/>
              <a:t>Wenxin</a:t>
            </a:r>
            <a:r>
              <a:rPr lang="en-GB" sz="2200" dirty="0"/>
              <a:t>, Z. and Yue, W., 2022. An Analysis of Sino-UK Cultural Differences in Education from the Perspective of Hofstede's Cultural Dimensions Theory (A Case Study of Are Our Kids Tough Enough?). </a:t>
            </a:r>
            <a:r>
              <a:rPr lang="en-GB" sz="2200" i="1" dirty="0"/>
              <a:t>Journal on Education</a:t>
            </a:r>
            <a:r>
              <a:rPr lang="en-GB" sz="2200" dirty="0"/>
              <a:t>, </a:t>
            </a:r>
            <a:r>
              <a:rPr lang="en-GB" sz="2200" i="1" dirty="0"/>
              <a:t>4</a:t>
            </a:r>
            <a:r>
              <a:rPr lang="en-GB" sz="2200" dirty="0"/>
              <a:t>(2), pp.373-384.</a:t>
            </a:r>
            <a:endParaRPr lang="en-US" sz="2200" dirty="0"/>
          </a:p>
          <a:p>
            <a:r>
              <a:rPr lang="en-GB" sz="2200" dirty="0"/>
              <a:t>Wilson, J. and Brennan, R., 2009. Relational factors in UK‐Chinese international joint ventures. </a:t>
            </a:r>
            <a:r>
              <a:rPr lang="en-GB" sz="2200" i="1" dirty="0"/>
              <a:t>European Business Review</a:t>
            </a:r>
            <a:r>
              <a:rPr lang="en-GB" sz="2200" dirty="0"/>
              <a:t>, </a:t>
            </a:r>
            <a:r>
              <a:rPr lang="en-GB" sz="2200" i="1" dirty="0"/>
              <a:t>21</a:t>
            </a:r>
            <a:r>
              <a:rPr lang="en-GB" sz="2200" dirty="0"/>
              <a:t>(2), pp.159-171.</a:t>
            </a:r>
            <a:endParaRPr lang="en-US" sz="2200" dirty="0"/>
          </a:p>
          <a:p>
            <a:r>
              <a:rPr lang="en-GB" sz="2200" dirty="0"/>
              <a:t>Wilson, J. and Brennan, R., 2010. Doing business in China: is the importance of guanxi diminishing? </a:t>
            </a:r>
            <a:r>
              <a:rPr lang="en-GB" sz="2200" i="1" dirty="0"/>
              <a:t>European business review</a:t>
            </a:r>
            <a:r>
              <a:rPr lang="en-GB" sz="2200" dirty="0"/>
              <a:t>, </a:t>
            </a:r>
            <a:r>
              <a:rPr lang="en-GB" sz="2200" i="1" dirty="0"/>
              <a:t>22</a:t>
            </a:r>
            <a:r>
              <a:rPr lang="en-GB" sz="2200" dirty="0"/>
              <a:t>(6), pp.652-665.</a:t>
            </a:r>
            <a:endParaRPr lang="en-US" sz="2200" dirty="0"/>
          </a:p>
          <a:p>
            <a:r>
              <a:rPr lang="en-GB" sz="2200" dirty="0"/>
              <a:t>Yu, Y. and </a:t>
            </a:r>
            <a:r>
              <a:rPr lang="en-GB" sz="2200" dirty="0" err="1"/>
              <a:t>Moskal</a:t>
            </a:r>
            <a:r>
              <a:rPr lang="en-GB" sz="2200" dirty="0"/>
              <a:t>, M., 2019. Missing intercultural engagements in the university experiences of Chinese international students in the UK. </a:t>
            </a:r>
            <a:r>
              <a:rPr lang="en-GB" sz="2200" i="1" dirty="0"/>
              <a:t>Compare A Journal of Comparative and International Education</a:t>
            </a:r>
            <a:r>
              <a:rPr lang="en-GB" sz="2200" dirty="0"/>
              <a:t>, </a:t>
            </a:r>
            <a:r>
              <a:rPr lang="en-GB" sz="2200" i="1" dirty="0"/>
              <a:t>49</a:t>
            </a:r>
            <a:r>
              <a:rPr lang="en-GB" sz="2200" dirty="0"/>
              <a:t>(4), pp.654-671.</a:t>
            </a:r>
            <a:endParaRPr lang="en-US" sz="2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8620133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>
            <a:extLst>
              <a:ext uri="{FF2B5EF4-FFF2-40B4-BE49-F238E27FC236}">
                <a16:creationId xmlns:a16="http://schemas.microsoft.com/office/drawing/2014/main" id="{22790EC5-ACA7-4536-8066-B60199F3C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AD20AEA-7CAF-4A83-BE2E-EAF010B8B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255CADE-DCE0-447F-B290-2AE78E5E5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ticky notes with question marks">
            <a:extLst>
              <a:ext uri="{FF2B5EF4-FFF2-40B4-BE49-F238E27FC236}">
                <a16:creationId xmlns:a16="http://schemas.microsoft.com/office/drawing/2014/main" id="{8BE00453-6085-3E31-0428-2902EEB0BDB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524" r="15081" b="-1"/>
          <a:stretch/>
        </p:blipFill>
        <p:spPr>
          <a:xfrm>
            <a:off x="8860" y="-119260"/>
            <a:ext cx="6924201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4245587C-701C-48A1-9B6B-10C3DF81A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330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E5CF545-7AAF-4A13-8871-089E929E8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561AD51-FC9D-8BAD-7C1F-E13442CA8C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0382" y="1358901"/>
            <a:ext cx="3707844" cy="273049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dirty="0">
                <a:latin typeface="Algerian" panose="04020705040A02060702" pitchFamily="82" charset="0"/>
              </a:rPr>
              <a:t>Any questions ?</a:t>
            </a:r>
          </a:p>
        </p:txBody>
      </p:sp>
    </p:spTree>
    <p:extLst>
      <p:ext uri="{BB962C8B-B14F-4D97-AF65-F5344CB8AC3E}">
        <p14:creationId xmlns:p14="http://schemas.microsoft.com/office/powerpoint/2010/main" val="14501126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>
            <a:extLst>
              <a:ext uri="{FF2B5EF4-FFF2-40B4-BE49-F238E27FC236}">
                <a16:creationId xmlns:a16="http://schemas.microsoft.com/office/drawing/2014/main" id="{22790EC5-ACA7-4536-8066-B60199F3C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AD20AEA-7CAF-4A83-BE2E-EAF010B8B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5873676-3D69-48B0-BA02-D759766A9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>
            <a:extLst>
              <a:ext uri="{FF2B5EF4-FFF2-40B4-BE49-F238E27FC236}">
                <a16:creationId xmlns:a16="http://schemas.microsoft.com/office/drawing/2014/main" id="{248E96D7-6599-4607-9958-FD9E10001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0978EEC-5E97-2B51-B8B5-839FE5073D6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9041" b="46611"/>
          <a:stretch/>
        </p:blipFill>
        <p:spPr>
          <a:xfrm>
            <a:off x="20" y="-1"/>
            <a:ext cx="12191980" cy="4187739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99478AA5-D1D0-4B5E-9FDE-6F55026DA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4229100"/>
            <a:ext cx="12192000" cy="0"/>
          </a:xfrm>
          <a:prstGeom prst="line">
            <a:avLst/>
          </a:prstGeom>
          <a:ln w="82550" cap="sq">
            <a:solidFill>
              <a:srgbClr val="D9D9D9"/>
            </a:solidFill>
            <a:miter lim="800000"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BFBFBF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17">
            <a:extLst>
              <a:ext uri="{FF2B5EF4-FFF2-40B4-BE49-F238E27FC236}">
                <a16:creationId xmlns:a16="http://schemas.microsoft.com/office/drawing/2014/main" id="{3CA8EEE2-DA9A-4635-9B41-33EB565145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C23E7D1-C40E-BD9B-5D93-1634D8418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6048" y="4437888"/>
            <a:ext cx="9899904" cy="111671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 b="1" dirty="0">
                <a:latin typeface="Algerian" panose="04020705040A02060702" pitchFamily="82" charset="0"/>
              </a:rPr>
              <a:t>Thank you !</a:t>
            </a:r>
          </a:p>
        </p:txBody>
      </p:sp>
    </p:spTree>
    <p:extLst>
      <p:ext uri="{BB962C8B-B14F-4D97-AF65-F5344CB8AC3E}">
        <p14:creationId xmlns:p14="http://schemas.microsoft.com/office/powerpoint/2010/main" val="28089656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1048</TotalTime>
  <Words>1254</Words>
  <Application>Microsoft Office PowerPoint</Application>
  <PresentationFormat>Widescreen</PresentationFormat>
  <Paragraphs>87</Paragraphs>
  <Slides>15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Aharoni</vt:lpstr>
      <vt:lpstr>Algerian</vt:lpstr>
      <vt:lpstr>Arial</vt:lpstr>
      <vt:lpstr>Calibri</vt:lpstr>
      <vt:lpstr>Tw Cen MT</vt:lpstr>
      <vt:lpstr>Wingdings</vt:lpstr>
      <vt:lpstr>Droplet</vt:lpstr>
      <vt:lpstr>ESTABLISHING A JOINT VENTURE BETWEEN INEOS Group Limited AND A CHINESE BUSINESS</vt:lpstr>
      <vt:lpstr>Main content / Agenda of the presentation </vt:lpstr>
      <vt:lpstr>Introduction to the context </vt:lpstr>
      <vt:lpstr>Introducing the Chinese Culture: Language and Communication </vt:lpstr>
      <vt:lpstr>Introducing the Chinese culture: Business Etiquette and Relationships</vt:lpstr>
      <vt:lpstr>Success and failure factors of joint ventures </vt:lpstr>
      <vt:lpstr>Cultural sensitivity in China / The differences from the UK </vt:lpstr>
      <vt:lpstr>Hofstede cultural Dimensions: UK and China </vt:lpstr>
      <vt:lpstr>Hofstede cultural Dimensions: UK and China </vt:lpstr>
      <vt:lpstr>recommendations </vt:lpstr>
      <vt:lpstr>recommendations </vt:lpstr>
      <vt:lpstr>Conclusion </vt:lpstr>
      <vt:lpstr>References </vt:lpstr>
      <vt:lpstr>Any questions ?</vt:lpstr>
      <vt:lpstr>Thank you 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ESTABLISHING A JOINT VENTURE BETWEEN A INEOS Group Limited AND A CHINESE BUSINESS</dc:title>
  <dc:creator>2030582@student.uwtsd.ac.uk</dc:creator>
  <cp:lastModifiedBy>Bianca Constandachi (2030582)</cp:lastModifiedBy>
  <cp:revision>17</cp:revision>
  <dcterms:created xsi:type="dcterms:W3CDTF">2020-10-29T12:05:35Z</dcterms:created>
  <dcterms:modified xsi:type="dcterms:W3CDTF">2023-07-27T23:30:03Z</dcterms:modified>
</cp:coreProperties>
</file>