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64" r:id="rId5"/>
    <p:sldId id="263" r:id="rId6"/>
    <p:sldId id="262" r:id="rId7"/>
    <p:sldId id="261" r:id="rId8"/>
    <p:sldId id="258" r:id="rId9"/>
    <p:sldId id="260" r:id="rId10"/>
    <p:sldId id="259" r:id="rId11"/>
    <p:sldId id="268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737DD9-000A-4236-9132-9D93A9D8DAA0}" v="4" dt="2025-12-04T15:03:25.8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mma Smith" userId="c43517b7-c020-487a-a609-e5dcac601652" providerId="ADAL" clId="{62912DD0-F69B-404B-9F03-3D9501D39358}"/>
    <pc:docChg chg="custSel modSld">
      <pc:chgData name="Jemma Smith" userId="c43517b7-c020-487a-a609-e5dcac601652" providerId="ADAL" clId="{62912DD0-F69B-404B-9F03-3D9501D39358}" dt="2025-12-05T20:33:45.036" v="302" actId="20577"/>
      <pc:docMkLst>
        <pc:docMk/>
      </pc:docMkLst>
      <pc:sldChg chg="delSp modSp mod">
        <pc:chgData name="Jemma Smith" userId="c43517b7-c020-487a-a609-e5dcac601652" providerId="ADAL" clId="{62912DD0-F69B-404B-9F03-3D9501D39358}" dt="2025-12-04T13:38:44.326" v="2"/>
        <pc:sldMkLst>
          <pc:docMk/>
          <pc:sldMk cId="2435313846" sldId="256"/>
        </pc:sldMkLst>
        <pc:spChg chg="del mod">
          <ac:chgData name="Jemma Smith" userId="c43517b7-c020-487a-a609-e5dcac601652" providerId="ADAL" clId="{62912DD0-F69B-404B-9F03-3D9501D39358}" dt="2025-12-04T13:38:44.326" v="2"/>
          <ac:spMkLst>
            <pc:docMk/>
            <pc:sldMk cId="2435313846" sldId="256"/>
            <ac:spMk id="9" creationId="{14A751E8-E433-722E-B280-5B0918CC989E}"/>
          </ac:spMkLst>
        </pc:spChg>
      </pc:sldChg>
      <pc:sldChg chg="modSp mod">
        <pc:chgData name="Jemma Smith" userId="c43517b7-c020-487a-a609-e5dcac601652" providerId="ADAL" clId="{62912DD0-F69B-404B-9F03-3D9501D39358}" dt="2025-12-05T20:28:46.037" v="287" actId="20577"/>
        <pc:sldMkLst>
          <pc:docMk/>
          <pc:sldMk cId="2145574050" sldId="257"/>
        </pc:sldMkLst>
        <pc:spChg chg="mod">
          <ac:chgData name="Jemma Smith" userId="c43517b7-c020-487a-a609-e5dcac601652" providerId="ADAL" clId="{62912DD0-F69B-404B-9F03-3D9501D39358}" dt="2025-12-05T20:28:46.037" v="287" actId="20577"/>
          <ac:spMkLst>
            <pc:docMk/>
            <pc:sldMk cId="2145574050" sldId="257"/>
            <ac:spMk id="10" creationId="{CD553792-932E-EE23-7FF0-D29B1A9C2838}"/>
          </ac:spMkLst>
        </pc:spChg>
      </pc:sldChg>
      <pc:sldChg chg="addSp modSp mod">
        <pc:chgData name="Jemma Smith" userId="c43517b7-c020-487a-a609-e5dcac601652" providerId="ADAL" clId="{62912DD0-F69B-404B-9F03-3D9501D39358}" dt="2025-12-05T20:29:30.871" v="293" actId="404"/>
        <pc:sldMkLst>
          <pc:docMk/>
          <pc:sldMk cId="416562012" sldId="262"/>
        </pc:sldMkLst>
        <pc:spChg chg="add mod">
          <ac:chgData name="Jemma Smith" userId="c43517b7-c020-487a-a609-e5dcac601652" providerId="ADAL" clId="{62912DD0-F69B-404B-9F03-3D9501D39358}" dt="2025-12-05T20:29:30.871" v="293" actId="404"/>
          <ac:spMkLst>
            <pc:docMk/>
            <pc:sldMk cId="416562012" sldId="262"/>
            <ac:spMk id="10" creationId="{B7EDCFBE-AFBA-1308-CD0D-63C96938A3BD}"/>
          </ac:spMkLst>
        </pc:spChg>
      </pc:sldChg>
      <pc:sldChg chg="modSp mod">
        <pc:chgData name="Jemma Smith" userId="c43517b7-c020-487a-a609-e5dcac601652" providerId="ADAL" clId="{62912DD0-F69B-404B-9F03-3D9501D39358}" dt="2025-12-05T20:29:06.097" v="290" actId="403"/>
        <pc:sldMkLst>
          <pc:docMk/>
          <pc:sldMk cId="544429752" sldId="263"/>
        </pc:sldMkLst>
        <pc:spChg chg="mod">
          <ac:chgData name="Jemma Smith" userId="c43517b7-c020-487a-a609-e5dcac601652" providerId="ADAL" clId="{62912DD0-F69B-404B-9F03-3D9501D39358}" dt="2025-12-05T20:29:06.097" v="290" actId="403"/>
          <ac:spMkLst>
            <pc:docMk/>
            <pc:sldMk cId="544429752" sldId="263"/>
            <ac:spMk id="17" creationId="{7BF7A165-75FA-A999-2026-D36FDCE1784F}"/>
          </ac:spMkLst>
        </pc:spChg>
      </pc:sldChg>
      <pc:sldChg chg="modSp mod">
        <pc:chgData name="Jemma Smith" userId="c43517b7-c020-487a-a609-e5dcac601652" providerId="ADAL" clId="{62912DD0-F69B-404B-9F03-3D9501D39358}" dt="2025-12-04T14:52:44.058" v="4" actId="1076"/>
        <pc:sldMkLst>
          <pc:docMk/>
          <pc:sldMk cId="907612384" sldId="264"/>
        </pc:sldMkLst>
        <pc:spChg chg="mod">
          <ac:chgData name="Jemma Smith" userId="c43517b7-c020-487a-a609-e5dcac601652" providerId="ADAL" clId="{62912DD0-F69B-404B-9F03-3D9501D39358}" dt="2025-12-04T14:52:44.058" v="4" actId="1076"/>
          <ac:spMkLst>
            <pc:docMk/>
            <pc:sldMk cId="907612384" sldId="264"/>
            <ac:spMk id="11" creationId="{F8D8DE0D-AE88-6438-E3AA-C943C3EDABBA}"/>
          </ac:spMkLst>
        </pc:spChg>
      </pc:sldChg>
      <pc:sldChg chg="modSp mod">
        <pc:chgData name="Jemma Smith" userId="c43517b7-c020-487a-a609-e5dcac601652" providerId="ADAL" clId="{62912DD0-F69B-404B-9F03-3D9501D39358}" dt="2025-12-05T20:31:16.804" v="295" actId="404"/>
        <pc:sldMkLst>
          <pc:docMk/>
          <pc:sldMk cId="3947948276" sldId="265"/>
        </pc:sldMkLst>
        <pc:spChg chg="mod">
          <ac:chgData name="Jemma Smith" userId="c43517b7-c020-487a-a609-e5dcac601652" providerId="ADAL" clId="{62912DD0-F69B-404B-9F03-3D9501D39358}" dt="2025-12-05T20:31:16.804" v="295" actId="404"/>
          <ac:spMkLst>
            <pc:docMk/>
            <pc:sldMk cId="3947948276" sldId="265"/>
            <ac:spMk id="17" creationId="{5A37CE9D-B96D-12DB-3035-9AB0DE09C927}"/>
          </ac:spMkLst>
        </pc:spChg>
      </pc:sldChg>
      <pc:sldChg chg="modSp mod">
        <pc:chgData name="Jemma Smith" userId="c43517b7-c020-487a-a609-e5dcac601652" providerId="ADAL" clId="{62912DD0-F69B-404B-9F03-3D9501D39358}" dt="2025-12-05T20:33:45.036" v="302" actId="20577"/>
        <pc:sldMkLst>
          <pc:docMk/>
          <pc:sldMk cId="86753557" sldId="267"/>
        </pc:sldMkLst>
        <pc:spChg chg="mod">
          <ac:chgData name="Jemma Smith" userId="c43517b7-c020-487a-a609-e5dcac601652" providerId="ADAL" clId="{62912DD0-F69B-404B-9F03-3D9501D39358}" dt="2025-12-04T15:03:30.673" v="247" actId="1076"/>
          <ac:spMkLst>
            <pc:docMk/>
            <pc:sldMk cId="86753557" sldId="267"/>
            <ac:spMk id="2" creationId="{CDC8D71D-941F-984C-320A-1A51AA1A13CD}"/>
          </ac:spMkLst>
        </pc:spChg>
        <pc:spChg chg="mod">
          <ac:chgData name="Jemma Smith" userId="c43517b7-c020-487a-a609-e5dcac601652" providerId="ADAL" clId="{62912DD0-F69B-404B-9F03-3D9501D39358}" dt="2025-12-05T20:33:45.036" v="302" actId="20577"/>
          <ac:spMkLst>
            <pc:docMk/>
            <pc:sldMk cId="86753557" sldId="267"/>
            <ac:spMk id="3" creationId="{42BE50E8-C540-0568-FCEF-122A5C39699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32D38-6941-1636-48F6-4BA6F70B5B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04D867-221B-2837-6512-3A51658423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5FDE4-192C-6DFD-7835-FADBB999B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413AE-7589-41A3-BDD9-6497C5F765DC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95EDFA-7905-EA80-7D75-1F8EBBBB8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268562-A833-0C94-F773-204F617A3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27A99-60D1-4EA8-BE46-9433F6D4F9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503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91D37-2829-8F2F-00DB-D39A86FA6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E9F7F-3E0A-F8FF-5D5E-E73D42D73F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66B778-ABE7-F086-2E4F-7B76596FD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413AE-7589-41A3-BDD9-6497C5F765DC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44F22-86F0-8724-D49A-819009321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A53404-A9FA-8F78-44B5-448E1E71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27A99-60D1-4EA8-BE46-9433F6D4F9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099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0842D-59CE-F579-BFDD-37B89367C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380AB7-D30F-5AE9-881A-A31187B895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827398-E4FF-62CC-C0F4-01D38B24B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413AE-7589-41A3-BDD9-6497C5F765DC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711BCA-8E37-5CB8-0D96-1431D11BF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B4EC97-BF3C-9DB2-0D56-9E9AA74AA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27A99-60D1-4EA8-BE46-9433F6D4F9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502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E7906-32DA-84AE-8945-D7AAFD48B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A3F9F-8C43-A47B-8038-7764CCD40C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08167-0F62-0290-295C-9A1F6412B4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A51C52-ABD6-FF56-3091-7C8052DFF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413AE-7589-41A3-BDD9-6497C5F765DC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691853-F98A-CD30-166B-8849D3341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102CF6-151E-0085-D483-EFA02B71B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27A99-60D1-4EA8-BE46-9433F6D4F9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287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2D952-493B-680A-216C-B7734778B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0858AD-48BD-CADF-9976-A2C098A5B1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A73CA3-AC09-FD4E-45B4-736B501D95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57D45E-1EB9-8ACC-3A7E-5DCCEEBAC4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57B640-2667-566F-FE08-0454DDEE93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28073E-0552-A532-81B3-40F621078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413AE-7589-41A3-BDD9-6497C5F765DC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B20C95-3EFC-1C22-F2F4-C1E7CF184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775A98-21F2-850D-F5A1-2BF6A543F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27A99-60D1-4EA8-BE46-9433F6D4F9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653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55DE3-5BE0-E5E4-BABC-0AF54C2DE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700567-78AE-5DDE-275A-D9A9DBB7E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413AE-7589-41A3-BDD9-6497C5F765DC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EAAE04-05B2-AD5D-E236-4E4361FA52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D7E3C5-7F55-FBE5-5540-4D3098867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27A99-60D1-4EA8-BE46-9433F6D4F9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190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D0C90C-264E-F17C-2FF0-E3BA0D019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413AE-7589-41A3-BDD9-6497C5F765DC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1C0AA9-B220-4E45-2ECB-8AB838C9B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A40E67-43AA-9E86-0137-C55890696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27A99-60D1-4EA8-BE46-9433F6D4F9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068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973F5-6674-B437-8A4C-6A3671A30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5F477-5E14-498B-F2BA-426DCC9430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15EFA2-BFCD-4E32-1E13-5E8908B444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CCB4C3-9B1A-EB70-03BA-BE9BADC34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413AE-7589-41A3-BDD9-6497C5F765DC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C454A9-4161-2E90-BAD0-068222628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053B18-6BAA-99D8-BF77-E025B0A3D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27A99-60D1-4EA8-BE46-9433F6D4F9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84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F1956-56CB-1EEE-ACA5-B247DFED9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32A730-00AA-5E5E-8D2D-A4073A0CA8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07629A-35F2-B81C-EE94-99548F6809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51CB15-062A-CDF0-4D3F-53D47F2391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413AE-7589-41A3-BDD9-6497C5F765DC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81F42D-DA51-C271-9FAE-C39C8BE33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381D14-8258-CF50-DF92-FEB893CDF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27A99-60D1-4EA8-BE46-9433F6D4F9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146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87BA9-45B1-D40A-B40E-C376CE1E4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A68994-143F-5195-A7BD-6687614C5E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397A67-8A01-FB06-3FB6-85D3B3C85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413AE-7589-41A3-BDD9-6497C5F765DC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39280-F80E-E6CB-4956-0F2B9D9F7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EB1864-AFA5-A155-E3CB-F934E965E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27A99-60D1-4EA8-BE46-9433F6D4F9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299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DEDC7B-FD7A-5CCB-8599-DD97DAFBFB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081EB2-F43D-65FD-0C9B-0139A7D6B5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D0ACCF-F344-1788-C272-24F9143B30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413AE-7589-41A3-BDD9-6497C5F765DC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D62532-0B8D-7EFC-1D0F-E19F94BEC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40309-2C52-A666-FDDD-6A44E37AD4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27A99-60D1-4EA8-BE46-9433F6D4F9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574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A49507-691A-0A14-D956-1FFD25E2D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2B9494-317B-8F0D-6E05-FA0E4D462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1F1393-294C-8FB0-B5A2-3B31E8CE25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4413AE-7589-41A3-BDD9-6497C5F765DC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4CE5EF-0E17-D7DE-8068-28F608DD72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A5E9F3-005B-D53E-29F5-59A1EF2D2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A27A99-60D1-4EA8-BE46-9433F6D4F9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31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sun.co.uk/news/3295701/lags-pictured-having-a-booze-up-and-getting-wasted-on-cider-in-a-park-while-theyre-on-day-release-to-work-in-gourmet-diner/" TargetMode="External"/><Relationship Id="rId3" Type="http://schemas.openxmlformats.org/officeDocument/2006/relationships/hyperlink" Target="https://www.walesonline.co.uk/news/wales-news/tiny-meals-causing-riots-welsh-31503315" TargetMode="External"/><Relationship Id="rId7" Type="http://schemas.openxmlformats.org/officeDocument/2006/relationships/hyperlink" Target="https://www.tandfonline.com/doi/full/10.1080/00131911.2021.1996335" TargetMode="External"/><Relationship Id="rId2" Type="http://schemas.openxmlformats.org/officeDocument/2006/relationships/hyperlink" Target="https://www.clinks.org/sites/default/files/2024-02/clinks_el_prison-education_V2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ovus.ac.uk/news/why-prison-education-is-important-a-key-to-transforming-lives-after-release" TargetMode="External"/><Relationship Id="rId5" Type="http://schemas.openxmlformats.org/officeDocument/2006/relationships/hyperlink" Target="https://assets.publishing.service.gov.uk/media/5d3afa93e5274a400ce4c212/Learning_and_Skills_Strategy_for_Wales_Prisons_July_2019_.pdf" TargetMode="External"/><Relationship Id="rId10" Type="http://schemas.openxmlformats.org/officeDocument/2006/relationships/hyperlink" Target="https://gov.wales/new-prison-learning-and-skills-policy-wales" TargetMode="External"/><Relationship Id="rId4" Type="http://schemas.openxmlformats.org/officeDocument/2006/relationships/hyperlink" Target="https://www.theguardian.com/society/2025/sep/14/prisons-in-england-and-wales-to-cut-spending-on-education-courses-by-up-to-50" TargetMode="External"/><Relationship Id="rId9" Type="http://schemas.openxmlformats.org/officeDocument/2006/relationships/hyperlink" Target="https://gov.wales/written-statement-review-prisoner-education-wa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7D84D793-71CD-FCE4-2431-3FB0381482F2}"/>
              </a:ext>
            </a:extLst>
          </p:cNvPr>
          <p:cNvSpPr/>
          <p:nvPr/>
        </p:nvSpPr>
        <p:spPr>
          <a:xfrm>
            <a:off x="4517891" y="1289933"/>
            <a:ext cx="7556421" cy="2835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Rehabilitation and Reintegration Limitations in Prison Education in Wales</a:t>
            </a:r>
            <a:endParaRPr lang="en-US" sz="4450" b="1" dirty="0"/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4F3553E5-F2D2-CD17-6F06-45AA8C74283F}"/>
              </a:ext>
            </a:extLst>
          </p:cNvPr>
          <p:cNvSpPr/>
          <p:nvPr/>
        </p:nvSpPr>
        <p:spPr>
          <a:xfrm>
            <a:off x="4517890" y="4324490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A Critical Evaluation of Policy, Media, and International Perspectives</a:t>
            </a:r>
            <a:endParaRPr lang="en-US" sz="175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B0D5CAD-85A8-43C4-4E59-487FA47F73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316" y="1578376"/>
            <a:ext cx="3076565" cy="240997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5A7AF18-0729-8EC6-EBFF-058162D338FA}"/>
              </a:ext>
            </a:extLst>
          </p:cNvPr>
          <p:cNvSpPr txBox="1"/>
          <p:nvPr/>
        </p:nvSpPr>
        <p:spPr>
          <a:xfrm>
            <a:off x="9388261" y="6040479"/>
            <a:ext cx="26860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Inter Light" panose="020B0604020202020204" charset="0"/>
                <a:ea typeface="Inter Light" panose="020B0604020202020204" charset="0"/>
              </a:rPr>
              <a:t>Jemma Smith</a:t>
            </a:r>
          </a:p>
          <a:p>
            <a:r>
              <a:rPr lang="en-GB" sz="1200" dirty="0">
                <a:latin typeface="Inter Light" panose="020B0604020202020204" charset="0"/>
                <a:ea typeface="Inter Light" panose="020B0604020202020204" charset="0"/>
              </a:rPr>
              <a:t>2516408</a:t>
            </a:r>
          </a:p>
        </p:txBody>
      </p:sp>
    </p:spTree>
    <p:extLst>
      <p:ext uri="{BB962C8B-B14F-4D97-AF65-F5344CB8AC3E}">
        <p14:creationId xmlns:p14="http://schemas.microsoft.com/office/powerpoint/2010/main" val="2435313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85127A-27DE-9563-0BD4-E822E6A6BB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20ECB75A-1099-82FC-F1D6-4426924ED159}"/>
              </a:ext>
            </a:extLst>
          </p:cNvPr>
          <p:cNvSpPr/>
          <p:nvPr/>
        </p:nvSpPr>
        <p:spPr>
          <a:xfrm>
            <a:off x="736641" y="350178"/>
            <a:ext cx="9954566" cy="14377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Context and Importance of Prison Education in Wales</a:t>
            </a:r>
            <a:endParaRPr lang="en-US" sz="4450" b="1" dirty="0"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7B92F611-8BAA-BF86-A116-83EF8E21E953}"/>
              </a:ext>
            </a:extLst>
          </p:cNvPr>
          <p:cNvSpPr/>
          <p:nvPr/>
        </p:nvSpPr>
        <p:spPr>
          <a:xfrm>
            <a:off x="385575" y="2327181"/>
            <a:ext cx="3263860" cy="3885840"/>
          </a:xfrm>
          <a:prstGeom prst="roundRect">
            <a:avLst>
              <a:gd name="adj" fmla="val 5546"/>
            </a:avLst>
          </a:prstGeom>
          <a:solidFill>
            <a:srgbClr val="EFF0F6"/>
          </a:solidFill>
          <a:ln w="7620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>
            <a:extLst>
              <a:ext uri="{FF2B5EF4-FFF2-40B4-BE49-F238E27FC236}">
                <a16:creationId xmlns:a16="http://schemas.microsoft.com/office/drawing/2014/main" id="{CDBA8A63-616F-8039-2799-A747BAD45ED3}"/>
              </a:ext>
            </a:extLst>
          </p:cNvPr>
          <p:cNvSpPr/>
          <p:nvPr/>
        </p:nvSpPr>
        <p:spPr>
          <a:xfrm>
            <a:off x="7967475" y="2327181"/>
            <a:ext cx="3263860" cy="3885840"/>
          </a:xfrm>
          <a:prstGeom prst="roundRect">
            <a:avLst>
              <a:gd name="adj" fmla="val 5546"/>
            </a:avLst>
          </a:prstGeom>
          <a:solidFill>
            <a:srgbClr val="EFF0F6"/>
          </a:solidFill>
          <a:ln w="7620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7A3DCAEE-B80E-A4A6-CFAC-0E6DDF8349DA}"/>
              </a:ext>
            </a:extLst>
          </p:cNvPr>
          <p:cNvSpPr/>
          <p:nvPr/>
        </p:nvSpPr>
        <p:spPr>
          <a:xfrm>
            <a:off x="4081993" y="2327181"/>
            <a:ext cx="3323013" cy="3885840"/>
          </a:xfrm>
          <a:prstGeom prst="roundRect">
            <a:avLst>
              <a:gd name="adj" fmla="val 5546"/>
            </a:avLst>
          </a:prstGeom>
          <a:solidFill>
            <a:srgbClr val="EFF0F6"/>
          </a:solidFill>
          <a:ln w="7620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>
            <a:extLst>
              <a:ext uri="{FF2B5EF4-FFF2-40B4-BE49-F238E27FC236}">
                <a16:creationId xmlns:a16="http://schemas.microsoft.com/office/drawing/2014/main" id="{5E058993-5960-0C1B-C199-18974B34A7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038" y="2455800"/>
            <a:ext cx="556821" cy="556821"/>
          </a:xfrm>
          <a:prstGeom prst="rect">
            <a:avLst/>
          </a:prstGeom>
        </p:spPr>
      </p:pic>
      <p:pic>
        <p:nvPicPr>
          <p:cNvPr id="9" name="Image 2" descr="preencoded.png">
            <a:extLst>
              <a:ext uri="{FF2B5EF4-FFF2-40B4-BE49-F238E27FC236}">
                <a16:creationId xmlns:a16="http://schemas.microsoft.com/office/drawing/2014/main" id="{7BE39896-BEBE-5D0A-5709-500B841533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2470" y="2455800"/>
            <a:ext cx="567309" cy="567309"/>
          </a:xfrm>
          <a:prstGeom prst="rect">
            <a:avLst/>
          </a:prstGeom>
        </p:spPr>
      </p:pic>
      <p:pic>
        <p:nvPicPr>
          <p:cNvPr id="10" name="Image 4" descr="preencoded.png">
            <a:extLst>
              <a:ext uri="{FF2B5EF4-FFF2-40B4-BE49-F238E27FC236}">
                <a16:creationId xmlns:a16="http://schemas.microsoft.com/office/drawing/2014/main" id="{21985017-DFCB-1B3A-507A-5E2AA69FEF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2918" y="2455800"/>
            <a:ext cx="575569" cy="575569"/>
          </a:xfrm>
          <a:prstGeom prst="rect">
            <a:avLst/>
          </a:prstGeom>
        </p:spPr>
      </p:pic>
      <p:sp>
        <p:nvSpPr>
          <p:cNvPr id="11" name="Text 2">
            <a:extLst>
              <a:ext uri="{FF2B5EF4-FFF2-40B4-BE49-F238E27FC236}">
                <a16:creationId xmlns:a16="http://schemas.microsoft.com/office/drawing/2014/main" id="{0CB611A2-1DC3-985D-9F1D-D1CE484BFC80}"/>
              </a:ext>
            </a:extLst>
          </p:cNvPr>
          <p:cNvSpPr/>
          <p:nvPr/>
        </p:nvSpPr>
        <p:spPr>
          <a:xfrm>
            <a:off x="834630" y="3003245"/>
            <a:ext cx="1977419" cy="2759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Policy Ambitions</a:t>
            </a:r>
            <a:endParaRPr lang="en-US" sz="2200" dirty="0"/>
          </a:p>
        </p:txBody>
      </p:sp>
      <p:sp>
        <p:nvSpPr>
          <p:cNvPr id="12" name="Text 3">
            <a:extLst>
              <a:ext uri="{FF2B5EF4-FFF2-40B4-BE49-F238E27FC236}">
                <a16:creationId xmlns:a16="http://schemas.microsoft.com/office/drawing/2014/main" id="{FAD5172C-8BF7-42FA-23CF-D14C547191FB}"/>
              </a:ext>
            </a:extLst>
          </p:cNvPr>
          <p:cNvSpPr/>
          <p:nvPr/>
        </p:nvSpPr>
        <p:spPr>
          <a:xfrm>
            <a:off x="543566" y="3315145"/>
            <a:ext cx="2916807" cy="15507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Welsh Government's 2024 policy aims to inspire prisoners towards employment and societal contribution, though implementation challenges persist.</a:t>
            </a:r>
            <a:endParaRPr lang="en-US" sz="1750" dirty="0"/>
          </a:p>
        </p:txBody>
      </p:sp>
      <p:sp>
        <p:nvSpPr>
          <p:cNvPr id="13" name="Text 5">
            <a:extLst>
              <a:ext uri="{FF2B5EF4-FFF2-40B4-BE49-F238E27FC236}">
                <a16:creationId xmlns:a16="http://schemas.microsoft.com/office/drawing/2014/main" id="{C4EBBABB-1C10-59B5-2DBD-DEEB666CB29B}"/>
              </a:ext>
            </a:extLst>
          </p:cNvPr>
          <p:cNvSpPr/>
          <p:nvPr/>
        </p:nvSpPr>
        <p:spPr>
          <a:xfrm>
            <a:off x="4192470" y="3023109"/>
            <a:ext cx="2438482" cy="3649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Reducing Reoffending</a:t>
            </a:r>
            <a:endParaRPr lang="en-US" sz="2200" dirty="0"/>
          </a:p>
        </p:txBody>
      </p:sp>
      <p:sp>
        <p:nvSpPr>
          <p:cNvPr id="14" name="Text 6">
            <a:extLst>
              <a:ext uri="{FF2B5EF4-FFF2-40B4-BE49-F238E27FC236}">
                <a16:creationId xmlns:a16="http://schemas.microsoft.com/office/drawing/2014/main" id="{C27E27C9-4112-51F3-5162-C89D783A26B4}"/>
              </a:ext>
            </a:extLst>
          </p:cNvPr>
          <p:cNvSpPr/>
          <p:nvPr/>
        </p:nvSpPr>
        <p:spPr>
          <a:xfrm>
            <a:off x="4192470" y="3469948"/>
            <a:ext cx="3049251" cy="23511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Education is key: prisoners who find work post-release are significantly less likely to reoffend, making education a critical intervention.</a:t>
            </a:r>
            <a:endParaRPr lang="en-US" sz="1750" dirty="0"/>
          </a:p>
        </p:txBody>
      </p:sp>
      <p:sp>
        <p:nvSpPr>
          <p:cNvPr id="15" name="Text 8">
            <a:extLst>
              <a:ext uri="{FF2B5EF4-FFF2-40B4-BE49-F238E27FC236}">
                <a16:creationId xmlns:a16="http://schemas.microsoft.com/office/drawing/2014/main" id="{CE98E1DF-54E3-2F4B-9EDC-6C2748D149DD}"/>
              </a:ext>
            </a:extLst>
          </p:cNvPr>
          <p:cNvSpPr/>
          <p:nvPr/>
        </p:nvSpPr>
        <p:spPr>
          <a:xfrm>
            <a:off x="8181787" y="303372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Persistent Barriers</a:t>
            </a:r>
            <a:endParaRPr lang="en-US" sz="2200" dirty="0"/>
          </a:p>
        </p:txBody>
      </p:sp>
      <p:sp>
        <p:nvSpPr>
          <p:cNvPr id="16" name="Text 9">
            <a:extLst>
              <a:ext uri="{FF2B5EF4-FFF2-40B4-BE49-F238E27FC236}">
                <a16:creationId xmlns:a16="http://schemas.microsoft.com/office/drawing/2014/main" id="{8DC9819F-BB82-855A-BB6E-5997288110DD}"/>
              </a:ext>
            </a:extLst>
          </p:cNvPr>
          <p:cNvSpPr/>
          <p:nvPr/>
        </p:nvSpPr>
        <p:spPr>
          <a:xfrm>
            <a:off x="8318355" y="3570573"/>
            <a:ext cx="2572358" cy="2098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Despite policy ambitions, many prisoners enter with low qualifications and face significant barriers to accessing meaningful education.</a:t>
            </a:r>
            <a:endParaRPr lang="en-US" sz="1750" dirty="0"/>
          </a:p>
        </p:txBody>
      </p:sp>
      <p:sp>
        <p:nvSpPr>
          <p:cNvPr id="17" name="Text 10">
            <a:extLst>
              <a:ext uri="{FF2B5EF4-FFF2-40B4-BE49-F238E27FC236}">
                <a16:creationId xmlns:a16="http://schemas.microsoft.com/office/drawing/2014/main" id="{5A37CE9D-B96D-12DB-3035-9AB0DE09C927}"/>
              </a:ext>
            </a:extLst>
          </p:cNvPr>
          <p:cNvSpPr/>
          <p:nvPr/>
        </p:nvSpPr>
        <p:spPr>
          <a:xfrm>
            <a:off x="9186875" y="6333689"/>
            <a:ext cx="3005125" cy="4185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4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(Welsh Government, 2024)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947948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1">
            <a:extLst>
              <a:ext uri="{FF2B5EF4-FFF2-40B4-BE49-F238E27FC236}">
                <a16:creationId xmlns:a16="http://schemas.microsoft.com/office/drawing/2014/main" id="{6644AA37-2A42-FC1C-2A4A-9CC12839E0A6}"/>
              </a:ext>
            </a:extLst>
          </p:cNvPr>
          <p:cNvSpPr/>
          <p:nvPr/>
        </p:nvSpPr>
        <p:spPr>
          <a:xfrm>
            <a:off x="4488298" y="2759360"/>
            <a:ext cx="3215403" cy="3827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400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Systemic Challenges</a:t>
            </a:r>
            <a:endParaRPr lang="en-US" sz="2400" dirty="0"/>
          </a:p>
        </p:txBody>
      </p:sp>
      <p:sp>
        <p:nvSpPr>
          <p:cNvPr id="5" name="Text 5">
            <a:extLst>
              <a:ext uri="{FF2B5EF4-FFF2-40B4-BE49-F238E27FC236}">
                <a16:creationId xmlns:a16="http://schemas.microsoft.com/office/drawing/2014/main" id="{7CB7C3A7-1BD6-4E9C-2A72-C5DFD7CA3E7D}"/>
              </a:ext>
            </a:extLst>
          </p:cNvPr>
          <p:cNvSpPr/>
          <p:nvPr/>
        </p:nvSpPr>
        <p:spPr>
          <a:xfrm>
            <a:off x="8881585" y="2759360"/>
            <a:ext cx="3215403" cy="3827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400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Unmet Needs</a:t>
            </a:r>
            <a:endParaRPr lang="en-US" sz="2400" dirty="0"/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923610A8-1B09-82EF-EA8F-544A8EE20D97}"/>
              </a:ext>
            </a:extLst>
          </p:cNvPr>
          <p:cNvSpPr/>
          <p:nvPr/>
        </p:nvSpPr>
        <p:spPr>
          <a:xfrm>
            <a:off x="4488298" y="3429000"/>
            <a:ext cx="3716363" cy="2228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r>
              <a:rPr lang="en-US" sz="160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Inconsistent access to education across prisons</a:t>
            </a:r>
          </a:p>
          <a:p>
            <a:pPr marL="342900" indent="-342900" algn="l">
              <a:lnSpc>
                <a:spcPts val="2550"/>
              </a:lnSpc>
              <a:buSzPct val="100000"/>
              <a:buChar char="•"/>
            </a:pPr>
            <a:r>
              <a:rPr lang="en-US" sz="1600" dirty="0">
                <a:latin typeface="Inter Light" pitchFamily="34" charset="0"/>
                <a:ea typeface="Inter Light" pitchFamily="34" charset="-122"/>
              </a:rPr>
              <a:t>Digital and resource constraints limiting learning opportunities</a:t>
            </a:r>
          </a:p>
          <a:p>
            <a:pPr marL="342900" indent="-342900" algn="l">
              <a:lnSpc>
                <a:spcPts val="2550"/>
              </a:lnSpc>
              <a:buSzPct val="100000"/>
              <a:buChar char="•"/>
            </a:pPr>
            <a:r>
              <a:rPr lang="en-US" sz="1600" dirty="0">
                <a:latin typeface="Inter Light" pitchFamily="34" charset="0"/>
                <a:ea typeface="Inter Light" pitchFamily="34" charset="-122"/>
              </a:rPr>
              <a:t>Lack of individual tailoring in </a:t>
            </a:r>
            <a:r>
              <a:rPr lang="en-US" sz="1600" dirty="0" err="1">
                <a:latin typeface="Inter Light" pitchFamily="34" charset="0"/>
                <a:ea typeface="Inter Light" pitchFamily="34" charset="-122"/>
              </a:rPr>
              <a:t>programmes</a:t>
            </a:r>
            <a:endParaRPr lang="en-US" sz="1600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414FE9A4-695B-0D2E-EAA7-206F0FF3AEC5}"/>
              </a:ext>
            </a:extLst>
          </p:cNvPr>
          <p:cNvSpPr/>
          <p:nvPr/>
        </p:nvSpPr>
        <p:spPr>
          <a:xfrm>
            <a:off x="8432761" y="3429000"/>
            <a:ext cx="3716363" cy="21322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550"/>
              </a:lnSpc>
              <a:buSzPct val="100000"/>
              <a:buFontTx/>
              <a:buChar char="•"/>
            </a:pPr>
            <a:r>
              <a:rPr lang="en-US" sz="160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Many prisoners feel </a:t>
            </a:r>
            <a:r>
              <a:rPr lang="en-US" sz="1600" dirty="0" err="1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programmes</a:t>
            </a:r>
            <a:r>
              <a:rPr lang="en-US" sz="160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 do not meet their specific aspirations</a:t>
            </a:r>
          </a:p>
          <a:p>
            <a:pPr marL="342900" indent="-342900">
              <a:lnSpc>
                <a:spcPts val="2550"/>
              </a:lnSpc>
              <a:buSzPct val="100000"/>
              <a:buFontTx/>
              <a:buChar char="•"/>
            </a:pPr>
            <a:r>
              <a:rPr lang="en-US" sz="1600" dirty="0">
                <a:latin typeface="Inter Light" pitchFamily="34" charset="0"/>
                <a:ea typeface="Inter Light" pitchFamily="34" charset="-122"/>
              </a:rPr>
              <a:t>Peer mentoring exists but lacks formal recognition</a:t>
            </a:r>
          </a:p>
          <a:p>
            <a:pPr marL="342900" indent="-342900">
              <a:lnSpc>
                <a:spcPts val="2550"/>
              </a:lnSpc>
              <a:buSzPct val="100000"/>
              <a:buFontTx/>
              <a:buChar char="•"/>
            </a:pPr>
            <a:r>
              <a:rPr lang="en-US" sz="1600" dirty="0">
                <a:latin typeface="Inter Light" pitchFamily="34" charset="0"/>
                <a:ea typeface="Inter Light" pitchFamily="34" charset="-122"/>
              </a:rPr>
              <a:t>Support systems require better training to </a:t>
            </a:r>
            <a:r>
              <a:rPr lang="en-US" sz="1600" dirty="0" err="1">
                <a:latin typeface="Inter Light" pitchFamily="34" charset="0"/>
                <a:ea typeface="Inter Light" pitchFamily="34" charset="-122"/>
              </a:rPr>
              <a:t>maximise</a:t>
            </a:r>
            <a:r>
              <a:rPr lang="en-US" sz="1600" dirty="0">
                <a:latin typeface="Inter Light" pitchFamily="34" charset="0"/>
                <a:ea typeface="Inter Light" pitchFamily="34" charset="-122"/>
              </a:rPr>
              <a:t> impact</a:t>
            </a:r>
            <a:endParaRPr lang="en-US" sz="1600" dirty="0">
              <a:latin typeface="Calibri" panose="020F0502020204030204"/>
            </a:endParaRPr>
          </a:p>
        </p:txBody>
      </p:sp>
      <p:sp>
        <p:nvSpPr>
          <p:cNvPr id="9" name="Text 0">
            <a:extLst>
              <a:ext uri="{FF2B5EF4-FFF2-40B4-BE49-F238E27FC236}">
                <a16:creationId xmlns:a16="http://schemas.microsoft.com/office/drawing/2014/main" id="{4099C2A9-A9BA-F4DB-828B-DABD7F896250}"/>
              </a:ext>
            </a:extLst>
          </p:cNvPr>
          <p:cNvSpPr/>
          <p:nvPr/>
        </p:nvSpPr>
        <p:spPr>
          <a:xfrm>
            <a:off x="662523" y="1942750"/>
            <a:ext cx="3076720" cy="1110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000"/>
              </a:lnSpc>
              <a:buNone/>
            </a:pPr>
            <a:r>
              <a:rPr lang="en-US" sz="400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Critical Limitations in Rehabilitation via Prison Education</a:t>
            </a:r>
            <a:endParaRPr lang="en-US" sz="4000" b="1" dirty="0"/>
          </a:p>
        </p:txBody>
      </p:sp>
      <p:sp>
        <p:nvSpPr>
          <p:cNvPr id="10" name="Text 9">
            <a:extLst>
              <a:ext uri="{FF2B5EF4-FFF2-40B4-BE49-F238E27FC236}">
                <a16:creationId xmlns:a16="http://schemas.microsoft.com/office/drawing/2014/main" id="{CD553792-932E-EE23-7FF0-D29B1A9C2838}"/>
              </a:ext>
            </a:extLst>
          </p:cNvPr>
          <p:cNvSpPr/>
          <p:nvPr/>
        </p:nvSpPr>
        <p:spPr>
          <a:xfrm>
            <a:off x="9135836" y="6131379"/>
            <a:ext cx="2788801" cy="368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(</a:t>
            </a:r>
            <a:r>
              <a:rPr lang="en-US" sz="160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Collins, 2024: Gilks et al 2025</a:t>
            </a:r>
            <a:r>
              <a:rPr lang="en-US" sz="16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)</a:t>
            </a:r>
            <a:endParaRPr lang="en-US" sz="16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60A9EBD-D7DF-E936-278A-A683137CB9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122" y="177007"/>
            <a:ext cx="4751614" cy="157397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7C71376-6FE2-8A2E-A463-367A676A52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1361" y="177007"/>
            <a:ext cx="5692503" cy="1494729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FE015C5-95A9-1D9F-C8A7-0626A74916F3}"/>
              </a:ext>
            </a:extLst>
          </p:cNvPr>
          <p:cNvCxnSpPr/>
          <p:nvPr/>
        </p:nvCxnSpPr>
        <p:spPr>
          <a:xfrm>
            <a:off x="1657350" y="1836964"/>
            <a:ext cx="8392885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5574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CF005C-FC1A-6C56-A8DC-880428C631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57B56149-A7F1-2A81-3856-1A7A4A5C709B}"/>
              </a:ext>
            </a:extLst>
          </p:cNvPr>
          <p:cNvSpPr/>
          <p:nvPr/>
        </p:nvSpPr>
        <p:spPr>
          <a:xfrm>
            <a:off x="475383" y="438679"/>
            <a:ext cx="8643679" cy="14815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latin typeface="Inter Light" panose="020B0604020202020204" charset="0"/>
                <a:ea typeface="Inter Light" panose="020B0604020202020204" charset="0"/>
                <a:cs typeface="Montserrat Medium" pitchFamily="34" charset="-120"/>
              </a:rPr>
              <a:t>Official Statements vs. Reality</a:t>
            </a:r>
          </a:p>
          <a:p>
            <a:pPr>
              <a:lnSpc>
                <a:spcPts val="5550"/>
              </a:lnSpc>
            </a:pPr>
            <a:r>
              <a:rPr lang="en-US" sz="2800" dirty="0">
                <a:latin typeface="Inter Light" panose="020B0604020202020204" charset="0"/>
                <a:ea typeface="Inter Light" panose="020B0604020202020204" charset="0"/>
                <a:cs typeface="Montserrat Medium" pitchFamily="34" charset="-120"/>
              </a:rPr>
              <a:t>Policy Representation and Implementation Gaps</a:t>
            </a:r>
            <a:endParaRPr lang="en-US" sz="2800" dirty="0">
              <a:latin typeface="Inter Light" panose="020B0604020202020204" charset="0"/>
              <a:ea typeface="Inter Light" panose="020B0604020202020204" charset="0"/>
            </a:endParaRPr>
          </a:p>
          <a:p>
            <a:pPr marL="0" indent="0" algn="l">
              <a:lnSpc>
                <a:spcPts val="5550"/>
              </a:lnSpc>
              <a:buNone/>
            </a:pPr>
            <a:endParaRPr lang="en-US" sz="4450" dirty="0">
              <a:solidFill>
                <a:srgbClr val="74767D"/>
              </a:solidFill>
              <a:latin typeface="Montserrat Medium" pitchFamily="34" charset="0"/>
              <a:ea typeface="Montserrat Medium" pitchFamily="34" charset="-122"/>
              <a:cs typeface="Montserrat Medium" pitchFamily="34" charset="-120"/>
            </a:endParaRPr>
          </a:p>
        </p:txBody>
      </p:sp>
      <p:sp>
        <p:nvSpPr>
          <p:cNvPr id="3" name="Shape 2">
            <a:extLst>
              <a:ext uri="{FF2B5EF4-FFF2-40B4-BE49-F238E27FC236}">
                <a16:creationId xmlns:a16="http://schemas.microsoft.com/office/drawing/2014/main" id="{1E9AFAD5-1859-E5B1-867D-EB41B816CBC8}"/>
              </a:ext>
            </a:extLst>
          </p:cNvPr>
          <p:cNvSpPr/>
          <p:nvPr/>
        </p:nvSpPr>
        <p:spPr>
          <a:xfrm>
            <a:off x="275878" y="2178022"/>
            <a:ext cx="3203175" cy="3424414"/>
          </a:xfrm>
          <a:prstGeom prst="roundRect">
            <a:avLst>
              <a:gd name="adj" fmla="val 5189"/>
            </a:avLst>
          </a:prstGeom>
          <a:solidFill>
            <a:srgbClr val="FFFFFF"/>
          </a:solidFill>
          <a:ln w="30480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B9B7C079-0CA9-BE25-10A8-E9BCF55C1A84}"/>
              </a:ext>
            </a:extLst>
          </p:cNvPr>
          <p:cNvSpPr/>
          <p:nvPr/>
        </p:nvSpPr>
        <p:spPr>
          <a:xfrm>
            <a:off x="3678558" y="2186510"/>
            <a:ext cx="3203175" cy="3424414"/>
          </a:xfrm>
          <a:prstGeom prst="roundRect">
            <a:avLst>
              <a:gd name="adj" fmla="val 5189"/>
            </a:avLst>
          </a:prstGeom>
          <a:solidFill>
            <a:srgbClr val="FFFFFF"/>
          </a:solidFill>
          <a:ln w="30480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2">
            <a:extLst>
              <a:ext uri="{FF2B5EF4-FFF2-40B4-BE49-F238E27FC236}">
                <a16:creationId xmlns:a16="http://schemas.microsoft.com/office/drawing/2014/main" id="{C9B27163-FC3D-E8DB-C051-BED466C80F92}"/>
              </a:ext>
            </a:extLst>
          </p:cNvPr>
          <p:cNvSpPr/>
          <p:nvPr/>
        </p:nvSpPr>
        <p:spPr>
          <a:xfrm>
            <a:off x="8813168" y="2203048"/>
            <a:ext cx="3203175" cy="3424414"/>
          </a:xfrm>
          <a:prstGeom prst="roundRect">
            <a:avLst>
              <a:gd name="adj" fmla="val 5189"/>
            </a:avLst>
          </a:prstGeom>
          <a:solidFill>
            <a:srgbClr val="FFFFFF"/>
          </a:solidFill>
          <a:ln w="30480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20F2BDD2-9C51-8296-59B2-BDC72A4B181A}"/>
              </a:ext>
            </a:extLst>
          </p:cNvPr>
          <p:cNvSpPr/>
          <p:nvPr/>
        </p:nvSpPr>
        <p:spPr>
          <a:xfrm>
            <a:off x="602196" y="2339047"/>
            <a:ext cx="2606517" cy="7117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"</a:t>
            </a:r>
            <a:r>
              <a:rPr lang="en-US" sz="220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Better Learning, Better Chances"</a:t>
            </a:r>
            <a:endParaRPr lang="en-US" sz="2200" b="1" dirty="0"/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CA4E7B33-CDB2-F0FA-BA5E-1E5BD671643C}"/>
              </a:ext>
            </a:extLst>
          </p:cNvPr>
          <p:cNvSpPr/>
          <p:nvPr/>
        </p:nvSpPr>
        <p:spPr>
          <a:xfrm>
            <a:off x="475383" y="3211794"/>
            <a:ext cx="2854441" cy="15843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The Welsh Government policy </a:t>
            </a:r>
            <a:r>
              <a:rPr lang="en-US" sz="1750" dirty="0" err="1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emphasises</a:t>
            </a: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 employability but struggles to deliver it practically and to include digital inclusion.</a:t>
            </a:r>
            <a:endParaRPr lang="en-US" sz="1750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935768FA-0537-855B-1AE9-3C6095EC16E4}"/>
              </a:ext>
            </a:extLst>
          </p:cNvPr>
          <p:cNvSpPr/>
          <p:nvPr/>
        </p:nvSpPr>
        <p:spPr>
          <a:xfrm>
            <a:off x="4066813" y="2332869"/>
            <a:ext cx="2480853" cy="711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50"/>
              </a:lnSpc>
              <a:buNone/>
            </a:pPr>
            <a:r>
              <a:rPr lang="en-US" sz="220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The 2019 </a:t>
            </a:r>
          </a:p>
          <a:p>
            <a:pPr marL="0" indent="0" algn="ctr">
              <a:lnSpc>
                <a:spcPts val="2750"/>
              </a:lnSpc>
              <a:buNone/>
            </a:pPr>
            <a:r>
              <a:rPr lang="en-US" sz="220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Hanson Review</a:t>
            </a:r>
            <a:endParaRPr lang="en-US" sz="2200" b="1" dirty="0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148B4E9F-CB03-16AA-9B63-D426D3C06ADF}"/>
              </a:ext>
            </a:extLst>
          </p:cNvPr>
          <p:cNvSpPr/>
          <p:nvPr/>
        </p:nvSpPr>
        <p:spPr>
          <a:xfrm>
            <a:off x="3847920" y="3177727"/>
            <a:ext cx="2918641" cy="2116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Recommended 22 improvements; progress remains slow and uneven, especially in supporting women prisoners and developing digital skills. </a:t>
            </a:r>
          </a:p>
          <a:p>
            <a:pPr marL="0" indent="0" algn="l">
              <a:lnSpc>
                <a:spcPts val="2850"/>
              </a:lnSpc>
              <a:buNone/>
            </a:pPr>
            <a:endParaRPr lang="en-US" sz="1750" dirty="0"/>
          </a:p>
        </p:txBody>
      </p:sp>
      <p:sp>
        <p:nvSpPr>
          <p:cNvPr id="10" name="Text 9">
            <a:extLst>
              <a:ext uri="{FF2B5EF4-FFF2-40B4-BE49-F238E27FC236}">
                <a16:creationId xmlns:a16="http://schemas.microsoft.com/office/drawing/2014/main" id="{F0086058-BC32-EAE2-E7C2-92DE397F44C7}"/>
              </a:ext>
            </a:extLst>
          </p:cNvPr>
          <p:cNvSpPr/>
          <p:nvPr/>
        </p:nvSpPr>
        <p:spPr>
          <a:xfrm>
            <a:off x="9400532" y="2452735"/>
            <a:ext cx="2319711" cy="3527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Reality Check</a:t>
            </a:r>
            <a:endParaRPr lang="en-US" sz="2200" b="1" dirty="0"/>
          </a:p>
        </p:txBody>
      </p:sp>
      <p:sp>
        <p:nvSpPr>
          <p:cNvPr id="11" name="Text 10">
            <a:extLst>
              <a:ext uri="{FF2B5EF4-FFF2-40B4-BE49-F238E27FC236}">
                <a16:creationId xmlns:a16="http://schemas.microsoft.com/office/drawing/2014/main" id="{F8D8DE0D-AE88-6438-E3AA-C943C3EDABBA}"/>
              </a:ext>
            </a:extLst>
          </p:cNvPr>
          <p:cNvSpPr/>
          <p:nvPr/>
        </p:nvSpPr>
        <p:spPr>
          <a:xfrm>
            <a:off x="9119062" y="2923812"/>
            <a:ext cx="2750569" cy="23705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Official optimism contrasts sharply with prisoners' reported frustrations over lack of continuity and relevance in education </a:t>
            </a:r>
            <a:r>
              <a:rPr lang="en-US" sz="1750" dirty="0" err="1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programmes</a:t>
            </a: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.</a:t>
            </a:r>
            <a:endParaRPr lang="en-US" sz="1750" dirty="0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099A5B30-909A-256C-D3BB-B3DBA372F708}"/>
              </a:ext>
            </a:extLst>
          </p:cNvPr>
          <p:cNvSpPr/>
          <p:nvPr/>
        </p:nvSpPr>
        <p:spPr>
          <a:xfrm>
            <a:off x="7081238" y="3429000"/>
            <a:ext cx="1682305" cy="70074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5CC5AFA6-2C29-30C7-C1E8-7404FF10F51D}"/>
              </a:ext>
            </a:extLst>
          </p:cNvPr>
          <p:cNvSpPr/>
          <p:nvPr/>
        </p:nvSpPr>
        <p:spPr>
          <a:xfrm>
            <a:off x="7589775" y="6177071"/>
            <a:ext cx="4384132" cy="484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(Welsh Government, 2019; Hanson, 2019)</a:t>
            </a:r>
            <a:endParaRPr lang="en-US" sz="1750" dirty="0"/>
          </a:p>
        </p:txBody>
      </p:sp>
    </p:spTree>
    <p:extLst>
      <p:ext uri="{BB962C8B-B14F-4D97-AF65-F5344CB8AC3E}">
        <p14:creationId xmlns:p14="http://schemas.microsoft.com/office/powerpoint/2010/main" val="907612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1FE94F-1072-BF36-B1CE-12FA98CC9E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>
            <a:extLst>
              <a:ext uri="{FF2B5EF4-FFF2-40B4-BE49-F238E27FC236}">
                <a16:creationId xmlns:a16="http://schemas.microsoft.com/office/drawing/2014/main" id="{6045EEB3-0E71-30CA-9C8D-8E0DEE42FA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3264"/>
          <a:stretch>
            <a:fillRect/>
          </a:stretch>
        </p:blipFill>
        <p:spPr>
          <a:xfrm>
            <a:off x="0" y="0"/>
            <a:ext cx="12192000" cy="1126671"/>
          </a:xfrm>
          <a:prstGeom prst="rect">
            <a:avLst/>
          </a:prstGeom>
        </p:spPr>
      </p:pic>
      <p:sp>
        <p:nvSpPr>
          <p:cNvPr id="3" name="Text 0">
            <a:extLst>
              <a:ext uri="{FF2B5EF4-FFF2-40B4-BE49-F238E27FC236}">
                <a16:creationId xmlns:a16="http://schemas.microsoft.com/office/drawing/2014/main" id="{38766E5A-9453-1E7C-8890-15FCF1D9B25B}"/>
              </a:ext>
            </a:extLst>
          </p:cNvPr>
          <p:cNvSpPr/>
          <p:nvPr/>
        </p:nvSpPr>
        <p:spPr>
          <a:xfrm>
            <a:off x="233645" y="1363733"/>
            <a:ext cx="11661719" cy="5875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500"/>
              </a:lnSpc>
              <a:buNone/>
            </a:pPr>
            <a:r>
              <a:rPr lang="en-US" sz="3600" dirty="0">
                <a:latin typeface="Inter Light" panose="020B0604020202020204" charset="0"/>
                <a:ea typeface="Inter Light" panose="020B0604020202020204" charset="0"/>
                <a:cs typeface="Montserrat Medium" pitchFamily="34" charset="-120"/>
              </a:rPr>
              <a:t>Media Treatment: Limited and Often Simplistic Coverage</a:t>
            </a:r>
            <a:endParaRPr lang="en-US" sz="3600" dirty="0">
              <a:latin typeface="Inter Light" panose="020B0604020202020204" charset="0"/>
              <a:ea typeface="Inter Light" panose="020B0604020202020204" charset="0"/>
            </a:endParaRPr>
          </a:p>
        </p:txBody>
      </p:sp>
      <p:pic>
        <p:nvPicPr>
          <p:cNvPr id="6" name="Image 1">
            <a:extLst>
              <a:ext uri="{FF2B5EF4-FFF2-40B4-BE49-F238E27FC236}">
                <a16:creationId xmlns:a16="http://schemas.microsoft.com/office/drawing/2014/main" id="{2A86D18A-483E-8C48-47DD-BD99FBD954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16" y="2329913"/>
            <a:ext cx="4060127" cy="673137"/>
          </a:xfrm>
          <a:prstGeom prst="rect">
            <a:avLst/>
          </a:prstGeom>
        </p:spPr>
      </p:pic>
      <p:pic>
        <p:nvPicPr>
          <p:cNvPr id="7" name="Image 2">
            <a:extLst>
              <a:ext uri="{FF2B5EF4-FFF2-40B4-BE49-F238E27FC236}">
                <a16:creationId xmlns:a16="http://schemas.microsoft.com/office/drawing/2014/main" id="{B98B3B1C-3CCB-3DD8-543C-129049BDCF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8170" y="2329913"/>
            <a:ext cx="3954207" cy="673137"/>
          </a:xfrm>
          <a:prstGeom prst="rect">
            <a:avLst/>
          </a:prstGeom>
        </p:spPr>
      </p:pic>
      <p:pic>
        <p:nvPicPr>
          <p:cNvPr id="10" name="Image 3">
            <a:extLst>
              <a:ext uri="{FF2B5EF4-FFF2-40B4-BE49-F238E27FC236}">
                <a16:creationId xmlns:a16="http://schemas.microsoft.com/office/drawing/2014/main" id="{FF5D79A3-3C5C-77D2-D4EC-9A05FE037F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72377" y="2347475"/>
            <a:ext cx="3954207" cy="655576"/>
          </a:xfrm>
          <a:prstGeom prst="rect">
            <a:avLst/>
          </a:prstGeom>
        </p:spPr>
      </p:pic>
      <p:sp>
        <p:nvSpPr>
          <p:cNvPr id="11" name="Text 1">
            <a:extLst>
              <a:ext uri="{FF2B5EF4-FFF2-40B4-BE49-F238E27FC236}">
                <a16:creationId xmlns:a16="http://schemas.microsoft.com/office/drawing/2014/main" id="{351EBA0F-FF7D-B187-5583-A1D9940F9A9F}"/>
              </a:ext>
            </a:extLst>
          </p:cNvPr>
          <p:cNvSpPr/>
          <p:nvPr/>
        </p:nvSpPr>
        <p:spPr>
          <a:xfrm>
            <a:off x="1009003" y="3285053"/>
            <a:ext cx="1970962" cy="2878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Statistics Focus</a:t>
            </a:r>
          </a:p>
          <a:p>
            <a:pPr marL="0" indent="0" algn="l">
              <a:lnSpc>
                <a:spcPts val="2250"/>
              </a:lnSpc>
              <a:buNone/>
            </a:pPr>
            <a:endParaRPr lang="en-US" dirty="0">
              <a:solidFill>
                <a:srgbClr val="3D3E44"/>
              </a:solidFill>
              <a:latin typeface="Montserrat Medium" pitchFamily="34" charset="0"/>
              <a:ea typeface="Montserrat Medium" pitchFamily="34" charset="-122"/>
              <a:cs typeface="Montserrat Medium" pitchFamily="34" charset="-120"/>
            </a:endParaRPr>
          </a:p>
          <a:p>
            <a:pPr marL="0" indent="0" algn="l">
              <a:lnSpc>
                <a:spcPts val="2250"/>
              </a:lnSpc>
              <a:buNone/>
            </a:pPr>
            <a:endParaRPr lang="en-US" sz="1800" dirty="0">
              <a:solidFill>
                <a:srgbClr val="3D3E44"/>
              </a:solidFill>
              <a:latin typeface="Montserrat Medium" pitchFamily="34" charset="0"/>
              <a:ea typeface="Montserrat Medium" pitchFamily="34" charset="-122"/>
              <a:cs typeface="Montserrat Medium" pitchFamily="34" charset="-120"/>
            </a:endParaRPr>
          </a:p>
          <a:p>
            <a:pPr marL="0" indent="0" algn="l">
              <a:lnSpc>
                <a:spcPts val="2250"/>
              </a:lnSpc>
              <a:buNone/>
            </a:pPr>
            <a:endParaRPr lang="en-US" sz="1800" dirty="0"/>
          </a:p>
        </p:txBody>
      </p:sp>
      <p:sp>
        <p:nvSpPr>
          <p:cNvPr id="12" name="Text 2">
            <a:extLst>
              <a:ext uri="{FF2B5EF4-FFF2-40B4-BE49-F238E27FC236}">
                <a16:creationId xmlns:a16="http://schemas.microsoft.com/office/drawing/2014/main" id="{6284CC34-E46C-C894-DD2F-5B76A7EB6246}"/>
              </a:ext>
            </a:extLst>
          </p:cNvPr>
          <p:cNvSpPr/>
          <p:nvPr/>
        </p:nvSpPr>
        <p:spPr>
          <a:xfrm>
            <a:off x="886540" y="3737917"/>
            <a:ext cx="2477147" cy="161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Media coverage tends to </a:t>
            </a:r>
            <a:r>
              <a:rPr lang="en-US" sz="1450" dirty="0" err="1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emphasise</a:t>
            </a:r>
            <a:r>
              <a:rPr lang="en-US" sz="14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 reoffending statistics rather than exploring the nuanced challenges of prison education systems.</a:t>
            </a:r>
            <a:endParaRPr lang="en-US" sz="1450" dirty="0"/>
          </a:p>
        </p:txBody>
      </p:sp>
      <p:sp>
        <p:nvSpPr>
          <p:cNvPr id="13" name="Text 3">
            <a:extLst>
              <a:ext uri="{FF2B5EF4-FFF2-40B4-BE49-F238E27FC236}">
                <a16:creationId xmlns:a16="http://schemas.microsoft.com/office/drawing/2014/main" id="{A363425F-7604-2BCF-4F21-AB13BC7F4EBE}"/>
              </a:ext>
            </a:extLst>
          </p:cNvPr>
          <p:cNvSpPr/>
          <p:nvPr/>
        </p:nvSpPr>
        <p:spPr>
          <a:xfrm>
            <a:off x="4892414" y="3285053"/>
            <a:ext cx="2830473" cy="2878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Underreporting Success</a:t>
            </a:r>
            <a:endParaRPr lang="en-US" sz="1800" b="1" dirty="0"/>
          </a:p>
        </p:txBody>
      </p:sp>
      <p:sp>
        <p:nvSpPr>
          <p:cNvPr id="14" name="Text 5">
            <a:extLst>
              <a:ext uri="{FF2B5EF4-FFF2-40B4-BE49-F238E27FC236}">
                <a16:creationId xmlns:a16="http://schemas.microsoft.com/office/drawing/2014/main" id="{C26A483E-1567-1450-7158-F36FF70EA5CD}"/>
              </a:ext>
            </a:extLst>
          </p:cNvPr>
          <p:cNvSpPr/>
          <p:nvPr/>
        </p:nvSpPr>
        <p:spPr>
          <a:xfrm>
            <a:off x="8997431" y="3285053"/>
            <a:ext cx="2304098" cy="2878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Reinforcing Stigma</a:t>
            </a:r>
            <a:endParaRPr lang="en-US" sz="1800" b="1" dirty="0"/>
          </a:p>
        </p:txBody>
      </p:sp>
      <p:sp>
        <p:nvSpPr>
          <p:cNvPr id="15" name="Text 4">
            <a:extLst>
              <a:ext uri="{FF2B5EF4-FFF2-40B4-BE49-F238E27FC236}">
                <a16:creationId xmlns:a16="http://schemas.microsoft.com/office/drawing/2014/main" id="{85CA3538-860D-FCF7-5224-448B86DA3CBE}"/>
              </a:ext>
            </a:extLst>
          </p:cNvPr>
          <p:cNvSpPr/>
          <p:nvPr/>
        </p:nvSpPr>
        <p:spPr>
          <a:xfrm>
            <a:off x="4892415" y="3737917"/>
            <a:ext cx="2757521" cy="14464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Positive transformation stories are rarely featured; systemic issues like underfunding and digital exclusion receive minimal attention.</a:t>
            </a:r>
            <a:endParaRPr lang="en-US" sz="1450" dirty="0"/>
          </a:p>
        </p:txBody>
      </p:sp>
      <p:sp>
        <p:nvSpPr>
          <p:cNvPr id="16" name="Text 6">
            <a:extLst>
              <a:ext uri="{FF2B5EF4-FFF2-40B4-BE49-F238E27FC236}">
                <a16:creationId xmlns:a16="http://schemas.microsoft.com/office/drawing/2014/main" id="{DDACD4CF-2AF3-41AA-269C-135A4F5A60DE}"/>
              </a:ext>
            </a:extLst>
          </p:cNvPr>
          <p:cNvSpPr/>
          <p:nvPr/>
        </p:nvSpPr>
        <p:spPr>
          <a:xfrm>
            <a:off x="8997431" y="3737917"/>
            <a:ext cx="2987278" cy="12164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Public perception shaped by the media often overlooks rehabilitative potential, reinforcing negative stigma against prisoners.</a:t>
            </a:r>
            <a:endParaRPr lang="en-US" sz="1450" dirty="0"/>
          </a:p>
        </p:txBody>
      </p:sp>
      <p:sp>
        <p:nvSpPr>
          <p:cNvPr id="17" name="Text 7">
            <a:extLst>
              <a:ext uri="{FF2B5EF4-FFF2-40B4-BE49-F238E27FC236}">
                <a16:creationId xmlns:a16="http://schemas.microsoft.com/office/drawing/2014/main" id="{7BF7A165-75FA-A999-2026-D36FDCE1784F}"/>
              </a:ext>
            </a:extLst>
          </p:cNvPr>
          <p:cNvSpPr/>
          <p:nvPr/>
        </p:nvSpPr>
        <p:spPr>
          <a:xfrm>
            <a:off x="10115781" y="6073508"/>
            <a:ext cx="1868928" cy="535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0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(</a:t>
            </a:r>
            <a:r>
              <a:rPr lang="en-US" sz="140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Novus, 2025)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544429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8F8180E-F510-CDC4-9F2C-018C75E145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ABEF3ED-1C7D-941D-FA71-0F32E8A7DC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807" y="313834"/>
            <a:ext cx="4456304" cy="23395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1B46549-D9AE-5322-9C28-2F80951642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38" y="2653393"/>
            <a:ext cx="3091113" cy="37696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B168F9D-282F-5F2B-1ADF-EE12057855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3735" y="216722"/>
            <a:ext cx="4390801" cy="354438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89C2814-8B53-5ECB-3552-35D47BE8AC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5046" y="4182702"/>
            <a:ext cx="5973009" cy="190526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7EDCFBE-AFBA-1308-CD0D-63C96938A3BD}"/>
              </a:ext>
            </a:extLst>
          </p:cNvPr>
          <p:cNvSpPr txBox="1"/>
          <p:nvPr/>
        </p:nvSpPr>
        <p:spPr>
          <a:xfrm>
            <a:off x="7796893" y="6172200"/>
            <a:ext cx="38211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Inter Light" panose="020B0604020202020204"/>
              </a:rPr>
              <a:t>(The Sun, 2017: Wales Online, 2025)</a:t>
            </a:r>
          </a:p>
        </p:txBody>
      </p:sp>
    </p:spTree>
    <p:extLst>
      <p:ext uri="{BB962C8B-B14F-4D97-AF65-F5344CB8AC3E}">
        <p14:creationId xmlns:p14="http://schemas.microsoft.com/office/powerpoint/2010/main" val="416562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7EC712-2102-5B59-8C74-5AB095D4CF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195C84E1-7B3C-1DFD-57F5-C3794BA096CE}"/>
              </a:ext>
            </a:extLst>
          </p:cNvPr>
          <p:cNvSpPr/>
          <p:nvPr/>
        </p:nvSpPr>
        <p:spPr>
          <a:xfrm>
            <a:off x="247080" y="333113"/>
            <a:ext cx="11209788" cy="6847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latin typeface="Inter Light" panose="020B0604020202020204" charset="0"/>
                <a:ea typeface="Inter Light" panose="020B0604020202020204" charset="0"/>
                <a:cs typeface="Montserrat Medium" pitchFamily="34" charset="-120"/>
              </a:rPr>
              <a:t>International Context: Comparative Insights</a:t>
            </a:r>
            <a:endParaRPr lang="en-US" sz="4450" b="1" dirty="0">
              <a:latin typeface="Inter Light" panose="020B0604020202020204" charset="0"/>
              <a:ea typeface="Inter Light" panose="020B0604020202020204" charset="0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FF0769D2-9623-0B20-9AE6-40AC91F6643E}"/>
              </a:ext>
            </a:extLst>
          </p:cNvPr>
          <p:cNvSpPr/>
          <p:nvPr/>
        </p:nvSpPr>
        <p:spPr>
          <a:xfrm>
            <a:off x="390802" y="1510548"/>
            <a:ext cx="2904649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Scandinavian Model</a:t>
            </a:r>
            <a:endParaRPr lang="en-US" sz="2200" b="1" dirty="0"/>
          </a:p>
        </p:txBody>
      </p:sp>
      <p:sp>
        <p:nvSpPr>
          <p:cNvPr id="4" name="Text 3">
            <a:extLst>
              <a:ext uri="{FF2B5EF4-FFF2-40B4-BE49-F238E27FC236}">
                <a16:creationId xmlns:a16="http://schemas.microsoft.com/office/drawing/2014/main" id="{54E8AC5A-D8FC-1482-5D56-1FCED2F945E5}"/>
              </a:ext>
            </a:extLst>
          </p:cNvPr>
          <p:cNvSpPr/>
          <p:nvPr/>
        </p:nvSpPr>
        <p:spPr>
          <a:xfrm>
            <a:off x="4040061" y="1510548"/>
            <a:ext cx="3815001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US Inside-Out Programme</a:t>
            </a:r>
            <a:endParaRPr lang="en-US" sz="2200" b="1" dirty="0"/>
          </a:p>
        </p:txBody>
      </p:sp>
      <p:sp>
        <p:nvSpPr>
          <p:cNvPr id="5" name="Text 5">
            <a:extLst>
              <a:ext uri="{FF2B5EF4-FFF2-40B4-BE49-F238E27FC236}">
                <a16:creationId xmlns:a16="http://schemas.microsoft.com/office/drawing/2014/main" id="{88DF620C-42FF-061A-0AB8-344A7097D8D2}"/>
              </a:ext>
            </a:extLst>
          </p:cNvPr>
          <p:cNvSpPr/>
          <p:nvPr/>
        </p:nvSpPr>
        <p:spPr>
          <a:xfrm>
            <a:off x="9493873" y="151054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Wales' Challenge</a:t>
            </a:r>
            <a:endParaRPr lang="en-US" sz="2200" b="1" dirty="0"/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CADC4EC4-486D-FE9D-7B65-CF645A9F562E}"/>
              </a:ext>
            </a:extLst>
          </p:cNvPr>
          <p:cNvSpPr/>
          <p:nvPr/>
        </p:nvSpPr>
        <p:spPr>
          <a:xfrm>
            <a:off x="390802" y="2213844"/>
            <a:ext cx="2904649" cy="2890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Norway </a:t>
            </a:r>
            <a:r>
              <a:rPr lang="en-US" sz="1750" dirty="0" err="1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emphasises</a:t>
            </a: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 education as a human right with integrated, high-quality </a:t>
            </a:r>
            <a:r>
              <a:rPr lang="en-US" sz="1750" dirty="0" err="1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programmes</a:t>
            </a: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 leading to reoffending rates as low as 20%. 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(Wales 43.5% in 2024)</a:t>
            </a:r>
            <a:endParaRPr lang="en-US" sz="1750" dirty="0"/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E7A2BA23-53E2-1EA5-1369-99D6E2FC2E6B}"/>
              </a:ext>
            </a:extLst>
          </p:cNvPr>
          <p:cNvSpPr/>
          <p:nvPr/>
        </p:nvSpPr>
        <p:spPr>
          <a:xfrm>
            <a:off x="4040061" y="2213844"/>
            <a:ext cx="3257657" cy="2347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Fosters transformative education through dialogue and critical pedagogy, promoting agency and empowerment through exchange.</a:t>
            </a:r>
            <a:endParaRPr lang="en-US" sz="1750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3073F38F-0678-2DEF-F79F-574685B20F40}"/>
              </a:ext>
            </a:extLst>
          </p:cNvPr>
          <p:cNvSpPr/>
          <p:nvPr/>
        </p:nvSpPr>
        <p:spPr>
          <a:xfrm>
            <a:off x="9493874" y="2138429"/>
            <a:ext cx="2609458" cy="29655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Wales lags behind these models in adopting holistic, learner-</a:t>
            </a:r>
            <a:r>
              <a:rPr lang="en-US" sz="1750" dirty="0" err="1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centred</a:t>
            </a: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 approaches and in ensuring education continuity post-release.</a:t>
            </a:r>
            <a:endParaRPr lang="en-US" sz="1750" dirty="0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4054AE7F-0EA3-9C7C-E337-89627A053218}"/>
              </a:ext>
            </a:extLst>
          </p:cNvPr>
          <p:cNvSpPr/>
          <p:nvPr/>
        </p:nvSpPr>
        <p:spPr>
          <a:xfrm>
            <a:off x="7139861" y="2547122"/>
            <a:ext cx="2187019" cy="52790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 7">
            <a:extLst>
              <a:ext uri="{FF2B5EF4-FFF2-40B4-BE49-F238E27FC236}">
                <a16:creationId xmlns:a16="http://schemas.microsoft.com/office/drawing/2014/main" id="{969320D3-5BB3-2FC1-EC65-3F15E43BCEFB}"/>
              </a:ext>
            </a:extLst>
          </p:cNvPr>
          <p:cNvSpPr/>
          <p:nvPr/>
        </p:nvSpPr>
        <p:spPr>
          <a:xfrm>
            <a:off x="7308728" y="6254332"/>
            <a:ext cx="4883272" cy="541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(</a:t>
            </a: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Pompa, 2021: University of Pittsburgh, 2021)</a:t>
            </a:r>
            <a:endParaRPr lang="en-US" sz="1750" dirty="0"/>
          </a:p>
        </p:txBody>
      </p:sp>
    </p:spTree>
    <p:extLst>
      <p:ext uri="{BB962C8B-B14F-4D97-AF65-F5344CB8AC3E}">
        <p14:creationId xmlns:p14="http://schemas.microsoft.com/office/powerpoint/2010/main" val="236192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1FC755-751F-37C0-450D-77F49BB10B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5B761C49-F338-6B07-2125-72D3FD75E8D6}"/>
              </a:ext>
            </a:extLst>
          </p:cNvPr>
          <p:cNvSpPr/>
          <p:nvPr/>
        </p:nvSpPr>
        <p:spPr>
          <a:xfrm>
            <a:off x="1569720" y="333846"/>
            <a:ext cx="9052560" cy="1546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5550"/>
              </a:lnSpc>
              <a:buNone/>
            </a:pPr>
            <a:r>
              <a:rPr lang="en-US" sz="4450" b="1" dirty="0">
                <a:latin typeface="Inter Light" panose="020B0604020202020204" charset="0"/>
                <a:ea typeface="Inter Light" panose="020B0604020202020204" charset="0"/>
                <a:cs typeface="Montserrat Medium" pitchFamily="34" charset="-120"/>
              </a:rPr>
              <a:t>Structural Barriers to </a:t>
            </a:r>
          </a:p>
          <a:p>
            <a:pPr marL="0" indent="0" algn="ctr">
              <a:lnSpc>
                <a:spcPts val="5550"/>
              </a:lnSpc>
              <a:buNone/>
            </a:pPr>
            <a:r>
              <a:rPr lang="en-US" sz="4450" b="1" dirty="0">
                <a:latin typeface="Inter Light" panose="020B0604020202020204" charset="0"/>
                <a:ea typeface="Inter Light" panose="020B0604020202020204" charset="0"/>
                <a:cs typeface="Montserrat Medium" pitchFamily="34" charset="-120"/>
              </a:rPr>
              <a:t>Effective Reintegration in Wales</a:t>
            </a:r>
            <a:endParaRPr lang="en-US" sz="4450" b="1" dirty="0">
              <a:latin typeface="Inter Light" panose="020B0604020202020204" charset="0"/>
              <a:ea typeface="Inter Light" panose="020B060402020202020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FE5BC4-20A1-7588-2F97-FFBC9861A0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32" y="3429000"/>
            <a:ext cx="688908" cy="6828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B69C6AE-F3E7-3AF0-4DB5-9EAF822555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183" y="3602750"/>
            <a:ext cx="341406" cy="335309"/>
          </a:xfrm>
          <a:prstGeom prst="rect">
            <a:avLst/>
          </a:prstGeom>
        </p:spPr>
      </p:pic>
      <p:sp>
        <p:nvSpPr>
          <p:cNvPr id="8" name="Text 3">
            <a:extLst>
              <a:ext uri="{FF2B5EF4-FFF2-40B4-BE49-F238E27FC236}">
                <a16:creationId xmlns:a16="http://schemas.microsoft.com/office/drawing/2014/main" id="{4786CF75-3DAB-7DD7-B38D-0E7DA5124136}"/>
              </a:ext>
            </a:extLst>
          </p:cNvPr>
          <p:cNvSpPr/>
          <p:nvPr/>
        </p:nvSpPr>
        <p:spPr>
          <a:xfrm>
            <a:off x="428432" y="4285561"/>
            <a:ext cx="3739634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Fragmented Coordination</a:t>
            </a:r>
            <a:endParaRPr lang="en-US" sz="2200" dirty="0"/>
          </a:p>
        </p:txBody>
      </p:sp>
      <p:sp>
        <p:nvSpPr>
          <p:cNvPr id="9" name="Text 4">
            <a:extLst>
              <a:ext uri="{FF2B5EF4-FFF2-40B4-BE49-F238E27FC236}">
                <a16:creationId xmlns:a16="http://schemas.microsoft.com/office/drawing/2014/main" id="{36CE43C4-41FF-CCF7-C4C2-5CE38A4EFB49}"/>
              </a:ext>
            </a:extLst>
          </p:cNvPr>
          <p:cNvSpPr/>
          <p:nvPr/>
        </p:nvSpPr>
        <p:spPr>
          <a:xfrm>
            <a:off x="428432" y="4702846"/>
            <a:ext cx="3742730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Poor coordination between prison education providers and community services creates barriers to smooth transition and continuity of learning</a:t>
            </a: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.</a:t>
            </a:r>
            <a:endParaRPr lang="en-US" sz="175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7BC9275-3AF3-D895-AAB1-808150502C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38288" y="2463728"/>
            <a:ext cx="688908" cy="68890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8F69AA8-8DF2-A8A7-D8B6-2F71827E10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2039" y="2637479"/>
            <a:ext cx="341406" cy="341406"/>
          </a:xfrm>
          <a:prstGeom prst="rect">
            <a:avLst/>
          </a:prstGeom>
        </p:spPr>
      </p:pic>
      <p:sp>
        <p:nvSpPr>
          <p:cNvPr id="12" name="Text 7">
            <a:extLst>
              <a:ext uri="{FF2B5EF4-FFF2-40B4-BE49-F238E27FC236}">
                <a16:creationId xmlns:a16="http://schemas.microsoft.com/office/drawing/2014/main" id="{2F0A6DCD-6C79-AB3F-147C-47C8ED03925B}"/>
              </a:ext>
            </a:extLst>
          </p:cNvPr>
          <p:cNvSpPr/>
          <p:nvPr/>
        </p:nvSpPr>
        <p:spPr>
          <a:xfrm>
            <a:off x="4538575" y="325183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Digital Exclusion</a:t>
            </a:r>
            <a:endParaRPr lang="en-US" sz="2200" dirty="0"/>
          </a:p>
        </p:txBody>
      </p:sp>
      <p:sp>
        <p:nvSpPr>
          <p:cNvPr id="13" name="Text 8">
            <a:extLst>
              <a:ext uri="{FF2B5EF4-FFF2-40B4-BE49-F238E27FC236}">
                <a16:creationId xmlns:a16="http://schemas.microsoft.com/office/drawing/2014/main" id="{DD5AE972-F1CE-75E4-B906-2EE46C80709C}"/>
              </a:ext>
            </a:extLst>
          </p:cNvPr>
          <p:cNvSpPr/>
          <p:nvPr/>
        </p:nvSpPr>
        <p:spPr>
          <a:xfrm>
            <a:off x="4531662" y="3736351"/>
            <a:ext cx="3742730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Digital exclusion remains critical, especially post-pandemic, limiting access to modern learning tools and employability skills development.</a:t>
            </a:r>
            <a:endParaRPr lang="en-US" sz="175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81CF245-1EAD-DDAC-62E1-696F0D7628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7440" y="1705841"/>
            <a:ext cx="682811" cy="68281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2AF92E7-FBC3-13D6-41B2-14370A30AE7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67181" y="1876543"/>
            <a:ext cx="341406" cy="341406"/>
          </a:xfrm>
          <a:prstGeom prst="rect">
            <a:avLst/>
          </a:prstGeom>
        </p:spPr>
      </p:pic>
      <p:sp>
        <p:nvSpPr>
          <p:cNvPr id="16" name="Text 11">
            <a:extLst>
              <a:ext uri="{FF2B5EF4-FFF2-40B4-BE49-F238E27FC236}">
                <a16:creationId xmlns:a16="http://schemas.microsoft.com/office/drawing/2014/main" id="{D8A88BFB-13B9-1847-3086-ABBF2B369B7B}"/>
              </a:ext>
            </a:extLst>
          </p:cNvPr>
          <p:cNvSpPr/>
          <p:nvPr/>
        </p:nvSpPr>
        <p:spPr>
          <a:xfrm>
            <a:off x="8448143" y="2532562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3D3E44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Mental Health Gap</a:t>
            </a:r>
            <a:endParaRPr lang="en-US" sz="2200" dirty="0"/>
          </a:p>
        </p:txBody>
      </p:sp>
      <p:sp>
        <p:nvSpPr>
          <p:cNvPr id="17" name="Text 12">
            <a:extLst>
              <a:ext uri="{FF2B5EF4-FFF2-40B4-BE49-F238E27FC236}">
                <a16:creationId xmlns:a16="http://schemas.microsoft.com/office/drawing/2014/main" id="{2EC8B65B-C466-5D10-07CC-A5F7CC98AD29}"/>
              </a:ext>
            </a:extLst>
          </p:cNvPr>
          <p:cNvSpPr/>
          <p:nvPr/>
        </p:nvSpPr>
        <p:spPr>
          <a:xfrm>
            <a:off x="8448143" y="3030802"/>
            <a:ext cx="3742730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Insufficient focus on integrating mental health and wellbeing within education </a:t>
            </a:r>
            <a:r>
              <a:rPr lang="en-US" sz="1750" dirty="0" err="1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programmes</a:t>
            </a: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 significantly reduces overall rehabilitative impact.</a:t>
            </a:r>
            <a:endParaRPr lang="en-US" sz="1750" dirty="0"/>
          </a:p>
        </p:txBody>
      </p:sp>
      <p:sp>
        <p:nvSpPr>
          <p:cNvPr id="18" name="Text 13">
            <a:extLst>
              <a:ext uri="{FF2B5EF4-FFF2-40B4-BE49-F238E27FC236}">
                <a16:creationId xmlns:a16="http://schemas.microsoft.com/office/drawing/2014/main" id="{6FBB5523-C300-A1F4-D998-A9D001E71153}"/>
              </a:ext>
            </a:extLst>
          </p:cNvPr>
          <p:cNvSpPr/>
          <p:nvPr/>
        </p:nvSpPr>
        <p:spPr>
          <a:xfrm>
            <a:off x="9318750" y="6233744"/>
            <a:ext cx="2872123" cy="567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(Welsh Government, 2019)</a:t>
            </a:r>
            <a:endParaRPr lang="en-US" sz="1750" dirty="0"/>
          </a:p>
        </p:txBody>
      </p:sp>
    </p:spTree>
    <p:extLst>
      <p:ext uri="{BB962C8B-B14F-4D97-AF65-F5344CB8AC3E}">
        <p14:creationId xmlns:p14="http://schemas.microsoft.com/office/powerpoint/2010/main" val="9832526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B40A77-38A2-69F1-2CE3-4084F70CFF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936AD86E-0D21-81F3-533C-2AB631A0DB5D}"/>
              </a:ext>
            </a:extLst>
          </p:cNvPr>
          <p:cNvSpPr/>
          <p:nvPr/>
        </p:nvSpPr>
        <p:spPr>
          <a:xfrm>
            <a:off x="312642" y="254437"/>
            <a:ext cx="7914561" cy="10977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300"/>
              </a:lnSpc>
              <a:buNone/>
            </a:pPr>
            <a:r>
              <a:rPr lang="en-US" sz="3450" b="1" dirty="0">
                <a:latin typeface="Inter Light" panose="020B0604020202020204" charset="0"/>
                <a:ea typeface="Inter Light" panose="020B0604020202020204" charset="0"/>
                <a:cs typeface="Montserrat Medium" pitchFamily="34" charset="-120"/>
              </a:rPr>
              <a:t>Voices from Within: Prisoners' Perspectives</a:t>
            </a:r>
            <a:endParaRPr lang="en-US" sz="3450" b="1" dirty="0">
              <a:latin typeface="Inter Light" panose="020B0604020202020204" charset="0"/>
              <a:ea typeface="Inter Light" panose="020B060402020202020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06985B-4B5D-37BE-D7E1-4DF2002132A8}"/>
              </a:ext>
            </a:extLst>
          </p:cNvPr>
          <p:cNvSpPr txBox="1"/>
          <p:nvPr/>
        </p:nvSpPr>
        <p:spPr>
          <a:xfrm>
            <a:off x="163352" y="1471357"/>
            <a:ext cx="7823652" cy="9296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80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An example here of a prisoner’s perspective shared by Novus: "Education boosts self-confidence and hope, but we need </a:t>
            </a:r>
            <a:r>
              <a:rPr lang="en-US" sz="1800" dirty="0" err="1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personalised</a:t>
            </a:r>
            <a:r>
              <a:rPr lang="en-US" sz="180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 support that connects to real employment opportunities."</a:t>
            </a:r>
            <a:endParaRPr lang="en-US" sz="1800" dirty="0"/>
          </a:p>
        </p:txBody>
      </p:sp>
      <p:pic>
        <p:nvPicPr>
          <p:cNvPr id="5" name="Picture 6" descr="Moving prison education up the agenda ...">
            <a:extLst>
              <a:ext uri="{FF2B5EF4-FFF2-40B4-BE49-F238E27FC236}">
                <a16:creationId xmlns:a16="http://schemas.microsoft.com/office/drawing/2014/main" id="{92413A39-DE21-74A0-F6D9-C612577A7D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1990" y="1058564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Prisoners Education Trust (PET) | The ...">
            <a:extLst>
              <a:ext uri="{FF2B5EF4-FFF2-40B4-BE49-F238E27FC236}">
                <a16:creationId xmlns:a16="http://schemas.microsoft.com/office/drawing/2014/main" id="{18AC0D91-FD75-2CEB-714C-879F6E0812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1990" y="4135671"/>
            <a:ext cx="3028950" cy="151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hape 3">
            <a:extLst>
              <a:ext uri="{FF2B5EF4-FFF2-40B4-BE49-F238E27FC236}">
                <a16:creationId xmlns:a16="http://schemas.microsoft.com/office/drawing/2014/main" id="{0DD96092-C7C4-C9DF-16FB-80126637CF64}"/>
              </a:ext>
            </a:extLst>
          </p:cNvPr>
          <p:cNvSpPr/>
          <p:nvPr/>
        </p:nvSpPr>
        <p:spPr>
          <a:xfrm>
            <a:off x="312642" y="2801639"/>
            <a:ext cx="395168" cy="395168"/>
          </a:xfrm>
          <a:prstGeom prst="roundRect">
            <a:avLst>
              <a:gd name="adj" fmla="val 40006"/>
            </a:avLst>
          </a:prstGeom>
          <a:solidFill>
            <a:srgbClr val="EFF0F6"/>
          </a:solidFill>
          <a:ln w="7620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3">
            <a:extLst>
              <a:ext uri="{FF2B5EF4-FFF2-40B4-BE49-F238E27FC236}">
                <a16:creationId xmlns:a16="http://schemas.microsoft.com/office/drawing/2014/main" id="{586BE12D-F578-32BB-1703-2619C4745A56}"/>
              </a:ext>
            </a:extLst>
          </p:cNvPr>
          <p:cNvSpPr/>
          <p:nvPr/>
        </p:nvSpPr>
        <p:spPr>
          <a:xfrm>
            <a:off x="294522" y="3995349"/>
            <a:ext cx="395168" cy="395168"/>
          </a:xfrm>
          <a:prstGeom prst="roundRect">
            <a:avLst>
              <a:gd name="adj" fmla="val 40006"/>
            </a:avLst>
          </a:prstGeom>
          <a:solidFill>
            <a:srgbClr val="EFF0F6"/>
          </a:solidFill>
          <a:ln w="7620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E77C5D1D-6D45-6122-46EB-0F44EFA07DB2}"/>
              </a:ext>
            </a:extLst>
          </p:cNvPr>
          <p:cNvSpPr/>
          <p:nvPr/>
        </p:nvSpPr>
        <p:spPr>
          <a:xfrm>
            <a:off x="312642" y="5189059"/>
            <a:ext cx="395168" cy="395168"/>
          </a:xfrm>
          <a:prstGeom prst="roundRect">
            <a:avLst>
              <a:gd name="adj" fmla="val 40006"/>
            </a:avLst>
          </a:prstGeom>
          <a:solidFill>
            <a:srgbClr val="EFF0F6"/>
          </a:solidFill>
          <a:ln w="7620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4">
            <a:extLst>
              <a:ext uri="{FF2B5EF4-FFF2-40B4-BE49-F238E27FC236}">
                <a16:creationId xmlns:a16="http://schemas.microsoft.com/office/drawing/2014/main" id="{A97C96E2-4BC6-1391-5D37-6ECEDC4D6D60}"/>
              </a:ext>
            </a:extLst>
          </p:cNvPr>
          <p:cNvSpPr/>
          <p:nvPr/>
        </p:nvSpPr>
        <p:spPr>
          <a:xfrm>
            <a:off x="868265" y="2923720"/>
            <a:ext cx="2195632" cy="2744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220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Mixed Experiences</a:t>
            </a:r>
            <a:endParaRPr lang="en-US" sz="2200" b="1" dirty="0"/>
          </a:p>
        </p:txBody>
      </p:sp>
      <p:sp>
        <p:nvSpPr>
          <p:cNvPr id="11" name="Text 5">
            <a:extLst>
              <a:ext uri="{FF2B5EF4-FFF2-40B4-BE49-F238E27FC236}">
                <a16:creationId xmlns:a16="http://schemas.microsoft.com/office/drawing/2014/main" id="{141BE430-D6E7-085E-E002-3CA52623BDC3}"/>
              </a:ext>
            </a:extLst>
          </p:cNvPr>
          <p:cNvSpPr/>
          <p:nvPr/>
        </p:nvSpPr>
        <p:spPr>
          <a:xfrm>
            <a:off x="883428" y="3233039"/>
            <a:ext cx="7343775" cy="561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Prisoners report education builds confidence but </a:t>
            </a:r>
            <a:r>
              <a:rPr lang="en-US" sz="1750" dirty="0" err="1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criticise</a:t>
            </a: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 the lack of </a:t>
            </a:r>
            <a:r>
              <a:rPr lang="en-US" sz="1750" dirty="0" err="1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personalised</a:t>
            </a: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 support and relevance to actual employment prospects</a:t>
            </a:r>
            <a:r>
              <a:rPr lang="en-US" sz="17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.</a:t>
            </a:r>
            <a:endParaRPr lang="en-US" sz="1750" dirty="0"/>
          </a:p>
        </p:txBody>
      </p:sp>
      <p:sp>
        <p:nvSpPr>
          <p:cNvPr id="12" name="Text 7">
            <a:extLst>
              <a:ext uri="{FF2B5EF4-FFF2-40B4-BE49-F238E27FC236}">
                <a16:creationId xmlns:a16="http://schemas.microsoft.com/office/drawing/2014/main" id="{A84D49AC-4310-E439-F9CF-7C1FAF304956}"/>
              </a:ext>
            </a:extLst>
          </p:cNvPr>
          <p:cNvSpPr/>
          <p:nvPr/>
        </p:nvSpPr>
        <p:spPr>
          <a:xfrm>
            <a:off x="883428" y="4055713"/>
            <a:ext cx="2195632" cy="2744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220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Peer Mentor Value</a:t>
            </a:r>
            <a:endParaRPr lang="en-US" sz="2200" b="1" dirty="0"/>
          </a:p>
        </p:txBody>
      </p:sp>
      <p:sp>
        <p:nvSpPr>
          <p:cNvPr id="13" name="Text 8">
            <a:extLst>
              <a:ext uri="{FF2B5EF4-FFF2-40B4-BE49-F238E27FC236}">
                <a16:creationId xmlns:a16="http://schemas.microsoft.com/office/drawing/2014/main" id="{CD8EBB99-1019-DBA3-EDEC-2679314339B1}"/>
              </a:ext>
            </a:extLst>
          </p:cNvPr>
          <p:cNvSpPr/>
          <p:nvPr/>
        </p:nvSpPr>
        <p:spPr>
          <a:xfrm>
            <a:off x="898013" y="4390517"/>
            <a:ext cx="7343775" cy="561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Peer mentors play vital roles but need formal accreditation and ongoing support to sustain motivation and </a:t>
            </a:r>
            <a:r>
              <a:rPr lang="en-US" sz="1750" dirty="0" err="1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maximise</a:t>
            </a: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 their impact.</a:t>
            </a:r>
            <a:endParaRPr lang="en-US" sz="1750" dirty="0"/>
          </a:p>
        </p:txBody>
      </p:sp>
      <p:sp>
        <p:nvSpPr>
          <p:cNvPr id="14" name="Text 10">
            <a:extLst>
              <a:ext uri="{FF2B5EF4-FFF2-40B4-BE49-F238E27FC236}">
                <a16:creationId xmlns:a16="http://schemas.microsoft.com/office/drawing/2014/main" id="{F95BE631-58C4-B32F-C2A4-D07512020762}"/>
              </a:ext>
            </a:extLst>
          </p:cNvPr>
          <p:cNvSpPr/>
          <p:nvPr/>
        </p:nvSpPr>
        <p:spPr>
          <a:xfrm>
            <a:off x="868265" y="5309788"/>
            <a:ext cx="2195632" cy="2744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220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Disrupted Learning</a:t>
            </a:r>
            <a:endParaRPr lang="en-US" sz="2200" b="1" dirty="0"/>
          </a:p>
        </p:txBody>
      </p:sp>
      <p:sp>
        <p:nvSpPr>
          <p:cNvPr id="15" name="Text 11">
            <a:extLst>
              <a:ext uri="{FF2B5EF4-FFF2-40B4-BE49-F238E27FC236}">
                <a16:creationId xmlns:a16="http://schemas.microsoft.com/office/drawing/2014/main" id="{CD6E8B81-F6C9-B004-85DD-1C320E559A69}"/>
              </a:ext>
            </a:extLst>
          </p:cNvPr>
          <p:cNvSpPr/>
          <p:nvPr/>
        </p:nvSpPr>
        <p:spPr>
          <a:xfrm>
            <a:off x="883427" y="5675860"/>
            <a:ext cx="7343775" cy="561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Education is frequently disrupted by prison regime constraints and transfers, breaking crucial learning continuity and momentum.</a:t>
            </a:r>
            <a:endParaRPr lang="en-US" sz="1750" dirty="0"/>
          </a:p>
        </p:txBody>
      </p:sp>
      <p:sp>
        <p:nvSpPr>
          <p:cNvPr id="16" name="Text 12">
            <a:extLst>
              <a:ext uri="{FF2B5EF4-FFF2-40B4-BE49-F238E27FC236}">
                <a16:creationId xmlns:a16="http://schemas.microsoft.com/office/drawing/2014/main" id="{14CC1C6A-1E8C-94C2-1B51-0E112865661A}"/>
              </a:ext>
            </a:extLst>
          </p:cNvPr>
          <p:cNvSpPr/>
          <p:nvPr/>
        </p:nvSpPr>
        <p:spPr>
          <a:xfrm>
            <a:off x="10364152" y="6303372"/>
            <a:ext cx="1752823" cy="274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(Novus, 2025)</a:t>
            </a:r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3224741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4DF259-B3EC-51D5-C089-0A2A1DE00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3029D5DD-B154-701C-057C-D10D556791C7}"/>
              </a:ext>
            </a:extLst>
          </p:cNvPr>
          <p:cNvSpPr/>
          <p:nvPr/>
        </p:nvSpPr>
        <p:spPr>
          <a:xfrm>
            <a:off x="1224049" y="187214"/>
            <a:ext cx="9015500" cy="1453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5150"/>
              </a:lnSpc>
              <a:buNone/>
            </a:pPr>
            <a:r>
              <a:rPr lang="en-US" sz="4100" b="1" dirty="0">
                <a:latin typeface="Inter Light" panose="020B0604020202020204" charset="0"/>
                <a:ea typeface="Inter Light" panose="020B0604020202020204" charset="0"/>
                <a:cs typeface="Montserrat Medium" pitchFamily="34" charset="-120"/>
              </a:rPr>
              <a:t>Recommendations for Policy and Practice Improvement</a:t>
            </a:r>
            <a:endParaRPr lang="en-US" sz="4100" b="1" dirty="0">
              <a:latin typeface="Inter Light" panose="020B0604020202020204" charset="0"/>
              <a:ea typeface="Inter Light" panose="020B0604020202020204" charset="0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935AED2D-D5C3-36E8-7576-1776676350E6}"/>
              </a:ext>
            </a:extLst>
          </p:cNvPr>
          <p:cNvSpPr/>
          <p:nvPr/>
        </p:nvSpPr>
        <p:spPr>
          <a:xfrm>
            <a:off x="727710" y="1988582"/>
            <a:ext cx="210026" cy="2625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3D3E44"/>
                </a:solidFill>
                <a:latin typeface="Montserrat Light" pitchFamily="34" charset="0"/>
                <a:ea typeface="Montserrat Light" pitchFamily="34" charset="-122"/>
                <a:cs typeface="Montserrat Light" pitchFamily="34" charset="-120"/>
              </a:rPr>
              <a:t>01</a:t>
            </a:r>
            <a:endParaRPr lang="en-US" sz="1650" dirty="0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3BC885FD-1ABC-4851-4C30-6E45A2AF97D4}"/>
              </a:ext>
            </a:extLst>
          </p:cNvPr>
          <p:cNvSpPr/>
          <p:nvPr/>
        </p:nvSpPr>
        <p:spPr>
          <a:xfrm>
            <a:off x="727710" y="2310118"/>
            <a:ext cx="3755112" cy="3282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Digital Inclusion Investment</a:t>
            </a:r>
            <a:endParaRPr lang="en-US" sz="2050" b="1" dirty="0"/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86172EEF-0C36-A3A1-A306-6397201D2032}"/>
              </a:ext>
            </a:extLst>
          </p:cNvPr>
          <p:cNvSpPr/>
          <p:nvPr/>
        </p:nvSpPr>
        <p:spPr>
          <a:xfrm>
            <a:off x="727710" y="2638373"/>
            <a:ext cx="3861163" cy="6972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 err="1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Prioritise</a:t>
            </a:r>
            <a:r>
              <a:rPr lang="en-US" sz="16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 in-cell technology and digital literacy training to bridge the digital divide and prepare prisoners for modern workplaces.</a:t>
            </a:r>
            <a:endParaRPr lang="en-US" sz="165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DB7A3E-184F-E349-5438-A4DDD75BC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1501" y="2051463"/>
            <a:ext cx="506012" cy="445047"/>
          </a:xfrm>
          <a:prstGeom prst="rect">
            <a:avLst/>
          </a:prstGeom>
        </p:spPr>
      </p:pic>
      <p:sp>
        <p:nvSpPr>
          <p:cNvPr id="8" name="Text 5">
            <a:extLst>
              <a:ext uri="{FF2B5EF4-FFF2-40B4-BE49-F238E27FC236}">
                <a16:creationId xmlns:a16="http://schemas.microsoft.com/office/drawing/2014/main" id="{595C347E-0CB0-1672-2AD7-D3882AA976DA}"/>
              </a:ext>
            </a:extLst>
          </p:cNvPr>
          <p:cNvSpPr/>
          <p:nvPr/>
        </p:nvSpPr>
        <p:spPr>
          <a:xfrm>
            <a:off x="7132867" y="2310118"/>
            <a:ext cx="3631644" cy="3282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Learner-Centered Planning</a:t>
            </a:r>
            <a:endParaRPr lang="en-US" sz="2050" b="1" dirty="0"/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D6C2B162-2146-AC9A-7D47-2A6D7F4876C5}"/>
              </a:ext>
            </a:extLst>
          </p:cNvPr>
          <p:cNvSpPr/>
          <p:nvPr/>
        </p:nvSpPr>
        <p:spPr>
          <a:xfrm>
            <a:off x="7132867" y="2638373"/>
            <a:ext cx="3861163" cy="1324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Implement flexible education plans that follow prisoners through custody and post-release, ensuring continuity and </a:t>
            </a:r>
            <a:r>
              <a:rPr lang="en-US" sz="1650" dirty="0" err="1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personalisation</a:t>
            </a:r>
            <a:r>
              <a:rPr lang="en-US" sz="16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.</a:t>
            </a:r>
            <a:endParaRPr lang="en-US" sz="1650" dirty="0"/>
          </a:p>
        </p:txBody>
      </p:sp>
      <p:sp>
        <p:nvSpPr>
          <p:cNvPr id="10" name="Text 7">
            <a:extLst>
              <a:ext uri="{FF2B5EF4-FFF2-40B4-BE49-F238E27FC236}">
                <a16:creationId xmlns:a16="http://schemas.microsoft.com/office/drawing/2014/main" id="{CE7E6B15-D187-5B08-8410-51F1C28D9E31}"/>
              </a:ext>
            </a:extLst>
          </p:cNvPr>
          <p:cNvSpPr/>
          <p:nvPr/>
        </p:nvSpPr>
        <p:spPr>
          <a:xfrm>
            <a:off x="727710" y="4403527"/>
            <a:ext cx="210026" cy="2625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3D3E44"/>
                </a:solidFill>
                <a:latin typeface="Montserrat Light" pitchFamily="34" charset="0"/>
                <a:ea typeface="Montserrat Light" pitchFamily="34" charset="-122"/>
                <a:cs typeface="Montserrat Light" pitchFamily="34" charset="-120"/>
              </a:rPr>
              <a:t>03</a:t>
            </a:r>
            <a:endParaRPr lang="en-US" sz="1650" dirty="0"/>
          </a:p>
        </p:txBody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D3978920-4BF5-379B-E0A4-C540DC166187}"/>
              </a:ext>
            </a:extLst>
          </p:cNvPr>
          <p:cNvSpPr/>
          <p:nvPr/>
        </p:nvSpPr>
        <p:spPr>
          <a:xfrm>
            <a:off x="727710" y="4666060"/>
            <a:ext cx="3298269" cy="3282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Strengthen Partnerships</a:t>
            </a:r>
            <a:endParaRPr lang="en-US" sz="2050" b="1" dirty="0"/>
          </a:p>
        </p:txBody>
      </p:sp>
      <p:sp>
        <p:nvSpPr>
          <p:cNvPr id="12" name="Text 9">
            <a:extLst>
              <a:ext uri="{FF2B5EF4-FFF2-40B4-BE49-F238E27FC236}">
                <a16:creationId xmlns:a16="http://schemas.microsoft.com/office/drawing/2014/main" id="{6A3692D6-CB1B-0BE5-152D-A65401F299D8}"/>
              </a:ext>
            </a:extLst>
          </p:cNvPr>
          <p:cNvSpPr/>
          <p:nvPr/>
        </p:nvSpPr>
        <p:spPr>
          <a:xfrm>
            <a:off x="727710" y="4994315"/>
            <a:ext cx="3142161" cy="1076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Build robust partnerships between prisons, employers, and community education providers to ensure relevance and smooth transitions.</a:t>
            </a:r>
            <a:endParaRPr lang="en-US" sz="1650" dirty="0"/>
          </a:p>
        </p:txBody>
      </p:sp>
      <p:sp>
        <p:nvSpPr>
          <p:cNvPr id="13" name="Text 10">
            <a:extLst>
              <a:ext uri="{FF2B5EF4-FFF2-40B4-BE49-F238E27FC236}">
                <a16:creationId xmlns:a16="http://schemas.microsoft.com/office/drawing/2014/main" id="{A55AA72E-8CB7-E876-0176-56E44213238A}"/>
              </a:ext>
            </a:extLst>
          </p:cNvPr>
          <p:cNvSpPr/>
          <p:nvPr/>
        </p:nvSpPr>
        <p:spPr>
          <a:xfrm>
            <a:off x="7132867" y="4403526"/>
            <a:ext cx="210026" cy="2625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3D3E44"/>
                </a:solidFill>
                <a:latin typeface="Montserrat Light" pitchFamily="34" charset="0"/>
                <a:ea typeface="Montserrat Light" pitchFamily="34" charset="-122"/>
                <a:cs typeface="Montserrat Light" pitchFamily="34" charset="-120"/>
              </a:rPr>
              <a:t>04</a:t>
            </a:r>
            <a:endParaRPr lang="en-US" sz="1650" dirty="0"/>
          </a:p>
        </p:txBody>
      </p:sp>
      <p:sp>
        <p:nvSpPr>
          <p:cNvPr id="14" name="Text 11">
            <a:extLst>
              <a:ext uri="{FF2B5EF4-FFF2-40B4-BE49-F238E27FC236}">
                <a16:creationId xmlns:a16="http://schemas.microsoft.com/office/drawing/2014/main" id="{96915FA3-9F99-2DC9-BF65-082F3715C824}"/>
              </a:ext>
            </a:extLst>
          </p:cNvPr>
          <p:cNvSpPr/>
          <p:nvPr/>
        </p:nvSpPr>
        <p:spPr>
          <a:xfrm>
            <a:off x="7132867" y="4666059"/>
            <a:ext cx="3066217" cy="3282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Expand Peer </a:t>
            </a:r>
            <a:r>
              <a:rPr lang="en-US" sz="2050" b="1" dirty="0" err="1"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Programmes</a:t>
            </a:r>
            <a:endParaRPr lang="en-US" sz="2050" b="1" dirty="0"/>
          </a:p>
        </p:txBody>
      </p:sp>
      <p:sp>
        <p:nvSpPr>
          <p:cNvPr id="15" name="Text 12">
            <a:extLst>
              <a:ext uri="{FF2B5EF4-FFF2-40B4-BE49-F238E27FC236}">
                <a16:creationId xmlns:a16="http://schemas.microsoft.com/office/drawing/2014/main" id="{2F7DD029-A699-95AB-1196-D01FE0DA7080}"/>
              </a:ext>
            </a:extLst>
          </p:cNvPr>
          <p:cNvSpPr/>
          <p:nvPr/>
        </p:nvSpPr>
        <p:spPr>
          <a:xfrm>
            <a:off x="7132867" y="4994314"/>
            <a:ext cx="3981249" cy="1324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Develop peer mentor </a:t>
            </a:r>
            <a:r>
              <a:rPr lang="en-US" sz="1650" dirty="0" err="1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programmes</a:t>
            </a:r>
            <a:r>
              <a:rPr lang="en-US" sz="16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 with accredited training to empower prisoner-led learning support and build peer leadership capacity.</a:t>
            </a:r>
            <a:endParaRPr lang="en-US" sz="1650" dirty="0"/>
          </a:p>
        </p:txBody>
      </p:sp>
      <p:sp>
        <p:nvSpPr>
          <p:cNvPr id="16" name="Text 13">
            <a:extLst>
              <a:ext uri="{FF2B5EF4-FFF2-40B4-BE49-F238E27FC236}">
                <a16:creationId xmlns:a16="http://schemas.microsoft.com/office/drawing/2014/main" id="{5B5AB6B3-BFF6-878A-9F0C-F62960B75C6E}"/>
              </a:ext>
            </a:extLst>
          </p:cNvPr>
          <p:cNvSpPr/>
          <p:nvPr/>
        </p:nvSpPr>
        <p:spPr>
          <a:xfrm>
            <a:off x="9419773" y="6318744"/>
            <a:ext cx="3148513" cy="4357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(Welsh Government, 2024</a:t>
            </a:r>
            <a:r>
              <a:rPr lang="en-US" sz="1650" dirty="0">
                <a:solidFill>
                  <a:srgbClr val="3D3E44"/>
                </a:solidFill>
                <a:latin typeface="Inter Light" pitchFamily="34" charset="0"/>
                <a:ea typeface="Inter Light" pitchFamily="34" charset="-122"/>
                <a:cs typeface="Inter Light" pitchFamily="34" charset="-120"/>
              </a:rPr>
              <a:t>)</a:t>
            </a:r>
            <a:endParaRPr lang="en-US" sz="1650" dirty="0"/>
          </a:p>
        </p:txBody>
      </p:sp>
    </p:spTree>
    <p:extLst>
      <p:ext uri="{BB962C8B-B14F-4D97-AF65-F5344CB8AC3E}">
        <p14:creationId xmlns:p14="http://schemas.microsoft.com/office/powerpoint/2010/main" val="39906828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4A1BA1-9FAE-636D-B7CC-4B675A2F48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0CB30B01-93A7-3A0B-2534-69F70A5AA826}"/>
              </a:ext>
            </a:extLst>
          </p:cNvPr>
          <p:cNvSpPr/>
          <p:nvPr/>
        </p:nvSpPr>
        <p:spPr>
          <a:xfrm>
            <a:off x="420040" y="426949"/>
            <a:ext cx="4892386" cy="1037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150"/>
              </a:lnSpc>
              <a:buNone/>
            </a:pPr>
            <a:r>
              <a:rPr lang="en-US" sz="4100" b="1" dirty="0">
                <a:latin typeface="Inter Light" panose="020B0604020202020204" charset="0"/>
                <a:ea typeface="Inter Light" panose="020B0604020202020204" charset="0"/>
                <a:cs typeface="Montserrat Medium" pitchFamily="34" charset="-120"/>
              </a:rPr>
              <a:t>What would I do </a:t>
            </a:r>
            <a:endParaRPr lang="en-US" sz="4100" b="1" dirty="0">
              <a:latin typeface="Inter Light" panose="020B0604020202020204" charset="0"/>
              <a:ea typeface="Inter Light" panose="020B0604020202020204" charset="0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73D5E87E-2537-FD65-9776-F97F33AA45EC}"/>
              </a:ext>
            </a:extLst>
          </p:cNvPr>
          <p:cNvSpPr/>
          <p:nvPr/>
        </p:nvSpPr>
        <p:spPr>
          <a:xfrm>
            <a:off x="420040" y="1201992"/>
            <a:ext cx="210026" cy="2625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3D3E44"/>
                </a:solidFill>
                <a:latin typeface="Montserrat Light" pitchFamily="34" charset="0"/>
                <a:ea typeface="Montserrat Light" pitchFamily="34" charset="-122"/>
                <a:cs typeface="Montserrat Light" pitchFamily="34" charset="-120"/>
              </a:rPr>
              <a:t>01</a:t>
            </a:r>
            <a:endParaRPr lang="en-US" sz="165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9435606D-D4E6-3CB4-741B-5C1D56FDCB58}"/>
              </a:ext>
            </a:extLst>
          </p:cNvPr>
          <p:cNvSpPr/>
          <p:nvPr/>
        </p:nvSpPr>
        <p:spPr>
          <a:xfrm>
            <a:off x="420041" y="1575916"/>
            <a:ext cx="4274424" cy="7509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550"/>
              </a:lnSpc>
              <a:buNone/>
            </a:pPr>
            <a:r>
              <a:rPr lang="en-US" sz="2050" b="1" dirty="0">
                <a:latin typeface="Montserrat Medium" pitchFamily="34" charset="0"/>
              </a:rPr>
              <a:t>Identity and </a:t>
            </a:r>
          </a:p>
          <a:p>
            <a:pPr marL="0" indent="0">
              <a:lnSpc>
                <a:spcPts val="2550"/>
              </a:lnSpc>
              <a:buNone/>
            </a:pPr>
            <a:r>
              <a:rPr lang="en-US" sz="2050" b="1" dirty="0">
                <a:latin typeface="Montserrat Medium" pitchFamily="34" charset="0"/>
              </a:rPr>
              <a:t>Purpose Development</a:t>
            </a:r>
            <a:endParaRPr lang="en-US" sz="2050" b="1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E6F680B8-C595-62CA-F3F9-FB4D4992A670}"/>
              </a:ext>
            </a:extLst>
          </p:cNvPr>
          <p:cNvSpPr/>
          <p:nvPr/>
        </p:nvSpPr>
        <p:spPr>
          <a:xfrm>
            <a:off x="420040" y="2239568"/>
            <a:ext cx="4666230" cy="860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600"/>
              </a:lnSpc>
            </a:pPr>
            <a:r>
              <a:rPr lang="en-US" sz="1750" dirty="0">
                <a:latin typeface="Inter Light" panose="020B0604020202020204" charset="0"/>
                <a:ea typeface="Inter Light" panose="020B0604020202020204" charset="0"/>
              </a:rPr>
              <a:t>Use Gastronomy, Creative Arts, Music, and design thinking to help learners form new, positive identities beyond offending.</a:t>
            </a: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E815B844-97E1-F8C6-108C-961DFBFEF6EC}"/>
              </a:ext>
            </a:extLst>
          </p:cNvPr>
          <p:cNvSpPr/>
          <p:nvPr/>
        </p:nvSpPr>
        <p:spPr>
          <a:xfrm>
            <a:off x="7338567" y="1201992"/>
            <a:ext cx="210026" cy="2625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3D3E44"/>
                </a:solidFill>
                <a:latin typeface="Montserrat Light" pitchFamily="34" charset="0"/>
                <a:ea typeface="Montserrat Light" pitchFamily="34" charset="-122"/>
                <a:cs typeface="Montserrat Light" pitchFamily="34" charset="-120"/>
              </a:rPr>
              <a:t>02</a:t>
            </a:r>
            <a:endParaRPr lang="en-US" sz="1650" dirty="0"/>
          </a:p>
        </p:txBody>
      </p:sp>
      <p:sp>
        <p:nvSpPr>
          <p:cNvPr id="7" name="Text 2">
            <a:extLst>
              <a:ext uri="{FF2B5EF4-FFF2-40B4-BE49-F238E27FC236}">
                <a16:creationId xmlns:a16="http://schemas.microsoft.com/office/drawing/2014/main" id="{53A0D76F-0F76-D372-58CA-AF14E113C3DE}"/>
              </a:ext>
            </a:extLst>
          </p:cNvPr>
          <p:cNvSpPr/>
          <p:nvPr/>
        </p:nvSpPr>
        <p:spPr>
          <a:xfrm>
            <a:off x="7338567" y="1575916"/>
            <a:ext cx="4788777" cy="3282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latin typeface="Montserrat Medium" pitchFamily="34" charset="0"/>
              </a:rPr>
              <a:t>Resilience &amp; Adaptability Training</a:t>
            </a:r>
            <a:endParaRPr lang="en-US" sz="2050" b="1" dirty="0"/>
          </a:p>
        </p:txBody>
      </p:sp>
      <p:sp>
        <p:nvSpPr>
          <p:cNvPr id="8" name="Text 3">
            <a:extLst>
              <a:ext uri="{FF2B5EF4-FFF2-40B4-BE49-F238E27FC236}">
                <a16:creationId xmlns:a16="http://schemas.microsoft.com/office/drawing/2014/main" id="{CA2FAA32-1508-DB3B-D8E9-79FF4B1EA473}"/>
              </a:ext>
            </a:extLst>
          </p:cNvPr>
          <p:cNvSpPr/>
          <p:nvPr/>
        </p:nvSpPr>
        <p:spPr>
          <a:xfrm>
            <a:off x="7338567" y="1904171"/>
            <a:ext cx="4666230" cy="12596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600"/>
              </a:lnSpc>
            </a:pPr>
            <a:r>
              <a:rPr lang="en-US" sz="1750" dirty="0">
                <a:latin typeface="Inter Light" panose="020B0604020202020204" charset="0"/>
                <a:ea typeface="Inter Light" panose="020B0604020202020204" charset="0"/>
              </a:rPr>
              <a:t>Teach emotional discipline, conflict navigation, and coping strategies to prepare individuals for real-life pressures</a:t>
            </a:r>
            <a:r>
              <a:rPr lang="en-US" sz="1600" dirty="0">
                <a:latin typeface="Inter Light" panose="020B0604020202020204" charset="0"/>
                <a:ea typeface="Inter Light" panose="020B0604020202020204" charset="0"/>
              </a:rPr>
              <a:t>.</a:t>
            </a:r>
            <a:endParaRPr lang="en-US" sz="1650" dirty="0">
              <a:latin typeface="Inter Light" panose="020B0604020202020204" charset="0"/>
              <a:ea typeface="Inter Light" panose="020B0604020202020204" charset="0"/>
            </a:endParaRPr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CC476ACE-99D4-A08B-C102-4D7988372DB2}"/>
              </a:ext>
            </a:extLst>
          </p:cNvPr>
          <p:cNvSpPr/>
          <p:nvPr/>
        </p:nvSpPr>
        <p:spPr>
          <a:xfrm>
            <a:off x="7338567" y="4458491"/>
            <a:ext cx="210026" cy="2625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3D3E44"/>
                </a:solidFill>
                <a:latin typeface="Montserrat Light" pitchFamily="34" charset="0"/>
                <a:ea typeface="Montserrat Light" pitchFamily="34" charset="-122"/>
                <a:cs typeface="Montserrat Light" pitchFamily="34" charset="-120"/>
              </a:rPr>
              <a:t>03</a:t>
            </a:r>
            <a:endParaRPr lang="en-US" sz="1650" dirty="0"/>
          </a:p>
        </p:txBody>
      </p:sp>
      <p:sp>
        <p:nvSpPr>
          <p:cNvPr id="10" name="Text 2">
            <a:extLst>
              <a:ext uri="{FF2B5EF4-FFF2-40B4-BE49-F238E27FC236}">
                <a16:creationId xmlns:a16="http://schemas.microsoft.com/office/drawing/2014/main" id="{B6E14EC8-C369-05A5-9D0C-26C6158AC3AB}"/>
              </a:ext>
            </a:extLst>
          </p:cNvPr>
          <p:cNvSpPr/>
          <p:nvPr/>
        </p:nvSpPr>
        <p:spPr>
          <a:xfrm>
            <a:off x="7338567" y="4721024"/>
            <a:ext cx="4788777" cy="3282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latin typeface="Montserrat Medium" pitchFamily="34" charset="0"/>
              </a:rPr>
              <a:t>Real–World Simulation Learning</a:t>
            </a:r>
            <a:endParaRPr lang="en-US" sz="2050" b="1" dirty="0"/>
          </a:p>
        </p:txBody>
      </p:sp>
      <p:sp>
        <p:nvSpPr>
          <p:cNvPr id="11" name="Text 3">
            <a:extLst>
              <a:ext uri="{FF2B5EF4-FFF2-40B4-BE49-F238E27FC236}">
                <a16:creationId xmlns:a16="http://schemas.microsoft.com/office/drawing/2014/main" id="{DE6D5962-37C6-7145-3F5C-64D22F61067C}"/>
              </a:ext>
            </a:extLst>
          </p:cNvPr>
          <p:cNvSpPr/>
          <p:nvPr/>
        </p:nvSpPr>
        <p:spPr>
          <a:xfrm>
            <a:off x="7338567" y="5163712"/>
            <a:ext cx="4290938" cy="1114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600"/>
              </a:lnSpc>
            </a:pPr>
            <a:r>
              <a:rPr lang="en-US" sz="1750" dirty="0">
                <a:latin typeface="Inter Light" panose="020B0604020202020204" charset="0"/>
                <a:ea typeface="Inter Light" panose="020B0604020202020204" charset="0"/>
              </a:rPr>
              <a:t>Create mock workplaces and micro-enterprises inside prisons to build practical, decision-making skills.</a:t>
            </a:r>
          </a:p>
        </p:txBody>
      </p:sp>
      <p:sp>
        <p:nvSpPr>
          <p:cNvPr id="12" name="Text 10">
            <a:extLst>
              <a:ext uri="{FF2B5EF4-FFF2-40B4-BE49-F238E27FC236}">
                <a16:creationId xmlns:a16="http://schemas.microsoft.com/office/drawing/2014/main" id="{609399FD-4120-FD5A-A361-359EFF3A286F}"/>
              </a:ext>
            </a:extLst>
          </p:cNvPr>
          <p:cNvSpPr/>
          <p:nvPr/>
        </p:nvSpPr>
        <p:spPr>
          <a:xfrm>
            <a:off x="420040" y="4458491"/>
            <a:ext cx="210026" cy="2625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3D3E44"/>
                </a:solidFill>
                <a:latin typeface="Montserrat Light" pitchFamily="34" charset="0"/>
                <a:ea typeface="Montserrat Light" pitchFamily="34" charset="-122"/>
                <a:cs typeface="Montserrat Light" pitchFamily="34" charset="-120"/>
              </a:rPr>
              <a:t>04</a:t>
            </a:r>
            <a:endParaRPr lang="en-US" sz="1650" dirty="0"/>
          </a:p>
        </p:txBody>
      </p:sp>
      <p:sp>
        <p:nvSpPr>
          <p:cNvPr id="13" name="Text 2">
            <a:extLst>
              <a:ext uri="{FF2B5EF4-FFF2-40B4-BE49-F238E27FC236}">
                <a16:creationId xmlns:a16="http://schemas.microsoft.com/office/drawing/2014/main" id="{B5F811DC-05EC-79E9-2DD3-52E6355B5576}"/>
              </a:ext>
            </a:extLst>
          </p:cNvPr>
          <p:cNvSpPr/>
          <p:nvPr/>
        </p:nvSpPr>
        <p:spPr>
          <a:xfrm>
            <a:off x="420040" y="4721023"/>
            <a:ext cx="4788777" cy="3282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50"/>
              </a:lnSpc>
            </a:pPr>
            <a:r>
              <a:rPr lang="en-GB" sz="2050" b="1" dirty="0">
                <a:latin typeface="Montserrat Medium" panose="00000600000000000000" pitchFamily="2" charset="0"/>
                <a:ea typeface="Inter Light" panose="020B0604020202020204" charset="0"/>
              </a:rPr>
              <a:t>Micro-Project Portfolio System</a:t>
            </a:r>
            <a:endParaRPr lang="en-US" sz="2050" b="1" dirty="0">
              <a:latin typeface="Montserrat Medium" panose="00000600000000000000" pitchFamily="2" charset="0"/>
              <a:ea typeface="Inter Light" panose="020B0604020202020204" charset="0"/>
            </a:endParaRPr>
          </a:p>
        </p:txBody>
      </p:sp>
      <p:sp>
        <p:nvSpPr>
          <p:cNvPr id="14" name="Text 3">
            <a:extLst>
              <a:ext uri="{FF2B5EF4-FFF2-40B4-BE49-F238E27FC236}">
                <a16:creationId xmlns:a16="http://schemas.microsoft.com/office/drawing/2014/main" id="{FDA0B930-1878-A8B8-6603-AC0094B9F6EE}"/>
              </a:ext>
            </a:extLst>
          </p:cNvPr>
          <p:cNvSpPr/>
          <p:nvPr/>
        </p:nvSpPr>
        <p:spPr>
          <a:xfrm>
            <a:off x="420040" y="5057094"/>
            <a:ext cx="4002331" cy="12848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600"/>
              </a:lnSpc>
            </a:pPr>
            <a:r>
              <a:rPr lang="en-US" sz="1750" dirty="0">
                <a:latin typeface="Inter Light" panose="020B0604020202020204" charset="0"/>
                <a:ea typeface="Inter Light" panose="020B0604020202020204" charset="0"/>
              </a:rPr>
              <a:t>Enable completion of small, meaningful projects that form a tangible personal portfolio for future opportunities.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C42F9D0-8AF9-894F-3E02-CCD172CBAD86}"/>
              </a:ext>
            </a:extLst>
          </p:cNvPr>
          <p:cNvSpPr txBox="1"/>
          <p:nvPr/>
        </p:nvSpPr>
        <p:spPr>
          <a:xfrm>
            <a:off x="4486355" y="3214834"/>
            <a:ext cx="25430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latin typeface="Inter Light" panose="020B0604020202020204"/>
              </a:rPr>
              <a:t>Student NOT Prisoner</a:t>
            </a:r>
            <a:endParaRPr lang="en-GB" sz="2400" b="1" dirty="0">
              <a:solidFill>
                <a:srgbClr val="FF0000"/>
              </a:solidFill>
              <a:latin typeface="Inter Light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7887220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06C606-751A-8688-7074-336B05F435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DC8D71D-941F-984C-320A-1A51AA1A13CD}"/>
              </a:ext>
            </a:extLst>
          </p:cNvPr>
          <p:cNvSpPr txBox="1"/>
          <p:nvPr/>
        </p:nvSpPr>
        <p:spPr>
          <a:xfrm>
            <a:off x="281289" y="184085"/>
            <a:ext cx="73152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latin typeface="Inter Light" panose="020B0604020202020204" charset="0"/>
                <a:ea typeface="Inter Light" panose="020B0604020202020204" charset="0"/>
                <a:cs typeface="Montserrat Medium" pitchFamily="34" charset="-120"/>
              </a:rPr>
              <a:t>References</a:t>
            </a:r>
            <a:r>
              <a:rPr lang="en-US" sz="1800" dirty="0">
                <a:solidFill>
                  <a:srgbClr val="74767D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 </a:t>
            </a:r>
            <a:endParaRPr lang="en-GB" dirty="0"/>
          </a:p>
        </p:txBody>
      </p:sp>
      <p:sp>
        <p:nvSpPr>
          <p:cNvPr id="3" name="Text 10">
            <a:extLst>
              <a:ext uri="{FF2B5EF4-FFF2-40B4-BE49-F238E27FC236}">
                <a16:creationId xmlns:a16="http://schemas.microsoft.com/office/drawing/2014/main" id="{42BE50E8-C540-0568-FCEF-122A5C396993}"/>
              </a:ext>
            </a:extLst>
          </p:cNvPr>
          <p:cNvSpPr/>
          <p:nvPr/>
        </p:nvSpPr>
        <p:spPr>
          <a:xfrm>
            <a:off x="281290" y="768860"/>
            <a:ext cx="11395322" cy="6036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400" dirty="0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Collins, J.(2024) Prison education: A review of the evidence. Available </a:t>
            </a:r>
            <a:r>
              <a:rPr lang="en-US" sz="1400" dirty="0" err="1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at:</a:t>
            </a:r>
            <a:r>
              <a:rPr lang="en-US" sz="1400" dirty="0" err="1">
                <a:solidFill>
                  <a:srgbClr val="3D3E44"/>
                </a:solidFill>
                <a:latin typeface="Aptos" panose="020B0004020202020204" pitchFamily="34" charset="0"/>
                <a:ea typeface="Inter Light" pitchFamily="34" charset="-122"/>
                <a:cs typeface="Inter Light" pitchFamily="34" charset="-120"/>
                <a:hlinkClick r:id="rId2"/>
              </a:rPr>
              <a:t>https</a:t>
            </a:r>
            <a:r>
              <a:rPr lang="en-US" sz="1400" dirty="0">
                <a:solidFill>
                  <a:srgbClr val="3D3E44"/>
                </a:solidFill>
                <a:latin typeface="Aptos" panose="020B0004020202020204" pitchFamily="34" charset="0"/>
                <a:ea typeface="Inter Light" pitchFamily="34" charset="-122"/>
                <a:cs typeface="Inter Light" pitchFamily="34" charset="-120"/>
                <a:hlinkClick r:id="rId2"/>
              </a:rPr>
              <a:t>://www.clinks.org/sites/default/files/2024-02/clinks_el_prison-education_V2.pdf</a:t>
            </a:r>
            <a:endParaRPr lang="en-US" sz="1400" dirty="0">
              <a:solidFill>
                <a:srgbClr val="3D3E44"/>
              </a:solidFill>
              <a:latin typeface="Aptos" panose="020B0004020202020204" pitchFamily="34" charset="0"/>
              <a:ea typeface="Inter Light" pitchFamily="34" charset="-122"/>
              <a:cs typeface="Inter Light" pitchFamily="34" charset="-120"/>
            </a:endParaRPr>
          </a:p>
          <a:p>
            <a:pPr>
              <a:lnSpc>
                <a:spcPts val="2850"/>
              </a:lnSpc>
            </a:pPr>
            <a:r>
              <a:rPr lang="en-US" sz="1400" dirty="0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Gogarty, C.(2025) Tiny Meals are causing Riots, Wales Online, 26</a:t>
            </a:r>
            <a:r>
              <a:rPr lang="en-US" sz="1400" baseline="30000" dirty="0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th</a:t>
            </a:r>
            <a:r>
              <a:rPr lang="en-US" sz="1400" dirty="0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 April 2025. Available </a:t>
            </a:r>
            <a:r>
              <a:rPr lang="en-US" sz="1400" dirty="0" err="1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at:</a:t>
            </a:r>
            <a:r>
              <a:rPr lang="en-US" sz="1400" dirty="0" err="1">
                <a:hlinkClick r:id="rId3"/>
              </a:rPr>
              <a:t>These</a:t>
            </a:r>
            <a:r>
              <a:rPr lang="en-US" sz="1400" dirty="0">
                <a:hlinkClick r:id="rId3"/>
              </a:rPr>
              <a:t> tiny meals are 'causing riots' in a Welsh prison | Wales Online</a:t>
            </a:r>
            <a:endParaRPr lang="en-US" sz="1400" dirty="0">
              <a:latin typeface="Aptos" panose="020B0004020202020204" pitchFamily="34" charset="0"/>
              <a:ea typeface="Inter Light" pitchFamily="34" charset="-122"/>
              <a:cs typeface="Inter Light" pitchFamily="34" charset="-120"/>
            </a:endParaRPr>
          </a:p>
          <a:p>
            <a:pPr>
              <a:lnSpc>
                <a:spcPts val="2850"/>
              </a:lnSpc>
            </a:pPr>
            <a:r>
              <a:rPr lang="en-US" sz="1400" dirty="0">
                <a:solidFill>
                  <a:srgbClr val="3D3E44"/>
                </a:solidFill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Gilks et al.(2025) Prisons in England and Wales to cut spending on education courses by up to 50%, The Guardian, 14</a:t>
            </a:r>
            <a:r>
              <a:rPr lang="en-US" sz="1400" baseline="30000" dirty="0">
                <a:solidFill>
                  <a:srgbClr val="3D3E44"/>
                </a:solidFill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th</a:t>
            </a:r>
            <a:r>
              <a:rPr lang="en-US" sz="1400" dirty="0">
                <a:solidFill>
                  <a:srgbClr val="3D3E44"/>
                </a:solidFill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 September 2025. Available </a:t>
            </a:r>
            <a:r>
              <a:rPr lang="en-US" sz="1400" dirty="0" err="1">
                <a:solidFill>
                  <a:srgbClr val="3D3E44"/>
                </a:solidFill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at:</a:t>
            </a:r>
            <a:r>
              <a:rPr lang="en-US" sz="1400" dirty="0" err="1">
                <a:hlinkClick r:id="rId4"/>
              </a:rPr>
              <a:t>Prisons</a:t>
            </a:r>
            <a:r>
              <a:rPr lang="en-US" sz="1400" dirty="0">
                <a:hlinkClick r:id="rId4"/>
              </a:rPr>
              <a:t> in England and Wales to cut spending on education courses by up to 50% | Prisons and probation | The Guardian</a:t>
            </a:r>
            <a:endParaRPr lang="en-US" sz="1400" dirty="0">
              <a:solidFill>
                <a:srgbClr val="3D3E44"/>
              </a:solidFill>
              <a:latin typeface="Aptos" panose="020B0004020202020204" pitchFamily="34" charset="0"/>
              <a:ea typeface="Inter Light" pitchFamily="34" charset="-122"/>
              <a:cs typeface="Inter Light" pitchFamily="34" charset="-120"/>
            </a:endParaRPr>
          </a:p>
          <a:p>
            <a:pPr>
              <a:lnSpc>
                <a:spcPts val="2850"/>
              </a:lnSpc>
            </a:pPr>
            <a:r>
              <a:rPr lang="en-US" sz="1400" dirty="0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HMP Prison &amp; Probation.(2019) Learning  and Skills strategy for Prisons in Wales. Available at</a:t>
            </a:r>
            <a:r>
              <a:rPr lang="en-US" sz="1400" dirty="0">
                <a:solidFill>
                  <a:srgbClr val="3D3E44"/>
                </a:solidFill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:</a:t>
            </a:r>
            <a:r>
              <a:rPr lang="en-GB" sz="1400" dirty="0">
                <a:hlinkClick r:id="rId5"/>
              </a:rPr>
              <a:t>HMPPS in Wales</a:t>
            </a:r>
            <a:endParaRPr lang="en-US" sz="1400" dirty="0">
              <a:solidFill>
                <a:srgbClr val="3D3E44"/>
              </a:solidFill>
              <a:latin typeface="Aptos" panose="020B0004020202020204" pitchFamily="34" charset="0"/>
              <a:ea typeface="Inter Light" pitchFamily="34" charset="-122"/>
              <a:cs typeface="Inter Light" pitchFamily="34" charset="-120"/>
            </a:endParaRPr>
          </a:p>
          <a:p>
            <a:pPr>
              <a:lnSpc>
                <a:spcPts val="2850"/>
              </a:lnSpc>
            </a:pPr>
            <a:r>
              <a:rPr lang="en-US" sz="1400" dirty="0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Novus.(2025) How Prison Education Transforms Lives After Release. Available at: </a:t>
            </a:r>
            <a:r>
              <a:rPr lang="en-US" sz="1400" dirty="0">
                <a:solidFill>
                  <a:srgbClr val="3D3E44"/>
                </a:solidFill>
                <a:latin typeface="Aptos" panose="020B0004020202020204" pitchFamily="34" charset="0"/>
                <a:ea typeface="Inter Light" pitchFamily="34" charset="-122"/>
                <a:cs typeface="Inter Light" pitchFamily="34" charset="-120"/>
                <a:hlinkClick r:id="rId6"/>
              </a:rPr>
              <a:t>https://www.novus.ac.uk/news/why-prison-education-is-important-a-key-to-transforming-lives-after-release</a:t>
            </a:r>
            <a:endParaRPr lang="en-US" sz="1400" dirty="0">
              <a:solidFill>
                <a:srgbClr val="3D3E44"/>
              </a:solidFill>
              <a:latin typeface="Aptos" panose="020B0004020202020204" pitchFamily="34" charset="0"/>
              <a:ea typeface="Inter Light" pitchFamily="34" charset="-122"/>
              <a:cs typeface="Inter Light" pitchFamily="34" charset="-120"/>
            </a:endParaRPr>
          </a:p>
          <a:p>
            <a:pPr>
              <a:lnSpc>
                <a:spcPts val="2850"/>
              </a:lnSpc>
            </a:pPr>
            <a:r>
              <a:rPr lang="en-US" sz="1400" dirty="0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Pompa, L.(2021) Education as the practice of freedom? Inside-Out Prison Exchange </a:t>
            </a:r>
            <a:r>
              <a:rPr lang="en-US" sz="1400" dirty="0" err="1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Programme</a:t>
            </a:r>
            <a:r>
              <a:rPr lang="en-US" sz="1400" dirty="0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. Available </a:t>
            </a:r>
            <a:r>
              <a:rPr lang="en-US" sz="1400" dirty="0" err="1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at:</a:t>
            </a:r>
            <a:r>
              <a:rPr lang="en-US" sz="1400" dirty="0" err="1">
                <a:solidFill>
                  <a:srgbClr val="3D3E44"/>
                </a:solidFill>
                <a:latin typeface="Aptos" panose="020B0004020202020204" pitchFamily="34" charset="0"/>
                <a:ea typeface="Inter Light" pitchFamily="34" charset="-122"/>
                <a:cs typeface="Inter Light" pitchFamily="34" charset="-120"/>
                <a:hlinkClick r:id="rId7"/>
              </a:rPr>
              <a:t>https</a:t>
            </a:r>
            <a:r>
              <a:rPr lang="en-US" sz="1400" dirty="0">
                <a:solidFill>
                  <a:srgbClr val="3D3E44"/>
                </a:solidFill>
                <a:latin typeface="Aptos" panose="020B0004020202020204" pitchFamily="34" charset="0"/>
                <a:ea typeface="Inter Light" pitchFamily="34" charset="-122"/>
                <a:cs typeface="Inter Light" pitchFamily="34" charset="-120"/>
                <a:hlinkClick r:id="rId7"/>
              </a:rPr>
              <a:t>://www.tandfonline.com/doi/full/10.1080/00131911.2021.1996335</a:t>
            </a:r>
            <a:endParaRPr lang="en-US" sz="1400" dirty="0">
              <a:solidFill>
                <a:srgbClr val="3D3E44"/>
              </a:solidFill>
              <a:latin typeface="Aptos" panose="020B0004020202020204" pitchFamily="34" charset="0"/>
              <a:ea typeface="Inter Light" pitchFamily="34" charset="-122"/>
              <a:cs typeface="Inter Light" pitchFamily="34" charset="-120"/>
            </a:endParaRPr>
          </a:p>
          <a:p>
            <a:pPr>
              <a:lnSpc>
                <a:spcPts val="2850"/>
              </a:lnSpc>
            </a:pPr>
            <a:r>
              <a:rPr lang="en-US" sz="1400" dirty="0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The Sun.(2017) Con The Lash. The Sun, 9</a:t>
            </a:r>
            <a:r>
              <a:rPr lang="en-US" sz="1400" baseline="30000" dirty="0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th</a:t>
            </a:r>
            <a:r>
              <a:rPr lang="en-US" sz="1400" dirty="0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 April 2017. Available </a:t>
            </a:r>
            <a:r>
              <a:rPr lang="en-US" sz="1400" dirty="0" err="1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at:</a:t>
            </a:r>
            <a:r>
              <a:rPr lang="en-US" sz="1400" dirty="0" err="1">
                <a:hlinkClick r:id="rId8"/>
              </a:rPr>
              <a:t>Lags</a:t>
            </a:r>
            <a:r>
              <a:rPr lang="en-US" sz="1400" dirty="0">
                <a:hlinkClick r:id="rId8"/>
              </a:rPr>
              <a:t> pictured having a booze-up and getting wasted on cider in a park while they're on day release to work in gourmet diner</a:t>
            </a:r>
            <a:endParaRPr lang="en-US" sz="1400" dirty="0">
              <a:solidFill>
                <a:srgbClr val="3D3E44"/>
              </a:solidFill>
              <a:latin typeface="Aptos" panose="020B0004020202020204" pitchFamily="34" charset="0"/>
              <a:ea typeface="Inter Light" pitchFamily="34" charset="-122"/>
              <a:cs typeface="Inter Light" pitchFamily="34" charset="-120"/>
            </a:endParaRPr>
          </a:p>
          <a:p>
            <a:pPr>
              <a:lnSpc>
                <a:spcPts val="2850"/>
              </a:lnSpc>
            </a:pPr>
            <a:r>
              <a:rPr lang="en-US" sz="1400" dirty="0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Welsh Government.(2019) Review of prisoner education in Wales. Available </a:t>
            </a:r>
            <a:r>
              <a:rPr lang="en-US" sz="1400" dirty="0" err="1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at:</a:t>
            </a:r>
            <a:r>
              <a:rPr lang="en-US" sz="1400" dirty="0" err="1">
                <a:solidFill>
                  <a:srgbClr val="3D3E44"/>
                </a:solidFill>
                <a:latin typeface="Aptos" panose="020B0004020202020204" pitchFamily="34" charset="0"/>
                <a:ea typeface="Inter Light" pitchFamily="34" charset="-122"/>
                <a:cs typeface="Inter Light" pitchFamily="34" charset="-120"/>
                <a:hlinkClick r:id="rId9"/>
              </a:rPr>
              <a:t>https</a:t>
            </a:r>
            <a:r>
              <a:rPr lang="en-US" sz="1400" dirty="0">
                <a:solidFill>
                  <a:srgbClr val="3D3E44"/>
                </a:solidFill>
                <a:latin typeface="Aptos" panose="020B0004020202020204" pitchFamily="34" charset="0"/>
                <a:ea typeface="Inter Light" pitchFamily="34" charset="-122"/>
                <a:cs typeface="Inter Light" pitchFamily="34" charset="-120"/>
                <a:hlinkClick r:id="rId9"/>
              </a:rPr>
              <a:t>://gov.wales/written-statement-review-prisoner-education-wales</a:t>
            </a:r>
            <a:endParaRPr lang="en-US" sz="1400" dirty="0">
              <a:solidFill>
                <a:srgbClr val="3D3E44"/>
              </a:solidFill>
              <a:latin typeface="Aptos" panose="020B0004020202020204" pitchFamily="34" charset="0"/>
              <a:ea typeface="Inter Light" pitchFamily="34" charset="-122"/>
              <a:cs typeface="Inter Light" pitchFamily="34" charset="-120"/>
            </a:endParaRPr>
          </a:p>
          <a:p>
            <a:pPr marL="0" indent="0" algn="l">
              <a:lnSpc>
                <a:spcPts val="2850"/>
              </a:lnSpc>
              <a:buNone/>
            </a:pPr>
            <a:r>
              <a:rPr lang="en-US" sz="1400" dirty="0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Welsh Government.(2024) A new prison learning and skills policy for Wales. Available </a:t>
            </a:r>
            <a:r>
              <a:rPr lang="en-US" sz="1400" dirty="0" err="1">
                <a:latin typeface="Aptos" panose="020B0004020202020204" pitchFamily="34" charset="0"/>
                <a:ea typeface="Inter Light" pitchFamily="34" charset="-122"/>
                <a:cs typeface="Inter Light" pitchFamily="34" charset="-120"/>
              </a:rPr>
              <a:t>at:</a:t>
            </a:r>
            <a:r>
              <a:rPr lang="en-US" sz="1400" dirty="0" err="1">
                <a:solidFill>
                  <a:srgbClr val="3D3E44"/>
                </a:solidFill>
                <a:latin typeface="Aptos" panose="020B0004020202020204" pitchFamily="34" charset="0"/>
                <a:ea typeface="Inter Light" pitchFamily="34" charset="-122"/>
                <a:cs typeface="Inter Light" pitchFamily="34" charset="-120"/>
                <a:hlinkClick r:id="rId10"/>
              </a:rPr>
              <a:t>https</a:t>
            </a:r>
            <a:r>
              <a:rPr lang="en-US" sz="1400" dirty="0">
                <a:solidFill>
                  <a:srgbClr val="3D3E44"/>
                </a:solidFill>
                <a:latin typeface="Aptos" panose="020B0004020202020204" pitchFamily="34" charset="0"/>
                <a:ea typeface="Inter Light" pitchFamily="34" charset="-122"/>
                <a:cs typeface="Inter Light" pitchFamily="34" charset="-120"/>
                <a:hlinkClick r:id="rId10"/>
              </a:rPr>
              <a:t>://gov.wales/new-prison-learning-and-skills-policy-wales</a:t>
            </a:r>
            <a:endParaRPr lang="en-US" sz="1400" dirty="0">
              <a:solidFill>
                <a:srgbClr val="3D3E44"/>
              </a:solidFill>
              <a:latin typeface="Aptos" panose="020B0004020202020204" pitchFamily="34" charset="0"/>
              <a:ea typeface="Inter Light" pitchFamily="34" charset="-122"/>
              <a:cs typeface="Inter Light" pitchFamily="34" charset="-120"/>
            </a:endParaRPr>
          </a:p>
          <a:p>
            <a:pPr marL="0" indent="0" algn="l">
              <a:lnSpc>
                <a:spcPts val="2850"/>
              </a:lnSpc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867535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1111</Words>
  <Application>Microsoft Office PowerPoint</Application>
  <PresentationFormat>Widescreen</PresentationFormat>
  <Paragraphs>107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Inter Light</vt:lpstr>
      <vt:lpstr>Aptos</vt:lpstr>
      <vt:lpstr>Aptos Display</vt:lpstr>
      <vt:lpstr>Arial</vt:lpstr>
      <vt:lpstr>Calibri</vt:lpstr>
      <vt:lpstr>Montserrat Light</vt:lpstr>
      <vt:lpstr>Montserrat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Jemma Smith</dc:creator>
  <cp:lastModifiedBy>Jemma Smith</cp:lastModifiedBy>
  <cp:revision>1</cp:revision>
  <dcterms:created xsi:type="dcterms:W3CDTF">2025-12-04T11:55:47Z</dcterms:created>
  <dcterms:modified xsi:type="dcterms:W3CDTF">2025-12-05T20:33:53Z</dcterms:modified>
</cp:coreProperties>
</file>