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sldIdLst>
    <p:sldId id="257" r:id="rId5"/>
    <p:sldId id="258" r:id="rId6"/>
    <p:sldId id="259"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19" autoAdjust="0"/>
  </p:normalViewPr>
  <p:slideViewPr>
    <p:cSldViewPr snapToGrid="0">
      <p:cViewPr varScale="1">
        <p:scale>
          <a:sx n="90" d="100"/>
          <a:sy n="90" d="100"/>
        </p:scale>
        <p:origin x="1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12/3/2020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12/3/2020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12/3/2020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12/3/2020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12/3/2020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12/3/2020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12/3/2020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1191" y="1020431"/>
            <a:ext cx="10993549" cy="1475013"/>
          </a:xfrm>
        </p:spPr>
        <p:txBody>
          <a:bodyPr>
            <a:normAutofit/>
          </a:bodyPr>
          <a:lstStyle/>
          <a:p>
            <a:r>
              <a:rPr lang="en-US" dirty="0"/>
              <a:t>Case Study Analysis</a:t>
            </a: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1194" y="2495445"/>
            <a:ext cx="10993546" cy="468233"/>
          </a:xfrm>
        </p:spPr>
        <p:txBody>
          <a:bodyPr>
            <a:normAutofit/>
          </a:bodyPr>
          <a:lstStyle/>
          <a:p>
            <a:endParaRPr lang="en-US" dirty="0"/>
          </a:p>
        </p:txBody>
      </p:sp>
      <p:sp>
        <p:nvSpPr>
          <p:cNvPr id="20" name="Rectangle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6" name="Picture 5" descr="abstract image">
            <a:extLst>
              <a:ext uri="{FF2B5EF4-FFF2-40B4-BE49-F238E27FC236}">
                <a16:creationId xmlns:a16="http://schemas.microsoft.com/office/drawing/2014/main" id="{F1A8C364-94D4-4630-BAD0-78722F347055}"/>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448733" y="3081867"/>
            <a:ext cx="11260667" cy="3310466"/>
          </a:xfrm>
          <a:prstGeom prst="rect">
            <a:avLst/>
          </a:prstGeom>
        </p:spPr>
      </p:pic>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p:txBody>
          <a:bodyPr/>
          <a:lstStyle/>
          <a:p>
            <a:r>
              <a:rPr lang="en-US" dirty="0"/>
              <a:t>Case Question: Tropicana</a:t>
            </a:r>
          </a:p>
        </p:txBody>
      </p:sp>
      <p:sp>
        <p:nvSpPr>
          <p:cNvPr id="5" name="Content Placeholder 4">
            <a:extLst>
              <a:ext uri="{FF2B5EF4-FFF2-40B4-BE49-F238E27FC236}">
                <a16:creationId xmlns:a16="http://schemas.microsoft.com/office/drawing/2014/main" id="{BC8DBFB3-CAE4-4196-8647-C95D38DA36A6}"/>
              </a:ext>
            </a:extLst>
          </p:cNvPr>
          <p:cNvSpPr>
            <a:spLocks noGrp="1"/>
          </p:cNvSpPr>
          <p:nvPr>
            <p:ph idx="1"/>
          </p:nvPr>
        </p:nvSpPr>
        <p:spPr/>
        <p:txBody>
          <a:bodyPr>
            <a:normAutofit lnSpcReduction="10000"/>
          </a:bodyPr>
          <a:lstStyle/>
          <a:p>
            <a:pPr marL="151200" marR="130810" indent="0" algn="just">
              <a:spcBef>
                <a:spcPts val="500"/>
              </a:spcBef>
              <a:spcAft>
                <a:spcPts val="500"/>
              </a:spcAft>
              <a:buNone/>
            </a:pPr>
            <a:r>
              <a:rPr lang="en-GB" sz="1800" dirty="0">
                <a:solidFill>
                  <a:schemeClr val="tx1"/>
                </a:solidFill>
                <a:effectLst/>
                <a:latin typeface="Times New Roman" panose="02020603050405020304" pitchFamily="18" charset="0"/>
                <a:ea typeface="Arial Unicode MS"/>
                <a:cs typeface="Arial Unicode MS"/>
              </a:rPr>
              <a:t>Soft drinks giant PepsiCo stepped out of the shadow of its fierce rival Coca-Cola by paying $3.3bn to buy Tropicana, the world's largest fruit juice business.</a:t>
            </a:r>
            <a:endParaRPr lang="en-GB" sz="1800" dirty="0">
              <a:solidFill>
                <a:schemeClr val="tx1"/>
              </a:solidFill>
              <a:effectLst/>
              <a:latin typeface="Verdana" panose="020B0604030504040204" pitchFamily="34" charset="0"/>
              <a:ea typeface="Arial Unicode MS"/>
              <a:cs typeface="Arial Unicode MS"/>
            </a:endParaRPr>
          </a:p>
          <a:p>
            <a:pPr marL="151200" marR="130810" indent="0" algn="just">
              <a:spcBef>
                <a:spcPts val="500"/>
              </a:spcBef>
              <a:spcAft>
                <a:spcPts val="500"/>
              </a:spcAft>
              <a:buNone/>
            </a:pPr>
            <a:r>
              <a:rPr lang="en-GB" sz="1800" dirty="0">
                <a:solidFill>
                  <a:schemeClr val="tx1"/>
                </a:solidFill>
                <a:effectLst/>
                <a:latin typeface="Times New Roman" panose="02020603050405020304" pitchFamily="18" charset="0"/>
                <a:ea typeface="Arial Unicode MS"/>
                <a:cs typeface="Arial Unicode MS"/>
              </a:rPr>
              <a:t>Tropicana is the runaway leader in chilled orange juice in the US and has 71% share of the freshly squeezed market, which has been growing by more than 8 per cent a year since 1993.</a:t>
            </a:r>
            <a:endParaRPr lang="en-GB" sz="1800" dirty="0">
              <a:solidFill>
                <a:schemeClr val="tx1"/>
              </a:solidFill>
              <a:effectLst/>
              <a:latin typeface="Verdana" panose="020B0604030504040204" pitchFamily="34" charset="0"/>
              <a:ea typeface="Arial Unicode MS"/>
              <a:cs typeface="Arial Unicode MS"/>
            </a:endParaRPr>
          </a:p>
          <a:p>
            <a:pPr marL="151200" marR="130810" indent="0" algn="just">
              <a:spcBef>
                <a:spcPts val="500"/>
              </a:spcBef>
              <a:spcAft>
                <a:spcPts val="500"/>
              </a:spcAft>
              <a:buNone/>
            </a:pPr>
            <a:r>
              <a:rPr lang="en-GB" sz="1800" dirty="0">
                <a:solidFill>
                  <a:schemeClr val="tx1"/>
                </a:solidFill>
                <a:effectLst/>
                <a:latin typeface="Times New Roman" panose="02020603050405020304" pitchFamily="18" charset="0"/>
                <a:ea typeface="Arial Unicode MS"/>
                <a:cs typeface="Arial Unicode MS"/>
              </a:rPr>
              <a:t>Tropicana, which had sales of $2bn last year, is also market leader in Britain, Canada, France and Belgium where freshly squeezed juice markets are growing by up to 20 per cent a year.</a:t>
            </a:r>
            <a:endParaRPr lang="en-GB" sz="1800" dirty="0">
              <a:solidFill>
                <a:schemeClr val="tx1"/>
              </a:solidFill>
              <a:effectLst/>
              <a:latin typeface="Verdana" panose="020B0604030504040204" pitchFamily="34" charset="0"/>
              <a:ea typeface="Arial Unicode MS"/>
              <a:cs typeface="Arial Unicode MS"/>
            </a:endParaRPr>
          </a:p>
          <a:p>
            <a:pPr marL="0" marR="130810" indent="0" algn="just">
              <a:buNone/>
            </a:pPr>
            <a:r>
              <a:rPr lang="en-GB" sz="1800" b="0" dirty="0">
                <a:solidFill>
                  <a:schemeClr val="tx1"/>
                </a:solidFill>
                <a:effectLst/>
                <a:latin typeface="Times New Roman" panose="02020603050405020304" pitchFamily="18" charset="0"/>
                <a:ea typeface="Arial Unicode MS"/>
                <a:cs typeface="Arial Unicode MS"/>
              </a:rPr>
              <a:t>Source</a:t>
            </a:r>
            <a:r>
              <a:rPr lang="en-GB" sz="1800" b="1" dirty="0">
                <a:solidFill>
                  <a:schemeClr val="tx1"/>
                </a:solidFill>
                <a:effectLst/>
                <a:latin typeface="Times New Roman" panose="02020603050405020304" pitchFamily="18" charset="0"/>
                <a:ea typeface="Arial Unicode MS"/>
                <a:cs typeface="Arial Unicode MS"/>
              </a:rPr>
              <a:t>: </a:t>
            </a:r>
            <a:r>
              <a:rPr lang="en-GB" sz="1800" b="0" dirty="0">
                <a:solidFill>
                  <a:schemeClr val="tx1"/>
                </a:solidFill>
                <a:effectLst/>
                <a:latin typeface="Times New Roman" panose="02020603050405020304" pitchFamily="18" charset="0"/>
                <a:ea typeface="Arial Unicode MS"/>
                <a:cs typeface="Arial Unicode MS"/>
              </a:rPr>
              <a:t>Electronic Telegraph</a:t>
            </a:r>
            <a:r>
              <a:rPr lang="en-GB" sz="1800" b="1" dirty="0">
                <a:solidFill>
                  <a:schemeClr val="tx1"/>
                </a:solidFill>
                <a:effectLst/>
                <a:latin typeface="Times New Roman" panose="02020603050405020304" pitchFamily="18" charset="0"/>
                <a:ea typeface="Arial Unicode MS"/>
                <a:cs typeface="Arial Unicode MS"/>
              </a:rPr>
              <a:t> Issue 1152. </a:t>
            </a:r>
            <a:endParaRPr lang="en-GB" sz="1800" b="1" dirty="0">
              <a:solidFill>
                <a:schemeClr val="tx1"/>
              </a:solidFill>
              <a:effectLst/>
              <a:latin typeface="Verdana" panose="020B0604030504040204" pitchFamily="34" charset="0"/>
              <a:ea typeface="Arial Unicode MS"/>
              <a:cs typeface="Arial Unicode MS"/>
            </a:endParaRPr>
          </a:p>
          <a:p>
            <a:pPr marL="0" marR="130810" indent="0" algn="just">
              <a:buNone/>
            </a:pPr>
            <a:r>
              <a:rPr lang="en-GB" sz="1800" b="1" dirty="0">
                <a:solidFill>
                  <a:schemeClr val="tx1"/>
                </a:solidFill>
                <a:effectLst/>
                <a:latin typeface="Times New Roman" panose="02020603050405020304" pitchFamily="18" charset="0"/>
                <a:ea typeface="Arial Unicode MS"/>
                <a:cs typeface="Arial Unicode MS"/>
              </a:rPr>
              <a:t>Required:</a:t>
            </a:r>
            <a:endParaRPr lang="en-GB" sz="1800" dirty="0">
              <a:solidFill>
                <a:schemeClr val="tx1"/>
              </a:solidFill>
              <a:effectLst/>
              <a:latin typeface="Verdana" panose="020B0604030504040204" pitchFamily="34" charset="0"/>
              <a:ea typeface="Arial Unicode MS"/>
              <a:cs typeface="Arial Unicode MS"/>
            </a:endParaRPr>
          </a:p>
          <a:p>
            <a:pPr marR="130810" algn="just"/>
            <a:r>
              <a:rPr lang="en-GB" sz="1800" b="1" dirty="0">
                <a:solidFill>
                  <a:schemeClr val="tx1"/>
                </a:solidFill>
                <a:effectLst/>
                <a:latin typeface="Times New Roman" panose="02020603050405020304" pitchFamily="18" charset="0"/>
                <a:ea typeface="Arial Unicode MS"/>
                <a:cs typeface="Arial Unicode MS"/>
              </a:rPr>
              <a:t>There is concern that the freshly squeezed juice market is about to become more competitive. You are required to advise Tropicana's new management team on future marketing strategy in its key markets.</a:t>
            </a:r>
            <a:endParaRPr lang="en-GB" sz="1800" b="1" dirty="0">
              <a:solidFill>
                <a:schemeClr val="tx1"/>
              </a:solidFill>
              <a:effectLst/>
              <a:latin typeface="Verdana" panose="020B0604030504040204" pitchFamily="34" charset="0"/>
              <a:ea typeface="Arial Unicode MS"/>
              <a:cs typeface="Arial Unicode MS"/>
            </a:endParaRPr>
          </a:p>
          <a:p>
            <a:endParaRPr lang="en-GB" dirty="0"/>
          </a:p>
        </p:txBody>
      </p:sp>
    </p:spTree>
    <p:extLst>
      <p:ext uri="{BB962C8B-B14F-4D97-AF65-F5344CB8AC3E}">
        <p14:creationId xmlns:p14="http://schemas.microsoft.com/office/powerpoint/2010/main" val="263784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DBF0B-C9CB-411F-B76C-FE8EA0F40958}"/>
              </a:ext>
            </a:extLst>
          </p:cNvPr>
          <p:cNvSpPr>
            <a:spLocks noGrp="1"/>
          </p:cNvSpPr>
          <p:nvPr>
            <p:ph type="title"/>
          </p:nvPr>
        </p:nvSpPr>
        <p:spPr/>
        <p:txBody>
          <a:bodyPr/>
          <a:lstStyle/>
          <a:p>
            <a:r>
              <a:rPr lang="en-GB" dirty="0"/>
              <a:t>Marketing Plan</a:t>
            </a:r>
          </a:p>
        </p:txBody>
      </p:sp>
      <p:sp>
        <p:nvSpPr>
          <p:cNvPr id="3" name="Content Placeholder 2">
            <a:extLst>
              <a:ext uri="{FF2B5EF4-FFF2-40B4-BE49-F238E27FC236}">
                <a16:creationId xmlns:a16="http://schemas.microsoft.com/office/drawing/2014/main" id="{F9081A42-A8C8-4DD6-BF2B-53B486405A13}"/>
              </a:ext>
            </a:extLst>
          </p:cNvPr>
          <p:cNvSpPr>
            <a:spLocks noGrp="1"/>
          </p:cNvSpPr>
          <p:nvPr>
            <p:ph idx="1"/>
          </p:nvPr>
        </p:nvSpPr>
        <p:spPr/>
        <p:txBody>
          <a:bodyPr>
            <a:normAutofit lnSpcReduction="10000"/>
          </a:bodyPr>
          <a:lstStyle/>
          <a:p>
            <a:pPr marL="342900" lvl="0" indent="-342900" fontAlgn="base">
              <a:spcAft>
                <a:spcPts val="0"/>
              </a:spcAft>
              <a:buFont typeface="+mj-lt"/>
              <a:buAutoNum type="arabicPeriod"/>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Conduct a PESTLE analysis</a:t>
            </a:r>
            <a:endParaRPr lang="en-GB" sz="16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 </a:t>
            </a:r>
          </a:p>
          <a:p>
            <a:pPr mar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2. Relate the Porter’s 5 Forces model</a:t>
            </a:r>
            <a:endParaRPr lang="en-GB" sz="1600" dirty="0">
              <a:effectLst/>
              <a:latin typeface="Times New Roman" panose="02020603050405020304" pitchFamily="18" charset="0"/>
              <a:ea typeface="Times New Roman" panose="02020603050405020304" pitchFamily="18" charset="0"/>
            </a:endParaRPr>
          </a:p>
          <a:p>
            <a:pPr marL="0" indent="0" fontAlgn="base">
              <a:spcAft>
                <a:spcPts val="0"/>
              </a:spcAft>
              <a:buNone/>
            </a:pPr>
            <a:endPar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endParaRPr>
          </a:p>
          <a:p>
            <a:pPr mar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3. Conduct a SWOT Analysis</a:t>
            </a:r>
            <a:endParaRPr lang="en-GB" sz="1600" dirty="0">
              <a:effectLst/>
              <a:latin typeface="Times New Roman" panose="02020603050405020304" pitchFamily="18" charset="0"/>
              <a:ea typeface="Times New Roman" panose="02020603050405020304" pitchFamily="18" charset="0"/>
            </a:endParaRPr>
          </a:p>
          <a:p>
            <a:pPr marL="0" indent="0" fontAlgn="base">
              <a:spcAft>
                <a:spcPts val="0"/>
              </a:spcAft>
              <a:buNone/>
            </a:pPr>
            <a:endParaRPr lang="en-GB" sz="1600" dirty="0">
              <a:effectLst/>
              <a:latin typeface="Times New Roman" panose="02020603050405020304" pitchFamily="18" charset="0"/>
              <a:ea typeface="Times New Roman" panose="02020603050405020304" pitchFamily="18" charset="0"/>
            </a:endParaRPr>
          </a:p>
          <a:p>
            <a:pPr marL="0" lv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4. What are the main objectives </a:t>
            </a:r>
            <a:r>
              <a:rPr lang="en-GB" sz="1600" b="1" dirty="0">
                <a:solidFill>
                  <a:srgbClr val="000000"/>
                </a:solidFill>
                <a:latin typeface="Verdana" panose="020B0604030504040204" pitchFamily="34" charset="0"/>
                <a:ea typeface="Times New Roman" panose="02020603050405020304" pitchFamily="18" charset="0"/>
                <a:cs typeface="Segoe UI" panose="020B0502040204020203" pitchFamily="34" charset="0"/>
              </a:rPr>
              <a:t>of</a:t>
            </a: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 Tropicana</a:t>
            </a:r>
            <a:endParaRPr lang="en-GB" sz="1600" dirty="0">
              <a:effectLst/>
              <a:latin typeface="Times New Roman" panose="02020603050405020304" pitchFamily="18" charset="0"/>
              <a:ea typeface="Times New Roman" panose="02020603050405020304" pitchFamily="18" charset="0"/>
            </a:endParaRPr>
          </a:p>
          <a:p>
            <a:pPr fontAlgn="base">
              <a:spcAft>
                <a:spcPts val="0"/>
              </a:spcAft>
            </a:pPr>
            <a:endParaRPr lang="en-GB" sz="16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5. Determine Segmentation, Targeting and Positioning for </a:t>
            </a:r>
            <a:r>
              <a:rPr lang="en-GB" sz="1600" b="1" dirty="0">
                <a:solidFill>
                  <a:srgbClr val="000000"/>
                </a:solidFill>
                <a:latin typeface="Verdana" panose="020B0604030504040204" pitchFamily="34" charset="0"/>
                <a:ea typeface="Times New Roman" panose="02020603050405020304" pitchFamily="18" charset="0"/>
                <a:cs typeface="Segoe UI" panose="020B0502040204020203" pitchFamily="34" charset="0"/>
              </a:rPr>
              <a:t>Tropicana</a:t>
            </a:r>
            <a:endParaRPr lang="en-GB" sz="1600" dirty="0">
              <a:effectLst/>
              <a:latin typeface="Times New Roman" panose="02020603050405020304" pitchFamily="18" charset="0"/>
              <a:ea typeface="Times New Roman" panose="02020603050405020304" pitchFamily="18" charset="0"/>
            </a:endParaRPr>
          </a:p>
          <a:p>
            <a:pPr marL="0" lvl="0" indent="0" fontAlgn="base">
              <a:spcAft>
                <a:spcPts val="0"/>
              </a:spcAft>
              <a:buNone/>
            </a:pPr>
            <a:endParaRPr lang="en-GB" sz="16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 </a:t>
            </a:r>
            <a:endParaRPr lang="en-GB" sz="16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6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6. Determine the Marketing Mix strategies for </a:t>
            </a:r>
            <a:r>
              <a:rPr lang="en-GB" sz="1600" b="1" dirty="0">
                <a:solidFill>
                  <a:srgbClr val="000000"/>
                </a:solidFill>
                <a:latin typeface="Verdana" panose="020B0604030504040204" pitchFamily="34" charset="0"/>
                <a:ea typeface="Times New Roman" panose="02020603050405020304" pitchFamily="18" charset="0"/>
                <a:cs typeface="Segoe UI" panose="020B0502040204020203" pitchFamily="34" charset="0"/>
              </a:rPr>
              <a:t>Tropicana</a:t>
            </a:r>
            <a:endParaRPr lang="en-GB" sz="1600" dirty="0">
              <a:effectLst/>
              <a:latin typeface="Times New Roman" panose="02020603050405020304" pitchFamily="18" charset="0"/>
              <a:ea typeface="Times New Roman" panose="02020603050405020304" pitchFamily="18" charset="0"/>
            </a:endParaRPr>
          </a:p>
          <a:p>
            <a:pPr marL="0" lvl="0" indent="0" fontAlgn="base">
              <a:spcAft>
                <a:spcPts val="0"/>
              </a:spcAft>
              <a:buNone/>
            </a:pPr>
            <a:endParaRPr lang="en-GB" sz="16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611438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BCCED-1423-4C75-8ED0-BF2EF4BE2185}"/>
              </a:ext>
            </a:extLst>
          </p:cNvPr>
          <p:cNvSpPr>
            <a:spLocks noGrp="1"/>
          </p:cNvSpPr>
          <p:nvPr>
            <p:ph type="title"/>
          </p:nvPr>
        </p:nvSpPr>
        <p:spPr/>
        <p:txBody>
          <a:bodyPr/>
          <a:lstStyle/>
          <a:p>
            <a:r>
              <a:rPr lang="en-GB" dirty="0"/>
              <a:t>Case Question: Lego</a:t>
            </a:r>
          </a:p>
        </p:txBody>
      </p:sp>
      <p:sp>
        <p:nvSpPr>
          <p:cNvPr id="3" name="Content Placeholder 2">
            <a:extLst>
              <a:ext uri="{FF2B5EF4-FFF2-40B4-BE49-F238E27FC236}">
                <a16:creationId xmlns:a16="http://schemas.microsoft.com/office/drawing/2014/main" id="{96300D00-FC64-4473-AD52-D25FE562DB91}"/>
              </a:ext>
            </a:extLst>
          </p:cNvPr>
          <p:cNvSpPr>
            <a:spLocks noGrp="1"/>
          </p:cNvSpPr>
          <p:nvPr>
            <p:ph idx="1"/>
          </p:nvPr>
        </p:nvSpPr>
        <p:spPr>
          <a:xfrm>
            <a:off x="581192" y="2009553"/>
            <a:ext cx="11029615" cy="3965797"/>
          </a:xfrm>
        </p:spPr>
        <p:txBody>
          <a:bodyPr>
            <a:normAutofit fontScale="92500" lnSpcReduction="20000"/>
          </a:bodyPr>
          <a:lstStyle/>
          <a:p>
            <a:pPr marL="151200" marR="245110" indent="0" algn="just">
              <a:spcBef>
                <a:spcPts val="500"/>
              </a:spcBef>
              <a:spcAft>
                <a:spcPts val="500"/>
              </a:spcAft>
              <a:buNone/>
            </a:pPr>
            <a:r>
              <a:rPr lang="en-GB" sz="1800" dirty="0">
                <a:solidFill>
                  <a:schemeClr val="tx1"/>
                </a:solidFill>
                <a:effectLst/>
                <a:latin typeface="Times New Roman" panose="02020603050405020304" pitchFamily="18" charset="0"/>
                <a:ea typeface="Arial Unicode MS"/>
                <a:cs typeface="Arial Unicode MS"/>
              </a:rPr>
              <a:t>Few toy brands can claim to have caught the imagination of as many children as Lego, the plastic studded brick which children use to assemble models. Since the first plastic brick was introduced in 1949, the family-run business has sold more than 200 billion bricks in over 140 countries.</a:t>
            </a:r>
            <a:endParaRPr lang="en-GB" sz="1800" dirty="0">
              <a:solidFill>
                <a:schemeClr val="tx1"/>
              </a:solidFill>
              <a:effectLst/>
              <a:latin typeface="Verdana" panose="020B0604030504040204" pitchFamily="34" charset="0"/>
              <a:ea typeface="Arial Unicode MS"/>
              <a:cs typeface="Arial Unicode MS"/>
            </a:endParaRPr>
          </a:p>
          <a:p>
            <a:pPr marL="151200" marR="245110" indent="0" algn="just">
              <a:spcBef>
                <a:spcPts val="500"/>
              </a:spcBef>
              <a:spcAft>
                <a:spcPts val="500"/>
              </a:spcAft>
              <a:buNone/>
            </a:pPr>
            <a:r>
              <a:rPr lang="en-GB" sz="1800" dirty="0">
                <a:solidFill>
                  <a:schemeClr val="tx1"/>
                </a:solidFill>
                <a:effectLst/>
                <a:latin typeface="Times New Roman" panose="02020603050405020304" pitchFamily="18" charset="0"/>
                <a:ea typeface="Arial Unicode MS"/>
                <a:cs typeface="Arial Unicode MS"/>
              </a:rPr>
              <a:t>In 1998 Lego recorded its first loss, despite a global market share of the construction toy market of 80%. It is apparent that competition from multimedia toys and the emergence of other brands of plastic construction toys, such as </a:t>
            </a:r>
            <a:r>
              <a:rPr lang="en-GB" sz="1800" dirty="0" err="1">
                <a:solidFill>
                  <a:schemeClr val="tx1"/>
                </a:solidFill>
                <a:effectLst/>
                <a:latin typeface="Times New Roman" panose="02020603050405020304" pitchFamily="18" charset="0"/>
                <a:ea typeface="Arial Unicode MS"/>
                <a:cs typeface="Arial Unicode MS"/>
              </a:rPr>
              <a:t>K'nex</a:t>
            </a:r>
            <a:r>
              <a:rPr lang="en-GB" sz="1800" dirty="0">
                <a:solidFill>
                  <a:schemeClr val="tx1"/>
                </a:solidFill>
                <a:effectLst/>
                <a:latin typeface="Times New Roman" panose="02020603050405020304" pitchFamily="18" charset="0"/>
                <a:ea typeface="Arial Unicode MS"/>
                <a:cs typeface="Arial Unicode MS"/>
              </a:rPr>
              <a:t> and Mega </a:t>
            </a:r>
            <a:r>
              <a:rPr lang="en-GB" sz="1800" dirty="0" err="1">
                <a:solidFill>
                  <a:schemeClr val="tx1"/>
                </a:solidFill>
                <a:effectLst/>
                <a:latin typeface="Times New Roman" panose="02020603050405020304" pitchFamily="18" charset="0"/>
                <a:ea typeface="Arial Unicode MS"/>
                <a:cs typeface="Arial Unicode MS"/>
              </a:rPr>
              <a:t>Bloks</a:t>
            </a:r>
            <a:r>
              <a:rPr lang="en-GB" sz="1800" dirty="0">
                <a:solidFill>
                  <a:schemeClr val="tx1"/>
                </a:solidFill>
                <a:effectLst/>
                <a:latin typeface="Times New Roman" panose="02020603050405020304" pitchFamily="18" charset="0"/>
                <a:ea typeface="Arial Unicode MS"/>
                <a:cs typeface="Arial Unicode MS"/>
              </a:rPr>
              <a:t>, had caught Lego unaware.</a:t>
            </a:r>
            <a:endParaRPr lang="en-GB" sz="1800" dirty="0">
              <a:solidFill>
                <a:schemeClr val="tx1"/>
              </a:solidFill>
              <a:effectLst/>
              <a:latin typeface="Verdana" panose="020B0604030504040204" pitchFamily="34" charset="0"/>
              <a:ea typeface="Arial Unicode MS"/>
              <a:cs typeface="Arial Unicode MS"/>
            </a:endParaRPr>
          </a:p>
          <a:p>
            <a:pPr marL="151200" marR="245110" indent="0" algn="just">
              <a:spcBef>
                <a:spcPts val="500"/>
              </a:spcBef>
              <a:spcAft>
                <a:spcPts val="500"/>
              </a:spcAft>
              <a:buNone/>
            </a:pPr>
            <a:r>
              <a:rPr lang="en-GB" sz="1800" dirty="0">
                <a:solidFill>
                  <a:schemeClr val="tx1"/>
                </a:solidFill>
                <a:effectLst/>
                <a:latin typeface="Times New Roman" panose="02020603050405020304" pitchFamily="18" charset="0"/>
                <a:ea typeface="Arial Unicode MS"/>
                <a:cs typeface="Arial Unicode MS"/>
              </a:rPr>
              <a:t>Further, a toy industry source said: ‘Nowadays the core Lego brands have a short appeal to children. They seem to be growing up much quicker and by the age of three are discarding Lego for Action Man or the equivalent. By the age of eight, children are hooked by </a:t>
            </a:r>
            <a:r>
              <a:rPr lang="en-GB" sz="1800" dirty="0" err="1">
                <a:solidFill>
                  <a:schemeClr val="tx1"/>
                </a:solidFill>
                <a:effectLst/>
                <a:latin typeface="Times New Roman" panose="02020603050405020304" pitchFamily="18" charset="0"/>
                <a:ea typeface="Arial Unicode MS"/>
                <a:cs typeface="Arial Unicode MS"/>
              </a:rPr>
              <a:t>shoot'em</a:t>
            </a:r>
            <a:r>
              <a:rPr lang="en-GB" sz="1800" dirty="0">
                <a:solidFill>
                  <a:schemeClr val="tx1"/>
                </a:solidFill>
                <a:effectLst/>
                <a:latin typeface="Times New Roman" panose="02020603050405020304" pitchFamily="18" charset="0"/>
                <a:ea typeface="Arial Unicode MS"/>
                <a:cs typeface="Arial Unicode MS"/>
              </a:rPr>
              <a:t> computer software’.</a:t>
            </a:r>
            <a:endParaRPr lang="en-GB" sz="1800" dirty="0">
              <a:solidFill>
                <a:schemeClr val="tx1"/>
              </a:solidFill>
              <a:effectLst/>
              <a:latin typeface="Verdana" panose="020B0604030504040204" pitchFamily="34" charset="0"/>
              <a:ea typeface="Arial Unicode MS"/>
              <a:cs typeface="Arial Unicode MS"/>
            </a:endParaRPr>
          </a:p>
          <a:p>
            <a:pPr marL="151200" marR="245110" indent="0" algn="just">
              <a:spcBef>
                <a:spcPts val="500"/>
              </a:spcBef>
              <a:spcAft>
                <a:spcPts val="500"/>
              </a:spcAft>
              <a:buNone/>
            </a:pPr>
            <a:r>
              <a:rPr lang="en-GB" sz="1800" b="1" dirty="0">
                <a:solidFill>
                  <a:schemeClr val="tx1"/>
                </a:solidFill>
                <a:effectLst/>
                <a:latin typeface="Times New Roman" panose="02020603050405020304" pitchFamily="18" charset="0"/>
                <a:ea typeface="Arial Unicode MS"/>
                <a:cs typeface="Arial Unicode MS"/>
              </a:rPr>
              <a:t>Source: </a:t>
            </a:r>
            <a:r>
              <a:rPr lang="en-GB" sz="1800" dirty="0">
                <a:solidFill>
                  <a:schemeClr val="tx1"/>
                </a:solidFill>
                <a:effectLst/>
                <a:latin typeface="Times New Roman" panose="02020603050405020304" pitchFamily="18" charset="0"/>
                <a:ea typeface="Arial Unicode MS"/>
                <a:cs typeface="Arial Unicode MS"/>
              </a:rPr>
              <a:t>based on an extract from </a:t>
            </a:r>
            <a:r>
              <a:rPr lang="en-GB" sz="1800" b="0" dirty="0">
                <a:solidFill>
                  <a:schemeClr val="tx1"/>
                </a:solidFill>
                <a:effectLst/>
                <a:latin typeface="Times New Roman" panose="02020603050405020304" pitchFamily="18" charset="0"/>
                <a:ea typeface="Arial Unicode MS"/>
                <a:cs typeface="Arial Unicode MS"/>
              </a:rPr>
              <a:t>Marketing Week</a:t>
            </a:r>
            <a:endParaRPr lang="en-GB" sz="1800" b="1" dirty="0">
              <a:solidFill>
                <a:schemeClr val="tx1"/>
              </a:solidFill>
              <a:effectLst/>
              <a:latin typeface="Verdana" panose="020B0604030504040204" pitchFamily="34" charset="0"/>
              <a:ea typeface="Arial Unicode MS"/>
              <a:cs typeface="Arial Unicode MS"/>
            </a:endParaRPr>
          </a:p>
          <a:p>
            <a:pPr marR="245110" algn="just"/>
            <a:r>
              <a:rPr lang="en-GB" sz="1800" b="1" dirty="0">
                <a:solidFill>
                  <a:schemeClr val="tx1"/>
                </a:solidFill>
                <a:effectLst/>
                <a:latin typeface="Times New Roman" panose="02020603050405020304" pitchFamily="18" charset="0"/>
                <a:ea typeface="Arial Unicode MS"/>
                <a:cs typeface="Arial Unicode MS"/>
              </a:rPr>
              <a:t>Consider a situation in which market forecasters predict no growth in the construction toy sector over the next two to three years. Describe the marketing strategies Lego might use to maintain its market share in the construction toy sector in light of the above.</a:t>
            </a:r>
            <a:endParaRPr lang="en-GB" sz="1800" b="1" dirty="0">
              <a:solidFill>
                <a:schemeClr val="tx1"/>
              </a:solidFill>
              <a:effectLst/>
              <a:latin typeface="Verdana" panose="020B0604030504040204" pitchFamily="34" charset="0"/>
              <a:ea typeface="Arial Unicode MS"/>
              <a:cs typeface="Arial Unicode MS"/>
            </a:endParaRPr>
          </a:p>
          <a:p>
            <a:endParaRPr lang="en-GB" dirty="0"/>
          </a:p>
        </p:txBody>
      </p:sp>
    </p:spTree>
    <p:extLst>
      <p:ext uri="{BB962C8B-B14F-4D97-AF65-F5344CB8AC3E}">
        <p14:creationId xmlns:p14="http://schemas.microsoft.com/office/powerpoint/2010/main" val="4183445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89453-030C-42E9-996F-75E8292C9A2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31F9C8F-D2E1-4EAF-8F11-9FCF4B19151D}"/>
              </a:ext>
            </a:extLst>
          </p:cNvPr>
          <p:cNvSpPr>
            <a:spLocks noGrp="1"/>
          </p:cNvSpPr>
          <p:nvPr>
            <p:ph idx="1"/>
          </p:nvPr>
        </p:nvSpPr>
        <p:spPr/>
        <p:txBody>
          <a:bodyPr>
            <a:normAutofit fontScale="92500" lnSpcReduction="20000"/>
          </a:bodyPr>
          <a:lstStyle/>
          <a:p>
            <a:pPr marL="342900" lvl="0" indent="-342900" fontAlgn="base">
              <a:spcAft>
                <a:spcPts val="0"/>
              </a:spcAft>
              <a:buFont typeface="+mj-lt"/>
              <a:buAutoNum type="arabicPeriod"/>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Conduct a PESTLE analysis</a:t>
            </a:r>
            <a:endParaRPr lang="en-GB" sz="18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 </a:t>
            </a:r>
          </a:p>
          <a:p>
            <a:pPr mar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2. Relate the Porter’s 5 Forces model</a:t>
            </a:r>
            <a:endParaRPr lang="en-GB" sz="1800" dirty="0">
              <a:effectLst/>
              <a:latin typeface="Times New Roman" panose="02020603050405020304" pitchFamily="18" charset="0"/>
              <a:ea typeface="Times New Roman" panose="02020603050405020304" pitchFamily="18" charset="0"/>
            </a:endParaRPr>
          </a:p>
          <a:p>
            <a:pPr marL="0" indent="0" fontAlgn="base">
              <a:spcAft>
                <a:spcPts val="0"/>
              </a:spcAft>
              <a:buNone/>
            </a:pPr>
            <a:endPar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endParaRPr>
          </a:p>
          <a:p>
            <a:pPr mar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3. Conduct a SWOT Analysis</a:t>
            </a:r>
            <a:endParaRPr lang="en-GB" sz="1800" dirty="0">
              <a:effectLst/>
              <a:latin typeface="Times New Roman" panose="02020603050405020304" pitchFamily="18" charset="0"/>
              <a:ea typeface="Times New Roman" panose="02020603050405020304" pitchFamily="18" charset="0"/>
            </a:endParaRPr>
          </a:p>
          <a:p>
            <a:pPr marL="0" indent="0" fontAlgn="base">
              <a:spcAft>
                <a:spcPts val="0"/>
              </a:spcAft>
              <a:buNone/>
            </a:pPr>
            <a:endParaRPr lang="en-GB" sz="1800" dirty="0">
              <a:effectLst/>
              <a:latin typeface="Times New Roman" panose="02020603050405020304" pitchFamily="18" charset="0"/>
              <a:ea typeface="Times New Roman" panose="02020603050405020304" pitchFamily="18" charset="0"/>
            </a:endParaRPr>
          </a:p>
          <a:p>
            <a:pPr marL="0" lv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4. What are the main objectives </a:t>
            </a:r>
            <a:r>
              <a:rPr lang="en-GB" sz="1800" b="1" dirty="0">
                <a:solidFill>
                  <a:srgbClr val="000000"/>
                </a:solidFill>
                <a:latin typeface="Verdana" panose="020B0604030504040204" pitchFamily="34" charset="0"/>
                <a:ea typeface="Times New Roman" panose="02020603050405020304" pitchFamily="18" charset="0"/>
                <a:cs typeface="Segoe UI" panose="020B0502040204020203" pitchFamily="34" charset="0"/>
              </a:rPr>
              <a:t>of</a:t>
            </a: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 Lego</a:t>
            </a:r>
            <a:endParaRPr lang="en-GB" sz="1800" dirty="0">
              <a:effectLst/>
              <a:latin typeface="Times New Roman" panose="02020603050405020304" pitchFamily="18" charset="0"/>
              <a:ea typeface="Times New Roman" panose="02020603050405020304" pitchFamily="18" charset="0"/>
            </a:endParaRPr>
          </a:p>
          <a:p>
            <a:pPr fontAlgn="base">
              <a:spcAft>
                <a:spcPts val="0"/>
              </a:spcAft>
            </a:pPr>
            <a:endParaRPr lang="en-GB" sz="18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5. Determine Segmentation, Targeting and Positioning for Lego</a:t>
            </a:r>
            <a:endParaRPr lang="en-GB" sz="1800" dirty="0">
              <a:effectLst/>
              <a:latin typeface="Times New Roman" panose="02020603050405020304" pitchFamily="18" charset="0"/>
              <a:ea typeface="Times New Roman" panose="02020603050405020304" pitchFamily="18" charset="0"/>
            </a:endParaRPr>
          </a:p>
          <a:p>
            <a:pPr marL="0" lvl="0" indent="0" fontAlgn="base">
              <a:spcAft>
                <a:spcPts val="0"/>
              </a:spcAft>
              <a:buNone/>
            </a:pPr>
            <a:endParaRPr lang="en-GB" sz="18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 </a:t>
            </a:r>
            <a:endParaRPr lang="en-GB" sz="1800" dirty="0">
              <a:effectLst/>
              <a:latin typeface="Times New Roman" panose="02020603050405020304" pitchFamily="18" charset="0"/>
              <a:ea typeface="Times New Roman" panose="02020603050405020304" pitchFamily="18" charset="0"/>
            </a:endParaRPr>
          </a:p>
          <a:p>
            <a:pPr marL="0" indent="0" fontAlgn="base">
              <a:spcAft>
                <a:spcPts val="0"/>
              </a:spcAft>
              <a:buNone/>
            </a:pPr>
            <a:r>
              <a:rPr lang="en-GB" sz="1800" b="1" dirty="0">
                <a:solidFill>
                  <a:srgbClr val="000000"/>
                </a:solidFill>
                <a:effectLst/>
                <a:latin typeface="Verdana" panose="020B0604030504040204" pitchFamily="34" charset="0"/>
                <a:ea typeface="Times New Roman" panose="02020603050405020304" pitchFamily="18" charset="0"/>
                <a:cs typeface="Segoe UI" panose="020B0502040204020203" pitchFamily="34" charset="0"/>
              </a:rPr>
              <a:t>6. Determine the Marketing Mix strategies for Lego</a:t>
            </a:r>
            <a:endParaRPr lang="en-GB" sz="1800" dirty="0">
              <a:effectLst/>
              <a:latin typeface="Times New Roman" panose="02020603050405020304" pitchFamily="18" charset="0"/>
              <a:ea typeface="Times New Roman" panose="02020603050405020304" pitchFamily="18" charset="0"/>
            </a:endParaRPr>
          </a:p>
          <a:p>
            <a:pPr marL="342900" indent="-342900">
              <a:buFont typeface="+mj-lt"/>
              <a:buAutoNum type="arabicPeriod"/>
            </a:pPr>
            <a:endParaRPr lang="en-GB" dirty="0"/>
          </a:p>
        </p:txBody>
      </p:sp>
    </p:spTree>
    <p:extLst>
      <p:ext uri="{BB962C8B-B14F-4D97-AF65-F5344CB8AC3E}">
        <p14:creationId xmlns:p14="http://schemas.microsoft.com/office/powerpoint/2010/main" val="1323555752"/>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3.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{F268BEC9-A147-4A28-8F31-93E8BB46E5F2}tf33552983_win32</Template>
  <TotalTime>43</TotalTime>
  <Words>477</Words>
  <Application>Microsoft Office PowerPoint</Application>
  <PresentationFormat>Widescreen</PresentationFormat>
  <Paragraphs>39</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Franklin Gothic Book</vt:lpstr>
      <vt:lpstr>Franklin Gothic Demi</vt:lpstr>
      <vt:lpstr>Times New Roman</vt:lpstr>
      <vt:lpstr>Verdana</vt:lpstr>
      <vt:lpstr>Wingdings 2</vt:lpstr>
      <vt:lpstr>DividendVTI</vt:lpstr>
      <vt:lpstr>Case Study Analysis</vt:lpstr>
      <vt:lpstr>Case Question: Tropicana</vt:lpstr>
      <vt:lpstr>Marketing Plan</vt:lpstr>
      <vt:lpstr>Case Question: Lego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Study Analysis</dc:title>
  <dc:creator>Tushara Balendran</dc:creator>
  <cp:lastModifiedBy>Tushara Balendran</cp:lastModifiedBy>
  <cp:revision>9</cp:revision>
  <dcterms:created xsi:type="dcterms:W3CDTF">2020-11-25T13:02:25Z</dcterms:created>
  <dcterms:modified xsi:type="dcterms:W3CDTF">2020-12-03T08:54:47Z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