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1"/>
  </p:notesMasterIdLst>
  <p:handoutMasterIdLst>
    <p:handoutMasterId r:id="rId22"/>
  </p:handoutMasterIdLst>
  <p:sldIdLst>
    <p:sldId id="297" r:id="rId2"/>
    <p:sldId id="356" r:id="rId3"/>
    <p:sldId id="357" r:id="rId4"/>
    <p:sldId id="360" r:id="rId5"/>
    <p:sldId id="337" r:id="rId6"/>
    <p:sldId id="338" r:id="rId7"/>
    <p:sldId id="340" r:id="rId8"/>
    <p:sldId id="341" r:id="rId9"/>
    <p:sldId id="353" r:id="rId10"/>
    <p:sldId id="343" r:id="rId11"/>
    <p:sldId id="344" r:id="rId12"/>
    <p:sldId id="355" r:id="rId13"/>
    <p:sldId id="354" r:id="rId14"/>
    <p:sldId id="345" r:id="rId15"/>
    <p:sldId id="363" r:id="rId16"/>
    <p:sldId id="358" r:id="rId17"/>
    <p:sldId id="361" r:id="rId18"/>
    <p:sldId id="362" r:id="rId19"/>
    <p:sldId id="346" r:id="rId2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12" autoAdjust="0"/>
    <p:restoredTop sz="94660"/>
  </p:normalViewPr>
  <p:slideViewPr>
    <p:cSldViewPr>
      <p:cViewPr varScale="1">
        <p:scale>
          <a:sx n="108" d="100"/>
          <a:sy n="108" d="100"/>
        </p:scale>
        <p:origin x="200" y="1200"/>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24F5B9-02D0-4F81-B81F-F647FF6F789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320464E-483E-4909-8878-EE80347B727D}">
      <dgm:prSet/>
      <dgm:spPr/>
      <dgm:t>
        <a:bodyPr/>
        <a:lstStyle/>
        <a:p>
          <a:r>
            <a:rPr lang="en-GB"/>
            <a:t>Qualitative research design</a:t>
          </a:r>
          <a:endParaRPr lang="en-US"/>
        </a:p>
      </dgm:t>
    </dgm:pt>
    <dgm:pt modelId="{12C5519E-BEB2-487A-BEAA-93D645CBC0DD}" type="parTrans" cxnId="{AA793CB4-4F5C-4A17-9519-C72A6B4A70B3}">
      <dgm:prSet/>
      <dgm:spPr/>
      <dgm:t>
        <a:bodyPr/>
        <a:lstStyle/>
        <a:p>
          <a:endParaRPr lang="en-US"/>
        </a:p>
      </dgm:t>
    </dgm:pt>
    <dgm:pt modelId="{A19FEB22-7706-4782-8ADD-1A50CF09491B}" type="sibTrans" cxnId="{AA793CB4-4F5C-4A17-9519-C72A6B4A70B3}">
      <dgm:prSet/>
      <dgm:spPr/>
      <dgm:t>
        <a:bodyPr/>
        <a:lstStyle/>
        <a:p>
          <a:endParaRPr lang="en-US"/>
        </a:p>
      </dgm:t>
    </dgm:pt>
    <dgm:pt modelId="{090BF0B5-AEB4-46D5-8152-FED49794378C}">
      <dgm:prSet/>
      <dgm:spPr/>
      <dgm:t>
        <a:bodyPr/>
        <a:lstStyle/>
        <a:p>
          <a:r>
            <a:rPr lang="en-GB"/>
            <a:t>Briefing Assignment 2 – Research proposal</a:t>
          </a:r>
          <a:endParaRPr lang="en-US"/>
        </a:p>
      </dgm:t>
    </dgm:pt>
    <dgm:pt modelId="{FECD55A4-EB5E-48E8-9140-491145B48F49}" type="parTrans" cxnId="{49CEFCB8-E7BF-4351-806C-04C50BDFFFE6}">
      <dgm:prSet/>
      <dgm:spPr/>
      <dgm:t>
        <a:bodyPr/>
        <a:lstStyle/>
        <a:p>
          <a:endParaRPr lang="en-US"/>
        </a:p>
      </dgm:t>
    </dgm:pt>
    <dgm:pt modelId="{0BE06406-0A71-4935-AA73-E7235F5BBBC9}" type="sibTrans" cxnId="{49CEFCB8-E7BF-4351-806C-04C50BDFFFE6}">
      <dgm:prSet/>
      <dgm:spPr/>
      <dgm:t>
        <a:bodyPr/>
        <a:lstStyle/>
        <a:p>
          <a:endParaRPr lang="en-US"/>
        </a:p>
      </dgm:t>
    </dgm:pt>
    <dgm:pt modelId="{6B9F6293-09C6-4CDE-A119-E2FAF1E0C13A}">
      <dgm:prSet/>
      <dgm:spPr/>
      <dgm:t>
        <a:bodyPr/>
        <a:lstStyle/>
        <a:p>
          <a:r>
            <a:rPr lang="en-GB"/>
            <a:t>Conducting research in finding peer reviewed journal articles</a:t>
          </a:r>
          <a:endParaRPr lang="en-US"/>
        </a:p>
      </dgm:t>
    </dgm:pt>
    <dgm:pt modelId="{CAB233FD-0A31-4C1A-81F6-301F41AE961F}" type="parTrans" cxnId="{BB1D50D9-1DE0-42A8-AF00-4809BC519586}">
      <dgm:prSet/>
      <dgm:spPr/>
      <dgm:t>
        <a:bodyPr/>
        <a:lstStyle/>
        <a:p>
          <a:endParaRPr lang="en-US"/>
        </a:p>
      </dgm:t>
    </dgm:pt>
    <dgm:pt modelId="{80E47564-3094-4FB2-BF8F-8BB8556ABE1E}" type="sibTrans" cxnId="{BB1D50D9-1DE0-42A8-AF00-4809BC519586}">
      <dgm:prSet/>
      <dgm:spPr/>
      <dgm:t>
        <a:bodyPr/>
        <a:lstStyle/>
        <a:p>
          <a:endParaRPr lang="en-US"/>
        </a:p>
      </dgm:t>
    </dgm:pt>
    <dgm:pt modelId="{6519221D-87DE-4F5E-8C68-E2BAA068DFE6}">
      <dgm:prSet/>
      <dgm:spPr/>
      <dgm:t>
        <a:bodyPr/>
        <a:lstStyle/>
        <a:p>
          <a:r>
            <a:rPr lang="en-GB"/>
            <a:t>Discuss ethical considerations in research </a:t>
          </a:r>
          <a:endParaRPr lang="en-US"/>
        </a:p>
      </dgm:t>
    </dgm:pt>
    <dgm:pt modelId="{A2C67298-9137-4DA1-982C-FE9322001078}" type="parTrans" cxnId="{ED2E28FF-401D-4212-9D42-9277016B7F5C}">
      <dgm:prSet/>
      <dgm:spPr/>
      <dgm:t>
        <a:bodyPr/>
        <a:lstStyle/>
        <a:p>
          <a:endParaRPr lang="en-US"/>
        </a:p>
      </dgm:t>
    </dgm:pt>
    <dgm:pt modelId="{EED52729-D343-4207-9F77-F00ACD4D602D}" type="sibTrans" cxnId="{ED2E28FF-401D-4212-9D42-9277016B7F5C}">
      <dgm:prSet/>
      <dgm:spPr/>
      <dgm:t>
        <a:bodyPr/>
        <a:lstStyle/>
        <a:p>
          <a:endParaRPr lang="en-US"/>
        </a:p>
      </dgm:t>
    </dgm:pt>
    <dgm:pt modelId="{6C20D147-4412-471D-A806-1BE8E0549E5B}">
      <dgm:prSet/>
      <dgm:spPr/>
      <dgm:t>
        <a:bodyPr/>
        <a:lstStyle/>
        <a:p>
          <a:r>
            <a:rPr lang="en-GB" dirty="0"/>
            <a:t>Explored, </a:t>
          </a:r>
          <a:r>
            <a:rPr lang="en-GB" dirty="0" err="1"/>
            <a:t>Yr</a:t>
          </a:r>
          <a:r>
            <a:rPr lang="en-GB" dirty="0"/>
            <a:t> </a:t>
          </a:r>
          <a:r>
            <a:rPr lang="en-GB" dirty="0" err="1"/>
            <a:t>Athrofa</a:t>
          </a:r>
          <a:r>
            <a:rPr lang="en-GB" dirty="0"/>
            <a:t> and accepted ethical guidelines </a:t>
          </a:r>
          <a:endParaRPr lang="en-US" dirty="0"/>
        </a:p>
      </dgm:t>
    </dgm:pt>
    <dgm:pt modelId="{F175F749-998B-4667-907C-AF8EC7B35F65}" type="parTrans" cxnId="{F860D8C8-946C-43E3-BFEB-D02EA31C07BE}">
      <dgm:prSet/>
      <dgm:spPr/>
      <dgm:t>
        <a:bodyPr/>
        <a:lstStyle/>
        <a:p>
          <a:endParaRPr lang="en-US"/>
        </a:p>
      </dgm:t>
    </dgm:pt>
    <dgm:pt modelId="{C4003922-F6C1-4372-94CE-C37AF8ADB37E}" type="sibTrans" cxnId="{F860D8C8-946C-43E3-BFEB-D02EA31C07BE}">
      <dgm:prSet/>
      <dgm:spPr/>
      <dgm:t>
        <a:bodyPr/>
        <a:lstStyle/>
        <a:p>
          <a:endParaRPr lang="en-US"/>
        </a:p>
      </dgm:t>
    </dgm:pt>
    <dgm:pt modelId="{4DBD87D1-440E-4E97-AABD-60302F89CD5D}">
      <dgm:prSet/>
      <dgm:spPr/>
      <dgm:t>
        <a:bodyPr/>
        <a:lstStyle/>
        <a:p>
          <a:r>
            <a:rPr lang="en-GB"/>
            <a:t>Discuss own ethical issues in relation to your research </a:t>
          </a:r>
          <a:endParaRPr lang="en-US"/>
        </a:p>
      </dgm:t>
    </dgm:pt>
    <dgm:pt modelId="{0EB20CEF-CA88-492F-B058-8E805F86DD82}" type="parTrans" cxnId="{961ECB98-BC83-447C-A6D7-79C30F93719A}">
      <dgm:prSet/>
      <dgm:spPr/>
      <dgm:t>
        <a:bodyPr/>
        <a:lstStyle/>
        <a:p>
          <a:endParaRPr lang="en-US"/>
        </a:p>
      </dgm:t>
    </dgm:pt>
    <dgm:pt modelId="{534CF5E1-5112-4C52-A28B-28E5285E29C8}" type="sibTrans" cxnId="{961ECB98-BC83-447C-A6D7-79C30F93719A}">
      <dgm:prSet/>
      <dgm:spPr/>
      <dgm:t>
        <a:bodyPr/>
        <a:lstStyle/>
        <a:p>
          <a:endParaRPr lang="en-US"/>
        </a:p>
      </dgm:t>
    </dgm:pt>
    <dgm:pt modelId="{5AE1C15E-4DB1-824B-8DF9-A9D58D305948}" type="pres">
      <dgm:prSet presAssocID="{D124F5B9-02D0-4F81-B81F-F647FF6F7893}" presName="diagram" presStyleCnt="0">
        <dgm:presLayoutVars>
          <dgm:dir/>
          <dgm:resizeHandles val="exact"/>
        </dgm:presLayoutVars>
      </dgm:prSet>
      <dgm:spPr/>
    </dgm:pt>
    <dgm:pt modelId="{BA6821C3-9437-6E4E-B96A-E2ED3946C5E7}" type="pres">
      <dgm:prSet presAssocID="{B320464E-483E-4909-8878-EE80347B727D}" presName="node" presStyleLbl="node1" presStyleIdx="0" presStyleCnt="6">
        <dgm:presLayoutVars>
          <dgm:bulletEnabled val="1"/>
        </dgm:presLayoutVars>
      </dgm:prSet>
      <dgm:spPr/>
    </dgm:pt>
    <dgm:pt modelId="{71031C07-6BD6-E741-9CBF-71F8BE622F13}" type="pres">
      <dgm:prSet presAssocID="{A19FEB22-7706-4782-8ADD-1A50CF09491B}" presName="sibTrans" presStyleCnt="0"/>
      <dgm:spPr/>
    </dgm:pt>
    <dgm:pt modelId="{93D55A6E-E2CD-6649-95B5-B34662B11B24}" type="pres">
      <dgm:prSet presAssocID="{090BF0B5-AEB4-46D5-8152-FED49794378C}" presName="node" presStyleLbl="node1" presStyleIdx="1" presStyleCnt="6">
        <dgm:presLayoutVars>
          <dgm:bulletEnabled val="1"/>
        </dgm:presLayoutVars>
      </dgm:prSet>
      <dgm:spPr/>
    </dgm:pt>
    <dgm:pt modelId="{2B74ED83-6876-C145-B74B-02F2C493E4CA}" type="pres">
      <dgm:prSet presAssocID="{0BE06406-0A71-4935-AA73-E7235F5BBBC9}" presName="sibTrans" presStyleCnt="0"/>
      <dgm:spPr/>
    </dgm:pt>
    <dgm:pt modelId="{13F47B8D-A949-9C45-8FF1-674BB6D05957}" type="pres">
      <dgm:prSet presAssocID="{6B9F6293-09C6-4CDE-A119-E2FAF1E0C13A}" presName="node" presStyleLbl="node1" presStyleIdx="2" presStyleCnt="6">
        <dgm:presLayoutVars>
          <dgm:bulletEnabled val="1"/>
        </dgm:presLayoutVars>
      </dgm:prSet>
      <dgm:spPr/>
    </dgm:pt>
    <dgm:pt modelId="{EADE110C-BF25-F243-9D7D-50B6D9A06D4E}" type="pres">
      <dgm:prSet presAssocID="{80E47564-3094-4FB2-BF8F-8BB8556ABE1E}" presName="sibTrans" presStyleCnt="0"/>
      <dgm:spPr/>
    </dgm:pt>
    <dgm:pt modelId="{4E2B8785-F157-AA4F-B0D8-C8A99182CBB9}" type="pres">
      <dgm:prSet presAssocID="{6519221D-87DE-4F5E-8C68-E2BAA068DFE6}" presName="node" presStyleLbl="node1" presStyleIdx="3" presStyleCnt="6">
        <dgm:presLayoutVars>
          <dgm:bulletEnabled val="1"/>
        </dgm:presLayoutVars>
      </dgm:prSet>
      <dgm:spPr/>
    </dgm:pt>
    <dgm:pt modelId="{5DEE428E-80FF-5642-977F-7A9B67C4F92A}" type="pres">
      <dgm:prSet presAssocID="{EED52729-D343-4207-9F77-F00ACD4D602D}" presName="sibTrans" presStyleCnt="0"/>
      <dgm:spPr/>
    </dgm:pt>
    <dgm:pt modelId="{05BF40E4-6283-6A49-93F5-CAE9DAA87A67}" type="pres">
      <dgm:prSet presAssocID="{6C20D147-4412-471D-A806-1BE8E0549E5B}" presName="node" presStyleLbl="node1" presStyleIdx="4" presStyleCnt="6">
        <dgm:presLayoutVars>
          <dgm:bulletEnabled val="1"/>
        </dgm:presLayoutVars>
      </dgm:prSet>
      <dgm:spPr/>
    </dgm:pt>
    <dgm:pt modelId="{9FACAB64-2FA0-C144-B298-75E70E410448}" type="pres">
      <dgm:prSet presAssocID="{C4003922-F6C1-4372-94CE-C37AF8ADB37E}" presName="sibTrans" presStyleCnt="0"/>
      <dgm:spPr/>
    </dgm:pt>
    <dgm:pt modelId="{761700CC-F782-A243-95B4-4705914F023E}" type="pres">
      <dgm:prSet presAssocID="{4DBD87D1-440E-4E97-AABD-60302F89CD5D}" presName="node" presStyleLbl="node1" presStyleIdx="5" presStyleCnt="6">
        <dgm:presLayoutVars>
          <dgm:bulletEnabled val="1"/>
        </dgm:presLayoutVars>
      </dgm:prSet>
      <dgm:spPr/>
    </dgm:pt>
  </dgm:ptLst>
  <dgm:cxnLst>
    <dgm:cxn modelId="{D88D4C02-4A85-B340-9D08-106DE47A0F69}" type="presOf" srcId="{6B9F6293-09C6-4CDE-A119-E2FAF1E0C13A}" destId="{13F47B8D-A949-9C45-8FF1-674BB6D05957}" srcOrd="0" destOrd="0" presId="urn:microsoft.com/office/officeart/2005/8/layout/default"/>
    <dgm:cxn modelId="{31340C18-7B0A-6D44-8C6A-3E89DFCF4180}" type="presOf" srcId="{D124F5B9-02D0-4F81-B81F-F647FF6F7893}" destId="{5AE1C15E-4DB1-824B-8DF9-A9D58D305948}" srcOrd="0" destOrd="0" presId="urn:microsoft.com/office/officeart/2005/8/layout/default"/>
    <dgm:cxn modelId="{D467702B-BFAA-7641-838E-82A426C608D8}" type="presOf" srcId="{B320464E-483E-4909-8878-EE80347B727D}" destId="{BA6821C3-9437-6E4E-B96A-E2ED3946C5E7}" srcOrd="0" destOrd="0" presId="urn:microsoft.com/office/officeart/2005/8/layout/default"/>
    <dgm:cxn modelId="{41699A3D-FAA5-9F44-AD73-7A8937F4C932}" type="presOf" srcId="{6519221D-87DE-4F5E-8C68-E2BAA068DFE6}" destId="{4E2B8785-F157-AA4F-B0D8-C8A99182CBB9}" srcOrd="0" destOrd="0" presId="urn:microsoft.com/office/officeart/2005/8/layout/default"/>
    <dgm:cxn modelId="{929C435F-514C-BF49-8B22-DB4ADE150A8B}" type="presOf" srcId="{4DBD87D1-440E-4E97-AABD-60302F89CD5D}" destId="{761700CC-F782-A243-95B4-4705914F023E}" srcOrd="0" destOrd="0" presId="urn:microsoft.com/office/officeart/2005/8/layout/default"/>
    <dgm:cxn modelId="{9C966D8A-C3F0-9243-86F3-858D128AA5AD}" type="presOf" srcId="{090BF0B5-AEB4-46D5-8152-FED49794378C}" destId="{93D55A6E-E2CD-6649-95B5-B34662B11B24}" srcOrd="0" destOrd="0" presId="urn:microsoft.com/office/officeart/2005/8/layout/default"/>
    <dgm:cxn modelId="{961ECB98-BC83-447C-A6D7-79C30F93719A}" srcId="{D124F5B9-02D0-4F81-B81F-F647FF6F7893}" destId="{4DBD87D1-440E-4E97-AABD-60302F89CD5D}" srcOrd="5" destOrd="0" parTransId="{0EB20CEF-CA88-492F-B058-8E805F86DD82}" sibTransId="{534CF5E1-5112-4C52-A28B-28E5285E29C8}"/>
    <dgm:cxn modelId="{AA793CB4-4F5C-4A17-9519-C72A6B4A70B3}" srcId="{D124F5B9-02D0-4F81-B81F-F647FF6F7893}" destId="{B320464E-483E-4909-8878-EE80347B727D}" srcOrd="0" destOrd="0" parTransId="{12C5519E-BEB2-487A-BEAA-93D645CBC0DD}" sibTransId="{A19FEB22-7706-4782-8ADD-1A50CF09491B}"/>
    <dgm:cxn modelId="{49CEFCB8-E7BF-4351-806C-04C50BDFFFE6}" srcId="{D124F5B9-02D0-4F81-B81F-F647FF6F7893}" destId="{090BF0B5-AEB4-46D5-8152-FED49794378C}" srcOrd="1" destOrd="0" parTransId="{FECD55A4-EB5E-48E8-9140-491145B48F49}" sibTransId="{0BE06406-0A71-4935-AA73-E7235F5BBBC9}"/>
    <dgm:cxn modelId="{F860D8C8-946C-43E3-BFEB-D02EA31C07BE}" srcId="{D124F5B9-02D0-4F81-B81F-F647FF6F7893}" destId="{6C20D147-4412-471D-A806-1BE8E0549E5B}" srcOrd="4" destOrd="0" parTransId="{F175F749-998B-4667-907C-AF8EC7B35F65}" sibTransId="{C4003922-F6C1-4372-94CE-C37AF8ADB37E}"/>
    <dgm:cxn modelId="{38FC3ECD-E464-B144-B7C5-23DD02323924}" type="presOf" srcId="{6C20D147-4412-471D-A806-1BE8E0549E5B}" destId="{05BF40E4-6283-6A49-93F5-CAE9DAA87A67}" srcOrd="0" destOrd="0" presId="urn:microsoft.com/office/officeart/2005/8/layout/default"/>
    <dgm:cxn modelId="{BB1D50D9-1DE0-42A8-AF00-4809BC519586}" srcId="{D124F5B9-02D0-4F81-B81F-F647FF6F7893}" destId="{6B9F6293-09C6-4CDE-A119-E2FAF1E0C13A}" srcOrd="2" destOrd="0" parTransId="{CAB233FD-0A31-4C1A-81F6-301F41AE961F}" sibTransId="{80E47564-3094-4FB2-BF8F-8BB8556ABE1E}"/>
    <dgm:cxn modelId="{ED2E28FF-401D-4212-9D42-9277016B7F5C}" srcId="{D124F5B9-02D0-4F81-B81F-F647FF6F7893}" destId="{6519221D-87DE-4F5E-8C68-E2BAA068DFE6}" srcOrd="3" destOrd="0" parTransId="{A2C67298-9137-4DA1-982C-FE9322001078}" sibTransId="{EED52729-D343-4207-9F77-F00ACD4D602D}"/>
    <dgm:cxn modelId="{8FFDEBED-BB09-C04D-B53D-6BFE30ECF6E5}" type="presParOf" srcId="{5AE1C15E-4DB1-824B-8DF9-A9D58D305948}" destId="{BA6821C3-9437-6E4E-B96A-E2ED3946C5E7}" srcOrd="0" destOrd="0" presId="urn:microsoft.com/office/officeart/2005/8/layout/default"/>
    <dgm:cxn modelId="{68AFEDA5-817E-ED47-B875-A7E6E5DF2A1E}" type="presParOf" srcId="{5AE1C15E-4DB1-824B-8DF9-A9D58D305948}" destId="{71031C07-6BD6-E741-9CBF-71F8BE622F13}" srcOrd="1" destOrd="0" presId="urn:microsoft.com/office/officeart/2005/8/layout/default"/>
    <dgm:cxn modelId="{0367750A-8E25-7B48-A37D-70683761603C}" type="presParOf" srcId="{5AE1C15E-4DB1-824B-8DF9-A9D58D305948}" destId="{93D55A6E-E2CD-6649-95B5-B34662B11B24}" srcOrd="2" destOrd="0" presId="urn:microsoft.com/office/officeart/2005/8/layout/default"/>
    <dgm:cxn modelId="{F7A51ED4-11A9-7E4D-BB9E-87BFD6B540AA}" type="presParOf" srcId="{5AE1C15E-4DB1-824B-8DF9-A9D58D305948}" destId="{2B74ED83-6876-C145-B74B-02F2C493E4CA}" srcOrd="3" destOrd="0" presId="urn:microsoft.com/office/officeart/2005/8/layout/default"/>
    <dgm:cxn modelId="{848C13F7-470C-CA43-A634-1F64F75B28E6}" type="presParOf" srcId="{5AE1C15E-4DB1-824B-8DF9-A9D58D305948}" destId="{13F47B8D-A949-9C45-8FF1-674BB6D05957}" srcOrd="4" destOrd="0" presId="urn:microsoft.com/office/officeart/2005/8/layout/default"/>
    <dgm:cxn modelId="{BE188BD9-4580-FA42-B313-6FF1D627A7C8}" type="presParOf" srcId="{5AE1C15E-4DB1-824B-8DF9-A9D58D305948}" destId="{EADE110C-BF25-F243-9D7D-50B6D9A06D4E}" srcOrd="5" destOrd="0" presId="urn:microsoft.com/office/officeart/2005/8/layout/default"/>
    <dgm:cxn modelId="{F97AF0F8-3686-EA48-98C7-E6775438F7F9}" type="presParOf" srcId="{5AE1C15E-4DB1-824B-8DF9-A9D58D305948}" destId="{4E2B8785-F157-AA4F-B0D8-C8A99182CBB9}" srcOrd="6" destOrd="0" presId="urn:microsoft.com/office/officeart/2005/8/layout/default"/>
    <dgm:cxn modelId="{AAFD0011-2E32-7C4C-916E-0693A6E71AB7}" type="presParOf" srcId="{5AE1C15E-4DB1-824B-8DF9-A9D58D305948}" destId="{5DEE428E-80FF-5642-977F-7A9B67C4F92A}" srcOrd="7" destOrd="0" presId="urn:microsoft.com/office/officeart/2005/8/layout/default"/>
    <dgm:cxn modelId="{61828B55-DED6-174A-BFCD-DBD0154BB7AC}" type="presParOf" srcId="{5AE1C15E-4DB1-824B-8DF9-A9D58D305948}" destId="{05BF40E4-6283-6A49-93F5-CAE9DAA87A67}" srcOrd="8" destOrd="0" presId="urn:microsoft.com/office/officeart/2005/8/layout/default"/>
    <dgm:cxn modelId="{20B130F1-CF95-8843-AF63-8515DB3C5BE4}" type="presParOf" srcId="{5AE1C15E-4DB1-824B-8DF9-A9D58D305948}" destId="{9FACAB64-2FA0-C144-B298-75E70E410448}" srcOrd="9" destOrd="0" presId="urn:microsoft.com/office/officeart/2005/8/layout/default"/>
    <dgm:cxn modelId="{0B9D0F5A-1530-E941-9F42-1EDA4ACE7242}" type="presParOf" srcId="{5AE1C15E-4DB1-824B-8DF9-A9D58D305948}" destId="{761700CC-F782-A243-95B4-4705914F023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A65407-6E7B-45CE-83D7-23C9CD27D895}"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9A2FC9A6-D5F2-49D5-BFFB-2B82931364ED}">
      <dgm:prSet/>
      <dgm:spPr/>
      <dgm:t>
        <a:bodyPr/>
        <a:lstStyle/>
        <a:p>
          <a:r>
            <a:rPr lang="en-US" dirty="0"/>
            <a:t>Review</a:t>
          </a:r>
        </a:p>
      </dgm:t>
    </dgm:pt>
    <dgm:pt modelId="{FEB5FCB9-6E2F-4B52-890E-702938BF8BD3}" type="parTrans" cxnId="{A56E6869-91A5-4683-8DA3-8BD2A688A392}">
      <dgm:prSet/>
      <dgm:spPr/>
      <dgm:t>
        <a:bodyPr/>
        <a:lstStyle/>
        <a:p>
          <a:endParaRPr lang="en-US"/>
        </a:p>
      </dgm:t>
    </dgm:pt>
    <dgm:pt modelId="{EF0906B7-6864-46E6-9D97-BF43B37535AC}" type="sibTrans" cxnId="{A56E6869-91A5-4683-8DA3-8BD2A688A392}">
      <dgm:prSet/>
      <dgm:spPr/>
      <dgm:t>
        <a:bodyPr/>
        <a:lstStyle/>
        <a:p>
          <a:endParaRPr lang="en-US"/>
        </a:p>
      </dgm:t>
    </dgm:pt>
    <dgm:pt modelId="{E9BE6845-D3FC-45DC-BBA3-DC3808211385}">
      <dgm:prSet/>
      <dgm:spPr/>
      <dgm:t>
        <a:bodyPr/>
        <a:lstStyle/>
        <a:p>
          <a:r>
            <a:rPr lang="en-US" dirty="0"/>
            <a:t>key concepts of Assignment 1</a:t>
          </a:r>
        </a:p>
      </dgm:t>
    </dgm:pt>
    <dgm:pt modelId="{11F5A70D-279A-4CA7-B87E-B332D6A5A7DA}" type="parTrans" cxnId="{E7F24567-B1FB-4FA9-A279-5286EAA873D5}">
      <dgm:prSet/>
      <dgm:spPr/>
      <dgm:t>
        <a:bodyPr/>
        <a:lstStyle/>
        <a:p>
          <a:endParaRPr lang="en-US"/>
        </a:p>
      </dgm:t>
    </dgm:pt>
    <dgm:pt modelId="{23DEAC70-2FFB-4850-9D82-DBE02C51DB90}" type="sibTrans" cxnId="{E7F24567-B1FB-4FA9-A279-5286EAA873D5}">
      <dgm:prSet/>
      <dgm:spPr/>
      <dgm:t>
        <a:bodyPr/>
        <a:lstStyle/>
        <a:p>
          <a:endParaRPr lang="en-US"/>
        </a:p>
      </dgm:t>
    </dgm:pt>
    <dgm:pt modelId="{D9476BC2-B10D-4922-80AF-6F5AB59DCB48}">
      <dgm:prSet/>
      <dgm:spPr/>
      <dgm:t>
        <a:bodyPr/>
        <a:lstStyle/>
        <a:p>
          <a:r>
            <a:rPr lang="en-US" dirty="0"/>
            <a:t>Discuss</a:t>
          </a:r>
        </a:p>
      </dgm:t>
    </dgm:pt>
    <dgm:pt modelId="{69BBAC68-DFF0-4BE7-B91D-2F4EA312349F}" type="parTrans" cxnId="{E2D888DE-3C8C-4DF6-914E-123DA8CCD166}">
      <dgm:prSet/>
      <dgm:spPr/>
      <dgm:t>
        <a:bodyPr/>
        <a:lstStyle/>
        <a:p>
          <a:endParaRPr lang="en-US"/>
        </a:p>
      </dgm:t>
    </dgm:pt>
    <dgm:pt modelId="{2F586131-D3EC-4A9A-BE27-B7D981767B39}" type="sibTrans" cxnId="{E2D888DE-3C8C-4DF6-914E-123DA8CCD166}">
      <dgm:prSet/>
      <dgm:spPr/>
      <dgm:t>
        <a:bodyPr/>
        <a:lstStyle/>
        <a:p>
          <a:endParaRPr lang="en-US"/>
        </a:p>
      </dgm:t>
    </dgm:pt>
    <dgm:pt modelId="{A7520954-2227-405F-A0A2-70C4F0A90C06}">
      <dgm:prSet/>
      <dgm:spPr/>
      <dgm:t>
        <a:bodyPr/>
        <a:lstStyle/>
        <a:p>
          <a:r>
            <a:rPr lang="en-US" dirty="0"/>
            <a:t> characteristics of a good peer reviewed journal article</a:t>
          </a:r>
        </a:p>
      </dgm:t>
    </dgm:pt>
    <dgm:pt modelId="{3FA38E14-EDBC-4FD6-B571-171486CAFC07}" type="parTrans" cxnId="{937FEE81-A34C-40F9-B1D2-4F4F0DB8FCC3}">
      <dgm:prSet/>
      <dgm:spPr/>
      <dgm:t>
        <a:bodyPr/>
        <a:lstStyle/>
        <a:p>
          <a:endParaRPr lang="en-US"/>
        </a:p>
      </dgm:t>
    </dgm:pt>
    <dgm:pt modelId="{EA7C6451-C60E-48C9-96D3-4289CE252E66}" type="sibTrans" cxnId="{937FEE81-A34C-40F9-B1D2-4F4F0DB8FCC3}">
      <dgm:prSet/>
      <dgm:spPr/>
      <dgm:t>
        <a:bodyPr/>
        <a:lstStyle/>
        <a:p>
          <a:endParaRPr lang="en-US"/>
        </a:p>
      </dgm:t>
    </dgm:pt>
    <dgm:pt modelId="{968156DB-A624-45EC-85E4-4B831DB0B91E}">
      <dgm:prSet/>
      <dgm:spPr/>
      <dgm:t>
        <a:bodyPr/>
        <a:lstStyle/>
        <a:p>
          <a:r>
            <a:rPr lang="en-US" dirty="0"/>
            <a:t>Conduct</a:t>
          </a:r>
        </a:p>
      </dgm:t>
    </dgm:pt>
    <dgm:pt modelId="{8DD83680-751E-4A8A-81B3-DF7BA3741446}" type="parTrans" cxnId="{F13D876C-0820-4271-B687-EFCBFD771166}">
      <dgm:prSet/>
      <dgm:spPr/>
      <dgm:t>
        <a:bodyPr/>
        <a:lstStyle/>
        <a:p>
          <a:endParaRPr lang="en-US"/>
        </a:p>
      </dgm:t>
    </dgm:pt>
    <dgm:pt modelId="{F5B8C42B-ADEB-4069-B06D-3DA0CA64410F}" type="sibTrans" cxnId="{F13D876C-0820-4271-B687-EFCBFD771166}">
      <dgm:prSet/>
      <dgm:spPr/>
      <dgm:t>
        <a:bodyPr/>
        <a:lstStyle/>
        <a:p>
          <a:endParaRPr lang="en-US"/>
        </a:p>
      </dgm:t>
    </dgm:pt>
    <dgm:pt modelId="{C0DFBE55-8AF9-4F2C-BE64-C697FB4FDE85}">
      <dgm:prSet/>
      <dgm:spPr/>
      <dgm:t>
        <a:bodyPr/>
        <a:lstStyle/>
        <a:p>
          <a:r>
            <a:rPr lang="en-US" dirty="0"/>
            <a:t>research to identify a good quality peer reviewed journal article within subject area</a:t>
          </a:r>
        </a:p>
      </dgm:t>
    </dgm:pt>
    <dgm:pt modelId="{DC3502E7-CDF8-41D1-BDCB-044434CB2C75}" type="parTrans" cxnId="{04137FA0-1EF3-43EE-B95E-57D47AE4CF0D}">
      <dgm:prSet/>
      <dgm:spPr/>
      <dgm:t>
        <a:bodyPr/>
        <a:lstStyle/>
        <a:p>
          <a:endParaRPr lang="en-US"/>
        </a:p>
      </dgm:t>
    </dgm:pt>
    <dgm:pt modelId="{9AB3C5BA-6FB9-4DDB-91A5-96C15AE9F5F5}" type="sibTrans" cxnId="{04137FA0-1EF3-43EE-B95E-57D47AE4CF0D}">
      <dgm:prSet/>
      <dgm:spPr/>
      <dgm:t>
        <a:bodyPr/>
        <a:lstStyle/>
        <a:p>
          <a:endParaRPr lang="en-US"/>
        </a:p>
      </dgm:t>
    </dgm:pt>
    <dgm:pt modelId="{0893074A-C0AE-41C8-8B00-766704C084B1}">
      <dgm:prSet/>
      <dgm:spPr/>
      <dgm:t>
        <a:bodyPr/>
        <a:lstStyle/>
        <a:p>
          <a:r>
            <a:rPr lang="en-US"/>
            <a:t>Examine</a:t>
          </a:r>
        </a:p>
      </dgm:t>
    </dgm:pt>
    <dgm:pt modelId="{16484A76-0EE8-4108-81C3-1AF3403A82A5}" type="parTrans" cxnId="{06D5276D-F900-46C6-AED1-9FF4E5984EC4}">
      <dgm:prSet/>
      <dgm:spPr/>
      <dgm:t>
        <a:bodyPr/>
        <a:lstStyle/>
        <a:p>
          <a:endParaRPr lang="en-US"/>
        </a:p>
      </dgm:t>
    </dgm:pt>
    <dgm:pt modelId="{7F0FEBBA-098E-4437-A040-E77DF5379130}" type="sibTrans" cxnId="{06D5276D-F900-46C6-AED1-9FF4E5984EC4}">
      <dgm:prSet/>
      <dgm:spPr/>
      <dgm:t>
        <a:bodyPr/>
        <a:lstStyle/>
        <a:p>
          <a:endParaRPr lang="en-US"/>
        </a:p>
      </dgm:t>
    </dgm:pt>
    <dgm:pt modelId="{26FEB79D-F929-47AC-9FDF-0CE6046D5CB4}">
      <dgm:prSet/>
      <dgm:spPr/>
      <dgm:t>
        <a:bodyPr/>
        <a:lstStyle/>
        <a:p>
          <a:r>
            <a:rPr lang="en-US" dirty="0"/>
            <a:t>critical analysis and apply this to academic writing</a:t>
          </a:r>
        </a:p>
      </dgm:t>
    </dgm:pt>
    <dgm:pt modelId="{CB859B34-AA55-4C2D-8293-508EC666FBF6}" type="parTrans" cxnId="{D44AF542-7031-4CF7-A4A7-4F3F638E7EE3}">
      <dgm:prSet/>
      <dgm:spPr/>
      <dgm:t>
        <a:bodyPr/>
        <a:lstStyle/>
        <a:p>
          <a:endParaRPr lang="en-US"/>
        </a:p>
      </dgm:t>
    </dgm:pt>
    <dgm:pt modelId="{EBB7178D-22C5-4BC4-9E36-3535A0A83902}" type="sibTrans" cxnId="{D44AF542-7031-4CF7-A4A7-4F3F638E7EE3}">
      <dgm:prSet/>
      <dgm:spPr/>
      <dgm:t>
        <a:bodyPr/>
        <a:lstStyle/>
        <a:p>
          <a:endParaRPr lang="en-US"/>
        </a:p>
      </dgm:t>
    </dgm:pt>
    <dgm:pt modelId="{75962955-229C-4E7E-8CBA-9B2A478960A4}">
      <dgm:prSet/>
      <dgm:spPr/>
      <dgm:t>
        <a:bodyPr/>
        <a:lstStyle/>
        <a:p>
          <a:r>
            <a:rPr lang="en-US" dirty="0"/>
            <a:t>Prepare </a:t>
          </a:r>
        </a:p>
      </dgm:t>
    </dgm:pt>
    <dgm:pt modelId="{2A1D05A4-C921-4875-969C-1156D3AF750C}" type="parTrans" cxnId="{DAF62189-AAB1-42F9-9E1E-3FC4095D183A}">
      <dgm:prSet/>
      <dgm:spPr/>
      <dgm:t>
        <a:bodyPr/>
        <a:lstStyle/>
        <a:p>
          <a:endParaRPr lang="en-US"/>
        </a:p>
      </dgm:t>
    </dgm:pt>
    <dgm:pt modelId="{AC3DAE45-535F-48A3-90CC-AB355AC7D2A3}" type="sibTrans" cxnId="{DAF62189-AAB1-42F9-9E1E-3FC4095D183A}">
      <dgm:prSet/>
      <dgm:spPr/>
      <dgm:t>
        <a:bodyPr/>
        <a:lstStyle/>
        <a:p>
          <a:endParaRPr lang="en-US"/>
        </a:p>
      </dgm:t>
    </dgm:pt>
    <dgm:pt modelId="{EA2400F8-4E55-4402-AC3B-5EE2EF1BF77F}">
      <dgm:prSet/>
      <dgm:spPr/>
      <dgm:t>
        <a:bodyPr/>
        <a:lstStyle/>
        <a:p>
          <a:r>
            <a:rPr lang="en-US" dirty="0"/>
            <a:t> assignment plan for assignment 1</a:t>
          </a:r>
        </a:p>
      </dgm:t>
    </dgm:pt>
    <dgm:pt modelId="{0EDBE033-F46F-479B-9DA8-B3148F4D4057}" type="parTrans" cxnId="{1C7B7879-72D3-44FE-B0A1-E627489E6AF6}">
      <dgm:prSet/>
      <dgm:spPr/>
      <dgm:t>
        <a:bodyPr/>
        <a:lstStyle/>
        <a:p>
          <a:endParaRPr lang="en-US"/>
        </a:p>
      </dgm:t>
    </dgm:pt>
    <dgm:pt modelId="{4FD0903D-749B-4451-8052-498D6247C975}" type="sibTrans" cxnId="{1C7B7879-72D3-44FE-B0A1-E627489E6AF6}">
      <dgm:prSet/>
      <dgm:spPr/>
      <dgm:t>
        <a:bodyPr/>
        <a:lstStyle/>
        <a:p>
          <a:endParaRPr lang="en-US"/>
        </a:p>
      </dgm:t>
    </dgm:pt>
    <dgm:pt modelId="{FEA1CB08-5771-4846-BB97-37C7F656B768}" type="pres">
      <dgm:prSet presAssocID="{FDA65407-6E7B-45CE-83D7-23C9CD27D895}" presName="Name0" presStyleCnt="0">
        <dgm:presLayoutVars>
          <dgm:dir/>
          <dgm:animLvl val="lvl"/>
          <dgm:resizeHandles val="exact"/>
        </dgm:presLayoutVars>
      </dgm:prSet>
      <dgm:spPr/>
    </dgm:pt>
    <dgm:pt modelId="{8AB9CF58-7EA3-B74F-B027-9335224A397A}" type="pres">
      <dgm:prSet presAssocID="{9A2FC9A6-D5F2-49D5-BFFB-2B82931364ED}" presName="composite" presStyleCnt="0"/>
      <dgm:spPr/>
    </dgm:pt>
    <dgm:pt modelId="{F1F052F8-6A92-0548-96DF-3B83CF5E06AF}" type="pres">
      <dgm:prSet presAssocID="{9A2FC9A6-D5F2-49D5-BFFB-2B82931364ED}" presName="parTx" presStyleLbl="alignNode1" presStyleIdx="0" presStyleCnt="5">
        <dgm:presLayoutVars>
          <dgm:chMax val="0"/>
          <dgm:chPref val="0"/>
          <dgm:bulletEnabled val="1"/>
        </dgm:presLayoutVars>
      </dgm:prSet>
      <dgm:spPr/>
    </dgm:pt>
    <dgm:pt modelId="{BDBD07AD-7F56-DA4C-8059-22CF9A6B5E3B}" type="pres">
      <dgm:prSet presAssocID="{9A2FC9A6-D5F2-49D5-BFFB-2B82931364ED}" presName="desTx" presStyleLbl="alignAccFollowNode1" presStyleIdx="0" presStyleCnt="5">
        <dgm:presLayoutVars>
          <dgm:bulletEnabled val="1"/>
        </dgm:presLayoutVars>
      </dgm:prSet>
      <dgm:spPr/>
    </dgm:pt>
    <dgm:pt modelId="{32EAE544-54A7-794B-9B79-C62560EC04A9}" type="pres">
      <dgm:prSet presAssocID="{EF0906B7-6864-46E6-9D97-BF43B37535AC}" presName="space" presStyleCnt="0"/>
      <dgm:spPr/>
    </dgm:pt>
    <dgm:pt modelId="{421A0F6F-BBA7-744A-BEB2-A86ECB5719F0}" type="pres">
      <dgm:prSet presAssocID="{D9476BC2-B10D-4922-80AF-6F5AB59DCB48}" presName="composite" presStyleCnt="0"/>
      <dgm:spPr/>
    </dgm:pt>
    <dgm:pt modelId="{632A6683-0244-1E47-A6A5-BA43BC951E60}" type="pres">
      <dgm:prSet presAssocID="{D9476BC2-B10D-4922-80AF-6F5AB59DCB48}" presName="parTx" presStyleLbl="alignNode1" presStyleIdx="1" presStyleCnt="5">
        <dgm:presLayoutVars>
          <dgm:chMax val="0"/>
          <dgm:chPref val="0"/>
          <dgm:bulletEnabled val="1"/>
        </dgm:presLayoutVars>
      </dgm:prSet>
      <dgm:spPr/>
    </dgm:pt>
    <dgm:pt modelId="{472CB2D5-DC26-BD41-BD00-AA527F4EB3A8}" type="pres">
      <dgm:prSet presAssocID="{D9476BC2-B10D-4922-80AF-6F5AB59DCB48}" presName="desTx" presStyleLbl="alignAccFollowNode1" presStyleIdx="1" presStyleCnt="5">
        <dgm:presLayoutVars>
          <dgm:bulletEnabled val="1"/>
        </dgm:presLayoutVars>
      </dgm:prSet>
      <dgm:spPr/>
    </dgm:pt>
    <dgm:pt modelId="{BE10D223-D03B-5049-A13C-07EA791FF74B}" type="pres">
      <dgm:prSet presAssocID="{2F586131-D3EC-4A9A-BE27-B7D981767B39}" presName="space" presStyleCnt="0"/>
      <dgm:spPr/>
    </dgm:pt>
    <dgm:pt modelId="{39792427-9D0F-D148-BA3E-AEFE85FDA12D}" type="pres">
      <dgm:prSet presAssocID="{968156DB-A624-45EC-85E4-4B831DB0B91E}" presName="composite" presStyleCnt="0"/>
      <dgm:spPr/>
    </dgm:pt>
    <dgm:pt modelId="{5AE3CDBF-E048-7848-A1E8-6CA60C9AA80D}" type="pres">
      <dgm:prSet presAssocID="{968156DB-A624-45EC-85E4-4B831DB0B91E}" presName="parTx" presStyleLbl="alignNode1" presStyleIdx="2" presStyleCnt="5">
        <dgm:presLayoutVars>
          <dgm:chMax val="0"/>
          <dgm:chPref val="0"/>
          <dgm:bulletEnabled val="1"/>
        </dgm:presLayoutVars>
      </dgm:prSet>
      <dgm:spPr/>
    </dgm:pt>
    <dgm:pt modelId="{D73C1D80-5404-8142-8C9A-D2BA2072BF8D}" type="pres">
      <dgm:prSet presAssocID="{968156DB-A624-45EC-85E4-4B831DB0B91E}" presName="desTx" presStyleLbl="alignAccFollowNode1" presStyleIdx="2" presStyleCnt="5">
        <dgm:presLayoutVars>
          <dgm:bulletEnabled val="1"/>
        </dgm:presLayoutVars>
      </dgm:prSet>
      <dgm:spPr/>
    </dgm:pt>
    <dgm:pt modelId="{AEFED76D-574A-424C-9297-FD9730863714}" type="pres">
      <dgm:prSet presAssocID="{F5B8C42B-ADEB-4069-B06D-3DA0CA64410F}" presName="space" presStyleCnt="0"/>
      <dgm:spPr/>
    </dgm:pt>
    <dgm:pt modelId="{518B4B6E-2B04-4D47-8B09-3F418E9E5E6D}" type="pres">
      <dgm:prSet presAssocID="{0893074A-C0AE-41C8-8B00-766704C084B1}" presName="composite" presStyleCnt="0"/>
      <dgm:spPr/>
    </dgm:pt>
    <dgm:pt modelId="{EB8B4725-4001-3545-826A-99228D9368DB}" type="pres">
      <dgm:prSet presAssocID="{0893074A-C0AE-41C8-8B00-766704C084B1}" presName="parTx" presStyleLbl="alignNode1" presStyleIdx="3" presStyleCnt="5">
        <dgm:presLayoutVars>
          <dgm:chMax val="0"/>
          <dgm:chPref val="0"/>
          <dgm:bulletEnabled val="1"/>
        </dgm:presLayoutVars>
      </dgm:prSet>
      <dgm:spPr/>
    </dgm:pt>
    <dgm:pt modelId="{C9B9B91E-C22B-0945-B062-A74DAF3C6478}" type="pres">
      <dgm:prSet presAssocID="{0893074A-C0AE-41C8-8B00-766704C084B1}" presName="desTx" presStyleLbl="alignAccFollowNode1" presStyleIdx="3" presStyleCnt="5">
        <dgm:presLayoutVars>
          <dgm:bulletEnabled val="1"/>
        </dgm:presLayoutVars>
      </dgm:prSet>
      <dgm:spPr/>
    </dgm:pt>
    <dgm:pt modelId="{74D45A64-D3E2-0A4B-9FB4-9A2238DB4FB4}" type="pres">
      <dgm:prSet presAssocID="{7F0FEBBA-098E-4437-A040-E77DF5379130}" presName="space" presStyleCnt="0"/>
      <dgm:spPr/>
    </dgm:pt>
    <dgm:pt modelId="{8CD49372-5A97-124E-8B02-4B50D113467A}" type="pres">
      <dgm:prSet presAssocID="{75962955-229C-4E7E-8CBA-9B2A478960A4}" presName="composite" presStyleCnt="0"/>
      <dgm:spPr/>
    </dgm:pt>
    <dgm:pt modelId="{E82B0C99-FB99-7343-9FB5-5545A0EFE579}" type="pres">
      <dgm:prSet presAssocID="{75962955-229C-4E7E-8CBA-9B2A478960A4}" presName="parTx" presStyleLbl="alignNode1" presStyleIdx="4" presStyleCnt="5">
        <dgm:presLayoutVars>
          <dgm:chMax val="0"/>
          <dgm:chPref val="0"/>
          <dgm:bulletEnabled val="1"/>
        </dgm:presLayoutVars>
      </dgm:prSet>
      <dgm:spPr/>
    </dgm:pt>
    <dgm:pt modelId="{2207C212-9AA7-F946-BCF0-F8524954F045}" type="pres">
      <dgm:prSet presAssocID="{75962955-229C-4E7E-8CBA-9B2A478960A4}" presName="desTx" presStyleLbl="alignAccFollowNode1" presStyleIdx="4" presStyleCnt="5">
        <dgm:presLayoutVars>
          <dgm:bulletEnabled val="1"/>
        </dgm:presLayoutVars>
      </dgm:prSet>
      <dgm:spPr/>
    </dgm:pt>
  </dgm:ptLst>
  <dgm:cxnLst>
    <dgm:cxn modelId="{EFC80602-9AFC-4E4C-A0F0-33008C93F578}" type="presOf" srcId="{E9BE6845-D3FC-45DC-BBA3-DC3808211385}" destId="{BDBD07AD-7F56-DA4C-8059-22CF9A6B5E3B}" srcOrd="0" destOrd="0" presId="urn:microsoft.com/office/officeart/2005/8/layout/hList1"/>
    <dgm:cxn modelId="{8D126A0C-E0A8-1145-89AF-F5B65956CAD2}" type="presOf" srcId="{0893074A-C0AE-41C8-8B00-766704C084B1}" destId="{EB8B4725-4001-3545-826A-99228D9368DB}" srcOrd="0" destOrd="0" presId="urn:microsoft.com/office/officeart/2005/8/layout/hList1"/>
    <dgm:cxn modelId="{50F1CC15-98B2-4147-9277-B103E38427A4}" type="presOf" srcId="{A7520954-2227-405F-A0A2-70C4F0A90C06}" destId="{472CB2D5-DC26-BD41-BD00-AA527F4EB3A8}" srcOrd="0" destOrd="0" presId="urn:microsoft.com/office/officeart/2005/8/layout/hList1"/>
    <dgm:cxn modelId="{D44AF542-7031-4CF7-A4A7-4F3F638E7EE3}" srcId="{0893074A-C0AE-41C8-8B00-766704C084B1}" destId="{26FEB79D-F929-47AC-9FDF-0CE6046D5CB4}" srcOrd="0" destOrd="0" parTransId="{CB859B34-AA55-4C2D-8293-508EC666FBF6}" sibTransId="{EBB7178D-22C5-4BC4-9E36-3535A0A83902}"/>
    <dgm:cxn modelId="{AC5DC960-2B9E-B540-A46D-610803DD6DD7}" type="presOf" srcId="{C0DFBE55-8AF9-4F2C-BE64-C697FB4FDE85}" destId="{D73C1D80-5404-8142-8C9A-D2BA2072BF8D}" srcOrd="0" destOrd="0" presId="urn:microsoft.com/office/officeart/2005/8/layout/hList1"/>
    <dgm:cxn modelId="{40649B61-081E-BD44-8416-B50AA4B0D88C}" type="presOf" srcId="{968156DB-A624-45EC-85E4-4B831DB0B91E}" destId="{5AE3CDBF-E048-7848-A1E8-6CA60C9AA80D}" srcOrd="0" destOrd="0" presId="urn:microsoft.com/office/officeart/2005/8/layout/hList1"/>
    <dgm:cxn modelId="{D360DC63-1181-A244-BDA1-1A5BB0D341EC}" type="presOf" srcId="{75962955-229C-4E7E-8CBA-9B2A478960A4}" destId="{E82B0C99-FB99-7343-9FB5-5545A0EFE579}" srcOrd="0" destOrd="0" presId="urn:microsoft.com/office/officeart/2005/8/layout/hList1"/>
    <dgm:cxn modelId="{E7F24567-B1FB-4FA9-A279-5286EAA873D5}" srcId="{9A2FC9A6-D5F2-49D5-BFFB-2B82931364ED}" destId="{E9BE6845-D3FC-45DC-BBA3-DC3808211385}" srcOrd="0" destOrd="0" parTransId="{11F5A70D-279A-4CA7-B87E-B332D6A5A7DA}" sibTransId="{23DEAC70-2FFB-4850-9D82-DBE02C51DB90}"/>
    <dgm:cxn modelId="{A56E6869-91A5-4683-8DA3-8BD2A688A392}" srcId="{FDA65407-6E7B-45CE-83D7-23C9CD27D895}" destId="{9A2FC9A6-D5F2-49D5-BFFB-2B82931364ED}" srcOrd="0" destOrd="0" parTransId="{FEB5FCB9-6E2F-4B52-890E-702938BF8BD3}" sibTransId="{EF0906B7-6864-46E6-9D97-BF43B37535AC}"/>
    <dgm:cxn modelId="{F13D876C-0820-4271-B687-EFCBFD771166}" srcId="{FDA65407-6E7B-45CE-83D7-23C9CD27D895}" destId="{968156DB-A624-45EC-85E4-4B831DB0B91E}" srcOrd="2" destOrd="0" parTransId="{8DD83680-751E-4A8A-81B3-DF7BA3741446}" sibTransId="{F5B8C42B-ADEB-4069-B06D-3DA0CA64410F}"/>
    <dgm:cxn modelId="{06D5276D-F900-46C6-AED1-9FF4E5984EC4}" srcId="{FDA65407-6E7B-45CE-83D7-23C9CD27D895}" destId="{0893074A-C0AE-41C8-8B00-766704C084B1}" srcOrd="3" destOrd="0" parTransId="{16484A76-0EE8-4108-81C3-1AF3403A82A5}" sibTransId="{7F0FEBBA-098E-4437-A040-E77DF5379130}"/>
    <dgm:cxn modelId="{FC669372-2803-DD40-ACD0-3F1F37CD2CD6}" type="presOf" srcId="{26FEB79D-F929-47AC-9FDF-0CE6046D5CB4}" destId="{C9B9B91E-C22B-0945-B062-A74DAF3C6478}" srcOrd="0" destOrd="0" presId="urn:microsoft.com/office/officeart/2005/8/layout/hList1"/>
    <dgm:cxn modelId="{1C7B7879-72D3-44FE-B0A1-E627489E6AF6}" srcId="{75962955-229C-4E7E-8CBA-9B2A478960A4}" destId="{EA2400F8-4E55-4402-AC3B-5EE2EF1BF77F}" srcOrd="0" destOrd="0" parTransId="{0EDBE033-F46F-479B-9DA8-B3148F4D4057}" sibTransId="{4FD0903D-749B-4451-8052-498D6247C975}"/>
    <dgm:cxn modelId="{937FEE81-A34C-40F9-B1D2-4F4F0DB8FCC3}" srcId="{D9476BC2-B10D-4922-80AF-6F5AB59DCB48}" destId="{A7520954-2227-405F-A0A2-70C4F0A90C06}" srcOrd="0" destOrd="0" parTransId="{3FA38E14-EDBC-4FD6-B571-171486CAFC07}" sibTransId="{EA7C6451-C60E-48C9-96D3-4289CE252E66}"/>
    <dgm:cxn modelId="{DAF62189-AAB1-42F9-9E1E-3FC4095D183A}" srcId="{FDA65407-6E7B-45CE-83D7-23C9CD27D895}" destId="{75962955-229C-4E7E-8CBA-9B2A478960A4}" srcOrd="4" destOrd="0" parTransId="{2A1D05A4-C921-4875-969C-1156D3AF750C}" sibTransId="{AC3DAE45-535F-48A3-90CC-AB355AC7D2A3}"/>
    <dgm:cxn modelId="{04137FA0-1EF3-43EE-B95E-57D47AE4CF0D}" srcId="{968156DB-A624-45EC-85E4-4B831DB0B91E}" destId="{C0DFBE55-8AF9-4F2C-BE64-C697FB4FDE85}" srcOrd="0" destOrd="0" parTransId="{DC3502E7-CDF8-41D1-BDCB-044434CB2C75}" sibTransId="{9AB3C5BA-6FB9-4DDB-91A5-96C15AE9F5F5}"/>
    <dgm:cxn modelId="{0074E7C0-0AB7-2044-989A-2DBDA7484B9C}" type="presOf" srcId="{D9476BC2-B10D-4922-80AF-6F5AB59DCB48}" destId="{632A6683-0244-1E47-A6A5-BA43BC951E60}" srcOrd="0" destOrd="0" presId="urn:microsoft.com/office/officeart/2005/8/layout/hList1"/>
    <dgm:cxn modelId="{5FA3A7DC-3BBC-3F48-A0B2-8C74CDC584D5}" type="presOf" srcId="{9A2FC9A6-D5F2-49D5-BFFB-2B82931364ED}" destId="{F1F052F8-6A92-0548-96DF-3B83CF5E06AF}" srcOrd="0" destOrd="0" presId="urn:microsoft.com/office/officeart/2005/8/layout/hList1"/>
    <dgm:cxn modelId="{E2D888DE-3C8C-4DF6-914E-123DA8CCD166}" srcId="{FDA65407-6E7B-45CE-83D7-23C9CD27D895}" destId="{D9476BC2-B10D-4922-80AF-6F5AB59DCB48}" srcOrd="1" destOrd="0" parTransId="{69BBAC68-DFF0-4BE7-B91D-2F4EA312349F}" sibTransId="{2F586131-D3EC-4A9A-BE27-B7D981767B39}"/>
    <dgm:cxn modelId="{5A17C0E7-892B-A54E-B13F-68AAF8FD57D4}" type="presOf" srcId="{EA2400F8-4E55-4402-AC3B-5EE2EF1BF77F}" destId="{2207C212-9AA7-F946-BCF0-F8524954F045}" srcOrd="0" destOrd="0" presId="urn:microsoft.com/office/officeart/2005/8/layout/hList1"/>
    <dgm:cxn modelId="{41CA4DF0-C46E-244C-BA56-886528186010}" type="presOf" srcId="{FDA65407-6E7B-45CE-83D7-23C9CD27D895}" destId="{FEA1CB08-5771-4846-BB97-37C7F656B768}" srcOrd="0" destOrd="0" presId="urn:microsoft.com/office/officeart/2005/8/layout/hList1"/>
    <dgm:cxn modelId="{D49D06FD-9901-BF4A-A65A-F04BBCA3B6F4}" type="presParOf" srcId="{FEA1CB08-5771-4846-BB97-37C7F656B768}" destId="{8AB9CF58-7EA3-B74F-B027-9335224A397A}" srcOrd="0" destOrd="0" presId="urn:microsoft.com/office/officeart/2005/8/layout/hList1"/>
    <dgm:cxn modelId="{CA76CB0F-7A11-6E49-A881-474A3477FAD2}" type="presParOf" srcId="{8AB9CF58-7EA3-B74F-B027-9335224A397A}" destId="{F1F052F8-6A92-0548-96DF-3B83CF5E06AF}" srcOrd="0" destOrd="0" presId="urn:microsoft.com/office/officeart/2005/8/layout/hList1"/>
    <dgm:cxn modelId="{88010247-7949-6145-A814-3796C487FEE2}" type="presParOf" srcId="{8AB9CF58-7EA3-B74F-B027-9335224A397A}" destId="{BDBD07AD-7F56-DA4C-8059-22CF9A6B5E3B}" srcOrd="1" destOrd="0" presId="urn:microsoft.com/office/officeart/2005/8/layout/hList1"/>
    <dgm:cxn modelId="{3EB28FDF-65A0-494D-B165-AB8FA1129FC3}" type="presParOf" srcId="{FEA1CB08-5771-4846-BB97-37C7F656B768}" destId="{32EAE544-54A7-794B-9B79-C62560EC04A9}" srcOrd="1" destOrd="0" presId="urn:microsoft.com/office/officeart/2005/8/layout/hList1"/>
    <dgm:cxn modelId="{5FDCAFF1-5489-E443-9AF4-4BA253BCBE06}" type="presParOf" srcId="{FEA1CB08-5771-4846-BB97-37C7F656B768}" destId="{421A0F6F-BBA7-744A-BEB2-A86ECB5719F0}" srcOrd="2" destOrd="0" presId="urn:microsoft.com/office/officeart/2005/8/layout/hList1"/>
    <dgm:cxn modelId="{501DF5EA-10DE-3F4C-9C04-305D8AA8163C}" type="presParOf" srcId="{421A0F6F-BBA7-744A-BEB2-A86ECB5719F0}" destId="{632A6683-0244-1E47-A6A5-BA43BC951E60}" srcOrd="0" destOrd="0" presId="urn:microsoft.com/office/officeart/2005/8/layout/hList1"/>
    <dgm:cxn modelId="{EDB87202-A749-0C44-A74E-DDF2E41D1681}" type="presParOf" srcId="{421A0F6F-BBA7-744A-BEB2-A86ECB5719F0}" destId="{472CB2D5-DC26-BD41-BD00-AA527F4EB3A8}" srcOrd="1" destOrd="0" presId="urn:microsoft.com/office/officeart/2005/8/layout/hList1"/>
    <dgm:cxn modelId="{8763A33C-D037-5240-9A97-10E3FD2C0262}" type="presParOf" srcId="{FEA1CB08-5771-4846-BB97-37C7F656B768}" destId="{BE10D223-D03B-5049-A13C-07EA791FF74B}" srcOrd="3" destOrd="0" presId="urn:microsoft.com/office/officeart/2005/8/layout/hList1"/>
    <dgm:cxn modelId="{2C4DD23B-B344-B84E-AA7A-23B8D8A93369}" type="presParOf" srcId="{FEA1CB08-5771-4846-BB97-37C7F656B768}" destId="{39792427-9D0F-D148-BA3E-AEFE85FDA12D}" srcOrd="4" destOrd="0" presId="urn:microsoft.com/office/officeart/2005/8/layout/hList1"/>
    <dgm:cxn modelId="{903FF991-D99B-1B46-BA60-7856D22524DD}" type="presParOf" srcId="{39792427-9D0F-D148-BA3E-AEFE85FDA12D}" destId="{5AE3CDBF-E048-7848-A1E8-6CA60C9AA80D}" srcOrd="0" destOrd="0" presId="urn:microsoft.com/office/officeart/2005/8/layout/hList1"/>
    <dgm:cxn modelId="{2A7D4ED7-C4E3-F840-9A7E-51900F70E715}" type="presParOf" srcId="{39792427-9D0F-D148-BA3E-AEFE85FDA12D}" destId="{D73C1D80-5404-8142-8C9A-D2BA2072BF8D}" srcOrd="1" destOrd="0" presId="urn:microsoft.com/office/officeart/2005/8/layout/hList1"/>
    <dgm:cxn modelId="{05CCC7DB-208A-954C-A874-1239DDD38A58}" type="presParOf" srcId="{FEA1CB08-5771-4846-BB97-37C7F656B768}" destId="{AEFED76D-574A-424C-9297-FD9730863714}" srcOrd="5" destOrd="0" presId="urn:microsoft.com/office/officeart/2005/8/layout/hList1"/>
    <dgm:cxn modelId="{942F2BB8-E6AB-8E48-B1E2-67554066C58C}" type="presParOf" srcId="{FEA1CB08-5771-4846-BB97-37C7F656B768}" destId="{518B4B6E-2B04-4D47-8B09-3F418E9E5E6D}" srcOrd="6" destOrd="0" presId="urn:microsoft.com/office/officeart/2005/8/layout/hList1"/>
    <dgm:cxn modelId="{50D16CA6-3759-A74A-84F0-114F938149CE}" type="presParOf" srcId="{518B4B6E-2B04-4D47-8B09-3F418E9E5E6D}" destId="{EB8B4725-4001-3545-826A-99228D9368DB}" srcOrd="0" destOrd="0" presId="urn:microsoft.com/office/officeart/2005/8/layout/hList1"/>
    <dgm:cxn modelId="{1F5BE29F-D30A-EC49-9A80-FE74653A021A}" type="presParOf" srcId="{518B4B6E-2B04-4D47-8B09-3F418E9E5E6D}" destId="{C9B9B91E-C22B-0945-B062-A74DAF3C6478}" srcOrd="1" destOrd="0" presId="urn:microsoft.com/office/officeart/2005/8/layout/hList1"/>
    <dgm:cxn modelId="{BB52CB3B-085B-4F44-8D5F-ECE270619A9A}" type="presParOf" srcId="{FEA1CB08-5771-4846-BB97-37C7F656B768}" destId="{74D45A64-D3E2-0A4B-9FB4-9A2238DB4FB4}" srcOrd="7" destOrd="0" presId="urn:microsoft.com/office/officeart/2005/8/layout/hList1"/>
    <dgm:cxn modelId="{B9F19C10-09AE-884A-A50E-1DA720916B67}" type="presParOf" srcId="{FEA1CB08-5771-4846-BB97-37C7F656B768}" destId="{8CD49372-5A97-124E-8B02-4B50D113467A}" srcOrd="8" destOrd="0" presId="urn:microsoft.com/office/officeart/2005/8/layout/hList1"/>
    <dgm:cxn modelId="{DCD84066-2202-2940-ACA7-E3CED57E3EFA}" type="presParOf" srcId="{8CD49372-5A97-124E-8B02-4B50D113467A}" destId="{E82B0C99-FB99-7343-9FB5-5545A0EFE579}" srcOrd="0" destOrd="0" presId="urn:microsoft.com/office/officeart/2005/8/layout/hList1"/>
    <dgm:cxn modelId="{B6562349-3872-3342-8C8C-62B186434CA7}" type="presParOf" srcId="{8CD49372-5A97-124E-8B02-4B50D113467A}" destId="{2207C212-9AA7-F946-BCF0-F8524954F04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074287-CC67-4CDF-A518-5FE7F45681F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3B6944-3ABE-4A3B-B6EE-CB9155D2FCA3}">
      <dgm:prSet/>
      <dgm:spPr/>
      <dgm:t>
        <a:bodyPr/>
        <a:lstStyle/>
        <a:p>
          <a:r>
            <a:rPr lang="en-GB"/>
            <a:t>(mini intro) Overview of article – ‘what does it say and what are you going to focus on? Brief.</a:t>
          </a:r>
          <a:endParaRPr lang="en-US"/>
        </a:p>
      </dgm:t>
    </dgm:pt>
    <dgm:pt modelId="{D5392B13-7826-4A21-8EB7-FD21209F7F15}" type="parTrans" cxnId="{F76F3D70-5098-4283-BBB9-45876D21A85F}">
      <dgm:prSet/>
      <dgm:spPr/>
      <dgm:t>
        <a:bodyPr/>
        <a:lstStyle/>
        <a:p>
          <a:endParaRPr lang="en-US"/>
        </a:p>
      </dgm:t>
    </dgm:pt>
    <dgm:pt modelId="{D431E639-F9C3-46F4-B9ED-C58DB2ADB5A6}" type="sibTrans" cxnId="{F76F3D70-5098-4283-BBB9-45876D21A85F}">
      <dgm:prSet/>
      <dgm:spPr/>
      <dgm:t>
        <a:bodyPr/>
        <a:lstStyle/>
        <a:p>
          <a:endParaRPr lang="en-US"/>
        </a:p>
      </dgm:t>
    </dgm:pt>
    <dgm:pt modelId="{E99836C4-11CF-4828-B5CD-A74D5F276280}">
      <dgm:prSet/>
      <dgm:spPr/>
      <dgm:t>
        <a:bodyPr/>
        <a:lstStyle/>
        <a:p>
          <a:r>
            <a:rPr lang="en-GB"/>
            <a:t>Highlight the research questions </a:t>
          </a:r>
          <a:endParaRPr lang="en-US"/>
        </a:p>
      </dgm:t>
    </dgm:pt>
    <dgm:pt modelId="{EEFFD5B1-2942-40F0-A5FC-8F9E9A8D0AEA}" type="parTrans" cxnId="{21FB77A7-B4CC-4A6A-9F58-9448A49D0B67}">
      <dgm:prSet/>
      <dgm:spPr/>
      <dgm:t>
        <a:bodyPr/>
        <a:lstStyle/>
        <a:p>
          <a:endParaRPr lang="en-US"/>
        </a:p>
      </dgm:t>
    </dgm:pt>
    <dgm:pt modelId="{42C76803-DB1B-4A2A-875D-4CAF175F4250}" type="sibTrans" cxnId="{21FB77A7-B4CC-4A6A-9F58-9448A49D0B67}">
      <dgm:prSet/>
      <dgm:spPr/>
      <dgm:t>
        <a:bodyPr/>
        <a:lstStyle/>
        <a:p>
          <a:endParaRPr lang="en-US"/>
        </a:p>
      </dgm:t>
    </dgm:pt>
    <dgm:pt modelId="{20310CF7-8D4A-40EE-9E4B-DBF42D4C45F7}">
      <dgm:prSet/>
      <dgm:spPr/>
      <dgm:t>
        <a:bodyPr/>
        <a:lstStyle/>
        <a:p>
          <a:r>
            <a:rPr lang="en-GB"/>
            <a:t>Remember to also say what best practice in the article is and what you could improve on.</a:t>
          </a:r>
          <a:endParaRPr lang="en-US"/>
        </a:p>
      </dgm:t>
    </dgm:pt>
    <dgm:pt modelId="{0E70CDF3-4028-4291-9381-99101FAD51A6}" type="parTrans" cxnId="{781CEFC9-535B-40D2-BD83-FCC1E288FBD0}">
      <dgm:prSet/>
      <dgm:spPr/>
      <dgm:t>
        <a:bodyPr/>
        <a:lstStyle/>
        <a:p>
          <a:endParaRPr lang="en-US"/>
        </a:p>
      </dgm:t>
    </dgm:pt>
    <dgm:pt modelId="{44FFD71A-489B-4612-8B85-4A0235C46257}" type="sibTrans" cxnId="{781CEFC9-535B-40D2-BD83-FCC1E288FBD0}">
      <dgm:prSet/>
      <dgm:spPr/>
      <dgm:t>
        <a:bodyPr/>
        <a:lstStyle/>
        <a:p>
          <a:endParaRPr lang="en-US"/>
        </a:p>
      </dgm:t>
    </dgm:pt>
    <dgm:pt modelId="{59D14359-4EB8-45ED-AA3A-4D3C5D643168}">
      <dgm:prSet/>
      <dgm:spPr/>
      <dgm:t>
        <a:bodyPr/>
        <a:lstStyle/>
        <a:p>
          <a:r>
            <a:rPr lang="en-GB"/>
            <a:t>Although there was no research questions in this paper the objective of the research clearly signposted towards the research question which could have been:</a:t>
          </a:r>
          <a:endParaRPr lang="en-US"/>
        </a:p>
      </dgm:t>
    </dgm:pt>
    <dgm:pt modelId="{8268326F-0E3A-4F03-AB4F-FB82619C6C4A}" type="parTrans" cxnId="{CF676050-BCD0-43BA-A20A-B00DE242A692}">
      <dgm:prSet/>
      <dgm:spPr/>
      <dgm:t>
        <a:bodyPr/>
        <a:lstStyle/>
        <a:p>
          <a:endParaRPr lang="en-US"/>
        </a:p>
      </dgm:t>
    </dgm:pt>
    <dgm:pt modelId="{F7A2ADA4-4069-4058-B38C-8767D1503E7E}" type="sibTrans" cxnId="{CF676050-BCD0-43BA-A20A-B00DE242A692}">
      <dgm:prSet/>
      <dgm:spPr/>
      <dgm:t>
        <a:bodyPr/>
        <a:lstStyle/>
        <a:p>
          <a:endParaRPr lang="en-US"/>
        </a:p>
      </dgm:t>
    </dgm:pt>
    <dgm:pt modelId="{17768155-9487-42F7-8988-F0A175C45FBC}" type="pres">
      <dgm:prSet presAssocID="{93074287-CC67-4CDF-A518-5FE7F45681F1}" presName="root" presStyleCnt="0">
        <dgm:presLayoutVars>
          <dgm:dir/>
          <dgm:resizeHandles val="exact"/>
        </dgm:presLayoutVars>
      </dgm:prSet>
      <dgm:spPr/>
    </dgm:pt>
    <dgm:pt modelId="{75BBAF00-FBDF-4149-BFAC-FB3954032292}" type="pres">
      <dgm:prSet presAssocID="{D23B6944-3ABE-4A3B-B6EE-CB9155D2FCA3}" presName="compNode" presStyleCnt="0"/>
      <dgm:spPr/>
    </dgm:pt>
    <dgm:pt modelId="{42D303DF-29DC-48D3-ACA6-FA8A5DB9C466}" type="pres">
      <dgm:prSet presAssocID="{D23B6944-3ABE-4A3B-B6EE-CB9155D2FCA3}" presName="bgRect" presStyleLbl="bgShp" presStyleIdx="0" presStyleCnt="4"/>
      <dgm:spPr/>
    </dgm:pt>
    <dgm:pt modelId="{DFD5095B-00DF-4E11-BAC1-063AE710E95E}" type="pres">
      <dgm:prSet presAssocID="{D23B6944-3ABE-4A3B-B6EE-CB9155D2FC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1E40A00F-3750-4552-8CB4-676F4D29248B}" type="pres">
      <dgm:prSet presAssocID="{D23B6944-3ABE-4A3B-B6EE-CB9155D2FCA3}" presName="spaceRect" presStyleCnt="0"/>
      <dgm:spPr/>
    </dgm:pt>
    <dgm:pt modelId="{75604D64-EC76-47B5-8083-D735BD1ADD00}" type="pres">
      <dgm:prSet presAssocID="{D23B6944-3ABE-4A3B-B6EE-CB9155D2FCA3}" presName="parTx" presStyleLbl="revTx" presStyleIdx="0" presStyleCnt="4">
        <dgm:presLayoutVars>
          <dgm:chMax val="0"/>
          <dgm:chPref val="0"/>
        </dgm:presLayoutVars>
      </dgm:prSet>
      <dgm:spPr/>
    </dgm:pt>
    <dgm:pt modelId="{F1805F06-084A-4C6F-9372-24B92B264E5F}" type="pres">
      <dgm:prSet presAssocID="{D431E639-F9C3-46F4-B9ED-C58DB2ADB5A6}" presName="sibTrans" presStyleCnt="0"/>
      <dgm:spPr/>
    </dgm:pt>
    <dgm:pt modelId="{11C99932-7176-47A8-A4BD-98520BEADC9D}" type="pres">
      <dgm:prSet presAssocID="{E99836C4-11CF-4828-B5CD-A74D5F276280}" presName="compNode" presStyleCnt="0"/>
      <dgm:spPr/>
    </dgm:pt>
    <dgm:pt modelId="{C58062AC-0088-4E75-9CD4-1FDEC89BFBC6}" type="pres">
      <dgm:prSet presAssocID="{E99836C4-11CF-4828-B5CD-A74D5F276280}" presName="bgRect" presStyleLbl="bgShp" presStyleIdx="1" presStyleCnt="4"/>
      <dgm:spPr/>
    </dgm:pt>
    <dgm:pt modelId="{139BE729-6112-49F9-B7C6-B24A3BDE6BFF}" type="pres">
      <dgm:prSet presAssocID="{E99836C4-11CF-4828-B5CD-A74D5F2762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3C415B35-91A1-4756-87B9-1C8F1ED950B7}" type="pres">
      <dgm:prSet presAssocID="{E99836C4-11CF-4828-B5CD-A74D5F276280}" presName="spaceRect" presStyleCnt="0"/>
      <dgm:spPr/>
    </dgm:pt>
    <dgm:pt modelId="{3B54AC1C-AB03-4C6C-BDDC-5481B2984726}" type="pres">
      <dgm:prSet presAssocID="{E99836C4-11CF-4828-B5CD-A74D5F276280}" presName="parTx" presStyleLbl="revTx" presStyleIdx="1" presStyleCnt="4">
        <dgm:presLayoutVars>
          <dgm:chMax val="0"/>
          <dgm:chPref val="0"/>
        </dgm:presLayoutVars>
      </dgm:prSet>
      <dgm:spPr/>
    </dgm:pt>
    <dgm:pt modelId="{A40ABA33-B6CF-422D-A0AC-A92586663552}" type="pres">
      <dgm:prSet presAssocID="{42C76803-DB1B-4A2A-875D-4CAF175F4250}" presName="sibTrans" presStyleCnt="0"/>
      <dgm:spPr/>
    </dgm:pt>
    <dgm:pt modelId="{D25D4994-71A9-426E-93DD-989DE726D8C1}" type="pres">
      <dgm:prSet presAssocID="{20310CF7-8D4A-40EE-9E4B-DBF42D4C45F7}" presName="compNode" presStyleCnt="0"/>
      <dgm:spPr/>
    </dgm:pt>
    <dgm:pt modelId="{46453F6C-C2C5-4E06-B218-8DB128C21D60}" type="pres">
      <dgm:prSet presAssocID="{20310CF7-8D4A-40EE-9E4B-DBF42D4C45F7}" presName="bgRect" presStyleLbl="bgShp" presStyleIdx="2" presStyleCnt="4"/>
      <dgm:spPr/>
    </dgm:pt>
    <dgm:pt modelId="{497B4B9B-EA57-4F37-9607-77565CF30E7C}" type="pres">
      <dgm:prSet presAssocID="{20310CF7-8D4A-40EE-9E4B-DBF42D4C45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839E8E4F-0827-46F4-9738-3BD200ECF6CF}" type="pres">
      <dgm:prSet presAssocID="{20310CF7-8D4A-40EE-9E4B-DBF42D4C45F7}" presName="spaceRect" presStyleCnt="0"/>
      <dgm:spPr/>
    </dgm:pt>
    <dgm:pt modelId="{CF54824C-E552-4036-B5D1-DD10DD5DC629}" type="pres">
      <dgm:prSet presAssocID="{20310CF7-8D4A-40EE-9E4B-DBF42D4C45F7}" presName="parTx" presStyleLbl="revTx" presStyleIdx="2" presStyleCnt="4">
        <dgm:presLayoutVars>
          <dgm:chMax val="0"/>
          <dgm:chPref val="0"/>
        </dgm:presLayoutVars>
      </dgm:prSet>
      <dgm:spPr/>
    </dgm:pt>
    <dgm:pt modelId="{A51C9EF3-CE70-4CC9-BE9F-2C95439A9A7A}" type="pres">
      <dgm:prSet presAssocID="{44FFD71A-489B-4612-8B85-4A0235C46257}" presName="sibTrans" presStyleCnt="0"/>
      <dgm:spPr/>
    </dgm:pt>
    <dgm:pt modelId="{6C7AD51E-FC63-40A2-AD42-4999A4B03C0F}" type="pres">
      <dgm:prSet presAssocID="{59D14359-4EB8-45ED-AA3A-4D3C5D643168}" presName="compNode" presStyleCnt="0"/>
      <dgm:spPr/>
    </dgm:pt>
    <dgm:pt modelId="{309767B7-C188-4511-9834-77A33919BC30}" type="pres">
      <dgm:prSet presAssocID="{59D14359-4EB8-45ED-AA3A-4D3C5D643168}" presName="bgRect" presStyleLbl="bgShp" presStyleIdx="3" presStyleCnt="4"/>
      <dgm:spPr/>
    </dgm:pt>
    <dgm:pt modelId="{DE754685-2568-4E45-AFF2-10BD35CE3AA0}" type="pres">
      <dgm:prSet presAssocID="{59D14359-4EB8-45ED-AA3A-4D3C5D6431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4CC4FF39-58C9-487A-ABE8-4FEED0B16205}" type="pres">
      <dgm:prSet presAssocID="{59D14359-4EB8-45ED-AA3A-4D3C5D643168}" presName="spaceRect" presStyleCnt="0"/>
      <dgm:spPr/>
    </dgm:pt>
    <dgm:pt modelId="{0B8E702B-A14B-41BB-90CC-B60BF0D345F7}" type="pres">
      <dgm:prSet presAssocID="{59D14359-4EB8-45ED-AA3A-4D3C5D643168}" presName="parTx" presStyleLbl="revTx" presStyleIdx="3" presStyleCnt="4">
        <dgm:presLayoutVars>
          <dgm:chMax val="0"/>
          <dgm:chPref val="0"/>
        </dgm:presLayoutVars>
      </dgm:prSet>
      <dgm:spPr/>
    </dgm:pt>
  </dgm:ptLst>
  <dgm:cxnLst>
    <dgm:cxn modelId="{2915BA1B-C325-4CA6-A389-4F5C113F007E}" type="presOf" srcId="{93074287-CC67-4CDF-A518-5FE7F45681F1}" destId="{17768155-9487-42F7-8988-F0A175C45FBC}" srcOrd="0" destOrd="0" presId="urn:microsoft.com/office/officeart/2018/2/layout/IconVerticalSolidList"/>
    <dgm:cxn modelId="{D533B032-3FDE-4F9E-BB62-0FC87EC8B55F}" type="presOf" srcId="{E99836C4-11CF-4828-B5CD-A74D5F276280}" destId="{3B54AC1C-AB03-4C6C-BDDC-5481B2984726}" srcOrd="0" destOrd="0" presId="urn:microsoft.com/office/officeart/2018/2/layout/IconVerticalSolidList"/>
    <dgm:cxn modelId="{CF676050-BCD0-43BA-A20A-B00DE242A692}" srcId="{93074287-CC67-4CDF-A518-5FE7F45681F1}" destId="{59D14359-4EB8-45ED-AA3A-4D3C5D643168}" srcOrd="3" destOrd="0" parTransId="{8268326F-0E3A-4F03-AB4F-FB82619C6C4A}" sibTransId="{F7A2ADA4-4069-4058-B38C-8767D1503E7E}"/>
    <dgm:cxn modelId="{F76F3D70-5098-4283-BBB9-45876D21A85F}" srcId="{93074287-CC67-4CDF-A518-5FE7F45681F1}" destId="{D23B6944-3ABE-4A3B-B6EE-CB9155D2FCA3}" srcOrd="0" destOrd="0" parTransId="{D5392B13-7826-4A21-8EB7-FD21209F7F15}" sibTransId="{D431E639-F9C3-46F4-B9ED-C58DB2ADB5A6}"/>
    <dgm:cxn modelId="{D81B3B84-A6BA-4A99-B021-87CE05DE9ACB}" type="presOf" srcId="{D23B6944-3ABE-4A3B-B6EE-CB9155D2FCA3}" destId="{75604D64-EC76-47B5-8083-D735BD1ADD00}" srcOrd="0" destOrd="0" presId="urn:microsoft.com/office/officeart/2018/2/layout/IconVerticalSolidList"/>
    <dgm:cxn modelId="{7FAEBD89-1E13-478B-9326-15524BECB07E}" type="presOf" srcId="{59D14359-4EB8-45ED-AA3A-4D3C5D643168}" destId="{0B8E702B-A14B-41BB-90CC-B60BF0D345F7}" srcOrd="0" destOrd="0" presId="urn:microsoft.com/office/officeart/2018/2/layout/IconVerticalSolidList"/>
    <dgm:cxn modelId="{DBBCA88D-FBBD-4B86-856A-4BA7DB398563}" type="presOf" srcId="{20310CF7-8D4A-40EE-9E4B-DBF42D4C45F7}" destId="{CF54824C-E552-4036-B5D1-DD10DD5DC629}" srcOrd="0" destOrd="0" presId="urn:microsoft.com/office/officeart/2018/2/layout/IconVerticalSolidList"/>
    <dgm:cxn modelId="{21FB77A7-B4CC-4A6A-9F58-9448A49D0B67}" srcId="{93074287-CC67-4CDF-A518-5FE7F45681F1}" destId="{E99836C4-11CF-4828-B5CD-A74D5F276280}" srcOrd="1" destOrd="0" parTransId="{EEFFD5B1-2942-40F0-A5FC-8F9E9A8D0AEA}" sibTransId="{42C76803-DB1B-4A2A-875D-4CAF175F4250}"/>
    <dgm:cxn modelId="{781CEFC9-535B-40D2-BD83-FCC1E288FBD0}" srcId="{93074287-CC67-4CDF-A518-5FE7F45681F1}" destId="{20310CF7-8D4A-40EE-9E4B-DBF42D4C45F7}" srcOrd="2" destOrd="0" parTransId="{0E70CDF3-4028-4291-9381-99101FAD51A6}" sibTransId="{44FFD71A-489B-4612-8B85-4A0235C46257}"/>
    <dgm:cxn modelId="{A1B7D9AE-8304-4DD1-8659-5CECC6FFFCF1}" type="presParOf" srcId="{17768155-9487-42F7-8988-F0A175C45FBC}" destId="{75BBAF00-FBDF-4149-BFAC-FB3954032292}" srcOrd="0" destOrd="0" presId="urn:microsoft.com/office/officeart/2018/2/layout/IconVerticalSolidList"/>
    <dgm:cxn modelId="{55DB8F04-81CA-4A66-BD98-23C744978D26}" type="presParOf" srcId="{75BBAF00-FBDF-4149-BFAC-FB3954032292}" destId="{42D303DF-29DC-48D3-ACA6-FA8A5DB9C466}" srcOrd="0" destOrd="0" presId="urn:microsoft.com/office/officeart/2018/2/layout/IconVerticalSolidList"/>
    <dgm:cxn modelId="{3C030A52-9B7C-47C8-B47A-A4771675DA6F}" type="presParOf" srcId="{75BBAF00-FBDF-4149-BFAC-FB3954032292}" destId="{DFD5095B-00DF-4E11-BAC1-063AE710E95E}" srcOrd="1" destOrd="0" presId="urn:microsoft.com/office/officeart/2018/2/layout/IconVerticalSolidList"/>
    <dgm:cxn modelId="{76458003-0F24-4ADF-9086-22FF35D0BDAD}" type="presParOf" srcId="{75BBAF00-FBDF-4149-BFAC-FB3954032292}" destId="{1E40A00F-3750-4552-8CB4-676F4D29248B}" srcOrd="2" destOrd="0" presId="urn:microsoft.com/office/officeart/2018/2/layout/IconVerticalSolidList"/>
    <dgm:cxn modelId="{24F81916-5F95-4344-9FEB-F549BB3B3B98}" type="presParOf" srcId="{75BBAF00-FBDF-4149-BFAC-FB3954032292}" destId="{75604D64-EC76-47B5-8083-D735BD1ADD00}" srcOrd="3" destOrd="0" presId="urn:microsoft.com/office/officeart/2018/2/layout/IconVerticalSolidList"/>
    <dgm:cxn modelId="{33D17CFB-6A8E-4058-9D4A-069523C88582}" type="presParOf" srcId="{17768155-9487-42F7-8988-F0A175C45FBC}" destId="{F1805F06-084A-4C6F-9372-24B92B264E5F}" srcOrd="1" destOrd="0" presId="urn:microsoft.com/office/officeart/2018/2/layout/IconVerticalSolidList"/>
    <dgm:cxn modelId="{33EACD91-D38F-40E1-9190-F34285FA47E2}" type="presParOf" srcId="{17768155-9487-42F7-8988-F0A175C45FBC}" destId="{11C99932-7176-47A8-A4BD-98520BEADC9D}" srcOrd="2" destOrd="0" presId="urn:microsoft.com/office/officeart/2018/2/layout/IconVerticalSolidList"/>
    <dgm:cxn modelId="{EC5285F2-F6B8-4F19-9312-445F49E4F05F}" type="presParOf" srcId="{11C99932-7176-47A8-A4BD-98520BEADC9D}" destId="{C58062AC-0088-4E75-9CD4-1FDEC89BFBC6}" srcOrd="0" destOrd="0" presId="urn:microsoft.com/office/officeart/2018/2/layout/IconVerticalSolidList"/>
    <dgm:cxn modelId="{7284B1A5-E3D0-42E5-92A3-42E324B850F1}" type="presParOf" srcId="{11C99932-7176-47A8-A4BD-98520BEADC9D}" destId="{139BE729-6112-49F9-B7C6-B24A3BDE6BFF}" srcOrd="1" destOrd="0" presId="urn:microsoft.com/office/officeart/2018/2/layout/IconVerticalSolidList"/>
    <dgm:cxn modelId="{1BB3B61B-891F-4808-B59C-74849DB910BE}" type="presParOf" srcId="{11C99932-7176-47A8-A4BD-98520BEADC9D}" destId="{3C415B35-91A1-4756-87B9-1C8F1ED950B7}" srcOrd="2" destOrd="0" presId="urn:microsoft.com/office/officeart/2018/2/layout/IconVerticalSolidList"/>
    <dgm:cxn modelId="{0237890D-D60E-4BD4-8E3A-DE107E1CE334}" type="presParOf" srcId="{11C99932-7176-47A8-A4BD-98520BEADC9D}" destId="{3B54AC1C-AB03-4C6C-BDDC-5481B2984726}" srcOrd="3" destOrd="0" presId="urn:microsoft.com/office/officeart/2018/2/layout/IconVerticalSolidList"/>
    <dgm:cxn modelId="{0C199898-5196-4677-A1A1-B7B9BA5E5E15}" type="presParOf" srcId="{17768155-9487-42F7-8988-F0A175C45FBC}" destId="{A40ABA33-B6CF-422D-A0AC-A92586663552}" srcOrd="3" destOrd="0" presId="urn:microsoft.com/office/officeart/2018/2/layout/IconVerticalSolidList"/>
    <dgm:cxn modelId="{2DFA5F6E-21E7-4AD5-B238-B0FA9C6FBEB8}" type="presParOf" srcId="{17768155-9487-42F7-8988-F0A175C45FBC}" destId="{D25D4994-71A9-426E-93DD-989DE726D8C1}" srcOrd="4" destOrd="0" presId="urn:microsoft.com/office/officeart/2018/2/layout/IconVerticalSolidList"/>
    <dgm:cxn modelId="{629D7AC3-2FFA-445A-9A39-CEB53BFDEAD9}" type="presParOf" srcId="{D25D4994-71A9-426E-93DD-989DE726D8C1}" destId="{46453F6C-C2C5-4E06-B218-8DB128C21D60}" srcOrd="0" destOrd="0" presId="urn:microsoft.com/office/officeart/2018/2/layout/IconVerticalSolidList"/>
    <dgm:cxn modelId="{D9F62DDD-59CD-4277-BE63-B6FF8863FBA4}" type="presParOf" srcId="{D25D4994-71A9-426E-93DD-989DE726D8C1}" destId="{497B4B9B-EA57-4F37-9607-77565CF30E7C}" srcOrd="1" destOrd="0" presId="urn:microsoft.com/office/officeart/2018/2/layout/IconVerticalSolidList"/>
    <dgm:cxn modelId="{643B7A60-3339-44B4-ADDF-26B795A35A6C}" type="presParOf" srcId="{D25D4994-71A9-426E-93DD-989DE726D8C1}" destId="{839E8E4F-0827-46F4-9738-3BD200ECF6CF}" srcOrd="2" destOrd="0" presId="urn:microsoft.com/office/officeart/2018/2/layout/IconVerticalSolidList"/>
    <dgm:cxn modelId="{0B15890A-197E-4354-B4D6-A4CF8216E046}" type="presParOf" srcId="{D25D4994-71A9-426E-93DD-989DE726D8C1}" destId="{CF54824C-E552-4036-B5D1-DD10DD5DC629}" srcOrd="3" destOrd="0" presId="urn:microsoft.com/office/officeart/2018/2/layout/IconVerticalSolidList"/>
    <dgm:cxn modelId="{24F08FE1-40B4-4C6E-BDDA-CCD909B3D41B}" type="presParOf" srcId="{17768155-9487-42F7-8988-F0A175C45FBC}" destId="{A51C9EF3-CE70-4CC9-BE9F-2C95439A9A7A}" srcOrd="5" destOrd="0" presId="urn:microsoft.com/office/officeart/2018/2/layout/IconVerticalSolidList"/>
    <dgm:cxn modelId="{530E91A0-E0FF-4094-8B81-023413E73FAA}" type="presParOf" srcId="{17768155-9487-42F7-8988-F0A175C45FBC}" destId="{6C7AD51E-FC63-40A2-AD42-4999A4B03C0F}" srcOrd="6" destOrd="0" presId="urn:microsoft.com/office/officeart/2018/2/layout/IconVerticalSolidList"/>
    <dgm:cxn modelId="{DD23655A-6F6D-4C3F-8552-42A0583FAAEA}" type="presParOf" srcId="{6C7AD51E-FC63-40A2-AD42-4999A4B03C0F}" destId="{309767B7-C188-4511-9834-77A33919BC30}" srcOrd="0" destOrd="0" presId="urn:microsoft.com/office/officeart/2018/2/layout/IconVerticalSolidList"/>
    <dgm:cxn modelId="{E075B573-A127-4449-AA4C-65E6390E2633}" type="presParOf" srcId="{6C7AD51E-FC63-40A2-AD42-4999A4B03C0F}" destId="{DE754685-2568-4E45-AFF2-10BD35CE3AA0}" srcOrd="1" destOrd="0" presId="urn:microsoft.com/office/officeart/2018/2/layout/IconVerticalSolidList"/>
    <dgm:cxn modelId="{EEAA4453-D97A-40BF-8BAE-7C04AB4026E6}" type="presParOf" srcId="{6C7AD51E-FC63-40A2-AD42-4999A4B03C0F}" destId="{4CC4FF39-58C9-487A-ABE8-4FEED0B16205}" srcOrd="2" destOrd="0" presId="urn:microsoft.com/office/officeart/2018/2/layout/IconVerticalSolidList"/>
    <dgm:cxn modelId="{7DD8013E-0055-4859-9831-B6DAE0A17D64}" type="presParOf" srcId="{6C7AD51E-FC63-40A2-AD42-4999A4B03C0F}" destId="{0B8E702B-A14B-41BB-90CC-B60BF0D345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A65407-6E7B-45CE-83D7-23C9CD27D895}"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9A2FC9A6-D5F2-49D5-BFFB-2B82931364ED}">
      <dgm:prSet/>
      <dgm:spPr/>
      <dgm:t>
        <a:bodyPr/>
        <a:lstStyle/>
        <a:p>
          <a:r>
            <a:rPr lang="en-US" dirty="0"/>
            <a:t>Review</a:t>
          </a:r>
        </a:p>
      </dgm:t>
    </dgm:pt>
    <dgm:pt modelId="{FEB5FCB9-6E2F-4B52-890E-702938BF8BD3}" type="parTrans" cxnId="{A56E6869-91A5-4683-8DA3-8BD2A688A392}">
      <dgm:prSet/>
      <dgm:spPr/>
      <dgm:t>
        <a:bodyPr/>
        <a:lstStyle/>
        <a:p>
          <a:endParaRPr lang="en-US"/>
        </a:p>
      </dgm:t>
    </dgm:pt>
    <dgm:pt modelId="{EF0906B7-6864-46E6-9D97-BF43B37535AC}" type="sibTrans" cxnId="{A56E6869-91A5-4683-8DA3-8BD2A688A392}">
      <dgm:prSet/>
      <dgm:spPr/>
      <dgm:t>
        <a:bodyPr/>
        <a:lstStyle/>
        <a:p>
          <a:endParaRPr lang="en-US"/>
        </a:p>
      </dgm:t>
    </dgm:pt>
    <dgm:pt modelId="{E9BE6845-D3FC-45DC-BBA3-DC3808211385}">
      <dgm:prSet/>
      <dgm:spPr/>
      <dgm:t>
        <a:bodyPr/>
        <a:lstStyle/>
        <a:p>
          <a:r>
            <a:rPr lang="en-US" dirty="0"/>
            <a:t>key concepts of Assignment 1</a:t>
          </a:r>
        </a:p>
      </dgm:t>
    </dgm:pt>
    <dgm:pt modelId="{11F5A70D-279A-4CA7-B87E-B332D6A5A7DA}" type="parTrans" cxnId="{E7F24567-B1FB-4FA9-A279-5286EAA873D5}">
      <dgm:prSet/>
      <dgm:spPr/>
      <dgm:t>
        <a:bodyPr/>
        <a:lstStyle/>
        <a:p>
          <a:endParaRPr lang="en-US"/>
        </a:p>
      </dgm:t>
    </dgm:pt>
    <dgm:pt modelId="{23DEAC70-2FFB-4850-9D82-DBE02C51DB90}" type="sibTrans" cxnId="{E7F24567-B1FB-4FA9-A279-5286EAA873D5}">
      <dgm:prSet/>
      <dgm:spPr/>
      <dgm:t>
        <a:bodyPr/>
        <a:lstStyle/>
        <a:p>
          <a:endParaRPr lang="en-US"/>
        </a:p>
      </dgm:t>
    </dgm:pt>
    <dgm:pt modelId="{D9476BC2-B10D-4922-80AF-6F5AB59DCB48}">
      <dgm:prSet/>
      <dgm:spPr/>
      <dgm:t>
        <a:bodyPr/>
        <a:lstStyle/>
        <a:p>
          <a:r>
            <a:rPr lang="en-US" dirty="0"/>
            <a:t>Discuss</a:t>
          </a:r>
        </a:p>
      </dgm:t>
    </dgm:pt>
    <dgm:pt modelId="{69BBAC68-DFF0-4BE7-B91D-2F4EA312349F}" type="parTrans" cxnId="{E2D888DE-3C8C-4DF6-914E-123DA8CCD166}">
      <dgm:prSet/>
      <dgm:spPr/>
      <dgm:t>
        <a:bodyPr/>
        <a:lstStyle/>
        <a:p>
          <a:endParaRPr lang="en-US"/>
        </a:p>
      </dgm:t>
    </dgm:pt>
    <dgm:pt modelId="{2F586131-D3EC-4A9A-BE27-B7D981767B39}" type="sibTrans" cxnId="{E2D888DE-3C8C-4DF6-914E-123DA8CCD166}">
      <dgm:prSet/>
      <dgm:spPr/>
      <dgm:t>
        <a:bodyPr/>
        <a:lstStyle/>
        <a:p>
          <a:endParaRPr lang="en-US"/>
        </a:p>
      </dgm:t>
    </dgm:pt>
    <dgm:pt modelId="{A7520954-2227-405F-A0A2-70C4F0A90C06}">
      <dgm:prSet/>
      <dgm:spPr/>
      <dgm:t>
        <a:bodyPr/>
        <a:lstStyle/>
        <a:p>
          <a:r>
            <a:rPr lang="en-US" dirty="0"/>
            <a:t> characteristics of a good peer reviewed journal article</a:t>
          </a:r>
        </a:p>
      </dgm:t>
    </dgm:pt>
    <dgm:pt modelId="{3FA38E14-EDBC-4FD6-B571-171486CAFC07}" type="parTrans" cxnId="{937FEE81-A34C-40F9-B1D2-4F4F0DB8FCC3}">
      <dgm:prSet/>
      <dgm:spPr/>
      <dgm:t>
        <a:bodyPr/>
        <a:lstStyle/>
        <a:p>
          <a:endParaRPr lang="en-US"/>
        </a:p>
      </dgm:t>
    </dgm:pt>
    <dgm:pt modelId="{EA7C6451-C60E-48C9-96D3-4289CE252E66}" type="sibTrans" cxnId="{937FEE81-A34C-40F9-B1D2-4F4F0DB8FCC3}">
      <dgm:prSet/>
      <dgm:spPr/>
      <dgm:t>
        <a:bodyPr/>
        <a:lstStyle/>
        <a:p>
          <a:endParaRPr lang="en-US"/>
        </a:p>
      </dgm:t>
    </dgm:pt>
    <dgm:pt modelId="{968156DB-A624-45EC-85E4-4B831DB0B91E}">
      <dgm:prSet/>
      <dgm:spPr/>
      <dgm:t>
        <a:bodyPr/>
        <a:lstStyle/>
        <a:p>
          <a:r>
            <a:rPr lang="en-US" dirty="0"/>
            <a:t>Conduct</a:t>
          </a:r>
        </a:p>
      </dgm:t>
    </dgm:pt>
    <dgm:pt modelId="{8DD83680-751E-4A8A-81B3-DF7BA3741446}" type="parTrans" cxnId="{F13D876C-0820-4271-B687-EFCBFD771166}">
      <dgm:prSet/>
      <dgm:spPr/>
      <dgm:t>
        <a:bodyPr/>
        <a:lstStyle/>
        <a:p>
          <a:endParaRPr lang="en-US"/>
        </a:p>
      </dgm:t>
    </dgm:pt>
    <dgm:pt modelId="{F5B8C42B-ADEB-4069-B06D-3DA0CA64410F}" type="sibTrans" cxnId="{F13D876C-0820-4271-B687-EFCBFD771166}">
      <dgm:prSet/>
      <dgm:spPr/>
      <dgm:t>
        <a:bodyPr/>
        <a:lstStyle/>
        <a:p>
          <a:endParaRPr lang="en-US"/>
        </a:p>
      </dgm:t>
    </dgm:pt>
    <dgm:pt modelId="{C0DFBE55-8AF9-4F2C-BE64-C697FB4FDE85}">
      <dgm:prSet/>
      <dgm:spPr/>
      <dgm:t>
        <a:bodyPr/>
        <a:lstStyle/>
        <a:p>
          <a:r>
            <a:rPr lang="en-US" dirty="0"/>
            <a:t>research to identify a good quality peer reviewed journal article within subject area</a:t>
          </a:r>
        </a:p>
      </dgm:t>
    </dgm:pt>
    <dgm:pt modelId="{DC3502E7-CDF8-41D1-BDCB-044434CB2C75}" type="parTrans" cxnId="{04137FA0-1EF3-43EE-B95E-57D47AE4CF0D}">
      <dgm:prSet/>
      <dgm:spPr/>
      <dgm:t>
        <a:bodyPr/>
        <a:lstStyle/>
        <a:p>
          <a:endParaRPr lang="en-US"/>
        </a:p>
      </dgm:t>
    </dgm:pt>
    <dgm:pt modelId="{9AB3C5BA-6FB9-4DDB-91A5-96C15AE9F5F5}" type="sibTrans" cxnId="{04137FA0-1EF3-43EE-B95E-57D47AE4CF0D}">
      <dgm:prSet/>
      <dgm:spPr/>
      <dgm:t>
        <a:bodyPr/>
        <a:lstStyle/>
        <a:p>
          <a:endParaRPr lang="en-US"/>
        </a:p>
      </dgm:t>
    </dgm:pt>
    <dgm:pt modelId="{0893074A-C0AE-41C8-8B00-766704C084B1}">
      <dgm:prSet/>
      <dgm:spPr/>
      <dgm:t>
        <a:bodyPr/>
        <a:lstStyle/>
        <a:p>
          <a:r>
            <a:rPr lang="en-US"/>
            <a:t>Examine</a:t>
          </a:r>
        </a:p>
      </dgm:t>
    </dgm:pt>
    <dgm:pt modelId="{16484A76-0EE8-4108-81C3-1AF3403A82A5}" type="parTrans" cxnId="{06D5276D-F900-46C6-AED1-9FF4E5984EC4}">
      <dgm:prSet/>
      <dgm:spPr/>
      <dgm:t>
        <a:bodyPr/>
        <a:lstStyle/>
        <a:p>
          <a:endParaRPr lang="en-US"/>
        </a:p>
      </dgm:t>
    </dgm:pt>
    <dgm:pt modelId="{7F0FEBBA-098E-4437-A040-E77DF5379130}" type="sibTrans" cxnId="{06D5276D-F900-46C6-AED1-9FF4E5984EC4}">
      <dgm:prSet/>
      <dgm:spPr/>
      <dgm:t>
        <a:bodyPr/>
        <a:lstStyle/>
        <a:p>
          <a:endParaRPr lang="en-US"/>
        </a:p>
      </dgm:t>
    </dgm:pt>
    <dgm:pt modelId="{26FEB79D-F929-47AC-9FDF-0CE6046D5CB4}">
      <dgm:prSet/>
      <dgm:spPr/>
      <dgm:t>
        <a:bodyPr/>
        <a:lstStyle/>
        <a:p>
          <a:r>
            <a:rPr lang="en-US" dirty="0"/>
            <a:t>critical analysis and apply this to academic writing</a:t>
          </a:r>
        </a:p>
      </dgm:t>
    </dgm:pt>
    <dgm:pt modelId="{CB859B34-AA55-4C2D-8293-508EC666FBF6}" type="parTrans" cxnId="{D44AF542-7031-4CF7-A4A7-4F3F638E7EE3}">
      <dgm:prSet/>
      <dgm:spPr/>
      <dgm:t>
        <a:bodyPr/>
        <a:lstStyle/>
        <a:p>
          <a:endParaRPr lang="en-US"/>
        </a:p>
      </dgm:t>
    </dgm:pt>
    <dgm:pt modelId="{EBB7178D-22C5-4BC4-9E36-3535A0A83902}" type="sibTrans" cxnId="{D44AF542-7031-4CF7-A4A7-4F3F638E7EE3}">
      <dgm:prSet/>
      <dgm:spPr/>
      <dgm:t>
        <a:bodyPr/>
        <a:lstStyle/>
        <a:p>
          <a:endParaRPr lang="en-US"/>
        </a:p>
      </dgm:t>
    </dgm:pt>
    <dgm:pt modelId="{75962955-229C-4E7E-8CBA-9B2A478960A4}">
      <dgm:prSet/>
      <dgm:spPr/>
      <dgm:t>
        <a:bodyPr/>
        <a:lstStyle/>
        <a:p>
          <a:r>
            <a:rPr lang="en-US" dirty="0"/>
            <a:t>Prepare </a:t>
          </a:r>
        </a:p>
      </dgm:t>
    </dgm:pt>
    <dgm:pt modelId="{2A1D05A4-C921-4875-969C-1156D3AF750C}" type="parTrans" cxnId="{DAF62189-AAB1-42F9-9E1E-3FC4095D183A}">
      <dgm:prSet/>
      <dgm:spPr/>
      <dgm:t>
        <a:bodyPr/>
        <a:lstStyle/>
        <a:p>
          <a:endParaRPr lang="en-US"/>
        </a:p>
      </dgm:t>
    </dgm:pt>
    <dgm:pt modelId="{AC3DAE45-535F-48A3-90CC-AB355AC7D2A3}" type="sibTrans" cxnId="{DAF62189-AAB1-42F9-9E1E-3FC4095D183A}">
      <dgm:prSet/>
      <dgm:spPr/>
      <dgm:t>
        <a:bodyPr/>
        <a:lstStyle/>
        <a:p>
          <a:endParaRPr lang="en-US"/>
        </a:p>
      </dgm:t>
    </dgm:pt>
    <dgm:pt modelId="{EA2400F8-4E55-4402-AC3B-5EE2EF1BF77F}">
      <dgm:prSet/>
      <dgm:spPr/>
      <dgm:t>
        <a:bodyPr/>
        <a:lstStyle/>
        <a:p>
          <a:r>
            <a:rPr lang="en-US" dirty="0"/>
            <a:t> assignment plan for assignment 1</a:t>
          </a:r>
        </a:p>
      </dgm:t>
    </dgm:pt>
    <dgm:pt modelId="{0EDBE033-F46F-479B-9DA8-B3148F4D4057}" type="parTrans" cxnId="{1C7B7879-72D3-44FE-B0A1-E627489E6AF6}">
      <dgm:prSet/>
      <dgm:spPr/>
      <dgm:t>
        <a:bodyPr/>
        <a:lstStyle/>
        <a:p>
          <a:endParaRPr lang="en-US"/>
        </a:p>
      </dgm:t>
    </dgm:pt>
    <dgm:pt modelId="{4FD0903D-749B-4451-8052-498D6247C975}" type="sibTrans" cxnId="{1C7B7879-72D3-44FE-B0A1-E627489E6AF6}">
      <dgm:prSet/>
      <dgm:spPr/>
      <dgm:t>
        <a:bodyPr/>
        <a:lstStyle/>
        <a:p>
          <a:endParaRPr lang="en-US"/>
        </a:p>
      </dgm:t>
    </dgm:pt>
    <dgm:pt modelId="{FEA1CB08-5771-4846-BB97-37C7F656B768}" type="pres">
      <dgm:prSet presAssocID="{FDA65407-6E7B-45CE-83D7-23C9CD27D895}" presName="Name0" presStyleCnt="0">
        <dgm:presLayoutVars>
          <dgm:dir/>
          <dgm:animLvl val="lvl"/>
          <dgm:resizeHandles val="exact"/>
        </dgm:presLayoutVars>
      </dgm:prSet>
      <dgm:spPr/>
    </dgm:pt>
    <dgm:pt modelId="{8AB9CF58-7EA3-B74F-B027-9335224A397A}" type="pres">
      <dgm:prSet presAssocID="{9A2FC9A6-D5F2-49D5-BFFB-2B82931364ED}" presName="composite" presStyleCnt="0"/>
      <dgm:spPr/>
    </dgm:pt>
    <dgm:pt modelId="{F1F052F8-6A92-0548-96DF-3B83CF5E06AF}" type="pres">
      <dgm:prSet presAssocID="{9A2FC9A6-D5F2-49D5-BFFB-2B82931364ED}" presName="parTx" presStyleLbl="alignNode1" presStyleIdx="0" presStyleCnt="5">
        <dgm:presLayoutVars>
          <dgm:chMax val="0"/>
          <dgm:chPref val="0"/>
          <dgm:bulletEnabled val="1"/>
        </dgm:presLayoutVars>
      </dgm:prSet>
      <dgm:spPr/>
    </dgm:pt>
    <dgm:pt modelId="{BDBD07AD-7F56-DA4C-8059-22CF9A6B5E3B}" type="pres">
      <dgm:prSet presAssocID="{9A2FC9A6-D5F2-49D5-BFFB-2B82931364ED}" presName="desTx" presStyleLbl="alignAccFollowNode1" presStyleIdx="0" presStyleCnt="5">
        <dgm:presLayoutVars>
          <dgm:bulletEnabled val="1"/>
        </dgm:presLayoutVars>
      </dgm:prSet>
      <dgm:spPr/>
    </dgm:pt>
    <dgm:pt modelId="{32EAE544-54A7-794B-9B79-C62560EC04A9}" type="pres">
      <dgm:prSet presAssocID="{EF0906B7-6864-46E6-9D97-BF43B37535AC}" presName="space" presStyleCnt="0"/>
      <dgm:spPr/>
    </dgm:pt>
    <dgm:pt modelId="{421A0F6F-BBA7-744A-BEB2-A86ECB5719F0}" type="pres">
      <dgm:prSet presAssocID="{D9476BC2-B10D-4922-80AF-6F5AB59DCB48}" presName="composite" presStyleCnt="0"/>
      <dgm:spPr/>
    </dgm:pt>
    <dgm:pt modelId="{632A6683-0244-1E47-A6A5-BA43BC951E60}" type="pres">
      <dgm:prSet presAssocID="{D9476BC2-B10D-4922-80AF-6F5AB59DCB48}" presName="parTx" presStyleLbl="alignNode1" presStyleIdx="1" presStyleCnt="5">
        <dgm:presLayoutVars>
          <dgm:chMax val="0"/>
          <dgm:chPref val="0"/>
          <dgm:bulletEnabled val="1"/>
        </dgm:presLayoutVars>
      </dgm:prSet>
      <dgm:spPr/>
    </dgm:pt>
    <dgm:pt modelId="{472CB2D5-DC26-BD41-BD00-AA527F4EB3A8}" type="pres">
      <dgm:prSet presAssocID="{D9476BC2-B10D-4922-80AF-6F5AB59DCB48}" presName="desTx" presStyleLbl="alignAccFollowNode1" presStyleIdx="1" presStyleCnt="5">
        <dgm:presLayoutVars>
          <dgm:bulletEnabled val="1"/>
        </dgm:presLayoutVars>
      </dgm:prSet>
      <dgm:spPr/>
    </dgm:pt>
    <dgm:pt modelId="{BE10D223-D03B-5049-A13C-07EA791FF74B}" type="pres">
      <dgm:prSet presAssocID="{2F586131-D3EC-4A9A-BE27-B7D981767B39}" presName="space" presStyleCnt="0"/>
      <dgm:spPr/>
    </dgm:pt>
    <dgm:pt modelId="{39792427-9D0F-D148-BA3E-AEFE85FDA12D}" type="pres">
      <dgm:prSet presAssocID="{968156DB-A624-45EC-85E4-4B831DB0B91E}" presName="composite" presStyleCnt="0"/>
      <dgm:spPr/>
    </dgm:pt>
    <dgm:pt modelId="{5AE3CDBF-E048-7848-A1E8-6CA60C9AA80D}" type="pres">
      <dgm:prSet presAssocID="{968156DB-A624-45EC-85E4-4B831DB0B91E}" presName="parTx" presStyleLbl="alignNode1" presStyleIdx="2" presStyleCnt="5">
        <dgm:presLayoutVars>
          <dgm:chMax val="0"/>
          <dgm:chPref val="0"/>
          <dgm:bulletEnabled val="1"/>
        </dgm:presLayoutVars>
      </dgm:prSet>
      <dgm:spPr/>
    </dgm:pt>
    <dgm:pt modelId="{D73C1D80-5404-8142-8C9A-D2BA2072BF8D}" type="pres">
      <dgm:prSet presAssocID="{968156DB-A624-45EC-85E4-4B831DB0B91E}" presName="desTx" presStyleLbl="alignAccFollowNode1" presStyleIdx="2" presStyleCnt="5">
        <dgm:presLayoutVars>
          <dgm:bulletEnabled val="1"/>
        </dgm:presLayoutVars>
      </dgm:prSet>
      <dgm:spPr/>
    </dgm:pt>
    <dgm:pt modelId="{AEFED76D-574A-424C-9297-FD9730863714}" type="pres">
      <dgm:prSet presAssocID="{F5B8C42B-ADEB-4069-B06D-3DA0CA64410F}" presName="space" presStyleCnt="0"/>
      <dgm:spPr/>
    </dgm:pt>
    <dgm:pt modelId="{518B4B6E-2B04-4D47-8B09-3F418E9E5E6D}" type="pres">
      <dgm:prSet presAssocID="{0893074A-C0AE-41C8-8B00-766704C084B1}" presName="composite" presStyleCnt="0"/>
      <dgm:spPr/>
    </dgm:pt>
    <dgm:pt modelId="{EB8B4725-4001-3545-826A-99228D9368DB}" type="pres">
      <dgm:prSet presAssocID="{0893074A-C0AE-41C8-8B00-766704C084B1}" presName="parTx" presStyleLbl="alignNode1" presStyleIdx="3" presStyleCnt="5">
        <dgm:presLayoutVars>
          <dgm:chMax val="0"/>
          <dgm:chPref val="0"/>
          <dgm:bulletEnabled val="1"/>
        </dgm:presLayoutVars>
      </dgm:prSet>
      <dgm:spPr/>
    </dgm:pt>
    <dgm:pt modelId="{C9B9B91E-C22B-0945-B062-A74DAF3C6478}" type="pres">
      <dgm:prSet presAssocID="{0893074A-C0AE-41C8-8B00-766704C084B1}" presName="desTx" presStyleLbl="alignAccFollowNode1" presStyleIdx="3" presStyleCnt="5">
        <dgm:presLayoutVars>
          <dgm:bulletEnabled val="1"/>
        </dgm:presLayoutVars>
      </dgm:prSet>
      <dgm:spPr/>
    </dgm:pt>
    <dgm:pt modelId="{74D45A64-D3E2-0A4B-9FB4-9A2238DB4FB4}" type="pres">
      <dgm:prSet presAssocID="{7F0FEBBA-098E-4437-A040-E77DF5379130}" presName="space" presStyleCnt="0"/>
      <dgm:spPr/>
    </dgm:pt>
    <dgm:pt modelId="{8CD49372-5A97-124E-8B02-4B50D113467A}" type="pres">
      <dgm:prSet presAssocID="{75962955-229C-4E7E-8CBA-9B2A478960A4}" presName="composite" presStyleCnt="0"/>
      <dgm:spPr/>
    </dgm:pt>
    <dgm:pt modelId="{E82B0C99-FB99-7343-9FB5-5545A0EFE579}" type="pres">
      <dgm:prSet presAssocID="{75962955-229C-4E7E-8CBA-9B2A478960A4}" presName="parTx" presStyleLbl="alignNode1" presStyleIdx="4" presStyleCnt="5">
        <dgm:presLayoutVars>
          <dgm:chMax val="0"/>
          <dgm:chPref val="0"/>
          <dgm:bulletEnabled val="1"/>
        </dgm:presLayoutVars>
      </dgm:prSet>
      <dgm:spPr/>
    </dgm:pt>
    <dgm:pt modelId="{2207C212-9AA7-F946-BCF0-F8524954F045}" type="pres">
      <dgm:prSet presAssocID="{75962955-229C-4E7E-8CBA-9B2A478960A4}" presName="desTx" presStyleLbl="alignAccFollowNode1" presStyleIdx="4" presStyleCnt="5">
        <dgm:presLayoutVars>
          <dgm:bulletEnabled val="1"/>
        </dgm:presLayoutVars>
      </dgm:prSet>
      <dgm:spPr/>
    </dgm:pt>
  </dgm:ptLst>
  <dgm:cxnLst>
    <dgm:cxn modelId="{EFC80602-9AFC-4E4C-A0F0-33008C93F578}" type="presOf" srcId="{E9BE6845-D3FC-45DC-BBA3-DC3808211385}" destId="{BDBD07AD-7F56-DA4C-8059-22CF9A6B5E3B}" srcOrd="0" destOrd="0" presId="urn:microsoft.com/office/officeart/2005/8/layout/hList1"/>
    <dgm:cxn modelId="{8D126A0C-E0A8-1145-89AF-F5B65956CAD2}" type="presOf" srcId="{0893074A-C0AE-41C8-8B00-766704C084B1}" destId="{EB8B4725-4001-3545-826A-99228D9368DB}" srcOrd="0" destOrd="0" presId="urn:microsoft.com/office/officeart/2005/8/layout/hList1"/>
    <dgm:cxn modelId="{50F1CC15-98B2-4147-9277-B103E38427A4}" type="presOf" srcId="{A7520954-2227-405F-A0A2-70C4F0A90C06}" destId="{472CB2D5-DC26-BD41-BD00-AA527F4EB3A8}" srcOrd="0" destOrd="0" presId="urn:microsoft.com/office/officeart/2005/8/layout/hList1"/>
    <dgm:cxn modelId="{D44AF542-7031-4CF7-A4A7-4F3F638E7EE3}" srcId="{0893074A-C0AE-41C8-8B00-766704C084B1}" destId="{26FEB79D-F929-47AC-9FDF-0CE6046D5CB4}" srcOrd="0" destOrd="0" parTransId="{CB859B34-AA55-4C2D-8293-508EC666FBF6}" sibTransId="{EBB7178D-22C5-4BC4-9E36-3535A0A83902}"/>
    <dgm:cxn modelId="{AC5DC960-2B9E-B540-A46D-610803DD6DD7}" type="presOf" srcId="{C0DFBE55-8AF9-4F2C-BE64-C697FB4FDE85}" destId="{D73C1D80-5404-8142-8C9A-D2BA2072BF8D}" srcOrd="0" destOrd="0" presId="urn:microsoft.com/office/officeart/2005/8/layout/hList1"/>
    <dgm:cxn modelId="{40649B61-081E-BD44-8416-B50AA4B0D88C}" type="presOf" srcId="{968156DB-A624-45EC-85E4-4B831DB0B91E}" destId="{5AE3CDBF-E048-7848-A1E8-6CA60C9AA80D}" srcOrd="0" destOrd="0" presId="urn:microsoft.com/office/officeart/2005/8/layout/hList1"/>
    <dgm:cxn modelId="{D360DC63-1181-A244-BDA1-1A5BB0D341EC}" type="presOf" srcId="{75962955-229C-4E7E-8CBA-9B2A478960A4}" destId="{E82B0C99-FB99-7343-9FB5-5545A0EFE579}" srcOrd="0" destOrd="0" presId="urn:microsoft.com/office/officeart/2005/8/layout/hList1"/>
    <dgm:cxn modelId="{E7F24567-B1FB-4FA9-A279-5286EAA873D5}" srcId="{9A2FC9A6-D5F2-49D5-BFFB-2B82931364ED}" destId="{E9BE6845-D3FC-45DC-BBA3-DC3808211385}" srcOrd="0" destOrd="0" parTransId="{11F5A70D-279A-4CA7-B87E-B332D6A5A7DA}" sibTransId="{23DEAC70-2FFB-4850-9D82-DBE02C51DB90}"/>
    <dgm:cxn modelId="{A56E6869-91A5-4683-8DA3-8BD2A688A392}" srcId="{FDA65407-6E7B-45CE-83D7-23C9CD27D895}" destId="{9A2FC9A6-D5F2-49D5-BFFB-2B82931364ED}" srcOrd="0" destOrd="0" parTransId="{FEB5FCB9-6E2F-4B52-890E-702938BF8BD3}" sibTransId="{EF0906B7-6864-46E6-9D97-BF43B37535AC}"/>
    <dgm:cxn modelId="{F13D876C-0820-4271-B687-EFCBFD771166}" srcId="{FDA65407-6E7B-45CE-83D7-23C9CD27D895}" destId="{968156DB-A624-45EC-85E4-4B831DB0B91E}" srcOrd="2" destOrd="0" parTransId="{8DD83680-751E-4A8A-81B3-DF7BA3741446}" sibTransId="{F5B8C42B-ADEB-4069-B06D-3DA0CA64410F}"/>
    <dgm:cxn modelId="{06D5276D-F900-46C6-AED1-9FF4E5984EC4}" srcId="{FDA65407-6E7B-45CE-83D7-23C9CD27D895}" destId="{0893074A-C0AE-41C8-8B00-766704C084B1}" srcOrd="3" destOrd="0" parTransId="{16484A76-0EE8-4108-81C3-1AF3403A82A5}" sibTransId="{7F0FEBBA-098E-4437-A040-E77DF5379130}"/>
    <dgm:cxn modelId="{FC669372-2803-DD40-ACD0-3F1F37CD2CD6}" type="presOf" srcId="{26FEB79D-F929-47AC-9FDF-0CE6046D5CB4}" destId="{C9B9B91E-C22B-0945-B062-A74DAF3C6478}" srcOrd="0" destOrd="0" presId="urn:microsoft.com/office/officeart/2005/8/layout/hList1"/>
    <dgm:cxn modelId="{1C7B7879-72D3-44FE-B0A1-E627489E6AF6}" srcId="{75962955-229C-4E7E-8CBA-9B2A478960A4}" destId="{EA2400F8-4E55-4402-AC3B-5EE2EF1BF77F}" srcOrd="0" destOrd="0" parTransId="{0EDBE033-F46F-479B-9DA8-B3148F4D4057}" sibTransId="{4FD0903D-749B-4451-8052-498D6247C975}"/>
    <dgm:cxn modelId="{937FEE81-A34C-40F9-B1D2-4F4F0DB8FCC3}" srcId="{D9476BC2-B10D-4922-80AF-6F5AB59DCB48}" destId="{A7520954-2227-405F-A0A2-70C4F0A90C06}" srcOrd="0" destOrd="0" parTransId="{3FA38E14-EDBC-4FD6-B571-171486CAFC07}" sibTransId="{EA7C6451-C60E-48C9-96D3-4289CE252E66}"/>
    <dgm:cxn modelId="{DAF62189-AAB1-42F9-9E1E-3FC4095D183A}" srcId="{FDA65407-6E7B-45CE-83D7-23C9CD27D895}" destId="{75962955-229C-4E7E-8CBA-9B2A478960A4}" srcOrd="4" destOrd="0" parTransId="{2A1D05A4-C921-4875-969C-1156D3AF750C}" sibTransId="{AC3DAE45-535F-48A3-90CC-AB355AC7D2A3}"/>
    <dgm:cxn modelId="{04137FA0-1EF3-43EE-B95E-57D47AE4CF0D}" srcId="{968156DB-A624-45EC-85E4-4B831DB0B91E}" destId="{C0DFBE55-8AF9-4F2C-BE64-C697FB4FDE85}" srcOrd="0" destOrd="0" parTransId="{DC3502E7-CDF8-41D1-BDCB-044434CB2C75}" sibTransId="{9AB3C5BA-6FB9-4DDB-91A5-96C15AE9F5F5}"/>
    <dgm:cxn modelId="{0074E7C0-0AB7-2044-989A-2DBDA7484B9C}" type="presOf" srcId="{D9476BC2-B10D-4922-80AF-6F5AB59DCB48}" destId="{632A6683-0244-1E47-A6A5-BA43BC951E60}" srcOrd="0" destOrd="0" presId="urn:microsoft.com/office/officeart/2005/8/layout/hList1"/>
    <dgm:cxn modelId="{5FA3A7DC-3BBC-3F48-A0B2-8C74CDC584D5}" type="presOf" srcId="{9A2FC9A6-D5F2-49D5-BFFB-2B82931364ED}" destId="{F1F052F8-6A92-0548-96DF-3B83CF5E06AF}" srcOrd="0" destOrd="0" presId="urn:microsoft.com/office/officeart/2005/8/layout/hList1"/>
    <dgm:cxn modelId="{E2D888DE-3C8C-4DF6-914E-123DA8CCD166}" srcId="{FDA65407-6E7B-45CE-83D7-23C9CD27D895}" destId="{D9476BC2-B10D-4922-80AF-6F5AB59DCB48}" srcOrd="1" destOrd="0" parTransId="{69BBAC68-DFF0-4BE7-B91D-2F4EA312349F}" sibTransId="{2F586131-D3EC-4A9A-BE27-B7D981767B39}"/>
    <dgm:cxn modelId="{5A17C0E7-892B-A54E-B13F-68AAF8FD57D4}" type="presOf" srcId="{EA2400F8-4E55-4402-AC3B-5EE2EF1BF77F}" destId="{2207C212-9AA7-F946-BCF0-F8524954F045}" srcOrd="0" destOrd="0" presId="urn:microsoft.com/office/officeart/2005/8/layout/hList1"/>
    <dgm:cxn modelId="{41CA4DF0-C46E-244C-BA56-886528186010}" type="presOf" srcId="{FDA65407-6E7B-45CE-83D7-23C9CD27D895}" destId="{FEA1CB08-5771-4846-BB97-37C7F656B768}" srcOrd="0" destOrd="0" presId="urn:microsoft.com/office/officeart/2005/8/layout/hList1"/>
    <dgm:cxn modelId="{D49D06FD-9901-BF4A-A65A-F04BBCA3B6F4}" type="presParOf" srcId="{FEA1CB08-5771-4846-BB97-37C7F656B768}" destId="{8AB9CF58-7EA3-B74F-B027-9335224A397A}" srcOrd="0" destOrd="0" presId="urn:microsoft.com/office/officeart/2005/8/layout/hList1"/>
    <dgm:cxn modelId="{CA76CB0F-7A11-6E49-A881-474A3477FAD2}" type="presParOf" srcId="{8AB9CF58-7EA3-B74F-B027-9335224A397A}" destId="{F1F052F8-6A92-0548-96DF-3B83CF5E06AF}" srcOrd="0" destOrd="0" presId="urn:microsoft.com/office/officeart/2005/8/layout/hList1"/>
    <dgm:cxn modelId="{88010247-7949-6145-A814-3796C487FEE2}" type="presParOf" srcId="{8AB9CF58-7EA3-B74F-B027-9335224A397A}" destId="{BDBD07AD-7F56-DA4C-8059-22CF9A6B5E3B}" srcOrd="1" destOrd="0" presId="urn:microsoft.com/office/officeart/2005/8/layout/hList1"/>
    <dgm:cxn modelId="{3EB28FDF-65A0-494D-B165-AB8FA1129FC3}" type="presParOf" srcId="{FEA1CB08-5771-4846-BB97-37C7F656B768}" destId="{32EAE544-54A7-794B-9B79-C62560EC04A9}" srcOrd="1" destOrd="0" presId="urn:microsoft.com/office/officeart/2005/8/layout/hList1"/>
    <dgm:cxn modelId="{5FDCAFF1-5489-E443-9AF4-4BA253BCBE06}" type="presParOf" srcId="{FEA1CB08-5771-4846-BB97-37C7F656B768}" destId="{421A0F6F-BBA7-744A-BEB2-A86ECB5719F0}" srcOrd="2" destOrd="0" presId="urn:microsoft.com/office/officeart/2005/8/layout/hList1"/>
    <dgm:cxn modelId="{501DF5EA-10DE-3F4C-9C04-305D8AA8163C}" type="presParOf" srcId="{421A0F6F-BBA7-744A-BEB2-A86ECB5719F0}" destId="{632A6683-0244-1E47-A6A5-BA43BC951E60}" srcOrd="0" destOrd="0" presId="urn:microsoft.com/office/officeart/2005/8/layout/hList1"/>
    <dgm:cxn modelId="{EDB87202-A749-0C44-A74E-DDF2E41D1681}" type="presParOf" srcId="{421A0F6F-BBA7-744A-BEB2-A86ECB5719F0}" destId="{472CB2D5-DC26-BD41-BD00-AA527F4EB3A8}" srcOrd="1" destOrd="0" presId="urn:microsoft.com/office/officeart/2005/8/layout/hList1"/>
    <dgm:cxn modelId="{8763A33C-D037-5240-9A97-10E3FD2C0262}" type="presParOf" srcId="{FEA1CB08-5771-4846-BB97-37C7F656B768}" destId="{BE10D223-D03B-5049-A13C-07EA791FF74B}" srcOrd="3" destOrd="0" presId="urn:microsoft.com/office/officeart/2005/8/layout/hList1"/>
    <dgm:cxn modelId="{2C4DD23B-B344-B84E-AA7A-23B8D8A93369}" type="presParOf" srcId="{FEA1CB08-5771-4846-BB97-37C7F656B768}" destId="{39792427-9D0F-D148-BA3E-AEFE85FDA12D}" srcOrd="4" destOrd="0" presId="urn:microsoft.com/office/officeart/2005/8/layout/hList1"/>
    <dgm:cxn modelId="{903FF991-D99B-1B46-BA60-7856D22524DD}" type="presParOf" srcId="{39792427-9D0F-D148-BA3E-AEFE85FDA12D}" destId="{5AE3CDBF-E048-7848-A1E8-6CA60C9AA80D}" srcOrd="0" destOrd="0" presId="urn:microsoft.com/office/officeart/2005/8/layout/hList1"/>
    <dgm:cxn modelId="{2A7D4ED7-C4E3-F840-9A7E-51900F70E715}" type="presParOf" srcId="{39792427-9D0F-D148-BA3E-AEFE85FDA12D}" destId="{D73C1D80-5404-8142-8C9A-D2BA2072BF8D}" srcOrd="1" destOrd="0" presId="urn:microsoft.com/office/officeart/2005/8/layout/hList1"/>
    <dgm:cxn modelId="{05CCC7DB-208A-954C-A874-1239DDD38A58}" type="presParOf" srcId="{FEA1CB08-5771-4846-BB97-37C7F656B768}" destId="{AEFED76D-574A-424C-9297-FD9730863714}" srcOrd="5" destOrd="0" presId="urn:microsoft.com/office/officeart/2005/8/layout/hList1"/>
    <dgm:cxn modelId="{942F2BB8-E6AB-8E48-B1E2-67554066C58C}" type="presParOf" srcId="{FEA1CB08-5771-4846-BB97-37C7F656B768}" destId="{518B4B6E-2B04-4D47-8B09-3F418E9E5E6D}" srcOrd="6" destOrd="0" presId="urn:microsoft.com/office/officeart/2005/8/layout/hList1"/>
    <dgm:cxn modelId="{50D16CA6-3759-A74A-84F0-114F938149CE}" type="presParOf" srcId="{518B4B6E-2B04-4D47-8B09-3F418E9E5E6D}" destId="{EB8B4725-4001-3545-826A-99228D9368DB}" srcOrd="0" destOrd="0" presId="urn:microsoft.com/office/officeart/2005/8/layout/hList1"/>
    <dgm:cxn modelId="{1F5BE29F-D30A-EC49-9A80-FE74653A021A}" type="presParOf" srcId="{518B4B6E-2B04-4D47-8B09-3F418E9E5E6D}" destId="{C9B9B91E-C22B-0945-B062-A74DAF3C6478}" srcOrd="1" destOrd="0" presId="urn:microsoft.com/office/officeart/2005/8/layout/hList1"/>
    <dgm:cxn modelId="{BB52CB3B-085B-4F44-8D5F-ECE270619A9A}" type="presParOf" srcId="{FEA1CB08-5771-4846-BB97-37C7F656B768}" destId="{74D45A64-D3E2-0A4B-9FB4-9A2238DB4FB4}" srcOrd="7" destOrd="0" presId="urn:microsoft.com/office/officeart/2005/8/layout/hList1"/>
    <dgm:cxn modelId="{B9F19C10-09AE-884A-A50E-1DA720916B67}" type="presParOf" srcId="{FEA1CB08-5771-4846-BB97-37C7F656B768}" destId="{8CD49372-5A97-124E-8B02-4B50D113467A}" srcOrd="8" destOrd="0" presId="urn:microsoft.com/office/officeart/2005/8/layout/hList1"/>
    <dgm:cxn modelId="{DCD84066-2202-2940-ACA7-E3CED57E3EFA}" type="presParOf" srcId="{8CD49372-5A97-124E-8B02-4B50D113467A}" destId="{E82B0C99-FB99-7343-9FB5-5545A0EFE579}" srcOrd="0" destOrd="0" presId="urn:microsoft.com/office/officeart/2005/8/layout/hList1"/>
    <dgm:cxn modelId="{B6562349-3872-3342-8C8C-62B186434CA7}" type="presParOf" srcId="{8CD49372-5A97-124E-8B02-4B50D113467A}" destId="{2207C212-9AA7-F946-BCF0-F8524954F04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21C3-9437-6E4E-B96A-E2ED3946C5E7}">
      <dsp:nvSpPr>
        <dsp:cNvPr id="0" name=""/>
        <dsp:cNvSpPr/>
      </dsp:nvSpPr>
      <dsp:spPr>
        <a:xfrm>
          <a:off x="377190" y="3160"/>
          <a:ext cx="2907506" cy="17445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Qualitative research design</a:t>
          </a:r>
          <a:endParaRPr lang="en-US" sz="2700" kern="1200"/>
        </a:p>
      </dsp:txBody>
      <dsp:txXfrm>
        <a:off x="377190" y="3160"/>
        <a:ext cx="2907506" cy="1744503"/>
      </dsp:txXfrm>
    </dsp:sp>
    <dsp:sp modelId="{93D55A6E-E2CD-6649-95B5-B34662B11B24}">
      <dsp:nvSpPr>
        <dsp:cNvPr id="0" name=""/>
        <dsp:cNvSpPr/>
      </dsp:nvSpPr>
      <dsp:spPr>
        <a:xfrm>
          <a:off x="3575446" y="3160"/>
          <a:ext cx="2907506" cy="1744503"/>
        </a:xfrm>
        <a:prstGeom prst="rect">
          <a:avLst/>
        </a:prstGeom>
        <a:solidFill>
          <a:schemeClr val="accent5">
            <a:hueOff val="471357"/>
            <a:satOff val="-2254"/>
            <a:lumOff val="2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Briefing Assignment 2 – Research proposal</a:t>
          </a:r>
          <a:endParaRPr lang="en-US" sz="2700" kern="1200"/>
        </a:p>
      </dsp:txBody>
      <dsp:txXfrm>
        <a:off x="3575446" y="3160"/>
        <a:ext cx="2907506" cy="1744503"/>
      </dsp:txXfrm>
    </dsp:sp>
    <dsp:sp modelId="{13F47B8D-A949-9C45-8FF1-674BB6D05957}">
      <dsp:nvSpPr>
        <dsp:cNvPr id="0" name=""/>
        <dsp:cNvSpPr/>
      </dsp:nvSpPr>
      <dsp:spPr>
        <a:xfrm>
          <a:off x="6773703" y="3160"/>
          <a:ext cx="2907506" cy="1744503"/>
        </a:xfrm>
        <a:prstGeom prst="rect">
          <a:avLst/>
        </a:prstGeom>
        <a:solidFill>
          <a:schemeClr val="accent5">
            <a:hueOff val="942713"/>
            <a:satOff val="-4508"/>
            <a:lumOff val="4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Conducting research in finding peer reviewed journal articles</a:t>
          </a:r>
          <a:endParaRPr lang="en-US" sz="2700" kern="1200"/>
        </a:p>
      </dsp:txBody>
      <dsp:txXfrm>
        <a:off x="6773703" y="3160"/>
        <a:ext cx="2907506" cy="1744503"/>
      </dsp:txXfrm>
    </dsp:sp>
    <dsp:sp modelId="{4E2B8785-F157-AA4F-B0D8-C8A99182CBB9}">
      <dsp:nvSpPr>
        <dsp:cNvPr id="0" name=""/>
        <dsp:cNvSpPr/>
      </dsp:nvSpPr>
      <dsp:spPr>
        <a:xfrm>
          <a:off x="377190" y="2038415"/>
          <a:ext cx="2907506" cy="1744503"/>
        </a:xfrm>
        <a:prstGeom prst="rect">
          <a:avLst/>
        </a:prstGeom>
        <a:solidFill>
          <a:schemeClr val="accent5">
            <a:hueOff val="1414070"/>
            <a:satOff val="-6762"/>
            <a:lumOff val="7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Discuss ethical considerations in research </a:t>
          </a:r>
          <a:endParaRPr lang="en-US" sz="2700" kern="1200"/>
        </a:p>
      </dsp:txBody>
      <dsp:txXfrm>
        <a:off x="377190" y="2038415"/>
        <a:ext cx="2907506" cy="1744503"/>
      </dsp:txXfrm>
    </dsp:sp>
    <dsp:sp modelId="{05BF40E4-6283-6A49-93F5-CAE9DAA87A67}">
      <dsp:nvSpPr>
        <dsp:cNvPr id="0" name=""/>
        <dsp:cNvSpPr/>
      </dsp:nvSpPr>
      <dsp:spPr>
        <a:xfrm>
          <a:off x="3575446" y="2038415"/>
          <a:ext cx="2907506" cy="1744503"/>
        </a:xfrm>
        <a:prstGeom prst="rect">
          <a:avLst/>
        </a:prstGeom>
        <a:solidFill>
          <a:schemeClr val="accent5">
            <a:hueOff val="1885427"/>
            <a:satOff val="-9016"/>
            <a:lumOff val="9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Explored, </a:t>
          </a:r>
          <a:r>
            <a:rPr lang="en-GB" sz="2700" kern="1200" dirty="0" err="1"/>
            <a:t>Yr</a:t>
          </a:r>
          <a:r>
            <a:rPr lang="en-GB" sz="2700" kern="1200" dirty="0"/>
            <a:t> </a:t>
          </a:r>
          <a:r>
            <a:rPr lang="en-GB" sz="2700" kern="1200" dirty="0" err="1"/>
            <a:t>Athrofa</a:t>
          </a:r>
          <a:r>
            <a:rPr lang="en-GB" sz="2700" kern="1200" dirty="0"/>
            <a:t> and accepted ethical guidelines </a:t>
          </a:r>
          <a:endParaRPr lang="en-US" sz="2700" kern="1200" dirty="0"/>
        </a:p>
      </dsp:txBody>
      <dsp:txXfrm>
        <a:off x="3575446" y="2038415"/>
        <a:ext cx="2907506" cy="1744503"/>
      </dsp:txXfrm>
    </dsp:sp>
    <dsp:sp modelId="{761700CC-F782-A243-95B4-4705914F023E}">
      <dsp:nvSpPr>
        <dsp:cNvPr id="0" name=""/>
        <dsp:cNvSpPr/>
      </dsp:nvSpPr>
      <dsp:spPr>
        <a:xfrm>
          <a:off x="6773703" y="2038415"/>
          <a:ext cx="2907506" cy="1744503"/>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Discuss own ethical issues in relation to your research </a:t>
          </a:r>
          <a:endParaRPr lang="en-US" sz="2700" kern="1200"/>
        </a:p>
      </dsp:txBody>
      <dsp:txXfrm>
        <a:off x="6773703" y="2038415"/>
        <a:ext cx="2907506" cy="17445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052F8-6A92-0548-96DF-3B83CF5E06AF}">
      <dsp:nvSpPr>
        <dsp:cNvPr id="0" name=""/>
        <dsp:cNvSpPr/>
      </dsp:nvSpPr>
      <dsp:spPr>
        <a:xfrm>
          <a:off x="4714" y="624891"/>
          <a:ext cx="1807368" cy="518400"/>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Review</a:t>
          </a:r>
        </a:p>
      </dsp:txBody>
      <dsp:txXfrm>
        <a:off x="4714" y="624891"/>
        <a:ext cx="1807368" cy="518400"/>
      </dsp:txXfrm>
    </dsp:sp>
    <dsp:sp modelId="{BDBD07AD-7F56-DA4C-8059-22CF9A6B5E3B}">
      <dsp:nvSpPr>
        <dsp:cNvPr id="0" name=""/>
        <dsp:cNvSpPr/>
      </dsp:nvSpPr>
      <dsp:spPr>
        <a:xfrm>
          <a:off x="4714" y="1143291"/>
          <a:ext cx="1807368" cy="2017896"/>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key concepts of Assignment 1</a:t>
          </a:r>
        </a:p>
      </dsp:txBody>
      <dsp:txXfrm>
        <a:off x="4714" y="1143291"/>
        <a:ext cx="1807368" cy="2017896"/>
      </dsp:txXfrm>
    </dsp:sp>
    <dsp:sp modelId="{632A6683-0244-1E47-A6A5-BA43BC951E60}">
      <dsp:nvSpPr>
        <dsp:cNvPr id="0" name=""/>
        <dsp:cNvSpPr/>
      </dsp:nvSpPr>
      <dsp:spPr>
        <a:xfrm>
          <a:off x="2065115" y="624891"/>
          <a:ext cx="1807368" cy="518400"/>
        </a:xfrm>
        <a:prstGeom prst="rect">
          <a:avLst/>
        </a:prstGeom>
        <a:solidFill>
          <a:schemeClr val="accent5">
            <a:hueOff val="589196"/>
            <a:satOff val="-2817"/>
            <a:lumOff val="3088"/>
            <a:alphaOff val="0"/>
          </a:schemeClr>
        </a:solidFill>
        <a:ln w="15875" cap="flat" cmpd="sng" algn="ctr">
          <a:solidFill>
            <a:schemeClr val="accent5">
              <a:hueOff val="589196"/>
              <a:satOff val="-2817"/>
              <a:lumOff val="30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Discuss</a:t>
          </a:r>
        </a:p>
      </dsp:txBody>
      <dsp:txXfrm>
        <a:off x="2065115" y="624891"/>
        <a:ext cx="1807368" cy="518400"/>
      </dsp:txXfrm>
    </dsp:sp>
    <dsp:sp modelId="{472CB2D5-DC26-BD41-BD00-AA527F4EB3A8}">
      <dsp:nvSpPr>
        <dsp:cNvPr id="0" name=""/>
        <dsp:cNvSpPr/>
      </dsp:nvSpPr>
      <dsp:spPr>
        <a:xfrm>
          <a:off x="2065115" y="1143291"/>
          <a:ext cx="1807368" cy="2017896"/>
        </a:xfrm>
        <a:prstGeom prst="rect">
          <a:avLst/>
        </a:prstGeom>
        <a:solidFill>
          <a:schemeClr val="accent5">
            <a:tint val="40000"/>
            <a:alpha val="90000"/>
            <a:hueOff val="651338"/>
            <a:satOff val="1199"/>
            <a:lumOff val="531"/>
            <a:alphaOff val="0"/>
          </a:schemeClr>
        </a:solidFill>
        <a:ln w="15875" cap="flat" cmpd="sng" algn="ctr">
          <a:solidFill>
            <a:schemeClr val="accent5">
              <a:tint val="40000"/>
              <a:alpha val="90000"/>
              <a:hueOff val="651338"/>
              <a:satOff val="1199"/>
              <a:lumOff val="5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 characteristics of a good peer reviewed journal article</a:t>
          </a:r>
        </a:p>
      </dsp:txBody>
      <dsp:txXfrm>
        <a:off x="2065115" y="1143291"/>
        <a:ext cx="1807368" cy="2017896"/>
      </dsp:txXfrm>
    </dsp:sp>
    <dsp:sp modelId="{5AE3CDBF-E048-7848-A1E8-6CA60C9AA80D}">
      <dsp:nvSpPr>
        <dsp:cNvPr id="0" name=""/>
        <dsp:cNvSpPr/>
      </dsp:nvSpPr>
      <dsp:spPr>
        <a:xfrm>
          <a:off x="4125515" y="624891"/>
          <a:ext cx="1807368" cy="518400"/>
        </a:xfrm>
        <a:prstGeom prst="rect">
          <a:avLst/>
        </a:prstGeom>
        <a:solidFill>
          <a:schemeClr val="accent5">
            <a:hueOff val="1178392"/>
            <a:satOff val="-5635"/>
            <a:lumOff val="6177"/>
            <a:alphaOff val="0"/>
          </a:schemeClr>
        </a:solidFill>
        <a:ln w="15875" cap="flat"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Conduct</a:t>
          </a:r>
        </a:p>
      </dsp:txBody>
      <dsp:txXfrm>
        <a:off x="4125515" y="624891"/>
        <a:ext cx="1807368" cy="518400"/>
      </dsp:txXfrm>
    </dsp:sp>
    <dsp:sp modelId="{D73C1D80-5404-8142-8C9A-D2BA2072BF8D}">
      <dsp:nvSpPr>
        <dsp:cNvPr id="0" name=""/>
        <dsp:cNvSpPr/>
      </dsp:nvSpPr>
      <dsp:spPr>
        <a:xfrm>
          <a:off x="4125515" y="1143291"/>
          <a:ext cx="1807368" cy="2017896"/>
        </a:xfrm>
        <a:prstGeom prst="rect">
          <a:avLst/>
        </a:prstGeom>
        <a:solidFill>
          <a:schemeClr val="accent5">
            <a:tint val="40000"/>
            <a:alpha val="90000"/>
            <a:hueOff val="1302675"/>
            <a:satOff val="2398"/>
            <a:lumOff val="1062"/>
            <a:alphaOff val="0"/>
          </a:schemeClr>
        </a:solidFill>
        <a:ln w="15875" cap="flat" cmpd="sng" algn="ctr">
          <a:solidFill>
            <a:schemeClr val="accent5">
              <a:tint val="40000"/>
              <a:alpha val="90000"/>
              <a:hueOff val="1302675"/>
              <a:satOff val="2398"/>
              <a:lumOff val="106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research to identify a good quality peer reviewed journal article within subject area</a:t>
          </a:r>
        </a:p>
      </dsp:txBody>
      <dsp:txXfrm>
        <a:off x="4125515" y="1143291"/>
        <a:ext cx="1807368" cy="2017896"/>
      </dsp:txXfrm>
    </dsp:sp>
    <dsp:sp modelId="{EB8B4725-4001-3545-826A-99228D9368DB}">
      <dsp:nvSpPr>
        <dsp:cNvPr id="0" name=""/>
        <dsp:cNvSpPr/>
      </dsp:nvSpPr>
      <dsp:spPr>
        <a:xfrm>
          <a:off x="6185916" y="624891"/>
          <a:ext cx="1807368" cy="518400"/>
        </a:xfrm>
        <a:prstGeom prst="rect">
          <a:avLst/>
        </a:prstGeom>
        <a:solidFill>
          <a:schemeClr val="accent5">
            <a:hueOff val="1767588"/>
            <a:satOff val="-8452"/>
            <a:lumOff val="9265"/>
            <a:alphaOff val="0"/>
          </a:schemeClr>
        </a:solidFill>
        <a:ln w="15875" cap="flat" cmpd="sng" algn="ctr">
          <a:solidFill>
            <a:schemeClr val="accent5">
              <a:hueOff val="1767588"/>
              <a:satOff val="-8452"/>
              <a:lumOff val="926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a:t>Examine</a:t>
          </a:r>
        </a:p>
      </dsp:txBody>
      <dsp:txXfrm>
        <a:off x="6185916" y="624891"/>
        <a:ext cx="1807368" cy="518400"/>
      </dsp:txXfrm>
    </dsp:sp>
    <dsp:sp modelId="{C9B9B91E-C22B-0945-B062-A74DAF3C6478}">
      <dsp:nvSpPr>
        <dsp:cNvPr id="0" name=""/>
        <dsp:cNvSpPr/>
      </dsp:nvSpPr>
      <dsp:spPr>
        <a:xfrm>
          <a:off x="6185916" y="1143291"/>
          <a:ext cx="1807368" cy="2017896"/>
        </a:xfrm>
        <a:prstGeom prst="rect">
          <a:avLst/>
        </a:prstGeom>
        <a:solidFill>
          <a:schemeClr val="accent5">
            <a:tint val="40000"/>
            <a:alpha val="90000"/>
            <a:hueOff val="1954013"/>
            <a:satOff val="3597"/>
            <a:lumOff val="1594"/>
            <a:alphaOff val="0"/>
          </a:schemeClr>
        </a:solidFill>
        <a:ln w="15875" cap="flat" cmpd="sng" algn="ctr">
          <a:solidFill>
            <a:schemeClr val="accent5">
              <a:tint val="40000"/>
              <a:alpha val="90000"/>
              <a:hueOff val="1954013"/>
              <a:satOff val="3597"/>
              <a:lumOff val="15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critical analysis and apply this to academic writing</a:t>
          </a:r>
        </a:p>
      </dsp:txBody>
      <dsp:txXfrm>
        <a:off x="6185916" y="1143291"/>
        <a:ext cx="1807368" cy="2017896"/>
      </dsp:txXfrm>
    </dsp:sp>
    <dsp:sp modelId="{E82B0C99-FB99-7343-9FB5-5545A0EFE579}">
      <dsp:nvSpPr>
        <dsp:cNvPr id="0" name=""/>
        <dsp:cNvSpPr/>
      </dsp:nvSpPr>
      <dsp:spPr>
        <a:xfrm>
          <a:off x="8246316" y="624891"/>
          <a:ext cx="1807368" cy="518400"/>
        </a:xfrm>
        <a:prstGeom prst="rect">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Prepare </a:t>
          </a:r>
        </a:p>
      </dsp:txBody>
      <dsp:txXfrm>
        <a:off x="8246316" y="624891"/>
        <a:ext cx="1807368" cy="518400"/>
      </dsp:txXfrm>
    </dsp:sp>
    <dsp:sp modelId="{2207C212-9AA7-F946-BCF0-F8524954F045}">
      <dsp:nvSpPr>
        <dsp:cNvPr id="0" name=""/>
        <dsp:cNvSpPr/>
      </dsp:nvSpPr>
      <dsp:spPr>
        <a:xfrm>
          <a:off x="8246316" y="1143291"/>
          <a:ext cx="1807368" cy="2017896"/>
        </a:xfrm>
        <a:prstGeom prst="rect">
          <a:avLst/>
        </a:prstGeom>
        <a:solidFill>
          <a:schemeClr val="accent5">
            <a:tint val="40000"/>
            <a:alpha val="90000"/>
            <a:hueOff val="2605351"/>
            <a:satOff val="4796"/>
            <a:lumOff val="2125"/>
            <a:alphaOff val="0"/>
          </a:schemeClr>
        </a:solidFill>
        <a:ln w="15875" cap="flat" cmpd="sng" algn="ctr">
          <a:solidFill>
            <a:schemeClr val="accent5">
              <a:tint val="40000"/>
              <a:alpha val="90000"/>
              <a:hueOff val="2605351"/>
              <a:satOff val="4796"/>
              <a:lumOff val="21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 assignment plan for assignment 1</a:t>
          </a:r>
        </a:p>
      </dsp:txBody>
      <dsp:txXfrm>
        <a:off x="8246316" y="1143291"/>
        <a:ext cx="1807368" cy="20178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303DF-29DC-48D3-ACA6-FA8A5DB9C466}">
      <dsp:nvSpPr>
        <dsp:cNvPr id="0" name=""/>
        <dsp:cNvSpPr/>
      </dsp:nvSpPr>
      <dsp:spPr>
        <a:xfrm>
          <a:off x="0" y="2096"/>
          <a:ext cx="6910387" cy="1062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5095B-00DF-4E11-BAC1-063AE710E95E}">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604D64-EC76-47B5-8083-D735BD1ADD00}">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44550">
            <a:lnSpc>
              <a:spcPct val="90000"/>
            </a:lnSpc>
            <a:spcBef>
              <a:spcPct val="0"/>
            </a:spcBef>
            <a:spcAft>
              <a:spcPct val="35000"/>
            </a:spcAft>
            <a:buNone/>
          </a:pPr>
          <a:r>
            <a:rPr lang="en-GB" sz="1900" kern="1200"/>
            <a:t>(mini intro) Overview of article – ‘what does it say and what are you going to focus on? Brief.</a:t>
          </a:r>
          <a:endParaRPr lang="en-US" sz="1900" kern="1200"/>
        </a:p>
      </dsp:txBody>
      <dsp:txXfrm>
        <a:off x="1227274" y="2096"/>
        <a:ext cx="5683112" cy="1062575"/>
      </dsp:txXfrm>
    </dsp:sp>
    <dsp:sp modelId="{C58062AC-0088-4E75-9CD4-1FDEC89BFBC6}">
      <dsp:nvSpPr>
        <dsp:cNvPr id="0" name=""/>
        <dsp:cNvSpPr/>
      </dsp:nvSpPr>
      <dsp:spPr>
        <a:xfrm>
          <a:off x="0" y="1330315"/>
          <a:ext cx="6910387" cy="1062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BE729-6112-49F9-B7C6-B24A3BDE6BFF}">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54AC1C-AB03-4C6C-BDDC-5481B2984726}">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44550">
            <a:lnSpc>
              <a:spcPct val="90000"/>
            </a:lnSpc>
            <a:spcBef>
              <a:spcPct val="0"/>
            </a:spcBef>
            <a:spcAft>
              <a:spcPct val="35000"/>
            </a:spcAft>
            <a:buNone/>
          </a:pPr>
          <a:r>
            <a:rPr lang="en-GB" sz="1900" kern="1200"/>
            <a:t>Highlight the research questions </a:t>
          </a:r>
          <a:endParaRPr lang="en-US" sz="1900" kern="1200"/>
        </a:p>
      </dsp:txBody>
      <dsp:txXfrm>
        <a:off x="1227274" y="1330315"/>
        <a:ext cx="5683112" cy="1062575"/>
      </dsp:txXfrm>
    </dsp:sp>
    <dsp:sp modelId="{46453F6C-C2C5-4E06-B218-8DB128C21D60}">
      <dsp:nvSpPr>
        <dsp:cNvPr id="0" name=""/>
        <dsp:cNvSpPr/>
      </dsp:nvSpPr>
      <dsp:spPr>
        <a:xfrm>
          <a:off x="0" y="2658534"/>
          <a:ext cx="6910387" cy="1062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7B4B9B-EA57-4F37-9607-77565CF30E7C}">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54824C-E552-4036-B5D1-DD10DD5DC629}">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44550">
            <a:lnSpc>
              <a:spcPct val="90000"/>
            </a:lnSpc>
            <a:spcBef>
              <a:spcPct val="0"/>
            </a:spcBef>
            <a:spcAft>
              <a:spcPct val="35000"/>
            </a:spcAft>
            <a:buNone/>
          </a:pPr>
          <a:r>
            <a:rPr lang="en-GB" sz="1900" kern="1200"/>
            <a:t>Remember to also say what best practice in the article is and what you could improve on.</a:t>
          </a:r>
          <a:endParaRPr lang="en-US" sz="1900" kern="1200"/>
        </a:p>
      </dsp:txBody>
      <dsp:txXfrm>
        <a:off x="1227274" y="2658534"/>
        <a:ext cx="5683112" cy="1062575"/>
      </dsp:txXfrm>
    </dsp:sp>
    <dsp:sp modelId="{309767B7-C188-4511-9834-77A33919BC30}">
      <dsp:nvSpPr>
        <dsp:cNvPr id="0" name=""/>
        <dsp:cNvSpPr/>
      </dsp:nvSpPr>
      <dsp:spPr>
        <a:xfrm>
          <a:off x="0" y="3986753"/>
          <a:ext cx="6910387" cy="1062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54685-2568-4E45-AFF2-10BD35CE3AA0}">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8E702B-A14B-41BB-90CC-B60BF0D345F7}">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44550">
            <a:lnSpc>
              <a:spcPct val="90000"/>
            </a:lnSpc>
            <a:spcBef>
              <a:spcPct val="0"/>
            </a:spcBef>
            <a:spcAft>
              <a:spcPct val="35000"/>
            </a:spcAft>
            <a:buNone/>
          </a:pPr>
          <a:r>
            <a:rPr lang="en-GB" sz="1900" kern="1200"/>
            <a:t>Although there was no research questions in this paper the objective of the research clearly signposted towards the research question which could have been:</a:t>
          </a:r>
          <a:endParaRPr lang="en-US" sz="1900" kern="1200"/>
        </a:p>
      </dsp:txBody>
      <dsp:txXfrm>
        <a:off x="1227274" y="3986753"/>
        <a:ext cx="5683112" cy="10625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052F8-6A92-0548-96DF-3B83CF5E06AF}">
      <dsp:nvSpPr>
        <dsp:cNvPr id="0" name=""/>
        <dsp:cNvSpPr/>
      </dsp:nvSpPr>
      <dsp:spPr>
        <a:xfrm>
          <a:off x="4714" y="624891"/>
          <a:ext cx="1807368" cy="518400"/>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Review</a:t>
          </a:r>
        </a:p>
      </dsp:txBody>
      <dsp:txXfrm>
        <a:off x="4714" y="624891"/>
        <a:ext cx="1807368" cy="518400"/>
      </dsp:txXfrm>
    </dsp:sp>
    <dsp:sp modelId="{BDBD07AD-7F56-DA4C-8059-22CF9A6B5E3B}">
      <dsp:nvSpPr>
        <dsp:cNvPr id="0" name=""/>
        <dsp:cNvSpPr/>
      </dsp:nvSpPr>
      <dsp:spPr>
        <a:xfrm>
          <a:off x="4714" y="1143291"/>
          <a:ext cx="1807368" cy="2017896"/>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key concepts of Assignment 1</a:t>
          </a:r>
        </a:p>
      </dsp:txBody>
      <dsp:txXfrm>
        <a:off x="4714" y="1143291"/>
        <a:ext cx="1807368" cy="2017896"/>
      </dsp:txXfrm>
    </dsp:sp>
    <dsp:sp modelId="{632A6683-0244-1E47-A6A5-BA43BC951E60}">
      <dsp:nvSpPr>
        <dsp:cNvPr id="0" name=""/>
        <dsp:cNvSpPr/>
      </dsp:nvSpPr>
      <dsp:spPr>
        <a:xfrm>
          <a:off x="2065115" y="624891"/>
          <a:ext cx="1807368" cy="518400"/>
        </a:xfrm>
        <a:prstGeom prst="rect">
          <a:avLst/>
        </a:prstGeom>
        <a:solidFill>
          <a:schemeClr val="accent5">
            <a:hueOff val="589196"/>
            <a:satOff val="-2817"/>
            <a:lumOff val="3088"/>
            <a:alphaOff val="0"/>
          </a:schemeClr>
        </a:solidFill>
        <a:ln w="15875" cap="flat" cmpd="sng" algn="ctr">
          <a:solidFill>
            <a:schemeClr val="accent5">
              <a:hueOff val="589196"/>
              <a:satOff val="-2817"/>
              <a:lumOff val="30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Discuss</a:t>
          </a:r>
        </a:p>
      </dsp:txBody>
      <dsp:txXfrm>
        <a:off x="2065115" y="624891"/>
        <a:ext cx="1807368" cy="518400"/>
      </dsp:txXfrm>
    </dsp:sp>
    <dsp:sp modelId="{472CB2D5-DC26-BD41-BD00-AA527F4EB3A8}">
      <dsp:nvSpPr>
        <dsp:cNvPr id="0" name=""/>
        <dsp:cNvSpPr/>
      </dsp:nvSpPr>
      <dsp:spPr>
        <a:xfrm>
          <a:off x="2065115" y="1143291"/>
          <a:ext cx="1807368" cy="2017896"/>
        </a:xfrm>
        <a:prstGeom prst="rect">
          <a:avLst/>
        </a:prstGeom>
        <a:solidFill>
          <a:schemeClr val="accent5">
            <a:tint val="40000"/>
            <a:alpha val="90000"/>
            <a:hueOff val="651338"/>
            <a:satOff val="1199"/>
            <a:lumOff val="531"/>
            <a:alphaOff val="0"/>
          </a:schemeClr>
        </a:solidFill>
        <a:ln w="15875" cap="flat" cmpd="sng" algn="ctr">
          <a:solidFill>
            <a:schemeClr val="accent5">
              <a:tint val="40000"/>
              <a:alpha val="90000"/>
              <a:hueOff val="651338"/>
              <a:satOff val="1199"/>
              <a:lumOff val="5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 characteristics of a good peer reviewed journal article</a:t>
          </a:r>
        </a:p>
      </dsp:txBody>
      <dsp:txXfrm>
        <a:off x="2065115" y="1143291"/>
        <a:ext cx="1807368" cy="2017896"/>
      </dsp:txXfrm>
    </dsp:sp>
    <dsp:sp modelId="{5AE3CDBF-E048-7848-A1E8-6CA60C9AA80D}">
      <dsp:nvSpPr>
        <dsp:cNvPr id="0" name=""/>
        <dsp:cNvSpPr/>
      </dsp:nvSpPr>
      <dsp:spPr>
        <a:xfrm>
          <a:off x="4125515" y="624891"/>
          <a:ext cx="1807368" cy="518400"/>
        </a:xfrm>
        <a:prstGeom prst="rect">
          <a:avLst/>
        </a:prstGeom>
        <a:solidFill>
          <a:schemeClr val="accent5">
            <a:hueOff val="1178392"/>
            <a:satOff val="-5635"/>
            <a:lumOff val="6177"/>
            <a:alphaOff val="0"/>
          </a:schemeClr>
        </a:solidFill>
        <a:ln w="15875" cap="flat"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Conduct</a:t>
          </a:r>
        </a:p>
      </dsp:txBody>
      <dsp:txXfrm>
        <a:off x="4125515" y="624891"/>
        <a:ext cx="1807368" cy="518400"/>
      </dsp:txXfrm>
    </dsp:sp>
    <dsp:sp modelId="{D73C1D80-5404-8142-8C9A-D2BA2072BF8D}">
      <dsp:nvSpPr>
        <dsp:cNvPr id="0" name=""/>
        <dsp:cNvSpPr/>
      </dsp:nvSpPr>
      <dsp:spPr>
        <a:xfrm>
          <a:off x="4125515" y="1143291"/>
          <a:ext cx="1807368" cy="2017896"/>
        </a:xfrm>
        <a:prstGeom prst="rect">
          <a:avLst/>
        </a:prstGeom>
        <a:solidFill>
          <a:schemeClr val="accent5">
            <a:tint val="40000"/>
            <a:alpha val="90000"/>
            <a:hueOff val="1302675"/>
            <a:satOff val="2398"/>
            <a:lumOff val="1062"/>
            <a:alphaOff val="0"/>
          </a:schemeClr>
        </a:solidFill>
        <a:ln w="15875" cap="flat" cmpd="sng" algn="ctr">
          <a:solidFill>
            <a:schemeClr val="accent5">
              <a:tint val="40000"/>
              <a:alpha val="90000"/>
              <a:hueOff val="1302675"/>
              <a:satOff val="2398"/>
              <a:lumOff val="106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research to identify a good quality peer reviewed journal article within subject area</a:t>
          </a:r>
        </a:p>
      </dsp:txBody>
      <dsp:txXfrm>
        <a:off x="4125515" y="1143291"/>
        <a:ext cx="1807368" cy="2017896"/>
      </dsp:txXfrm>
    </dsp:sp>
    <dsp:sp modelId="{EB8B4725-4001-3545-826A-99228D9368DB}">
      <dsp:nvSpPr>
        <dsp:cNvPr id="0" name=""/>
        <dsp:cNvSpPr/>
      </dsp:nvSpPr>
      <dsp:spPr>
        <a:xfrm>
          <a:off x="6185916" y="624891"/>
          <a:ext cx="1807368" cy="518400"/>
        </a:xfrm>
        <a:prstGeom prst="rect">
          <a:avLst/>
        </a:prstGeom>
        <a:solidFill>
          <a:schemeClr val="accent5">
            <a:hueOff val="1767588"/>
            <a:satOff val="-8452"/>
            <a:lumOff val="9265"/>
            <a:alphaOff val="0"/>
          </a:schemeClr>
        </a:solidFill>
        <a:ln w="15875" cap="flat" cmpd="sng" algn="ctr">
          <a:solidFill>
            <a:schemeClr val="accent5">
              <a:hueOff val="1767588"/>
              <a:satOff val="-8452"/>
              <a:lumOff val="926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a:t>Examine</a:t>
          </a:r>
        </a:p>
      </dsp:txBody>
      <dsp:txXfrm>
        <a:off x="6185916" y="624891"/>
        <a:ext cx="1807368" cy="518400"/>
      </dsp:txXfrm>
    </dsp:sp>
    <dsp:sp modelId="{C9B9B91E-C22B-0945-B062-A74DAF3C6478}">
      <dsp:nvSpPr>
        <dsp:cNvPr id="0" name=""/>
        <dsp:cNvSpPr/>
      </dsp:nvSpPr>
      <dsp:spPr>
        <a:xfrm>
          <a:off x="6185916" y="1143291"/>
          <a:ext cx="1807368" cy="2017896"/>
        </a:xfrm>
        <a:prstGeom prst="rect">
          <a:avLst/>
        </a:prstGeom>
        <a:solidFill>
          <a:schemeClr val="accent5">
            <a:tint val="40000"/>
            <a:alpha val="90000"/>
            <a:hueOff val="1954013"/>
            <a:satOff val="3597"/>
            <a:lumOff val="1594"/>
            <a:alphaOff val="0"/>
          </a:schemeClr>
        </a:solidFill>
        <a:ln w="15875" cap="flat" cmpd="sng" algn="ctr">
          <a:solidFill>
            <a:schemeClr val="accent5">
              <a:tint val="40000"/>
              <a:alpha val="90000"/>
              <a:hueOff val="1954013"/>
              <a:satOff val="3597"/>
              <a:lumOff val="15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critical analysis and apply this to academic writing</a:t>
          </a:r>
        </a:p>
      </dsp:txBody>
      <dsp:txXfrm>
        <a:off x="6185916" y="1143291"/>
        <a:ext cx="1807368" cy="2017896"/>
      </dsp:txXfrm>
    </dsp:sp>
    <dsp:sp modelId="{E82B0C99-FB99-7343-9FB5-5545A0EFE579}">
      <dsp:nvSpPr>
        <dsp:cNvPr id="0" name=""/>
        <dsp:cNvSpPr/>
      </dsp:nvSpPr>
      <dsp:spPr>
        <a:xfrm>
          <a:off x="8246316" y="624891"/>
          <a:ext cx="1807368" cy="518400"/>
        </a:xfrm>
        <a:prstGeom prst="rect">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Prepare </a:t>
          </a:r>
        </a:p>
      </dsp:txBody>
      <dsp:txXfrm>
        <a:off x="8246316" y="624891"/>
        <a:ext cx="1807368" cy="518400"/>
      </dsp:txXfrm>
    </dsp:sp>
    <dsp:sp modelId="{2207C212-9AA7-F946-BCF0-F8524954F045}">
      <dsp:nvSpPr>
        <dsp:cNvPr id="0" name=""/>
        <dsp:cNvSpPr/>
      </dsp:nvSpPr>
      <dsp:spPr>
        <a:xfrm>
          <a:off x="8246316" y="1143291"/>
          <a:ext cx="1807368" cy="2017896"/>
        </a:xfrm>
        <a:prstGeom prst="rect">
          <a:avLst/>
        </a:prstGeom>
        <a:solidFill>
          <a:schemeClr val="accent5">
            <a:tint val="40000"/>
            <a:alpha val="90000"/>
            <a:hueOff val="2605351"/>
            <a:satOff val="4796"/>
            <a:lumOff val="2125"/>
            <a:alphaOff val="0"/>
          </a:schemeClr>
        </a:solidFill>
        <a:ln w="15875" cap="flat" cmpd="sng" algn="ctr">
          <a:solidFill>
            <a:schemeClr val="accent5">
              <a:tint val="40000"/>
              <a:alpha val="90000"/>
              <a:hueOff val="2605351"/>
              <a:satOff val="4796"/>
              <a:lumOff val="21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 assignment plan for assignment 1</a:t>
          </a:r>
        </a:p>
      </dsp:txBody>
      <dsp:txXfrm>
        <a:off x="8246316" y="1143291"/>
        <a:ext cx="1807368" cy="20178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23/03/2021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23/03/2021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898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77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23/03/2021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52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23/03/2021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839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64F3F4-CE19-49F8-9EF4-FF4EE52031C2}" type="datetimeFigureOut">
              <a:rPr lang="en-GB" smtClean="0"/>
              <a:t>23/03/2021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39922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2543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800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23/03/2021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99576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prozessmaler.de/tag/prozessreview/"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www.virtuallibrary.info/evaluating-sources.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gcu.ac.uk/library/smile/evaluation/writingacriticalreview/criticalthinkingdiagram/"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boundless-psychology/chapter/ethical-considerations-in-research/"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exels.com/photo/conclusion-word-formed-from-lettered-yellow-tiles-1888005/" TargetMode="External"/><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ago.com/academy/how-to-turn-your-thesis-into-a-journal-article/"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learningcommons.ubc.ca/student-toolkits/library-research/"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ibrarianintraining.com/2014/10/how-to-write-book-review.html" TargetMode="External"/><Relationship Id="rId2" Type="http://schemas.openxmlformats.org/officeDocument/2006/relationships/image" Target="../media/image19.jp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ucl.ac.uk/ioe-writing-centre/critical-reading-and-writing/critical-review"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hyperlink" Target="http://justintarte.blogspot.com/2011/12/top-10-questions-to-ask-yourself-in.html?m=0"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89754" y="639097"/>
            <a:ext cx="6253317" cy="3686015"/>
          </a:xfrm>
        </p:spPr>
        <p:txBody>
          <a:bodyPr>
            <a:normAutofit/>
          </a:bodyPr>
          <a:lstStyle/>
          <a:p>
            <a:r>
              <a:rPr lang="en-GB" sz="6800" dirty="0">
                <a:solidFill>
                  <a:srgbClr val="3F4D5B"/>
                </a:solidFill>
              </a:rPr>
              <a:t>Reviewing a research article and critical analysis</a:t>
            </a:r>
          </a:p>
        </p:txBody>
      </p:sp>
      <p:sp>
        <p:nvSpPr>
          <p:cNvPr id="3" name="Subtitle 2"/>
          <p:cNvSpPr>
            <a:spLocks noGrp="1"/>
          </p:cNvSpPr>
          <p:nvPr>
            <p:ph type="subTitle" idx="1"/>
          </p:nvPr>
        </p:nvSpPr>
        <p:spPr>
          <a:xfrm>
            <a:off x="5289753" y="4455621"/>
            <a:ext cx="6269347" cy="1238616"/>
          </a:xfrm>
        </p:spPr>
        <p:txBody>
          <a:bodyPr>
            <a:normAutofit/>
          </a:bodyPr>
          <a:lstStyle/>
          <a:p>
            <a:r>
              <a:rPr lang="en-GB" b="1" i="1" dirty="0">
                <a:solidFill>
                  <a:schemeClr val="tx1">
                    <a:lumMod val="85000"/>
                    <a:lumOff val="15000"/>
                  </a:schemeClr>
                </a:solidFill>
              </a:rPr>
              <a:t>Assignment 1</a:t>
            </a:r>
          </a:p>
          <a:p>
            <a:r>
              <a:rPr lang="cy-GB" dirty="0">
                <a:solidFill>
                  <a:schemeClr val="tx1">
                    <a:lumMod val="85000"/>
                    <a:lumOff val="15000"/>
                  </a:schemeClr>
                </a:solidFill>
              </a:rPr>
              <a:t> </a:t>
            </a:r>
          </a:p>
        </p:txBody>
      </p:sp>
      <p:pic>
        <p:nvPicPr>
          <p:cNvPr id="14" name="Picture 13" descr="Glasses on top of a book">
            <a:extLst>
              <a:ext uri="{FF2B5EF4-FFF2-40B4-BE49-F238E27FC236}">
                <a16:creationId xmlns:a16="http://schemas.microsoft.com/office/drawing/2014/main" id="{DDBC9729-993C-4F32-93FD-150271175995}"/>
              </a:ext>
            </a:extLst>
          </p:cNvPr>
          <p:cNvPicPr>
            <a:picLocks noChangeAspect="1"/>
          </p:cNvPicPr>
          <p:nvPr/>
        </p:nvPicPr>
        <p:blipFill rotWithShape="1">
          <a:blip r:embed="rId2"/>
          <a:srcRect l="14945" r="40277" b="-1"/>
          <a:stretch/>
        </p:blipFill>
        <p:spPr>
          <a:xfrm>
            <a:off x="-1" y="10"/>
            <a:ext cx="4635315" cy="6857989"/>
          </a:xfrm>
          <a:prstGeom prst="rect">
            <a:avLst/>
          </a:prstGeom>
        </p:spPr>
      </p:pic>
      <p:cxnSp>
        <p:nvCxnSpPr>
          <p:cNvPr id="20" name="Straight Connector 1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850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EA871-CEFE-FF40-9471-7FEA436BAF79}"/>
              </a:ext>
            </a:extLst>
          </p:cNvPr>
          <p:cNvSpPr>
            <a:spLocks noGrp="1"/>
          </p:cNvSpPr>
          <p:nvPr>
            <p:ph type="title"/>
          </p:nvPr>
        </p:nvSpPr>
        <p:spPr>
          <a:xfrm>
            <a:off x="7859485" y="634946"/>
            <a:ext cx="3690257" cy="1450757"/>
          </a:xfrm>
        </p:spPr>
        <p:txBody>
          <a:bodyPr>
            <a:normAutofit/>
          </a:bodyPr>
          <a:lstStyle/>
          <a:p>
            <a:r>
              <a:rPr lang="en-US" dirty="0"/>
              <a:t>Review and Recap</a:t>
            </a:r>
          </a:p>
        </p:txBody>
      </p:sp>
      <p:pic>
        <p:nvPicPr>
          <p:cNvPr id="5" name="Picture 4" descr="A close-up of a clock&#10;&#10;Description automatically generated with medium confidence">
            <a:extLst>
              <a:ext uri="{FF2B5EF4-FFF2-40B4-BE49-F238E27FC236}">
                <a16:creationId xmlns:a16="http://schemas.microsoft.com/office/drawing/2014/main" id="{5D66BE51-83B0-B241-8DCD-E4EA0656A47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85" r="2" b="2"/>
          <a:stretch/>
        </p:blipFill>
        <p:spPr>
          <a:xfrm>
            <a:off x="633999" y="640081"/>
            <a:ext cx="6909801" cy="5314406"/>
          </a:xfrm>
          <a:prstGeom prst="rect">
            <a:avLst/>
          </a:prstGeom>
        </p:spPr>
      </p:pic>
      <p:cxnSp>
        <p:nvCxnSpPr>
          <p:cNvPr id="13" name="Straight Connector 12">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AFFE0-8A3F-1449-A7D2-26A1C6F755B9}"/>
              </a:ext>
            </a:extLst>
          </p:cNvPr>
          <p:cNvSpPr>
            <a:spLocks noGrp="1"/>
          </p:cNvSpPr>
          <p:nvPr>
            <p:ph idx="1"/>
          </p:nvPr>
        </p:nvSpPr>
        <p:spPr>
          <a:xfrm>
            <a:off x="7859485" y="2198914"/>
            <a:ext cx="3690257" cy="3670180"/>
          </a:xfrm>
        </p:spPr>
        <p:txBody>
          <a:bodyPr>
            <a:normAutofit/>
          </a:bodyPr>
          <a:lstStyle/>
          <a:p>
            <a:endParaRPr lang="en-US" dirty="0"/>
          </a:p>
          <a:p>
            <a:endParaRPr lang="en-US" dirty="0"/>
          </a:p>
          <a:p>
            <a:endParaRPr lang="en-US" dirty="0"/>
          </a:p>
          <a:p>
            <a:r>
              <a:rPr lang="en-US" sz="2800" dirty="0"/>
              <a:t>What did we look at last week?</a:t>
            </a:r>
          </a:p>
        </p:txBody>
      </p:sp>
      <p:sp>
        <p:nvSpPr>
          <p:cNvPr id="15" name="Rectangle 14">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75982AC-546F-624B-86FA-6B9F0B69622B}"/>
              </a:ext>
            </a:extLst>
          </p:cNvPr>
          <p:cNvSpPr txBox="1"/>
          <p:nvPr/>
        </p:nvSpPr>
        <p:spPr>
          <a:xfrm>
            <a:off x="5236758" y="5754432"/>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rozessmaler.de/tag/prozessre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561605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461B3-1C59-814B-9833-203C6773D7A2}"/>
              </a:ext>
            </a:extLst>
          </p:cNvPr>
          <p:cNvSpPr>
            <a:spLocks noGrp="1"/>
          </p:cNvSpPr>
          <p:nvPr>
            <p:ph type="title"/>
          </p:nvPr>
        </p:nvSpPr>
        <p:spPr>
          <a:xfrm>
            <a:off x="1097280" y="286603"/>
            <a:ext cx="10058400" cy="1450757"/>
          </a:xfrm>
        </p:spPr>
        <p:txBody>
          <a:bodyPr>
            <a:normAutofit/>
          </a:bodyPr>
          <a:lstStyle/>
          <a:p>
            <a:r>
              <a:rPr lang="en-US" dirty="0"/>
              <a:t>Last week we looked at the following: </a:t>
            </a:r>
          </a:p>
        </p:txBody>
      </p:sp>
      <p:graphicFrame>
        <p:nvGraphicFramePr>
          <p:cNvPr id="5" name="Content Placeholder 2">
            <a:extLst>
              <a:ext uri="{FF2B5EF4-FFF2-40B4-BE49-F238E27FC236}">
                <a16:creationId xmlns:a16="http://schemas.microsoft.com/office/drawing/2014/main" id="{29317867-C039-4A57-95A2-EB13FEA5C72C}"/>
              </a:ext>
            </a:extLst>
          </p:cNvPr>
          <p:cNvGraphicFramePr>
            <a:graphicFrameLocks noGrp="1"/>
          </p:cNvGraphicFramePr>
          <p:nvPr>
            <p:ph idx="1"/>
            <p:extLst>
              <p:ext uri="{D42A27DB-BD31-4B8C-83A1-F6EECF244321}">
                <p14:modId xmlns:p14="http://schemas.microsoft.com/office/powerpoint/2010/main" val="80677310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939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E5E5-5287-0C44-B1DF-DACF38783E97}"/>
              </a:ext>
            </a:extLst>
          </p:cNvPr>
          <p:cNvSpPr>
            <a:spLocks noGrp="1"/>
          </p:cNvSpPr>
          <p:nvPr>
            <p:ph type="title"/>
          </p:nvPr>
        </p:nvSpPr>
        <p:spPr>
          <a:xfrm>
            <a:off x="1097280" y="286603"/>
            <a:ext cx="10058400" cy="1450757"/>
          </a:xfrm>
        </p:spPr>
        <p:txBody>
          <a:bodyPr>
            <a:normAutofit/>
          </a:bodyPr>
          <a:lstStyle/>
          <a:p>
            <a:r>
              <a:rPr lang="en-US"/>
              <a:t>Aims of today’s session</a:t>
            </a:r>
          </a:p>
        </p:txBody>
      </p:sp>
      <p:graphicFrame>
        <p:nvGraphicFramePr>
          <p:cNvPr id="5" name="Content Placeholder 2">
            <a:extLst>
              <a:ext uri="{FF2B5EF4-FFF2-40B4-BE49-F238E27FC236}">
                <a16:creationId xmlns:a16="http://schemas.microsoft.com/office/drawing/2014/main" id="{590BA22F-6918-45C6-8CCC-48AB2BD561DA}"/>
              </a:ext>
            </a:extLst>
          </p:cNvPr>
          <p:cNvGraphicFramePr>
            <a:graphicFrameLocks noGrp="1"/>
          </p:cNvGraphicFramePr>
          <p:nvPr>
            <p:ph idx="1"/>
            <p:extLst>
              <p:ext uri="{D42A27DB-BD31-4B8C-83A1-F6EECF244321}">
                <p14:modId xmlns:p14="http://schemas.microsoft.com/office/powerpoint/2010/main" val="332412625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214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DFB02-CA29-1847-A34F-AADCAD832EF9}"/>
              </a:ext>
            </a:extLst>
          </p:cNvPr>
          <p:cNvSpPr>
            <a:spLocks noGrp="1"/>
          </p:cNvSpPr>
          <p:nvPr>
            <p:ph type="title"/>
          </p:nvPr>
        </p:nvSpPr>
        <p:spPr>
          <a:xfrm>
            <a:off x="7859485" y="634946"/>
            <a:ext cx="3690257" cy="1450757"/>
          </a:xfrm>
        </p:spPr>
        <p:txBody>
          <a:bodyPr>
            <a:normAutofit/>
          </a:bodyPr>
          <a:lstStyle/>
          <a:p>
            <a:r>
              <a:rPr lang="en-US" dirty="0"/>
              <a:t>Assignment Title</a:t>
            </a:r>
          </a:p>
        </p:txBody>
      </p:sp>
      <p:pic>
        <p:nvPicPr>
          <p:cNvPr id="5" name="Picture 4" descr="Diagram&#10;&#10;Description automatically generated">
            <a:extLst>
              <a:ext uri="{FF2B5EF4-FFF2-40B4-BE49-F238E27FC236}">
                <a16:creationId xmlns:a16="http://schemas.microsoft.com/office/drawing/2014/main" id="{D9A3C431-4E3F-2449-8D1D-D02C16F8DB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11617" y="640081"/>
            <a:ext cx="5354565" cy="5314406"/>
          </a:xfrm>
          <a:prstGeom prst="rect">
            <a:avLst/>
          </a:prstGeom>
        </p:spPr>
      </p:pic>
      <p:cxnSp>
        <p:nvCxnSpPr>
          <p:cNvPr id="13" name="Straight Connector 12">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496CAC-3DF9-1F49-AE67-B7C8C7B17FE9}"/>
              </a:ext>
            </a:extLst>
          </p:cNvPr>
          <p:cNvSpPr>
            <a:spLocks noGrp="1"/>
          </p:cNvSpPr>
          <p:nvPr>
            <p:ph idx="1"/>
          </p:nvPr>
        </p:nvSpPr>
        <p:spPr>
          <a:xfrm>
            <a:off x="7859485" y="2198914"/>
            <a:ext cx="3690257" cy="3670180"/>
          </a:xfrm>
        </p:spPr>
        <p:txBody>
          <a:bodyPr>
            <a:normAutofit/>
          </a:bodyPr>
          <a:lstStyle/>
          <a:p>
            <a:r>
              <a:rPr lang="en-GB" sz="3600" dirty="0"/>
              <a:t>Undertake a critical evaluation of a Journal Article relevant to your discipline of study. </a:t>
            </a:r>
          </a:p>
          <a:p>
            <a:endParaRPr lang="en-US" dirty="0"/>
          </a:p>
        </p:txBody>
      </p:sp>
      <p:sp>
        <p:nvSpPr>
          <p:cNvPr id="15" name="Rectangle 14">
            <a:extLst>
              <a:ext uri="{FF2B5EF4-FFF2-40B4-BE49-F238E27FC236}">
                <a16:creationId xmlns:a16="http://schemas.microsoft.com/office/drawing/2014/main" id="{02CE8509-9E93-4D74-BF24-661F111C7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6A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66E8BA98-E13C-403B-AC96-75E203799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46498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F9795A40-0F15-8C4D-85E1-44760E69D744}"/>
              </a:ext>
            </a:extLst>
          </p:cNvPr>
          <p:cNvSpPr txBox="1"/>
          <p:nvPr/>
        </p:nvSpPr>
        <p:spPr>
          <a:xfrm>
            <a:off x="4326091" y="5754432"/>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virtuallibrary.info/evaluating-sourc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729477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A2B9428-08CE-2C44-8D19-CF77FD63ACF9}"/>
              </a:ext>
            </a:extLst>
          </p:cNvPr>
          <p:cNvSpPr>
            <a:spLocks noGrp="1"/>
          </p:cNvSpPr>
          <p:nvPr>
            <p:ph type="title"/>
          </p:nvPr>
        </p:nvSpPr>
        <p:spPr>
          <a:xfrm>
            <a:off x="492370" y="516835"/>
            <a:ext cx="3084844" cy="5772840"/>
          </a:xfrm>
        </p:spPr>
        <p:txBody>
          <a:bodyPr vert="horz" lIns="91440" tIns="45720" rIns="91440" bIns="45720" rtlCol="0" anchor="ctr">
            <a:normAutofit fontScale="90000"/>
          </a:bodyPr>
          <a:lstStyle/>
          <a:p>
            <a:r>
              <a:rPr lang="en-GB" b="1" dirty="0">
                <a:solidFill>
                  <a:schemeClr val="tx1"/>
                </a:solidFill>
              </a:rPr>
              <a:t>Submission Date: 12</a:t>
            </a:r>
            <a:r>
              <a:rPr lang="en-GB" b="1" baseline="30000" dirty="0">
                <a:solidFill>
                  <a:schemeClr val="tx1"/>
                </a:solidFill>
              </a:rPr>
              <a:t>th</a:t>
            </a:r>
            <a:r>
              <a:rPr lang="en-GB" b="1" dirty="0">
                <a:solidFill>
                  <a:schemeClr val="tx1"/>
                </a:solidFill>
              </a:rPr>
              <a:t> April 2021</a:t>
            </a:r>
            <a:br>
              <a:rPr lang="en-GB" b="1" dirty="0">
                <a:solidFill>
                  <a:schemeClr val="tx1"/>
                </a:solidFill>
              </a:rPr>
            </a:br>
            <a:br>
              <a:rPr lang="en-GB" b="1" dirty="0">
                <a:solidFill>
                  <a:schemeClr val="tx1"/>
                </a:solidFill>
              </a:rPr>
            </a:br>
            <a:r>
              <a:rPr lang="en-GB" b="1" dirty="0">
                <a:solidFill>
                  <a:schemeClr val="tx1"/>
                </a:solidFill>
              </a:rPr>
              <a:t>Word Count: 3750 Words</a:t>
            </a:r>
            <a:br>
              <a:rPr lang="en-GB" b="1" dirty="0">
                <a:solidFill>
                  <a:schemeClr val="tx1"/>
                </a:solidFill>
              </a:rPr>
            </a:br>
            <a:br>
              <a:rPr lang="en-GB" b="1" dirty="0">
                <a:solidFill>
                  <a:schemeClr val="tx1"/>
                </a:solidFill>
              </a:rPr>
            </a:br>
            <a:br>
              <a:rPr lang="en-GB" b="1" dirty="0">
                <a:solidFill>
                  <a:schemeClr val="tx1"/>
                </a:solidFill>
              </a:rPr>
            </a:br>
            <a:endParaRPr lang="en-US" sz="3600" dirty="0">
              <a:solidFill>
                <a:schemeClr val="tx1"/>
              </a:solidFill>
            </a:endParaRPr>
          </a:p>
        </p:txBody>
      </p:sp>
      <p:sp>
        <p:nvSpPr>
          <p:cNvPr id="30" name="Rectangle 2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040944E4-F6C5-2340-93E9-2B2A9E068071}"/>
              </a:ext>
            </a:extLst>
          </p:cNvPr>
          <p:cNvGraphicFramePr>
            <a:graphicFrameLocks noGrp="1"/>
          </p:cNvGraphicFramePr>
          <p:nvPr>
            <p:ph idx="1"/>
            <p:extLst>
              <p:ext uri="{D42A27DB-BD31-4B8C-83A1-F6EECF244321}">
                <p14:modId xmlns:p14="http://schemas.microsoft.com/office/powerpoint/2010/main" val="722843362"/>
              </p:ext>
            </p:extLst>
          </p:nvPr>
        </p:nvGraphicFramePr>
        <p:xfrm>
          <a:off x="4741863" y="516836"/>
          <a:ext cx="6797675" cy="4776394"/>
        </p:xfrm>
        <a:graphic>
          <a:graphicData uri="http://schemas.openxmlformats.org/drawingml/2006/table">
            <a:tbl>
              <a:tblPr/>
              <a:tblGrid>
                <a:gridCol w="6797675">
                  <a:extLst>
                    <a:ext uri="{9D8B030D-6E8A-4147-A177-3AD203B41FA5}">
                      <a16:colId xmlns:a16="http://schemas.microsoft.com/office/drawing/2014/main" val="1537325863"/>
                    </a:ext>
                  </a:extLst>
                </a:gridCol>
              </a:tblGrid>
              <a:tr h="4776394">
                <a:tc>
                  <a:txBody>
                    <a:bodyPr/>
                    <a:lstStyle/>
                    <a:p>
                      <a:pPr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Guidance: </a:t>
                      </a:r>
                    </a:p>
                    <a:p>
                      <a:pPr algn="just" fontAlgn="base" hangingPunct="0">
                        <a:spcBef>
                          <a:spcPts val="0"/>
                        </a:spcBef>
                        <a:spcAft>
                          <a:spcPts val="0"/>
                        </a:spcAft>
                      </a:pP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You will be provided with examples of Journal Articles and or guidance on identifying relevant peer reviewed articles. </a:t>
                      </a:r>
                    </a:p>
                    <a:p>
                      <a:pPr marL="347472" indent="-347472" algn="just" fontAlgn="base" hangingPunct="0">
                        <a:spcBef>
                          <a:spcPts val="0"/>
                        </a:spcBef>
                        <a:spcAft>
                          <a:spcPts val="0"/>
                        </a:spcAft>
                      </a:pP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Critical evaluation is a systematic way of considering the value and robustness of a piece of research, the results and how relevant and applicable they are. </a:t>
                      </a: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 </a:t>
                      </a:r>
                      <a:endParaRPr lang="en-GB" sz="3000" b="0" i="0" u="none" strike="noStrike" dirty="0">
                        <a:effectLst/>
                        <a:latin typeface="Arial" panose="020B0604020202020204" pitchFamily="34" charset="0"/>
                      </a:endParaRPr>
                    </a:p>
                    <a:p>
                      <a:pPr marL="347472" indent="-347472"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Carrying out a review of a research article will be discussed in the lectures and guidance provided. </a:t>
                      </a:r>
                      <a:endParaRPr lang="en-GB" sz="3000" b="0" i="0" u="none" strike="noStrike" dirty="0">
                        <a:effectLst/>
                        <a:latin typeface="Arial" panose="020B0604020202020204" pitchFamily="34" charset="0"/>
                      </a:endParaRPr>
                    </a:p>
                    <a:p>
                      <a:pPr algn="just" fontAlgn="t">
                        <a:spcBef>
                          <a:spcPts val="600"/>
                        </a:spcBef>
                        <a:spcAft>
                          <a:spcPts val="600"/>
                        </a:spcAft>
                      </a:pPr>
                      <a:endParaRPr lang="en-GB" sz="3000" b="0" i="0" u="none" strike="noStrike" dirty="0">
                        <a:effectLst/>
                        <a:latin typeface="Arial" panose="020B0604020202020204" pitchFamily="34" charset="0"/>
                      </a:endParaRPr>
                    </a:p>
                  </a:txBody>
                  <a:tcPr marL="111958" marR="111958" marT="15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1146441"/>
                  </a:ext>
                </a:extLst>
              </a:tr>
            </a:tbl>
          </a:graphicData>
        </a:graphic>
      </p:graphicFrame>
    </p:spTree>
    <p:extLst>
      <p:ext uri="{BB962C8B-B14F-4D97-AF65-F5344CB8AC3E}">
        <p14:creationId xmlns:p14="http://schemas.microsoft.com/office/powerpoint/2010/main" val="2692186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3AD34C-7830-0B4D-B5CB-A77F1EA1DA13}"/>
              </a:ext>
            </a:extLst>
          </p:cNvPr>
          <p:cNvSpPr>
            <a:spLocks noGrp="1"/>
          </p:cNvSpPr>
          <p:nvPr>
            <p:ph type="title"/>
          </p:nvPr>
        </p:nvSpPr>
        <p:spPr>
          <a:xfrm>
            <a:off x="492370" y="605896"/>
            <a:ext cx="3084844" cy="5646208"/>
          </a:xfrm>
        </p:spPr>
        <p:txBody>
          <a:bodyPr anchor="ctr">
            <a:normAutofit/>
          </a:bodyPr>
          <a:lstStyle/>
          <a:p>
            <a:r>
              <a:rPr lang="en-GB" sz="3600" b="1" dirty="0"/>
              <a:t>Introduction </a:t>
            </a:r>
            <a:r>
              <a:rPr lang="en-GB" sz="3600" dirty="0"/>
              <a:t>250 words </a:t>
            </a:r>
            <a:r>
              <a:rPr lang="en-GB" sz="3600" dirty="0" err="1"/>
              <a:t>ish</a:t>
            </a:r>
            <a:r>
              <a:rPr lang="en-GB" sz="3600" dirty="0"/>
              <a:t>:</a:t>
            </a:r>
            <a:br>
              <a:rPr lang="en-GB" sz="3600" dirty="0"/>
            </a:br>
            <a:endParaRPr lang="en-US"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662C15-57EC-CD44-A59C-0C79AAC7FC48}"/>
              </a:ext>
            </a:extLst>
          </p:cNvPr>
          <p:cNvSpPr>
            <a:spLocks noGrp="1"/>
          </p:cNvSpPr>
          <p:nvPr>
            <p:ph idx="1"/>
          </p:nvPr>
        </p:nvSpPr>
        <p:spPr>
          <a:xfrm>
            <a:off x="4742016" y="605896"/>
            <a:ext cx="6413663" cy="5646208"/>
          </a:xfrm>
        </p:spPr>
        <p:txBody>
          <a:bodyPr anchor="ctr">
            <a:normAutofit/>
          </a:bodyPr>
          <a:lstStyle/>
          <a:p>
            <a:endParaRPr lang="en-GB" dirty="0"/>
          </a:p>
          <a:p>
            <a:pPr lvl="0"/>
            <a:r>
              <a:rPr lang="en-GB" dirty="0"/>
              <a:t>Reference for the research journal article - here</a:t>
            </a:r>
          </a:p>
          <a:p>
            <a:r>
              <a:rPr lang="en-GB" dirty="0"/>
              <a:t>Why is it important? Generally </a:t>
            </a:r>
          </a:p>
          <a:p>
            <a:r>
              <a:rPr lang="en-GB" dirty="0"/>
              <a:t>This submission will critique the research article </a:t>
            </a:r>
            <a:r>
              <a:rPr lang="en-GB" dirty="0" err="1"/>
              <a:t>xxxxx</a:t>
            </a:r>
            <a:r>
              <a:rPr lang="en-GB" dirty="0"/>
              <a:t> which focuses on </a:t>
            </a:r>
            <a:r>
              <a:rPr lang="en-GB" dirty="0" err="1"/>
              <a:t>xxxxx</a:t>
            </a:r>
            <a:r>
              <a:rPr lang="en-GB" dirty="0"/>
              <a:t>. Initially there will be a brief exploration of the literature review within the article and then a more in-depth critique of the methodology by examining the methodology, methods and context of the research design.</a:t>
            </a:r>
          </a:p>
          <a:p>
            <a:endParaRPr lang="en-GB" dirty="0"/>
          </a:p>
          <a:p>
            <a:endParaRPr lang="en-GB" dirty="0"/>
          </a:p>
          <a:p>
            <a:r>
              <a:rPr lang="en-GB" dirty="0"/>
              <a:t> Smith (2021) outlines that to contribute to the gap in research knowledge it is important to </a:t>
            </a:r>
            <a:r>
              <a:rPr lang="en-GB" dirty="0" err="1"/>
              <a:t>xxxxxxx</a:t>
            </a:r>
            <a:r>
              <a:rPr lang="en-GB" dirty="0"/>
              <a:t>. It appears to be a pragmatic design due to its focus on </a:t>
            </a:r>
            <a:r>
              <a:rPr lang="en-GB" dirty="0" err="1"/>
              <a:t>xxxxx</a:t>
            </a:r>
            <a:r>
              <a:rPr lang="en-GB" dirty="0"/>
              <a:t>; this will be discussed in more detail in the body of this submission (Author, year).</a:t>
            </a:r>
          </a:p>
          <a:p>
            <a:endParaRPr lang="en-US" dirty="0"/>
          </a:p>
        </p:txBody>
      </p:sp>
    </p:spTree>
    <p:extLst>
      <p:ext uri="{BB962C8B-B14F-4D97-AF65-F5344CB8AC3E}">
        <p14:creationId xmlns:p14="http://schemas.microsoft.com/office/powerpoint/2010/main" val="1432968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FD9DA0-0514-D949-9417-22BCE75B1E34}"/>
              </a:ext>
            </a:extLst>
          </p:cNvPr>
          <p:cNvSpPr>
            <a:spLocks noGrp="1"/>
          </p:cNvSpPr>
          <p:nvPr>
            <p:ph idx="1"/>
          </p:nvPr>
        </p:nvSpPr>
        <p:spPr>
          <a:xfrm>
            <a:off x="1097280" y="1086678"/>
            <a:ext cx="10027920" cy="3471467"/>
          </a:xfrm>
        </p:spPr>
        <p:txBody>
          <a:bodyPr>
            <a:normAutofit/>
          </a:bodyPr>
          <a:lstStyle/>
          <a:p>
            <a:r>
              <a:rPr lang="en-GB" dirty="0"/>
              <a:t>Link to other literature ‘out there’ - explain why this is an important issue – reference (Author, year).</a:t>
            </a:r>
          </a:p>
          <a:p>
            <a:r>
              <a:rPr lang="en-GB" dirty="0"/>
              <a:t>There are a number of key points outlined in this research article including </a:t>
            </a:r>
            <a:r>
              <a:rPr lang="en-GB" dirty="0" err="1"/>
              <a:t>xxxxx</a:t>
            </a:r>
            <a:r>
              <a:rPr lang="en-GB" dirty="0"/>
              <a:t>, </a:t>
            </a:r>
            <a:r>
              <a:rPr lang="en-GB" dirty="0" err="1"/>
              <a:t>xxxxx</a:t>
            </a:r>
            <a:r>
              <a:rPr lang="en-GB" dirty="0"/>
              <a:t> and </a:t>
            </a:r>
            <a:r>
              <a:rPr lang="en-GB" dirty="0" err="1"/>
              <a:t>xxxxx</a:t>
            </a:r>
            <a:r>
              <a:rPr lang="en-GB" dirty="0"/>
              <a:t> (Williams, Full, Full &amp; Full, 2020). Currently government policy and legislation is cited throughout the literature review (REF).</a:t>
            </a:r>
          </a:p>
          <a:p>
            <a:r>
              <a:rPr lang="en-GB" dirty="0"/>
              <a:t> In addition key issues such as ‘miss-trust of government’ were also evidence through secondary sources (Baum, </a:t>
            </a:r>
            <a:r>
              <a:rPr lang="en-GB" dirty="0" err="1"/>
              <a:t>Jaminson</a:t>
            </a:r>
            <a:r>
              <a:rPr lang="en-GB" dirty="0"/>
              <a:t> &amp; </a:t>
            </a:r>
            <a:r>
              <a:rPr lang="en-GB" dirty="0" err="1"/>
              <a:t>Goold</a:t>
            </a:r>
            <a:r>
              <a:rPr lang="en-GB" dirty="0"/>
              <a:t>, 2008 </a:t>
            </a:r>
            <a:r>
              <a:rPr lang="en-GB" i="1" dirty="0"/>
              <a:t>cited in </a:t>
            </a:r>
            <a:r>
              <a:rPr lang="en-GB" dirty="0"/>
              <a:t>Williams, </a:t>
            </a:r>
            <a:r>
              <a:rPr lang="en-GB" i="1" dirty="0"/>
              <a:t>et al, </a:t>
            </a:r>
            <a:r>
              <a:rPr lang="en-GB" dirty="0"/>
              <a:t>2020, p.5). </a:t>
            </a:r>
          </a:p>
          <a:p>
            <a:r>
              <a:rPr lang="en-GB" dirty="0"/>
              <a:t>This is also in line with Smith (2019, 35) who commented that ‘in times of great challenge the population often mistrusts the government in power’.</a:t>
            </a:r>
          </a:p>
          <a:p>
            <a:endParaRPr lang="en-US" dirty="0"/>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BE1CEC-96BF-3844-95F1-CC2791FF4119}"/>
              </a:ext>
            </a:extLst>
          </p:cNvPr>
          <p:cNvSpPr>
            <a:spLocks noGrp="1"/>
          </p:cNvSpPr>
          <p:nvPr>
            <p:ph type="title"/>
          </p:nvPr>
        </p:nvSpPr>
        <p:spPr>
          <a:xfrm>
            <a:off x="1066800" y="5252936"/>
            <a:ext cx="10058400" cy="1028715"/>
          </a:xfrm>
        </p:spPr>
        <p:txBody>
          <a:bodyPr anchor="ctr">
            <a:normAutofit/>
          </a:bodyPr>
          <a:lstStyle/>
          <a:p>
            <a:pPr algn="ctr"/>
            <a:r>
              <a:rPr lang="en-GB" sz="3400" b="1" dirty="0">
                <a:solidFill>
                  <a:srgbClr val="FFFFFF"/>
                </a:solidFill>
              </a:rPr>
              <a:t>Mini Literature Review </a:t>
            </a:r>
            <a:r>
              <a:rPr lang="en-GB" sz="3400" dirty="0">
                <a:solidFill>
                  <a:srgbClr val="FFFFFF"/>
                </a:solidFill>
              </a:rPr>
              <a:t>200 words </a:t>
            </a:r>
            <a:r>
              <a:rPr lang="en-GB" sz="3400" dirty="0" err="1">
                <a:solidFill>
                  <a:srgbClr val="FFFFFF"/>
                </a:solidFill>
              </a:rPr>
              <a:t>ish</a:t>
            </a:r>
            <a:r>
              <a:rPr lang="en-GB" sz="3400" b="1" dirty="0">
                <a:solidFill>
                  <a:srgbClr val="FFFFFF"/>
                </a:solidFill>
              </a:rPr>
              <a:t>:</a:t>
            </a:r>
            <a:br>
              <a:rPr lang="en-GB" sz="3400" dirty="0">
                <a:solidFill>
                  <a:srgbClr val="FFFFFF"/>
                </a:solidFill>
              </a:rPr>
            </a:br>
            <a:endParaRPr lang="en-US" sz="3400" dirty="0">
              <a:solidFill>
                <a:srgbClr val="FFFFFF"/>
              </a:solidFill>
            </a:endParaRPr>
          </a:p>
        </p:txBody>
      </p:sp>
      <p:sp>
        <p:nvSpPr>
          <p:cNvPr id="12" name="Rectangle 11">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0665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49137E-79BF-3C40-AB54-5C23542D0F8C}"/>
              </a:ext>
            </a:extLst>
          </p:cNvPr>
          <p:cNvSpPr>
            <a:spLocks noGrp="1"/>
          </p:cNvSpPr>
          <p:nvPr>
            <p:ph type="title"/>
          </p:nvPr>
        </p:nvSpPr>
        <p:spPr>
          <a:xfrm>
            <a:off x="8177212" y="634946"/>
            <a:ext cx="3372529" cy="5055904"/>
          </a:xfrm>
        </p:spPr>
        <p:txBody>
          <a:bodyPr anchor="ctr">
            <a:normAutofit/>
          </a:bodyPr>
          <a:lstStyle/>
          <a:p>
            <a:r>
              <a:rPr lang="en-GB" b="1" dirty="0"/>
              <a:t>Body of your assignment 2750-3000 words </a:t>
            </a:r>
            <a:r>
              <a:rPr lang="en-GB" b="1" dirty="0" err="1"/>
              <a:t>ish</a:t>
            </a:r>
            <a:r>
              <a:rPr lang="en-GB" b="1" dirty="0"/>
              <a:t>:</a:t>
            </a:r>
            <a:br>
              <a:rPr lang="en-GB" b="1" dirty="0"/>
            </a:br>
            <a:endParaRPr lang="en-US" dirty="0"/>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DFACC7A-78EF-4FA0-95E5-8327364A7BEC}"/>
              </a:ext>
            </a:extLst>
          </p:cNvPr>
          <p:cNvGraphicFramePr>
            <a:graphicFrameLocks noGrp="1"/>
          </p:cNvGraphicFramePr>
          <p:nvPr>
            <p:ph idx="1"/>
            <p:extLst>
              <p:ext uri="{D42A27DB-BD31-4B8C-83A1-F6EECF244321}">
                <p14:modId xmlns:p14="http://schemas.microsoft.com/office/powerpoint/2010/main" val="1277750106"/>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9343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AE589B-5389-E04F-91B9-AE6FB678584D}"/>
              </a:ext>
            </a:extLst>
          </p:cNvPr>
          <p:cNvSpPr>
            <a:spLocks noGrp="1"/>
          </p:cNvSpPr>
          <p:nvPr>
            <p:ph type="title"/>
          </p:nvPr>
        </p:nvSpPr>
        <p:spPr>
          <a:xfrm>
            <a:off x="492370" y="605896"/>
            <a:ext cx="3084844" cy="5646208"/>
          </a:xfrm>
        </p:spPr>
        <p:txBody>
          <a:bodyPr anchor="ctr">
            <a:normAutofit/>
          </a:bodyPr>
          <a:lstStyle/>
          <a:p>
            <a:br>
              <a:rPr lang="en-GB" sz="3600" b="1" dirty="0">
                <a:solidFill>
                  <a:srgbClr val="FFFFFF"/>
                </a:solidFill>
              </a:rPr>
            </a:br>
            <a:br>
              <a:rPr lang="en-GB" sz="3600" b="1" dirty="0">
                <a:solidFill>
                  <a:srgbClr val="FFFFFF"/>
                </a:solidFill>
              </a:rPr>
            </a:br>
            <a:br>
              <a:rPr lang="en-GB" sz="3600" b="1" dirty="0">
                <a:solidFill>
                  <a:srgbClr val="FFFFFF"/>
                </a:solidFill>
              </a:rPr>
            </a:br>
            <a:r>
              <a:rPr lang="en-GB" sz="3600" b="1" dirty="0">
                <a:solidFill>
                  <a:srgbClr val="FFFFFF"/>
                </a:solidFill>
              </a:rPr>
              <a:t>Body of your assignment</a:t>
            </a:r>
            <a:br>
              <a:rPr lang="en-GB" sz="3600" b="1" dirty="0">
                <a:solidFill>
                  <a:srgbClr val="FFFFFF"/>
                </a:solidFill>
              </a:rPr>
            </a:br>
            <a:r>
              <a:rPr lang="en-GB" sz="3600" b="1" dirty="0">
                <a:solidFill>
                  <a:srgbClr val="FFFFFF"/>
                </a:solidFill>
              </a:rPr>
              <a:t> </a:t>
            </a:r>
            <a:r>
              <a:rPr lang="en-GB" sz="3600" dirty="0">
                <a:solidFill>
                  <a:srgbClr val="FFFFFF"/>
                </a:solidFill>
              </a:rPr>
              <a:t>2750-3000 words </a:t>
            </a:r>
            <a:r>
              <a:rPr lang="en-GB" sz="3600" dirty="0" err="1">
                <a:solidFill>
                  <a:srgbClr val="FFFFFF"/>
                </a:solidFill>
              </a:rPr>
              <a:t>ish</a:t>
            </a:r>
            <a:r>
              <a:rPr lang="en-GB" sz="3600" b="1" dirty="0">
                <a:solidFill>
                  <a:srgbClr val="FFFFFF"/>
                </a:solidFill>
              </a:rPr>
              <a:t>:</a:t>
            </a:r>
            <a:br>
              <a:rPr lang="en-GB" sz="3600" dirty="0">
                <a:solidFill>
                  <a:srgbClr val="FFFFFF"/>
                </a:solidFill>
              </a:rPr>
            </a:br>
            <a:endParaRPr lang="en-US"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4FD89CE-76CA-2F41-A1CA-1F170ECC0C17}"/>
              </a:ext>
            </a:extLst>
          </p:cNvPr>
          <p:cNvSpPr>
            <a:spLocks noGrp="1"/>
          </p:cNvSpPr>
          <p:nvPr>
            <p:ph idx="1"/>
          </p:nvPr>
        </p:nvSpPr>
        <p:spPr>
          <a:xfrm>
            <a:off x="4742016" y="605896"/>
            <a:ext cx="6413663" cy="5646208"/>
          </a:xfrm>
        </p:spPr>
        <p:txBody>
          <a:bodyPr anchor="ctr">
            <a:normAutofit fontScale="92500" lnSpcReduction="20000"/>
          </a:bodyPr>
          <a:lstStyle/>
          <a:p>
            <a:pPr lvl="0"/>
            <a:r>
              <a:rPr lang="en-GB" b="1" dirty="0"/>
              <a:t>What methodology position did they take and why?</a:t>
            </a:r>
            <a:endParaRPr lang="en-GB" dirty="0"/>
          </a:p>
          <a:p>
            <a:pPr lvl="1"/>
            <a:endParaRPr lang="en-GB" dirty="0"/>
          </a:p>
          <a:p>
            <a:pPr lvl="1"/>
            <a:r>
              <a:rPr lang="en-GB" dirty="0"/>
              <a:t>Was it an appropriate position?</a:t>
            </a:r>
          </a:p>
          <a:p>
            <a:pPr lvl="1"/>
            <a:endParaRPr lang="en-GB" dirty="0"/>
          </a:p>
          <a:p>
            <a:r>
              <a:rPr lang="en-GB" dirty="0"/>
              <a:t>A clarity of research question is essential to underpin a clear research plan ‘</a:t>
            </a:r>
            <a:r>
              <a:rPr lang="en-GB" dirty="0" err="1"/>
              <a:t>xxxxxx</a:t>
            </a:r>
            <a:r>
              <a:rPr lang="en-GB" dirty="0"/>
              <a:t>’ (Author, year, </a:t>
            </a:r>
            <a:r>
              <a:rPr lang="en-GB" dirty="0" err="1"/>
              <a:t>p.x</a:t>
            </a:r>
            <a:r>
              <a:rPr lang="en-GB" dirty="0"/>
              <a:t>). The research question also clearly links with the methodological position and data collection methods (REF). They have not stated their MP although it appears to be ‘Interpretative’ as </a:t>
            </a:r>
            <a:r>
              <a:rPr lang="en-GB" dirty="0" err="1"/>
              <a:t>xxxxxxxxxx</a:t>
            </a:r>
            <a:r>
              <a:rPr lang="en-GB" dirty="0"/>
              <a:t> (Author, year). </a:t>
            </a:r>
          </a:p>
          <a:p>
            <a:endParaRPr lang="en-GB" dirty="0"/>
          </a:p>
          <a:p>
            <a:endParaRPr lang="en-GB" dirty="0"/>
          </a:p>
          <a:p>
            <a:r>
              <a:rPr lang="en-GB" dirty="0"/>
              <a:t>Data collection also further underpins this type of methodological position (REF). later on in the article it talks about grounded theory yet does not give much to support the rationale for this – </a:t>
            </a:r>
            <a:r>
              <a:rPr lang="en-GB" dirty="0">
                <a:solidFill>
                  <a:srgbClr val="FF0000"/>
                </a:solidFill>
              </a:rPr>
              <a:t>so weave that in too.</a:t>
            </a:r>
          </a:p>
          <a:p>
            <a:endParaRPr lang="en-GB" dirty="0"/>
          </a:p>
          <a:p>
            <a:r>
              <a:rPr lang="en-GB" dirty="0"/>
              <a:t>Thus, one of the challenges with this paper is ‘</a:t>
            </a:r>
            <a:r>
              <a:rPr lang="en-GB" dirty="0" err="1"/>
              <a:t>xxxxxxxx</a:t>
            </a:r>
            <a:r>
              <a:rPr lang="en-GB" dirty="0"/>
              <a:t>’ (Williams </a:t>
            </a:r>
            <a:r>
              <a:rPr lang="en-GB" i="1" dirty="0"/>
              <a:t>et al, </a:t>
            </a:r>
            <a:r>
              <a:rPr lang="en-GB" dirty="0"/>
              <a:t>2020, </a:t>
            </a:r>
            <a:r>
              <a:rPr lang="en-GB" dirty="0" err="1"/>
              <a:t>p.x</a:t>
            </a:r>
            <a:r>
              <a:rPr lang="en-GB" dirty="0"/>
              <a:t>).</a:t>
            </a:r>
          </a:p>
          <a:p>
            <a:endParaRPr lang="en-GB" dirty="0"/>
          </a:p>
          <a:p>
            <a:endParaRPr lang="en-US" dirty="0"/>
          </a:p>
        </p:txBody>
      </p:sp>
    </p:spTree>
    <p:extLst>
      <p:ext uri="{BB962C8B-B14F-4D97-AF65-F5344CB8AC3E}">
        <p14:creationId xmlns:p14="http://schemas.microsoft.com/office/powerpoint/2010/main" val="557121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D38CD-7A3C-9843-88B9-16883E4E998F}"/>
              </a:ext>
            </a:extLst>
          </p:cNvPr>
          <p:cNvSpPr>
            <a:spLocks noGrp="1"/>
          </p:cNvSpPr>
          <p:nvPr>
            <p:ph type="title"/>
          </p:nvPr>
        </p:nvSpPr>
        <p:spPr>
          <a:xfrm>
            <a:off x="4974771" y="634946"/>
            <a:ext cx="6574972" cy="1450757"/>
          </a:xfrm>
        </p:spPr>
        <p:txBody>
          <a:bodyPr>
            <a:normAutofit/>
          </a:bodyPr>
          <a:lstStyle/>
          <a:p>
            <a:r>
              <a:rPr lang="en-GB" sz="3600" b="1" dirty="0"/>
              <a:t>Body of your assignment (continued)</a:t>
            </a:r>
            <a:endParaRPr lang="en-US" sz="3600" dirty="0"/>
          </a:p>
        </p:txBody>
      </p:sp>
      <p:pic>
        <p:nvPicPr>
          <p:cNvPr id="7" name="Graphic 6" descr="Statistics">
            <a:extLst>
              <a:ext uri="{FF2B5EF4-FFF2-40B4-BE49-F238E27FC236}">
                <a16:creationId xmlns:a16="http://schemas.microsoft.com/office/drawing/2014/main" id="{A7996BE7-7214-4B7B-A27E-8F04860CFC6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296626"/>
            <a:ext cx="4001315" cy="4001315"/>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F761D3-F121-A745-8B61-DCEC71C263C3}"/>
              </a:ext>
            </a:extLst>
          </p:cNvPr>
          <p:cNvSpPr>
            <a:spLocks noGrp="1"/>
          </p:cNvSpPr>
          <p:nvPr>
            <p:ph idx="1"/>
          </p:nvPr>
        </p:nvSpPr>
        <p:spPr>
          <a:xfrm>
            <a:off x="4079776" y="2198914"/>
            <a:ext cx="7848871" cy="4024140"/>
          </a:xfrm>
        </p:spPr>
        <p:txBody>
          <a:bodyPr>
            <a:normAutofit fontScale="92500"/>
          </a:bodyPr>
          <a:lstStyle/>
          <a:p>
            <a:pPr lvl="0"/>
            <a:r>
              <a:rPr lang="en-GB" sz="2400" b="1" dirty="0"/>
              <a:t>What methods did they use and why?</a:t>
            </a:r>
          </a:p>
          <a:p>
            <a:pPr lvl="0"/>
            <a:endParaRPr lang="en-GB" sz="2400" dirty="0"/>
          </a:p>
          <a:p>
            <a:pPr lvl="1"/>
            <a:r>
              <a:rPr lang="en-GB" sz="2400" b="1" dirty="0"/>
              <a:t>Were they appropriate to answer the Research Question? </a:t>
            </a:r>
          </a:p>
          <a:p>
            <a:r>
              <a:rPr lang="en-GB" sz="2400" dirty="0"/>
              <a:t>The limitations of this study surround the use of online and social media engagement with participants. Tell us what the issues are:</a:t>
            </a:r>
          </a:p>
          <a:p>
            <a:endParaRPr lang="en-GB" sz="2400" dirty="0"/>
          </a:p>
          <a:p>
            <a:r>
              <a:rPr lang="en-GB" sz="2400" dirty="0"/>
              <a:t>The article explored the use of focus group with ‘10 out of the 25 participants’ (Smith, 2018, p. 32). Interestingly there was little discussion of the power relationships between the researcher and the participants (Author, year). </a:t>
            </a:r>
          </a:p>
          <a:p>
            <a:endParaRPr lang="en-GB" sz="1500" dirty="0"/>
          </a:p>
        </p:txBody>
      </p:sp>
      <p:sp>
        <p:nvSpPr>
          <p:cNvPr id="14" name="Rectangle 13">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8907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A0C73-471B-4B4C-8502-3F7FDCB6036B}"/>
              </a:ext>
            </a:extLst>
          </p:cNvPr>
          <p:cNvSpPr>
            <a:spLocks noGrp="1"/>
          </p:cNvSpPr>
          <p:nvPr>
            <p:ph type="title"/>
          </p:nvPr>
        </p:nvSpPr>
        <p:spPr>
          <a:xfrm>
            <a:off x="263353" y="634946"/>
            <a:ext cx="11275504" cy="1450757"/>
          </a:xfrm>
        </p:spPr>
        <p:txBody>
          <a:bodyPr>
            <a:normAutofit/>
          </a:bodyPr>
          <a:lstStyle/>
          <a:p>
            <a:r>
              <a:rPr lang="en-GB" sz="4100" b="1" dirty="0"/>
              <a:t>Body of your assignment (continued)</a:t>
            </a:r>
            <a:endParaRPr lang="en-US" sz="4100" dirty="0"/>
          </a:p>
        </p:txBody>
      </p:sp>
      <p:pic>
        <p:nvPicPr>
          <p:cNvPr id="5" name="Picture 4" descr="Diagram&#10;&#10;Description automatically generated">
            <a:extLst>
              <a:ext uri="{FF2B5EF4-FFF2-40B4-BE49-F238E27FC236}">
                <a16:creationId xmlns:a16="http://schemas.microsoft.com/office/drawing/2014/main" id="{0ECB9E87-63B5-6E4E-AC4B-B7D7873417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044" y="3068924"/>
            <a:ext cx="5451627" cy="3052911"/>
          </a:xfrm>
          <a:prstGeom prst="rect">
            <a:avLst/>
          </a:prstGeom>
        </p:spPr>
      </p:pic>
      <p:cxnSp>
        <p:nvCxnSpPr>
          <p:cNvPr id="13" name="Straight Connector 1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B3B245-0F76-AF41-A97A-F0A483BA06FD}"/>
              </a:ext>
            </a:extLst>
          </p:cNvPr>
          <p:cNvSpPr>
            <a:spLocks noGrp="1"/>
          </p:cNvSpPr>
          <p:nvPr>
            <p:ph idx="1"/>
          </p:nvPr>
        </p:nvSpPr>
        <p:spPr>
          <a:xfrm>
            <a:off x="6411684" y="2198914"/>
            <a:ext cx="5127172" cy="3670180"/>
          </a:xfrm>
        </p:spPr>
        <p:txBody>
          <a:bodyPr>
            <a:normAutofit fontScale="85000" lnSpcReduction="10000"/>
          </a:bodyPr>
          <a:lstStyle/>
          <a:p>
            <a:endParaRPr lang="en-GB" sz="1600" dirty="0"/>
          </a:p>
          <a:p>
            <a:r>
              <a:rPr lang="en-GB" dirty="0"/>
              <a:t>Although, Smith (2018) indicates that he acknowledge that he was the employer and that there was a need to consider the implications for data collection  (Denzin &amp; Lincoln, 2017, p. 15); </a:t>
            </a:r>
            <a:endParaRPr lang="en-US" dirty="0"/>
          </a:p>
          <a:p>
            <a:endParaRPr lang="en-GB" dirty="0"/>
          </a:p>
          <a:p>
            <a:r>
              <a:rPr lang="en-GB" dirty="0"/>
              <a:t>he did not consider the impact upon employee to employee relationships might be disrupted (</a:t>
            </a:r>
            <a:r>
              <a:rPr lang="en-GB" dirty="0" err="1"/>
              <a:t>Cresswell</a:t>
            </a:r>
            <a:r>
              <a:rPr lang="en-GB" dirty="0"/>
              <a:t>, 2019). </a:t>
            </a:r>
          </a:p>
          <a:p>
            <a:endParaRPr lang="en-GB" dirty="0"/>
          </a:p>
          <a:p>
            <a:r>
              <a:rPr lang="en-GB" dirty="0"/>
              <a:t>This is important because </a:t>
            </a:r>
            <a:r>
              <a:rPr lang="en-GB" dirty="0" err="1"/>
              <a:t>xxxxxxx</a:t>
            </a:r>
            <a:r>
              <a:rPr lang="en-GB" dirty="0"/>
              <a:t>; the researcher could have </a:t>
            </a:r>
            <a:r>
              <a:rPr lang="en-GB" dirty="0" err="1"/>
              <a:t>xxxxxxxxxx</a:t>
            </a:r>
            <a:r>
              <a:rPr lang="en-GB" dirty="0"/>
              <a:t> which would have resolved the ‘power relationships’ within the research (Author, year, </a:t>
            </a:r>
            <a:r>
              <a:rPr lang="en-GB" dirty="0" err="1"/>
              <a:t>p.xx</a:t>
            </a:r>
            <a:r>
              <a:rPr lang="en-GB" dirty="0"/>
              <a:t>).</a:t>
            </a:r>
          </a:p>
          <a:p>
            <a:endParaRPr lang="en-US" sz="1600" dirty="0"/>
          </a:p>
        </p:txBody>
      </p:sp>
      <p:sp>
        <p:nvSpPr>
          <p:cNvPr id="15" name="Rectangle 14">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F6B01B88-8517-D748-9583-180BBE42C59E}"/>
              </a:ext>
            </a:extLst>
          </p:cNvPr>
          <p:cNvSpPr txBox="1"/>
          <p:nvPr/>
        </p:nvSpPr>
        <p:spPr>
          <a:xfrm>
            <a:off x="3908003" y="4595380"/>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gcu.ac.uk/library/smile/evaluation/writingacriticalreview/criticalthinkingdiagr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855182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DA3B7-DED8-254B-A668-4673D3E9AE83}"/>
              </a:ext>
            </a:extLst>
          </p:cNvPr>
          <p:cNvSpPr>
            <a:spLocks noGrp="1"/>
          </p:cNvSpPr>
          <p:nvPr>
            <p:ph type="title"/>
          </p:nvPr>
        </p:nvSpPr>
        <p:spPr>
          <a:xfrm>
            <a:off x="1097280" y="286603"/>
            <a:ext cx="10058400" cy="838141"/>
          </a:xfrm>
        </p:spPr>
        <p:txBody>
          <a:bodyPr>
            <a:normAutofit/>
          </a:bodyPr>
          <a:lstStyle/>
          <a:p>
            <a:r>
              <a:rPr lang="en-US" dirty="0"/>
              <a:t>Ethical Considerations</a:t>
            </a:r>
          </a:p>
        </p:txBody>
      </p:sp>
      <p:sp>
        <p:nvSpPr>
          <p:cNvPr id="3" name="Content Placeholder 2">
            <a:extLst>
              <a:ext uri="{FF2B5EF4-FFF2-40B4-BE49-F238E27FC236}">
                <a16:creationId xmlns:a16="http://schemas.microsoft.com/office/drawing/2014/main" id="{FD370FEA-A14A-7948-9E72-222EF7A13707}"/>
              </a:ext>
            </a:extLst>
          </p:cNvPr>
          <p:cNvSpPr>
            <a:spLocks noGrp="1"/>
          </p:cNvSpPr>
          <p:nvPr>
            <p:ph idx="1"/>
          </p:nvPr>
        </p:nvSpPr>
        <p:spPr>
          <a:xfrm>
            <a:off x="1097279" y="1845734"/>
            <a:ext cx="6454987" cy="4607602"/>
          </a:xfrm>
        </p:spPr>
        <p:txBody>
          <a:bodyPr>
            <a:normAutofit/>
          </a:bodyPr>
          <a:lstStyle/>
          <a:p>
            <a:pPr lvl="0"/>
            <a:r>
              <a:rPr lang="en-GB" sz="2400" dirty="0"/>
              <a:t>Ethical Considerations</a:t>
            </a:r>
          </a:p>
          <a:p>
            <a:pPr lvl="0"/>
            <a:endParaRPr lang="en-GB" sz="2400" dirty="0"/>
          </a:p>
          <a:p>
            <a:pPr lvl="1"/>
            <a:r>
              <a:rPr lang="en-GB" sz="2400" dirty="0"/>
              <a:t>Ethically how did this research ‘stand up’ to requirements.</a:t>
            </a:r>
          </a:p>
          <a:p>
            <a:pPr lvl="1"/>
            <a:endParaRPr lang="en-GB" sz="2400" dirty="0"/>
          </a:p>
          <a:p>
            <a:pPr lvl="1"/>
            <a:endParaRPr lang="en-GB" sz="2400" dirty="0"/>
          </a:p>
          <a:p>
            <a:pPr lvl="0"/>
            <a:r>
              <a:rPr lang="en-GB" sz="2400" dirty="0"/>
              <a:t>Robustness and trustworthiness of the research? </a:t>
            </a:r>
          </a:p>
          <a:p>
            <a:pPr lvl="0"/>
            <a:r>
              <a:rPr lang="en-GB" sz="2400" dirty="0"/>
              <a:t>Was the research well designed and did it do what it said on the can?</a:t>
            </a:r>
          </a:p>
          <a:p>
            <a:r>
              <a:rPr lang="en-GB" sz="2400" dirty="0"/>
              <a:t> </a:t>
            </a:r>
          </a:p>
          <a:p>
            <a:endParaRPr lang="en-US" dirty="0"/>
          </a:p>
        </p:txBody>
      </p:sp>
      <p:pic>
        <p:nvPicPr>
          <p:cNvPr id="5" name="Picture 4" descr="A picture containing text, sky, outdoor, sign&#10;&#10;Description automatically generated">
            <a:extLst>
              <a:ext uri="{FF2B5EF4-FFF2-40B4-BE49-F238E27FC236}">
                <a16:creationId xmlns:a16="http://schemas.microsoft.com/office/drawing/2014/main" id="{5A71BCF5-BF85-EF48-91E8-4A999713A78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533" r="8607" b="2"/>
          <a:stretch/>
        </p:blipFill>
        <p:spPr>
          <a:xfrm>
            <a:off x="8020570" y="1916318"/>
            <a:ext cx="3135109" cy="3471012"/>
          </a:xfrm>
          <a:prstGeom prst="rect">
            <a:avLst/>
          </a:prstGeom>
        </p:spPr>
      </p:pic>
      <p:sp>
        <p:nvSpPr>
          <p:cNvPr id="6" name="TextBox 5">
            <a:extLst>
              <a:ext uri="{FF2B5EF4-FFF2-40B4-BE49-F238E27FC236}">
                <a16:creationId xmlns:a16="http://schemas.microsoft.com/office/drawing/2014/main" id="{28C931F4-5CB9-0D46-9382-818ACCD54650}"/>
              </a:ext>
            </a:extLst>
          </p:cNvPr>
          <p:cNvSpPr txBox="1"/>
          <p:nvPr/>
        </p:nvSpPr>
        <p:spPr>
          <a:xfrm>
            <a:off x="8848637" y="518727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boundless-psychology/chapter/ethical-considerations-in-research/">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010753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6B6-2105-E44B-9F37-95FFAC9B6E08}"/>
              </a:ext>
            </a:extLst>
          </p:cNvPr>
          <p:cNvSpPr>
            <a:spLocks noGrp="1"/>
          </p:cNvSpPr>
          <p:nvPr>
            <p:ph type="title"/>
          </p:nvPr>
        </p:nvSpPr>
        <p:spPr/>
        <p:txBody>
          <a:bodyPr/>
          <a:lstStyle/>
          <a:p>
            <a:r>
              <a:rPr lang="en-GB" b="1" dirty="0"/>
              <a:t>Conclusion </a:t>
            </a:r>
            <a:r>
              <a:rPr lang="en-GB" dirty="0"/>
              <a:t>300 words:</a:t>
            </a:r>
            <a:br>
              <a:rPr lang="en-GB" dirty="0"/>
            </a:br>
            <a:endParaRPr lang="en-US" dirty="0"/>
          </a:p>
        </p:txBody>
      </p:sp>
      <p:sp>
        <p:nvSpPr>
          <p:cNvPr id="3" name="Content Placeholder 2">
            <a:extLst>
              <a:ext uri="{FF2B5EF4-FFF2-40B4-BE49-F238E27FC236}">
                <a16:creationId xmlns:a16="http://schemas.microsoft.com/office/drawing/2014/main" id="{C05242AB-7CD3-B043-891B-51C16FF97315}"/>
              </a:ext>
            </a:extLst>
          </p:cNvPr>
          <p:cNvSpPr>
            <a:spLocks noGrp="1"/>
          </p:cNvSpPr>
          <p:nvPr>
            <p:ph sz="half" idx="1"/>
          </p:nvPr>
        </p:nvSpPr>
        <p:spPr/>
        <p:txBody>
          <a:bodyPr>
            <a:normAutofit/>
          </a:bodyPr>
          <a:lstStyle/>
          <a:p>
            <a:r>
              <a:rPr lang="en-GB" sz="2800" b="1" dirty="0"/>
              <a:t>So what?</a:t>
            </a:r>
          </a:p>
          <a:p>
            <a:r>
              <a:rPr lang="en-GB" dirty="0"/>
              <a:t>Resume of what you have found out</a:t>
            </a:r>
          </a:p>
          <a:p>
            <a:r>
              <a:rPr lang="en-GB" dirty="0"/>
              <a:t>Main issues good and could do better</a:t>
            </a:r>
          </a:p>
          <a:p>
            <a:r>
              <a:rPr lang="en-GB" sz="2800" dirty="0">
                <a:solidFill>
                  <a:schemeClr val="tx1"/>
                </a:solidFill>
              </a:rPr>
              <a:t>Who cares?</a:t>
            </a:r>
          </a:p>
          <a:p>
            <a:r>
              <a:rPr lang="en-GB" dirty="0"/>
              <a:t>Who is impacted upon the above?	</a:t>
            </a:r>
          </a:p>
          <a:p>
            <a:r>
              <a:rPr lang="en-GB" dirty="0"/>
              <a:t>Research specific Participants </a:t>
            </a:r>
          </a:p>
          <a:p>
            <a:endParaRPr lang="en-US" dirty="0"/>
          </a:p>
        </p:txBody>
      </p:sp>
      <p:sp>
        <p:nvSpPr>
          <p:cNvPr id="4" name="Content Placeholder 3">
            <a:extLst>
              <a:ext uri="{FF2B5EF4-FFF2-40B4-BE49-F238E27FC236}">
                <a16:creationId xmlns:a16="http://schemas.microsoft.com/office/drawing/2014/main" id="{29150CE7-3C65-8E40-A678-0190D084BBBD}"/>
              </a:ext>
            </a:extLst>
          </p:cNvPr>
          <p:cNvSpPr>
            <a:spLocks noGrp="1"/>
          </p:cNvSpPr>
          <p:nvPr>
            <p:ph sz="half" idx="2"/>
          </p:nvPr>
        </p:nvSpPr>
        <p:spPr/>
        <p:txBody>
          <a:bodyPr>
            <a:normAutofit/>
          </a:bodyPr>
          <a:lstStyle/>
          <a:p>
            <a:r>
              <a:rPr lang="en-GB" b="1" dirty="0"/>
              <a:t>Overall has the research helped society - Support a client group/industry/society/culture/community?  </a:t>
            </a:r>
          </a:p>
          <a:p>
            <a:r>
              <a:rPr lang="en-GB" sz="2800" b="1" dirty="0"/>
              <a:t>What next?</a:t>
            </a:r>
          </a:p>
          <a:p>
            <a:r>
              <a:rPr lang="en-GB" dirty="0"/>
              <a:t>What would you change?</a:t>
            </a:r>
          </a:p>
          <a:p>
            <a:r>
              <a:rPr lang="en-GB" dirty="0"/>
              <a:t>To make it better</a:t>
            </a:r>
          </a:p>
          <a:p>
            <a:endParaRPr lang="en-US" dirty="0"/>
          </a:p>
        </p:txBody>
      </p:sp>
      <p:pic>
        <p:nvPicPr>
          <p:cNvPr id="7" name="Picture 6" descr="A picture containing text, sign&#10;&#10;Description automatically generated">
            <a:extLst>
              <a:ext uri="{FF2B5EF4-FFF2-40B4-BE49-F238E27FC236}">
                <a16:creationId xmlns:a16="http://schemas.microsoft.com/office/drawing/2014/main" id="{2BA79930-1821-7346-B271-B1BAAC46B5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36360" y="4653136"/>
            <a:ext cx="2495600" cy="1663734"/>
          </a:xfrm>
          <a:prstGeom prst="rect">
            <a:avLst/>
          </a:prstGeom>
        </p:spPr>
      </p:pic>
    </p:spTree>
    <p:extLst>
      <p:ext uri="{BB962C8B-B14F-4D97-AF65-F5344CB8AC3E}">
        <p14:creationId xmlns:p14="http://schemas.microsoft.com/office/powerpoint/2010/main" val="78836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1A03258A-52C6-4288-AA56-C3262A0D2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7A623-96A9-BB45-956C-95983AF025FF}"/>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dirty="0"/>
              <a:t>Library Session </a:t>
            </a:r>
          </a:p>
        </p:txBody>
      </p:sp>
      <p:pic>
        <p:nvPicPr>
          <p:cNvPr id="11" name="Content Placeholder 10" descr="A hand writing on a piece of paper&#10;&#10;Description automatically generated with medium confidence">
            <a:extLst>
              <a:ext uri="{FF2B5EF4-FFF2-40B4-BE49-F238E27FC236}">
                <a16:creationId xmlns:a16="http://schemas.microsoft.com/office/drawing/2014/main" id="{364DF28C-A9F4-2547-A509-994574A48B7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059" r="20010"/>
          <a:stretch/>
        </p:blipFill>
        <p:spPr>
          <a:xfrm>
            <a:off x="633999" y="640081"/>
            <a:ext cx="6909801" cy="5314406"/>
          </a:xfrm>
          <a:prstGeom prst="rect">
            <a:avLst/>
          </a:prstGeom>
        </p:spPr>
      </p:pic>
      <p:cxnSp>
        <p:nvCxnSpPr>
          <p:cNvPr id="25" name="Straight Connector 24">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1D47CF-3C1E-DA48-94BB-D453FFA68B22}"/>
              </a:ext>
            </a:extLst>
          </p:cNvPr>
          <p:cNvSpPr>
            <a:spLocks noGrp="1"/>
          </p:cNvSpPr>
          <p:nvPr>
            <p:ph sz="half" idx="1"/>
          </p:nvPr>
        </p:nvSpPr>
        <p:spPr>
          <a:xfrm>
            <a:off x="7859485" y="2198914"/>
            <a:ext cx="3690257" cy="3670180"/>
          </a:xfrm>
        </p:spPr>
        <p:txBody>
          <a:bodyPr vert="horz" lIns="0" tIns="45720" rIns="0" bIns="45720" rtlCol="0">
            <a:normAutofit/>
          </a:bodyPr>
          <a:lstStyle/>
          <a:p>
            <a:r>
              <a:rPr lang="en-US" sz="3200" dirty="0"/>
              <a:t>Finding &amp; Evaluating Peer Reviewed Journal Articles)</a:t>
            </a:r>
          </a:p>
          <a:p>
            <a:endParaRPr lang="en-US" sz="3200" dirty="0"/>
          </a:p>
          <a:p>
            <a:r>
              <a:rPr lang="en-US" sz="3200" dirty="0"/>
              <a:t>Samantha </a:t>
            </a:r>
            <a:r>
              <a:rPr lang="en-US" sz="3200" dirty="0" err="1"/>
              <a:t>Scoulding</a:t>
            </a:r>
            <a:endParaRPr lang="en-US" sz="3200" dirty="0"/>
          </a:p>
          <a:p>
            <a:endParaRPr lang="en-US" dirty="0"/>
          </a:p>
          <a:p>
            <a:endParaRPr lang="en-US" dirty="0"/>
          </a:p>
        </p:txBody>
      </p:sp>
      <p:sp>
        <p:nvSpPr>
          <p:cNvPr id="27" name="Rectangle 26">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E749C736-2714-074F-B731-B6C980EE08E2}"/>
              </a:ext>
            </a:extLst>
          </p:cNvPr>
          <p:cNvSpPr txBox="1"/>
          <p:nvPr/>
        </p:nvSpPr>
        <p:spPr>
          <a:xfrm>
            <a:off x="5103709" y="5754432"/>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enago.com/academy/how-to-turn-your-thesis-into-a-journal-articl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252700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1213D02-904B-7F45-A198-11759660CA0B}"/>
              </a:ext>
            </a:extLst>
          </p:cNvPr>
          <p:cNvSpPr>
            <a:spLocks noGrp="1"/>
          </p:cNvSpPr>
          <p:nvPr>
            <p:ph type="title"/>
          </p:nvPr>
        </p:nvSpPr>
        <p:spPr>
          <a:xfrm>
            <a:off x="4974771" y="634946"/>
            <a:ext cx="6574972" cy="1450757"/>
          </a:xfrm>
        </p:spPr>
        <p:txBody>
          <a:bodyPr>
            <a:normAutofit/>
          </a:bodyPr>
          <a:lstStyle/>
          <a:p>
            <a:r>
              <a:rPr lang="en-US" sz="3400"/>
              <a:t>Now your had you’re a library session to help with your research skills:</a:t>
            </a:r>
          </a:p>
        </p:txBody>
      </p:sp>
      <p:pic>
        <p:nvPicPr>
          <p:cNvPr id="14" name="Picture 13" descr="Text&#10;&#10;Description automatically generated">
            <a:extLst>
              <a:ext uri="{FF2B5EF4-FFF2-40B4-BE49-F238E27FC236}">
                <a16:creationId xmlns:a16="http://schemas.microsoft.com/office/drawing/2014/main" id="{05B62CDC-4701-3C42-B8E1-F150A16036E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158" r="2" b="21435"/>
          <a:stretch/>
        </p:blipFill>
        <p:spPr>
          <a:xfrm>
            <a:off x="633999" y="640081"/>
            <a:ext cx="4001315" cy="5314406"/>
          </a:xfrm>
          <a:prstGeom prst="rect">
            <a:avLst/>
          </a:prstGeom>
        </p:spPr>
      </p:pic>
      <p:cxnSp>
        <p:nvCxnSpPr>
          <p:cNvPr id="22" name="Straight Connector 2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0E86AA23-2698-3F4C-B348-EA118693EC89}"/>
              </a:ext>
            </a:extLst>
          </p:cNvPr>
          <p:cNvSpPr>
            <a:spLocks noGrp="1"/>
          </p:cNvSpPr>
          <p:nvPr>
            <p:ph idx="1"/>
          </p:nvPr>
        </p:nvSpPr>
        <p:spPr>
          <a:xfrm>
            <a:off x="4974769" y="2198914"/>
            <a:ext cx="6574973" cy="3670180"/>
          </a:xfrm>
        </p:spPr>
        <p:txBody>
          <a:bodyPr>
            <a:normAutofit/>
          </a:bodyPr>
          <a:lstStyle/>
          <a:p>
            <a:endParaRPr lang="en-US" dirty="0"/>
          </a:p>
          <a:p>
            <a:r>
              <a:rPr lang="en-US" dirty="0"/>
              <a:t>Using the guidance provided during the last few weeks, spend 30 mins selecting a peer reviewed journal article (within your subject area) that you can use for assignment 1. </a:t>
            </a:r>
          </a:p>
          <a:p>
            <a:endParaRPr lang="en-US" dirty="0"/>
          </a:p>
          <a:p>
            <a:r>
              <a:rPr lang="en-US" dirty="0"/>
              <a:t>We can review it on your return within the main group</a:t>
            </a:r>
          </a:p>
        </p:txBody>
      </p:sp>
      <p:sp>
        <p:nvSpPr>
          <p:cNvPr id="24" name="Rectangle 23">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4">
            <a:extLst>
              <a:ext uri="{FF2B5EF4-FFF2-40B4-BE49-F238E27FC236}">
                <a16:creationId xmlns:a16="http://schemas.microsoft.com/office/drawing/2014/main" id="{4AEFFABE-8090-F44F-9E3D-5C460E66F9C7}"/>
              </a:ext>
            </a:extLst>
          </p:cNvPr>
          <p:cNvSpPr txBox="1"/>
          <p:nvPr/>
        </p:nvSpPr>
        <p:spPr>
          <a:xfrm>
            <a:off x="2448498" y="5754432"/>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learningcommons.ubc.ca/student-toolkits/library-research/">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662669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33428-5149-E04B-AC8C-851E970A8C77}"/>
              </a:ext>
            </a:extLst>
          </p:cNvPr>
          <p:cNvSpPr>
            <a:spLocks noGrp="1"/>
          </p:cNvSpPr>
          <p:nvPr>
            <p:ph type="title"/>
          </p:nvPr>
        </p:nvSpPr>
        <p:spPr>
          <a:xfrm>
            <a:off x="7859485" y="634946"/>
            <a:ext cx="3690257" cy="1450757"/>
          </a:xfrm>
        </p:spPr>
        <p:txBody>
          <a:bodyPr>
            <a:normAutofit/>
          </a:bodyPr>
          <a:lstStyle/>
          <a:p>
            <a:r>
              <a:rPr lang="en-US" dirty="0"/>
              <a:t>Directed Study</a:t>
            </a:r>
          </a:p>
        </p:txBody>
      </p:sp>
      <p:pic>
        <p:nvPicPr>
          <p:cNvPr id="5" name="Picture 4" descr="A pen on a book&#10;&#10;Description automatically generated with low confidence">
            <a:extLst>
              <a:ext uri="{FF2B5EF4-FFF2-40B4-BE49-F238E27FC236}">
                <a16:creationId xmlns:a16="http://schemas.microsoft.com/office/drawing/2014/main" id="{4D7D4B7D-E83E-584A-B0E5-1D1B21D92D7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3" r="1583" b="2"/>
          <a:stretch/>
        </p:blipFill>
        <p:spPr>
          <a:xfrm>
            <a:off x="633999" y="640081"/>
            <a:ext cx="6909801" cy="5314406"/>
          </a:xfrm>
          <a:prstGeom prst="rect">
            <a:avLst/>
          </a:prstGeom>
        </p:spPr>
      </p:pic>
      <p:cxnSp>
        <p:nvCxnSpPr>
          <p:cNvPr id="13" name="Straight Connector 12">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FC32E8-3F0F-FB40-9BB5-33E46952DCC6}"/>
              </a:ext>
            </a:extLst>
          </p:cNvPr>
          <p:cNvSpPr>
            <a:spLocks noGrp="1"/>
          </p:cNvSpPr>
          <p:nvPr>
            <p:ph idx="1"/>
          </p:nvPr>
        </p:nvSpPr>
        <p:spPr>
          <a:xfrm>
            <a:off x="7859485" y="2198914"/>
            <a:ext cx="3690257" cy="3670180"/>
          </a:xfrm>
        </p:spPr>
        <p:txBody>
          <a:bodyPr>
            <a:normAutofit/>
          </a:bodyPr>
          <a:lstStyle/>
          <a:p>
            <a:r>
              <a:rPr lang="en-US" sz="3200" dirty="0"/>
              <a:t>Please complete this directed reading on Writing a Critique </a:t>
            </a:r>
            <a:r>
              <a:rPr lang="en-US" sz="3200" dirty="0">
                <a:hlinkClick r:id="rId4"/>
              </a:rPr>
              <a:t>here</a:t>
            </a:r>
            <a:endParaRPr lang="en-US" sz="3200" dirty="0"/>
          </a:p>
        </p:txBody>
      </p:sp>
      <p:sp>
        <p:nvSpPr>
          <p:cNvPr id="15" name="Rectangle 14">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891F91E8-21F5-F345-8D71-5329730AB895}"/>
              </a:ext>
            </a:extLst>
          </p:cNvPr>
          <p:cNvSpPr txBox="1"/>
          <p:nvPr/>
        </p:nvSpPr>
        <p:spPr>
          <a:xfrm>
            <a:off x="5223934" y="5754432"/>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librarianintraining.com/2014/10/how-to-write-book-review.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197539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E5E5-5287-0C44-B1DF-DACF38783E97}"/>
              </a:ext>
            </a:extLst>
          </p:cNvPr>
          <p:cNvSpPr>
            <a:spLocks noGrp="1"/>
          </p:cNvSpPr>
          <p:nvPr>
            <p:ph type="title"/>
          </p:nvPr>
        </p:nvSpPr>
        <p:spPr>
          <a:xfrm>
            <a:off x="1097280" y="286603"/>
            <a:ext cx="10058400" cy="1450757"/>
          </a:xfrm>
        </p:spPr>
        <p:txBody>
          <a:bodyPr>
            <a:normAutofit/>
          </a:bodyPr>
          <a:lstStyle/>
          <a:p>
            <a:r>
              <a:rPr lang="en-US"/>
              <a:t>Aims of today’s session</a:t>
            </a:r>
          </a:p>
        </p:txBody>
      </p:sp>
      <p:graphicFrame>
        <p:nvGraphicFramePr>
          <p:cNvPr id="5" name="Content Placeholder 2">
            <a:extLst>
              <a:ext uri="{FF2B5EF4-FFF2-40B4-BE49-F238E27FC236}">
                <a16:creationId xmlns:a16="http://schemas.microsoft.com/office/drawing/2014/main" id="{590BA22F-6918-45C6-8CCC-48AB2BD561DA}"/>
              </a:ext>
            </a:extLst>
          </p:cNvPr>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099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51847E-6921-E04D-89F8-A881FB7AA90E}"/>
              </a:ext>
            </a:extLst>
          </p:cNvPr>
          <p:cNvSpPr>
            <a:spLocks noGrp="1"/>
          </p:cNvSpPr>
          <p:nvPr>
            <p:ph type="title"/>
          </p:nvPr>
        </p:nvSpPr>
        <p:spPr/>
        <p:txBody>
          <a:bodyPr/>
          <a:lstStyle/>
          <a:p>
            <a:endParaRPr lang="en-US"/>
          </a:p>
        </p:txBody>
      </p:sp>
      <p:pic>
        <p:nvPicPr>
          <p:cNvPr id="8" name="Content Placeholder 7" descr="Icon&#10;&#10;Description automatically generated">
            <a:extLst>
              <a:ext uri="{FF2B5EF4-FFF2-40B4-BE49-F238E27FC236}">
                <a16:creationId xmlns:a16="http://schemas.microsoft.com/office/drawing/2014/main" id="{F1197F17-6AA4-9A47-AD1F-6E9A9641EF8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14800" y="1846263"/>
            <a:ext cx="4022725" cy="4022725"/>
          </a:xfrm>
        </p:spPr>
      </p:pic>
      <p:sp>
        <p:nvSpPr>
          <p:cNvPr id="9" name="TextBox 8">
            <a:extLst>
              <a:ext uri="{FF2B5EF4-FFF2-40B4-BE49-F238E27FC236}">
                <a16:creationId xmlns:a16="http://schemas.microsoft.com/office/drawing/2014/main" id="{D2ABCA5F-0552-514A-A9F5-D9CA7A9C55E0}"/>
              </a:ext>
            </a:extLst>
          </p:cNvPr>
          <p:cNvSpPr txBox="1"/>
          <p:nvPr/>
        </p:nvSpPr>
        <p:spPr>
          <a:xfrm>
            <a:off x="4114800" y="5868988"/>
            <a:ext cx="4022725" cy="230832"/>
          </a:xfrm>
          <a:prstGeom prst="rect">
            <a:avLst/>
          </a:prstGeom>
          <a:noFill/>
        </p:spPr>
        <p:txBody>
          <a:bodyPr wrap="square" rtlCol="0">
            <a:spAutoFit/>
          </a:bodyPr>
          <a:lstStyle/>
          <a:p>
            <a:r>
              <a:rPr lang="en-US" sz="900">
                <a:hlinkClick r:id="rId3" tooltip="http://justintarte.blogspot.com/2011/12/top-10-questions-to-ask-yourself-in.html?m=0"/>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250155750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782</TotalTime>
  <Words>1232</Words>
  <Application>Microsoft Macintosh PowerPoint</Application>
  <PresentationFormat>Widescreen</PresentationFormat>
  <Paragraphs>129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Retrospect</vt:lpstr>
      <vt:lpstr>Reviewing a research article and critical analysis</vt:lpstr>
      <vt:lpstr>Review and Recap</vt:lpstr>
      <vt:lpstr>Last week we looked at the following: </vt:lpstr>
      <vt:lpstr>Aims of today’s session</vt:lpstr>
      <vt:lpstr>Assignment Title</vt:lpstr>
      <vt:lpstr>Submission Date: 12th April 2021  Word Count: 3750 Words   </vt:lpstr>
      <vt:lpstr>Introduction 250 words ish: </vt:lpstr>
      <vt:lpstr>Mini Literature Review 200 words ish: </vt:lpstr>
      <vt:lpstr>Body of your assignment 2750-3000 words ish: </vt:lpstr>
      <vt:lpstr>   Body of your assignment  2750-3000 words ish: </vt:lpstr>
      <vt:lpstr>Body of your assignment (continued)</vt:lpstr>
      <vt:lpstr>Body of your assignment (continued)</vt:lpstr>
      <vt:lpstr>Ethical Considerations</vt:lpstr>
      <vt:lpstr>Conclusion 300 words: </vt:lpstr>
      <vt:lpstr>Library Session </vt:lpstr>
      <vt:lpstr>Now your had you’re a library session to help with your research skills:</vt:lpstr>
      <vt:lpstr>Directed Study</vt:lpstr>
      <vt:lpstr>Aims of today’s session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Emma Chivers</cp:lastModifiedBy>
  <cp:revision>99</cp:revision>
  <cp:lastPrinted>2014-10-02T07:30:48Z</cp:lastPrinted>
  <dcterms:created xsi:type="dcterms:W3CDTF">2014-09-09T20:19:59Z</dcterms:created>
  <dcterms:modified xsi:type="dcterms:W3CDTF">2021-03-23T06:23:06Z</dcterms:modified>
</cp:coreProperties>
</file>