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7"/>
  </p:handoutMasterIdLst>
  <p:sldIdLst>
    <p:sldId id="256" r:id="rId2"/>
    <p:sldId id="259" r:id="rId3"/>
    <p:sldId id="275" r:id="rId4"/>
    <p:sldId id="276" r:id="rId5"/>
    <p:sldId id="260" r:id="rId6"/>
    <p:sldId id="261" r:id="rId7"/>
    <p:sldId id="262" r:id="rId8"/>
    <p:sldId id="274" r:id="rId9"/>
    <p:sldId id="263" r:id="rId10"/>
    <p:sldId id="264" r:id="rId11"/>
    <p:sldId id="265" r:id="rId12"/>
    <p:sldId id="266" r:id="rId13"/>
    <p:sldId id="267" r:id="rId14"/>
    <p:sldId id="268" r:id="rId15"/>
    <p:sldId id="278" r:id="rId16"/>
    <p:sldId id="257" r:id="rId17"/>
    <p:sldId id="258" r:id="rId18"/>
    <p:sldId id="269" r:id="rId19"/>
    <p:sldId id="270" r:id="rId20"/>
    <p:sldId id="271" r:id="rId21"/>
    <p:sldId id="272" r:id="rId22"/>
    <p:sldId id="273" r:id="rId23"/>
    <p:sldId id="277"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154" d="100"/>
        <a:sy n="154"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BCCE893-1627-4557-BF95-F6DA46D44CB7}" type="datetimeFigureOut">
              <a:rPr lang="en-GB" smtClean="0"/>
              <a:pPr/>
              <a:t>29/04/2014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4349313-03B9-4DE4-B6A9-B6C85282318B}" type="slidenum">
              <a:rPr lang="en-GB" smtClean="0"/>
              <a:pPr/>
              <a:t>‹#›</a:t>
            </a:fld>
            <a:endParaRPr lang="en-GB"/>
          </a:p>
        </p:txBody>
      </p:sp>
    </p:spTree>
    <p:extLst>
      <p:ext uri="{BB962C8B-B14F-4D97-AF65-F5344CB8AC3E}">
        <p14:creationId xmlns="" xmlns:p14="http://schemas.microsoft.com/office/powerpoint/2010/main" val="367173825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4/29/2014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4/29/2014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4/29/2014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4/29/2014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4/29/2014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4/29/2014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4/29/2014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4/29/2014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4/29/2014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4/29/2014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4/29/2014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4/29/2014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Bloody women</a:t>
            </a:r>
            <a:endParaRPr lang="en-US" dirty="0"/>
          </a:p>
        </p:txBody>
      </p:sp>
      <p:sp>
        <p:nvSpPr>
          <p:cNvPr id="3" name="Subtitle 2"/>
          <p:cNvSpPr>
            <a:spLocks noGrp="1"/>
          </p:cNvSpPr>
          <p:nvPr>
            <p:ph type="subTitle" idx="1"/>
          </p:nvPr>
        </p:nvSpPr>
        <p:spPr/>
        <p:txBody>
          <a:bodyPr/>
          <a:lstStyle/>
          <a:p>
            <a:r>
              <a:rPr lang="en-US" dirty="0" smtClean="0"/>
              <a:t>Sociobiological ideas: </a:t>
            </a:r>
          </a:p>
          <a:p>
            <a:r>
              <a:rPr lang="en-US" dirty="0" smtClean="0"/>
              <a:t>gender, sex  and </a:t>
            </a:r>
            <a:r>
              <a:rPr lang="en-US" dirty="0" err="1" smtClean="0"/>
              <a:t>organisation</a:t>
            </a:r>
            <a:endParaRPr lang="en-US" dirty="0"/>
          </a:p>
        </p:txBody>
      </p:sp>
    </p:spTree>
    <p:extLst>
      <p:ext uri="{BB962C8B-B14F-4D97-AF65-F5344CB8AC3E}">
        <p14:creationId xmlns="" xmlns:p14="http://schemas.microsoft.com/office/powerpoint/2010/main" val="334468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Reminder -</a:t>
            </a:r>
            <a:endParaRPr lang="en-US" dirty="0"/>
          </a:p>
        </p:txBody>
      </p:sp>
      <p:sp>
        <p:nvSpPr>
          <p:cNvPr id="3" name="Content Placeholder 2"/>
          <p:cNvSpPr>
            <a:spLocks noGrp="1"/>
          </p:cNvSpPr>
          <p:nvPr>
            <p:ph idx="1"/>
          </p:nvPr>
        </p:nvSpPr>
        <p:spPr/>
        <p:txBody>
          <a:bodyPr>
            <a:normAutofit lnSpcReduction="10000"/>
          </a:bodyPr>
          <a:lstStyle/>
          <a:p>
            <a:r>
              <a:rPr lang="en-US" dirty="0" smtClean="0"/>
              <a:t>Course explore how hunter-gatherer groups can be understood </a:t>
            </a:r>
          </a:p>
          <a:p>
            <a:pPr lvl="1"/>
            <a:r>
              <a:rPr lang="en-US" dirty="0" smtClean="0"/>
              <a:t>Ethno-arch as a method</a:t>
            </a:r>
            <a:endParaRPr lang="en-US" dirty="0"/>
          </a:p>
          <a:p>
            <a:pPr lvl="1"/>
            <a:r>
              <a:rPr lang="en-US" dirty="0" smtClean="0"/>
              <a:t>Label</a:t>
            </a:r>
          </a:p>
          <a:p>
            <a:pPr lvl="1"/>
            <a:r>
              <a:rPr lang="en-US" dirty="0" smtClean="0"/>
              <a:t>Subsistence – hunting or gathering? That is the question?</a:t>
            </a:r>
          </a:p>
          <a:p>
            <a:pPr lvl="1"/>
            <a:r>
              <a:rPr lang="en-US" dirty="0" smtClean="0"/>
              <a:t>Social </a:t>
            </a:r>
            <a:r>
              <a:rPr lang="en-US" dirty="0" err="1" smtClean="0"/>
              <a:t>organisation</a:t>
            </a:r>
            <a:r>
              <a:rPr lang="en-US" dirty="0" smtClean="0"/>
              <a:t> (egalitarianism/play)</a:t>
            </a:r>
          </a:p>
          <a:p>
            <a:endParaRPr lang="en-US" dirty="0"/>
          </a:p>
          <a:p>
            <a:r>
              <a:rPr lang="en-US" dirty="0" smtClean="0"/>
              <a:t>Moving on to gender</a:t>
            </a:r>
            <a:endParaRPr lang="en-US" dirty="0"/>
          </a:p>
        </p:txBody>
      </p:sp>
    </p:spTree>
    <p:extLst>
      <p:ext uri="{BB962C8B-B14F-4D97-AF65-F5344CB8AC3E}">
        <p14:creationId xmlns="" xmlns:p14="http://schemas.microsoft.com/office/powerpoint/2010/main" val="2798108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Gender – definition/recap</a:t>
            </a:r>
            <a:endParaRPr lang="en-US" dirty="0"/>
          </a:p>
        </p:txBody>
      </p:sp>
      <p:sp>
        <p:nvSpPr>
          <p:cNvPr id="3" name="Content Placeholder 2"/>
          <p:cNvSpPr>
            <a:spLocks noGrp="1"/>
          </p:cNvSpPr>
          <p:nvPr>
            <p:ph sz="half" idx="1"/>
          </p:nvPr>
        </p:nvSpPr>
        <p:spPr/>
        <p:txBody>
          <a:bodyPr>
            <a:normAutofit fontScale="92500"/>
          </a:bodyPr>
          <a:lstStyle/>
          <a:p>
            <a:r>
              <a:rPr lang="en-US" dirty="0" smtClean="0"/>
              <a:t>Context-specific role expectation associated with body shape/type</a:t>
            </a:r>
          </a:p>
          <a:p>
            <a:r>
              <a:rPr lang="en-US" dirty="0" smtClean="0"/>
              <a:t>Tends to be conceived dichotomously but now 3</a:t>
            </a:r>
            <a:r>
              <a:rPr lang="en-US" baseline="30000" dirty="0" smtClean="0"/>
              <a:t>rd</a:t>
            </a:r>
            <a:r>
              <a:rPr lang="en-US" dirty="0" smtClean="0"/>
              <a:t> gender acknowledged</a:t>
            </a:r>
          </a:p>
          <a:p>
            <a:r>
              <a:rPr lang="en-US" dirty="0" smtClean="0"/>
              <a:t>Inevitably linked to biological capabilities</a:t>
            </a:r>
          </a:p>
          <a:p>
            <a:r>
              <a:rPr lang="en-US" dirty="0" smtClean="0"/>
              <a:t>Role gender played in human evolution?</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a:xfrm>
            <a:off x="4648200" y="1621021"/>
            <a:ext cx="4038600" cy="4525963"/>
          </a:xfrm>
        </p:spPr>
      </p:pic>
    </p:spTree>
    <p:extLst>
      <p:ext uri="{BB962C8B-B14F-4D97-AF65-F5344CB8AC3E}">
        <p14:creationId xmlns="" xmlns:p14="http://schemas.microsoft.com/office/powerpoint/2010/main" val="1106941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Tendency to foreground males in human evolution story</a:t>
            </a:r>
            <a:endParaRPr lang="en-US" dirty="0"/>
          </a:p>
        </p:txBody>
      </p:sp>
      <p:sp>
        <p:nvSpPr>
          <p:cNvPr id="3" name="Content Placeholder 2"/>
          <p:cNvSpPr>
            <a:spLocks noGrp="1"/>
          </p:cNvSpPr>
          <p:nvPr>
            <p:ph sz="half" idx="1"/>
          </p:nvPr>
        </p:nvSpPr>
        <p:spPr/>
        <p:txBody>
          <a:bodyPr/>
          <a:lstStyle/>
          <a:p>
            <a:r>
              <a:rPr lang="en-US" dirty="0" smtClean="0"/>
              <a:t>Hunting as primary driver of change</a:t>
            </a:r>
          </a:p>
          <a:p>
            <a:r>
              <a:rPr lang="en-US" dirty="0" smtClean="0"/>
              <a:t>Males as hunters</a:t>
            </a:r>
          </a:p>
          <a:p>
            <a:r>
              <a:rPr lang="en-US" dirty="0" smtClean="0"/>
              <a:t>Males as tool makers</a:t>
            </a:r>
          </a:p>
          <a:p>
            <a:r>
              <a:rPr lang="en-US" dirty="0" smtClean="0"/>
              <a:t>Why?</a:t>
            </a:r>
          </a:p>
          <a:p>
            <a:pPr lvl="1"/>
            <a:r>
              <a:rPr lang="en-US" dirty="0" smtClean="0"/>
              <a:t>Women busy with dependent babies </a:t>
            </a:r>
          </a:p>
          <a:p>
            <a:pPr lvl="1"/>
            <a:r>
              <a:rPr lang="en-US" dirty="0" smtClean="0"/>
              <a:t>Need protecting</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873424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text</a:t>
            </a:r>
            <a:endParaRPr lang="en-US" dirty="0"/>
          </a:p>
        </p:txBody>
      </p:sp>
      <p:sp>
        <p:nvSpPr>
          <p:cNvPr id="3" name="Content Placeholder 2"/>
          <p:cNvSpPr>
            <a:spLocks noGrp="1"/>
          </p:cNvSpPr>
          <p:nvPr>
            <p:ph sz="half" idx="1"/>
          </p:nvPr>
        </p:nvSpPr>
        <p:spPr/>
        <p:txBody>
          <a:bodyPr>
            <a:normAutofit/>
          </a:bodyPr>
          <a:lstStyle/>
          <a:p>
            <a:r>
              <a:rPr lang="en-US" i="1" dirty="0" smtClean="0"/>
              <a:t>Man the Hunter </a:t>
            </a:r>
            <a:r>
              <a:rPr lang="en-US" dirty="0" smtClean="0"/>
              <a:t>(1966) prompted </a:t>
            </a:r>
            <a:r>
              <a:rPr lang="en-US" i="1" dirty="0" smtClean="0"/>
              <a:t>Woman the Gatherer </a:t>
            </a:r>
            <a:r>
              <a:rPr lang="en-US" dirty="0" smtClean="0"/>
              <a:t>article by Linton</a:t>
            </a:r>
            <a:r>
              <a:rPr lang="en-US" i="1" dirty="0" smtClean="0"/>
              <a:t> </a:t>
            </a:r>
            <a:r>
              <a:rPr lang="en-US" dirty="0" smtClean="0"/>
              <a:t>(1971) and an edited collection </a:t>
            </a:r>
            <a:r>
              <a:rPr lang="en-US" dirty="0"/>
              <a:t>(1981) </a:t>
            </a:r>
            <a:r>
              <a:rPr lang="en-US" dirty="0" smtClean="0"/>
              <a:t>designed to critique and counterbalance the androcentric bias evident in representations.</a:t>
            </a:r>
            <a:endParaRPr lang="en-US" i="1" dirty="0"/>
          </a:p>
        </p:txBody>
      </p:sp>
      <p:pic>
        <p:nvPicPr>
          <p:cNvPr id="7" name="Picture 6" descr="9780300029895.jpg"/>
          <p:cNvPicPr>
            <a:picLocks noChangeAspect="1"/>
          </p:cNvPicPr>
          <p:nvPr/>
        </p:nvPicPr>
        <p:blipFill>
          <a:blip r:embed="rId2" cstate="screen">
            <a:extLst>
              <a:ext uri="{28A0092B-C50C-407E-A947-70E740481C1C}">
                <a14:useLocalDpi xmlns="" xmlns:a14="http://schemas.microsoft.com/office/drawing/2010/main"/>
              </a:ext>
            </a:extLst>
          </a:blip>
          <a:stretch>
            <a:fillRect/>
          </a:stretch>
        </p:blipFill>
        <p:spPr>
          <a:xfrm>
            <a:off x="5155771" y="1600200"/>
            <a:ext cx="3134720" cy="4851352"/>
          </a:xfrm>
          <a:prstGeom prst="rect">
            <a:avLst/>
          </a:prstGeom>
        </p:spPr>
      </p:pic>
    </p:spTree>
    <p:extLst>
      <p:ext uri="{BB962C8B-B14F-4D97-AF65-F5344CB8AC3E}">
        <p14:creationId xmlns="" xmlns:p14="http://schemas.microsoft.com/office/powerpoint/2010/main" val="2157419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Replacing women</a:t>
            </a:r>
            <a:br>
              <a:rPr lang="en-US" dirty="0" smtClean="0"/>
            </a:br>
            <a:r>
              <a:rPr lang="en-US" dirty="0" smtClean="0"/>
              <a:t> by asking</a:t>
            </a:r>
            <a:br>
              <a:rPr lang="en-US" dirty="0" smtClean="0"/>
            </a:br>
            <a:r>
              <a:rPr lang="en-US" dirty="0" smtClean="0"/>
              <a:t>(how) did women shape culture?</a:t>
            </a:r>
            <a:endParaRPr lang="en-US" dirty="0"/>
          </a:p>
        </p:txBody>
      </p:sp>
      <p:pic>
        <p:nvPicPr>
          <p:cNvPr id="7" name="Picture 6" descr="curtismojave.jpg"/>
          <p:cNvPicPr>
            <a:picLocks noChangeAspect="1"/>
          </p:cNvPicPr>
          <p:nvPr/>
        </p:nvPicPr>
        <p:blipFill>
          <a:blip r:embed="rId2" cstate="screen">
            <a:extLst>
              <a:ext uri="{28A0092B-C50C-407E-A947-70E740481C1C}">
                <a14:useLocalDpi xmlns="" xmlns:a14="http://schemas.microsoft.com/office/drawing/2010/main"/>
              </a:ext>
            </a:extLst>
          </a:blip>
          <a:stretch>
            <a:fillRect/>
          </a:stretch>
        </p:blipFill>
        <p:spPr>
          <a:xfrm>
            <a:off x="832684" y="4076627"/>
            <a:ext cx="1836843" cy="2513927"/>
          </a:xfrm>
          <a:prstGeom prst="rect">
            <a:avLst/>
          </a:prstGeom>
        </p:spPr>
      </p:pic>
      <p:pic>
        <p:nvPicPr>
          <p:cNvPr id="8" name="Picture 7" descr="women-and-kids.jpg"/>
          <p:cNvPicPr>
            <a:picLocks noChangeAspect="1"/>
          </p:cNvPicPr>
          <p:nvPr/>
        </p:nvPicPr>
        <p:blipFill>
          <a:blip r:embed="rId3" cstate="screen">
            <a:extLst>
              <a:ext uri="{28A0092B-C50C-407E-A947-70E740481C1C}">
                <a14:useLocalDpi xmlns="" xmlns:a14="http://schemas.microsoft.com/office/drawing/2010/main"/>
              </a:ext>
            </a:extLst>
          </a:blip>
          <a:stretch>
            <a:fillRect/>
          </a:stretch>
        </p:blipFill>
        <p:spPr>
          <a:xfrm>
            <a:off x="2743025" y="4076626"/>
            <a:ext cx="3799386" cy="2513927"/>
          </a:xfrm>
          <a:prstGeom prst="rect">
            <a:avLst/>
          </a:prstGeom>
        </p:spPr>
      </p:pic>
      <p:pic>
        <p:nvPicPr>
          <p:cNvPr id="9" name="Picture 8" descr="0004.jpg"/>
          <p:cNvPicPr>
            <a:picLocks noChangeAspect="1"/>
          </p:cNvPicPr>
          <p:nvPr/>
        </p:nvPicPr>
        <p:blipFill>
          <a:blip r:embed="rId4" cstate="screen">
            <a:extLst>
              <a:ext uri="{28A0092B-C50C-407E-A947-70E740481C1C}">
                <a14:useLocalDpi xmlns="" xmlns:a14="http://schemas.microsoft.com/office/drawing/2010/main"/>
              </a:ext>
            </a:extLst>
          </a:blip>
          <a:stretch>
            <a:fillRect/>
          </a:stretch>
        </p:blipFill>
        <p:spPr>
          <a:xfrm>
            <a:off x="6661246" y="4076626"/>
            <a:ext cx="1588802" cy="2513927"/>
          </a:xfrm>
          <a:prstGeom prst="rect">
            <a:avLst/>
          </a:prstGeom>
        </p:spPr>
      </p:pic>
    </p:spTree>
    <p:extLst>
      <p:ext uri="{BB962C8B-B14F-4D97-AF65-F5344CB8AC3E}">
        <p14:creationId xmlns="" xmlns:p14="http://schemas.microsoft.com/office/powerpoint/2010/main" val="1795420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Topics ‘Woman the Gatherer’ explored</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Restrictions and possibilities of biology</a:t>
            </a:r>
          </a:p>
          <a:p>
            <a:r>
              <a:rPr lang="en-US" dirty="0" smtClean="0"/>
              <a:t>Tools </a:t>
            </a:r>
          </a:p>
          <a:p>
            <a:r>
              <a:rPr lang="en-US" dirty="0" smtClean="0"/>
              <a:t>Sharing of food</a:t>
            </a:r>
          </a:p>
          <a:p>
            <a:r>
              <a:rPr lang="en-US" dirty="0" smtClean="0"/>
              <a:t>Division of </a:t>
            </a:r>
            <a:r>
              <a:rPr lang="en-US" dirty="0" err="1" smtClean="0"/>
              <a:t>labour</a:t>
            </a:r>
            <a:r>
              <a:rPr lang="en-US" dirty="0" smtClean="0"/>
              <a:t> (gender)</a:t>
            </a:r>
          </a:p>
          <a:p>
            <a:r>
              <a:rPr lang="en-US" dirty="0" smtClean="0"/>
              <a:t>Gathering/hunting dynamic</a:t>
            </a:r>
          </a:p>
          <a:p>
            <a:r>
              <a:rPr lang="en-US" dirty="0" smtClean="0"/>
              <a:t>Status of women – value</a:t>
            </a:r>
          </a:p>
          <a:p>
            <a:r>
              <a:rPr lang="en-US" dirty="0" smtClean="0"/>
              <a:t>Motherhood</a:t>
            </a:r>
            <a:endParaRPr lang="en-US" dirty="0"/>
          </a:p>
        </p:txBody>
      </p:sp>
      <p:pic>
        <p:nvPicPr>
          <p:cNvPr id="5" name="Content Placeholder 4" descr="bushmen-mother-and-child-miranda-miranda.jpg"/>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383565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Linton, 1971 (article W the G)</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Challenges the Darwinian notion that sex was social bonding mechanism </a:t>
            </a:r>
          </a:p>
          <a:p>
            <a:r>
              <a:rPr lang="en-US" dirty="0" smtClean="0"/>
              <a:t>Claims maternal bonds are social glue </a:t>
            </a:r>
          </a:p>
          <a:p>
            <a:r>
              <a:rPr lang="en-US" dirty="0" smtClean="0"/>
              <a:t>Hunters brought meat for their mums</a:t>
            </a:r>
          </a:p>
          <a:p>
            <a:r>
              <a:rPr lang="en-US" dirty="0" smtClean="0"/>
              <a:t>First tool: container for gathering</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
        <p:nvSpPr>
          <p:cNvPr id="6" name="Rectangle 5"/>
          <p:cNvSpPr/>
          <p:nvPr/>
        </p:nvSpPr>
        <p:spPr>
          <a:xfrm>
            <a:off x="2876552" y="6140748"/>
            <a:ext cx="6267448" cy="461665"/>
          </a:xfrm>
          <a:prstGeom prst="rect">
            <a:avLst/>
          </a:prstGeom>
        </p:spPr>
        <p:txBody>
          <a:bodyPr wrap="square">
            <a:spAutoFit/>
          </a:bodyPr>
          <a:lstStyle/>
          <a:p>
            <a:r>
              <a:rPr lang="en-US" sz="1200" dirty="0" smtClean="0"/>
              <a:t>Taken from 2012 </a:t>
            </a:r>
            <a:r>
              <a:rPr lang="en-US" sz="1200" i="1" dirty="0" smtClean="0"/>
              <a:t>The Female in Evolution </a:t>
            </a:r>
            <a:r>
              <a:rPr lang="en-US" sz="1200" dirty="0" smtClean="0"/>
              <a:t>conference Available online at http</a:t>
            </a:r>
            <a:r>
              <a:rPr lang="en-US" sz="1200" dirty="0"/>
              <a:t>://</a:t>
            </a:r>
            <a:r>
              <a:rPr lang="en-US" sz="1200" dirty="0" err="1"/>
              <a:t>fora.tv</a:t>
            </a:r>
            <a:r>
              <a:rPr lang="en-US" sz="1200" dirty="0"/>
              <a:t>/conference/california_academy_of_sciences_leakey_foundation_the_female_in_evolution</a:t>
            </a:r>
          </a:p>
        </p:txBody>
      </p:sp>
    </p:spTree>
    <p:extLst>
      <p:ext uri="{BB962C8B-B14F-4D97-AF65-F5344CB8AC3E}">
        <p14:creationId xmlns="" xmlns:p14="http://schemas.microsoft.com/office/powerpoint/2010/main" val="2871625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Zihlman’s</a:t>
            </a:r>
            <a:r>
              <a:rPr lang="en-US" dirty="0" smtClean="0"/>
              <a:t> chapter in book W the G</a:t>
            </a:r>
            <a:endParaRPr lang="en-US" dirty="0"/>
          </a:p>
        </p:txBody>
      </p:sp>
      <p:sp>
        <p:nvSpPr>
          <p:cNvPr id="3" name="Content Placeholder 2"/>
          <p:cNvSpPr>
            <a:spLocks noGrp="1"/>
          </p:cNvSpPr>
          <p:nvPr>
            <p:ph sz="half" idx="1"/>
          </p:nvPr>
        </p:nvSpPr>
        <p:spPr>
          <a:xfrm>
            <a:off x="457200" y="1600200"/>
            <a:ext cx="4038600" cy="4866217"/>
          </a:xfrm>
        </p:spPr>
        <p:txBody>
          <a:bodyPr>
            <a:normAutofit fontScale="92500" lnSpcReduction="10000"/>
          </a:bodyPr>
          <a:lstStyle/>
          <a:p>
            <a:r>
              <a:rPr lang="en-US" dirty="0" smtClean="0"/>
              <a:t>Foregrounds sociobiological influences to include women (species survival dependent on skills of females)</a:t>
            </a:r>
          </a:p>
          <a:p>
            <a:r>
              <a:rPr lang="en-US" dirty="0" smtClean="0"/>
              <a:t>Challenges picture of dominated females</a:t>
            </a:r>
          </a:p>
          <a:p>
            <a:r>
              <a:rPr lang="en-US" dirty="0" smtClean="0"/>
              <a:t>Claims freeing of hands from bipedalism prompted first tools – sling, digging stick </a:t>
            </a:r>
            <a:endParaRPr lang="en-US" dirty="0"/>
          </a:p>
        </p:txBody>
      </p:sp>
      <p:pic>
        <p:nvPicPr>
          <p:cNvPr id="5" name="Content Placeholder 4" descr="peabody_2001_29_419_lg.jpg"/>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328696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Ethnographic examples in W the G</a:t>
            </a:r>
            <a:endParaRPr lang="en-US" dirty="0"/>
          </a:p>
        </p:txBody>
      </p:sp>
      <p:sp>
        <p:nvSpPr>
          <p:cNvPr id="3" name="Content Placeholder 2"/>
          <p:cNvSpPr>
            <a:spLocks noGrp="1"/>
          </p:cNvSpPr>
          <p:nvPr>
            <p:ph sz="half" idx="1"/>
          </p:nvPr>
        </p:nvSpPr>
        <p:spPr/>
        <p:txBody>
          <a:bodyPr/>
          <a:lstStyle/>
          <a:p>
            <a:r>
              <a:rPr lang="en-US" dirty="0" smtClean="0"/>
              <a:t>The </a:t>
            </a:r>
            <a:r>
              <a:rPr lang="en-US" dirty="0" err="1" smtClean="0"/>
              <a:t>Agta</a:t>
            </a:r>
            <a:r>
              <a:rPr lang="en-US" dirty="0" smtClean="0"/>
              <a:t>, </a:t>
            </a:r>
            <a:r>
              <a:rPr lang="en-US" dirty="0" err="1" smtClean="0"/>
              <a:t>Phillipines</a:t>
            </a:r>
            <a:endParaRPr lang="en-US" dirty="0" smtClean="0"/>
          </a:p>
          <a:p>
            <a:r>
              <a:rPr lang="en-US" dirty="0" smtClean="0"/>
              <a:t>Gender tasks are </a:t>
            </a:r>
            <a:r>
              <a:rPr lang="en-US" dirty="0" err="1" smtClean="0"/>
              <a:t>interchangable</a:t>
            </a:r>
            <a:endParaRPr lang="en-US" dirty="0" smtClean="0"/>
          </a:p>
          <a:p>
            <a:r>
              <a:rPr lang="en-US" dirty="0" smtClean="0"/>
              <a:t>Women hunt, make tools, are politically active – as are men</a:t>
            </a:r>
          </a:p>
          <a:p>
            <a:r>
              <a:rPr lang="en-US" dirty="0" smtClean="0"/>
              <a:t>[a land of big pythons…thought you should know]</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513470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Another example…Chipewyan, </a:t>
            </a:r>
            <a:br>
              <a:rPr lang="en-US" dirty="0" smtClean="0"/>
            </a:br>
            <a:r>
              <a:rPr lang="en-US" dirty="0" smtClean="0"/>
              <a:t>N.W. Canada</a:t>
            </a:r>
            <a:endParaRPr lang="en-US" dirty="0"/>
          </a:p>
        </p:txBody>
      </p:sp>
      <p:sp>
        <p:nvSpPr>
          <p:cNvPr id="3" name="Content Placeholder 2"/>
          <p:cNvSpPr>
            <a:spLocks noGrp="1"/>
          </p:cNvSpPr>
          <p:nvPr>
            <p:ph sz="half" idx="1"/>
          </p:nvPr>
        </p:nvSpPr>
        <p:spPr/>
        <p:txBody>
          <a:bodyPr>
            <a:normAutofit/>
          </a:bodyPr>
          <a:lstStyle/>
          <a:p>
            <a:r>
              <a:rPr lang="en-US" dirty="0" smtClean="0"/>
              <a:t>Hunting culture (90% flesh diet)</a:t>
            </a:r>
          </a:p>
          <a:p>
            <a:r>
              <a:rPr lang="en-US" dirty="0" smtClean="0"/>
              <a:t>Women do nothing towards food production</a:t>
            </a:r>
          </a:p>
          <a:p>
            <a:r>
              <a:rPr lang="en-US" dirty="0" smtClean="0"/>
              <a:t>Women are ‘devalued’ (Sharp, 1981: 221)</a:t>
            </a:r>
          </a:p>
          <a:p>
            <a:r>
              <a:rPr lang="en-US" dirty="0" smtClean="0"/>
              <a:t>But food sharing </a:t>
            </a:r>
            <a:r>
              <a:rPr lang="en-US" dirty="0" err="1" smtClean="0"/>
              <a:t>organised</a:t>
            </a:r>
            <a:r>
              <a:rPr lang="en-US" dirty="0" smtClean="0"/>
              <a:t> by women</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4259429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An alternative…</a:t>
            </a:r>
            <a:endParaRPr lang="en-US" dirty="0"/>
          </a:p>
        </p:txBody>
      </p:sp>
      <p:sp>
        <p:nvSpPr>
          <p:cNvPr id="5" name="Subtitle 4"/>
          <p:cNvSpPr>
            <a:spLocks noGrp="1"/>
          </p:cNvSpPr>
          <p:nvPr>
            <p:ph type="subTitle" idx="1"/>
          </p:nvPr>
        </p:nvSpPr>
        <p:spPr>
          <a:xfrm>
            <a:off x="685800" y="3886199"/>
            <a:ext cx="7772400" cy="2410883"/>
          </a:xfrm>
        </p:spPr>
        <p:txBody>
          <a:bodyPr>
            <a:normAutofit lnSpcReduction="10000"/>
          </a:bodyPr>
          <a:lstStyle/>
          <a:p>
            <a:r>
              <a:rPr lang="en-US" dirty="0" smtClean="0"/>
              <a:t>Chris Knight’s ideas concerning the beginnings of culture. Knight challenges the assumption that ‘culture’ was established by men slowly over time. He believes it was a sudden revolution brought about by women.</a:t>
            </a:r>
            <a:endParaRPr lang="en-US" dirty="0"/>
          </a:p>
        </p:txBody>
      </p:sp>
      <p:pic>
        <p:nvPicPr>
          <p:cNvPr id="6" name="Picture 5"/>
          <p:cNvPicPr>
            <a:picLocks noChangeAspect="1"/>
          </p:cNvPicPr>
          <p:nvPr/>
        </p:nvPicPr>
        <p:blipFill>
          <a:blip r:embed="rId2" cstate="screen"/>
          <a:stretch>
            <a:fillRect/>
          </a:stretch>
        </p:blipFill>
        <p:spPr>
          <a:xfrm>
            <a:off x="3492500" y="476250"/>
            <a:ext cx="1905000" cy="1905000"/>
          </a:xfrm>
          <a:prstGeom prst="rect">
            <a:avLst/>
          </a:prstGeom>
        </p:spPr>
      </p:pic>
    </p:spTree>
    <p:extLst>
      <p:ext uri="{BB962C8B-B14F-4D97-AF65-F5344CB8AC3E}">
        <p14:creationId xmlns="" xmlns:p14="http://schemas.microsoft.com/office/powerpoint/2010/main" val="3855713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Vbcd</a:t>
            </a:r>
            <a:r>
              <a:rPr lang="en-US" dirty="0" smtClean="0"/>
              <a:t> – reminder ‘what is culture’?</a:t>
            </a:r>
            <a:endParaRPr lang="en-US" dirty="0"/>
          </a:p>
        </p:txBody>
      </p:sp>
      <p:sp>
        <p:nvSpPr>
          <p:cNvPr id="4" name="Content Placeholder 3"/>
          <p:cNvSpPr>
            <a:spLocks noGrp="1"/>
          </p:cNvSpPr>
          <p:nvPr>
            <p:ph sz="half" idx="1"/>
          </p:nvPr>
        </p:nvSpPr>
        <p:spPr/>
        <p:txBody>
          <a:bodyPr/>
          <a:lstStyle/>
          <a:p>
            <a:r>
              <a:rPr lang="en-US" dirty="0" smtClean="0"/>
              <a:t>Culture as:</a:t>
            </a:r>
          </a:p>
          <a:p>
            <a:r>
              <a:rPr lang="en-US" dirty="0" smtClean="0"/>
              <a:t>shared meanings; webs of significance; ideas that bind; practices upheld by symbolic associations; ways of being, seeing, thinking that become ‘things’, actions, </a:t>
            </a:r>
            <a:r>
              <a:rPr lang="en-US" dirty="0" err="1" smtClean="0"/>
              <a:t>behaviours</a:t>
            </a:r>
            <a:r>
              <a:rPr lang="en-US" dirty="0" smtClean="0"/>
              <a:t>, norms, rules and so on</a:t>
            </a:r>
            <a:endParaRPr lang="en-US" dirty="0"/>
          </a:p>
        </p:txBody>
      </p:sp>
      <p:pic>
        <p:nvPicPr>
          <p:cNvPr id="10" name="Picture 9" descr="medium_6627477485.jpg"/>
          <p:cNvPicPr>
            <a:picLocks noChangeAspect="1"/>
          </p:cNvPicPr>
          <p:nvPr/>
        </p:nvPicPr>
        <p:blipFill rotWithShape="1">
          <a:blip r:embed="rId2" cstate="screen">
            <a:extLst>
              <a:ext uri="{28A0092B-C50C-407E-A947-70E740481C1C}">
                <a14:useLocalDpi xmlns="" xmlns:a14="http://schemas.microsoft.com/office/drawing/2010/main"/>
              </a:ext>
            </a:extLst>
          </a:blip>
          <a:srcRect/>
          <a:stretch/>
        </p:blipFill>
        <p:spPr>
          <a:xfrm>
            <a:off x="4360332" y="1883833"/>
            <a:ext cx="4617684" cy="3746500"/>
          </a:xfrm>
          <a:prstGeom prst="rect">
            <a:avLst/>
          </a:prstGeom>
        </p:spPr>
      </p:pic>
    </p:spTree>
    <p:extLst>
      <p:ext uri="{BB962C8B-B14F-4D97-AF65-F5344CB8AC3E}">
        <p14:creationId xmlns="" xmlns:p14="http://schemas.microsoft.com/office/powerpoint/2010/main" val="2218617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Webs of significance…</a:t>
            </a:r>
            <a:endParaRPr lang="en-US" dirty="0"/>
          </a:p>
        </p:txBody>
      </p:sp>
      <p:pic>
        <p:nvPicPr>
          <p:cNvPr id="5" name="Content Placeholder 4" descr="Radlet-Art-Society-Lecture_imagelarge.jpg"/>
          <p:cNvPicPr>
            <a:picLocks noGrp="1" noChangeAspect="1"/>
          </p:cNvPicPr>
          <p:nvPr>
            <p:ph sz="half" idx="1"/>
          </p:nvPr>
        </p:nvPicPr>
        <p:blipFill>
          <a:blip r:embed="rId2" cstate="screen">
            <a:extLst>
              <a:ext uri="{28A0092B-C50C-407E-A947-70E740481C1C}">
                <a14:useLocalDpi xmlns="" xmlns:a14="http://schemas.microsoft.com/office/drawing/2010/main"/>
              </a:ext>
            </a:extLst>
          </a:blip>
          <a:srcRect/>
          <a:stretch>
            <a:fillRect/>
          </a:stretch>
        </p:blipFill>
        <p:spPr/>
      </p:pic>
      <p:pic>
        <p:nvPicPr>
          <p:cNvPr id="6" name="Content Placeholder 5" descr="P1210489.JPG"/>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55180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Back to Chris Knight...</a:t>
            </a:r>
            <a:endParaRPr lang="en-GB" dirty="0"/>
          </a:p>
        </p:txBody>
      </p:sp>
      <p:sp>
        <p:nvSpPr>
          <p:cNvPr id="6" name="Subtitle 5"/>
          <p:cNvSpPr>
            <a:spLocks noGrp="1"/>
          </p:cNvSpPr>
          <p:nvPr>
            <p:ph type="subTitle" idx="1"/>
          </p:nvPr>
        </p:nvSpPr>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mind, symbolic action and culture</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‘From </a:t>
            </a:r>
            <a:r>
              <a:rPr lang="en-US" dirty="0"/>
              <a:t>a Darwinian standpoint, ‘symbolic culture’ is an unsettling notion. Modern science became established in opposition to the idea that culturally accepted fictions can be equated with facts. Yet the concept of symbolic culture requires us to grasp just that paradoxical possibility. Long before the late twentieth century invention of the Internet, evolution allowed humans to flit between two realms, reality on the one hand, virtual reality on the other. Symbolic culture is an environment of objective facts – whose existence depends entirely on subjective </a:t>
            </a:r>
            <a:r>
              <a:rPr lang="en-US" dirty="0" smtClean="0"/>
              <a:t>belief…I </a:t>
            </a:r>
            <a:r>
              <a:rPr lang="en-US" dirty="0"/>
              <a:t>attempt to bridge the gap between Darwinism and the human sciences by providing a materialist account of our species’ puzzling reliance on moral, religious, and other cultural </a:t>
            </a:r>
            <a:r>
              <a:rPr lang="en-US" dirty="0" smtClean="0"/>
              <a:t>illusions’. </a:t>
            </a:r>
          </a:p>
          <a:p>
            <a:r>
              <a:rPr lang="en-US" dirty="0" smtClean="0"/>
              <a:t>Knight</a:t>
            </a:r>
            <a:r>
              <a:rPr lang="en-US" dirty="0"/>
              <a:t>, 2010: 193 </a:t>
            </a:r>
          </a:p>
          <a:p>
            <a:endParaRPr lang="en-US" dirty="0"/>
          </a:p>
          <a:p>
            <a:endParaRPr lang="en-US" dirty="0"/>
          </a:p>
        </p:txBody>
      </p:sp>
    </p:spTree>
    <p:extLst>
      <p:ext uri="{BB962C8B-B14F-4D97-AF65-F5344CB8AC3E}">
        <p14:creationId xmlns="" xmlns:p14="http://schemas.microsoft.com/office/powerpoint/2010/main" val="2008208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 of departure: sharing</a:t>
            </a:r>
            <a:endParaRPr lang="en-US" dirty="0"/>
          </a:p>
        </p:txBody>
      </p:sp>
      <p:sp>
        <p:nvSpPr>
          <p:cNvPr id="3" name="Content Placeholder 2"/>
          <p:cNvSpPr>
            <a:spLocks noGrp="1"/>
          </p:cNvSpPr>
          <p:nvPr>
            <p:ph sz="half" idx="1"/>
          </p:nvPr>
        </p:nvSpPr>
        <p:spPr/>
        <p:txBody>
          <a:bodyPr/>
          <a:lstStyle/>
          <a:p>
            <a:r>
              <a:rPr lang="en-US" dirty="0" smtClean="0"/>
              <a:t>‘human </a:t>
            </a:r>
            <a:r>
              <a:rPr lang="en-US" dirty="0"/>
              <a:t>hunters normatively do not eat their own </a:t>
            </a:r>
            <a:r>
              <a:rPr lang="en-US" dirty="0" smtClean="0"/>
              <a:t>kills’ (Knight, 1987:1), other primates do  - so why do human males share?</a:t>
            </a:r>
          </a:p>
          <a:p>
            <a:r>
              <a:rPr lang="en-US" dirty="0" smtClean="0"/>
              <a:t>Answer: because if they didn’t they wouldn’t get any sex!</a:t>
            </a:r>
            <a:endParaRPr lang="en-US" dirty="0"/>
          </a:p>
          <a:p>
            <a:endParaRPr lang="en-US" dirty="0"/>
          </a:p>
        </p:txBody>
      </p:sp>
      <p:pic>
        <p:nvPicPr>
          <p:cNvPr id="5" name="Picture 4" descr="MjAxMi05NjIzMGUzYWFjZDA4NWFi.png"/>
          <p:cNvPicPr>
            <a:picLocks noChangeAspect="1"/>
          </p:cNvPicPr>
          <p:nvPr/>
        </p:nvPicPr>
        <p:blipFill>
          <a:blip r:embed="rId2" cstate="screen">
            <a:extLst>
              <a:ext uri="{28A0092B-C50C-407E-A947-70E740481C1C}">
                <a14:useLocalDpi xmlns="" xmlns:a14="http://schemas.microsoft.com/office/drawing/2010/main"/>
              </a:ext>
            </a:extLst>
          </a:blip>
          <a:stretch>
            <a:fillRect/>
          </a:stretch>
        </p:blipFill>
        <p:spPr>
          <a:xfrm>
            <a:off x="4650620" y="2408766"/>
            <a:ext cx="4345214" cy="3041650"/>
          </a:xfrm>
          <a:prstGeom prst="rect">
            <a:avLst/>
          </a:prstGeom>
        </p:spPr>
      </p:pic>
    </p:spTree>
    <p:extLst>
      <p:ext uri="{BB962C8B-B14F-4D97-AF65-F5344CB8AC3E}">
        <p14:creationId xmlns="" xmlns:p14="http://schemas.microsoft.com/office/powerpoint/2010/main" val="4113854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Marx/struggle/gender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Marx theorizes power though class; Knight thinks original struggle was between sexes</a:t>
            </a:r>
          </a:p>
          <a:p>
            <a:r>
              <a:rPr lang="en-US" dirty="0" smtClean="0"/>
              <a:t>This notion hinges on parental investment</a:t>
            </a:r>
          </a:p>
          <a:p>
            <a:r>
              <a:rPr lang="en-US" dirty="0" smtClean="0"/>
              <a:t>As other primate males don’t provide infant food, early females must have fought for this</a:t>
            </a:r>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a:xfrm>
            <a:off x="4648200" y="1641842"/>
            <a:ext cx="4038600" cy="4525963"/>
          </a:xfrm>
        </p:spPr>
      </p:pic>
    </p:spTree>
    <p:extLst>
      <p:ext uri="{BB962C8B-B14F-4D97-AF65-F5344CB8AC3E}">
        <p14:creationId xmlns="" xmlns:p14="http://schemas.microsoft.com/office/powerpoint/2010/main" val="1900525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primate activity</a:t>
            </a:r>
            <a:endParaRPr lang="en-US" dirty="0"/>
          </a:p>
        </p:txBody>
      </p:sp>
      <p:sp>
        <p:nvSpPr>
          <p:cNvPr id="3" name="Content Placeholder 2"/>
          <p:cNvSpPr>
            <a:spLocks noGrp="1"/>
          </p:cNvSpPr>
          <p:nvPr>
            <p:ph sz="half" idx="1"/>
          </p:nvPr>
        </p:nvSpPr>
        <p:spPr/>
        <p:txBody>
          <a:bodyPr/>
          <a:lstStyle/>
          <a:p>
            <a:r>
              <a:rPr lang="en-US" dirty="0" smtClean="0"/>
              <a:t>A </a:t>
            </a:r>
            <a:r>
              <a:rPr lang="en-US" dirty="0" smtClean="0"/>
              <a:t>chimp, </a:t>
            </a:r>
            <a:r>
              <a:rPr lang="en-US" dirty="0" smtClean="0"/>
              <a:t>successful in </a:t>
            </a:r>
            <a:r>
              <a:rPr lang="en-US" dirty="0" smtClean="0"/>
              <a:t>hunting, </a:t>
            </a:r>
            <a:r>
              <a:rPr lang="en-US" dirty="0" smtClean="0"/>
              <a:t>is ‘presented’ by females if she is in </a:t>
            </a:r>
            <a:r>
              <a:rPr lang="en-US" dirty="0" err="1" smtClean="0"/>
              <a:t>oestrus</a:t>
            </a:r>
            <a:endParaRPr lang="en-US" dirty="0" smtClean="0"/>
          </a:p>
          <a:p>
            <a:r>
              <a:rPr lang="en-US" dirty="0" smtClean="0"/>
              <a:t>Copulation and meat sharing occur simultaneously</a:t>
            </a:r>
          </a:p>
          <a:p>
            <a:r>
              <a:rPr lang="en-US" dirty="0" smtClean="0"/>
              <a:t>This creates competition and battles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a:xfrm>
            <a:off x="4648200" y="1579379"/>
            <a:ext cx="4038600" cy="4525963"/>
          </a:xfrm>
        </p:spPr>
      </p:pic>
    </p:spTree>
    <p:extLst>
      <p:ext uri="{BB962C8B-B14F-4D97-AF65-F5344CB8AC3E}">
        <p14:creationId xmlns="" xmlns:p14="http://schemas.microsoft.com/office/powerpoint/2010/main" val="3496444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 females avoid battles</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Females created a wall of solidarity by refusing to present for meat</a:t>
            </a:r>
          </a:p>
          <a:p>
            <a:r>
              <a:rPr lang="en-US" dirty="0" smtClean="0"/>
              <a:t>New Strategy - Sitting together and relying on gathered material made the meat come to them</a:t>
            </a:r>
          </a:p>
          <a:p>
            <a:r>
              <a:rPr lang="en-US" dirty="0" smtClean="0"/>
              <a:t>Success demands this to be collective action…and this is where menstruation comes in</a:t>
            </a:r>
            <a:endParaRPr lang="en-US" dirty="0"/>
          </a:p>
        </p:txBody>
      </p:sp>
      <p:pic>
        <p:nvPicPr>
          <p:cNvPr id="6" name="Content Placeholder 5"/>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a:xfrm>
            <a:off x="4648200" y="1621021"/>
            <a:ext cx="4038600" cy="4525963"/>
          </a:xfrm>
        </p:spPr>
      </p:pic>
    </p:spTree>
    <p:extLst>
      <p:ext uri="{BB962C8B-B14F-4D97-AF65-F5344CB8AC3E}">
        <p14:creationId xmlns="" xmlns:p14="http://schemas.microsoft.com/office/powerpoint/2010/main" val="2326875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Synchronised</a:t>
            </a:r>
            <a:r>
              <a:rPr lang="en-US" dirty="0" smtClean="0"/>
              <a:t> bleeding</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Concealed ovulation hides fertile times</a:t>
            </a:r>
          </a:p>
          <a:p>
            <a:r>
              <a:rPr lang="en-US" dirty="0" smtClean="0"/>
              <a:t>But obvious bleeding indicated imminent fertility</a:t>
            </a:r>
          </a:p>
          <a:p>
            <a:r>
              <a:rPr lang="en-US" dirty="0" smtClean="0"/>
              <a:t>Bleeding together enables collective ‘sex strike’ and repositions menstruation as a power not a weakness</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355738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Bleeding creates cycles and rules</a:t>
            </a:r>
            <a:endParaRPr lang="en-US" dirty="0"/>
          </a:p>
        </p:txBody>
      </p:sp>
      <p:sp>
        <p:nvSpPr>
          <p:cNvPr id="3" name="Content Placeholder 2"/>
          <p:cNvSpPr>
            <a:spLocks noGrp="1"/>
          </p:cNvSpPr>
          <p:nvPr>
            <p:ph sz="half" idx="1"/>
          </p:nvPr>
        </p:nvSpPr>
        <p:spPr/>
        <p:txBody>
          <a:bodyPr/>
          <a:lstStyle/>
          <a:p>
            <a:r>
              <a:rPr lang="en-US" dirty="0" smtClean="0"/>
              <a:t>On the dark moon sex would be taboo as all women would bleed together (symbolically or actually)</a:t>
            </a:r>
          </a:p>
          <a:p>
            <a:r>
              <a:rPr lang="en-US" dirty="0" smtClean="0"/>
              <a:t>As the moon waxed (grew) men would hunt in preparation for the full moon party of meat and sex</a:t>
            </a:r>
            <a:endParaRPr lang="en-US" dirty="0"/>
          </a:p>
        </p:txBody>
      </p:sp>
      <p:pic>
        <p:nvPicPr>
          <p:cNvPr id="4098" name="Picture 2" descr="http://austinbasis.ehclients.com/images/uploads/images/bleeding_moon.jpg"/>
          <p:cNvPicPr>
            <a:picLocks noChangeAspect="1" noChangeArrowheads="1"/>
          </p:cNvPicPr>
          <p:nvPr/>
        </p:nvPicPr>
        <p:blipFill>
          <a:blip r:embed="rId2" cstate="screen"/>
          <a:srcRect/>
          <a:stretch>
            <a:fillRect/>
          </a:stretch>
        </p:blipFill>
        <p:spPr bwMode="auto">
          <a:xfrm>
            <a:off x="4802437" y="1417638"/>
            <a:ext cx="3687744" cy="4767645"/>
          </a:xfrm>
          <a:prstGeom prst="rect">
            <a:avLst/>
          </a:prstGeom>
          <a:noFill/>
        </p:spPr>
      </p:pic>
    </p:spTree>
    <p:extLst>
      <p:ext uri="{BB962C8B-B14F-4D97-AF65-F5344CB8AC3E}">
        <p14:creationId xmlns="" xmlns:p14="http://schemas.microsoft.com/office/powerpoint/2010/main" val="3562638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Menstrual taboos are common</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Lewis, 2008: </a:t>
            </a:r>
            <a:r>
              <a:rPr lang="en-GB" dirty="0" err="1" smtClean="0"/>
              <a:t>Mbendjele</a:t>
            </a:r>
            <a:r>
              <a:rPr lang="en-GB" dirty="0" smtClean="0"/>
              <a:t> people and </a:t>
            </a:r>
            <a:r>
              <a:rPr lang="en-GB" i="1" dirty="0" err="1" smtClean="0"/>
              <a:t>ekila</a:t>
            </a:r>
            <a:r>
              <a:rPr lang="en-GB" dirty="0" smtClean="0"/>
              <a:t> – a force that inhibits luck, associated with menstruation, hunting and cooking </a:t>
            </a:r>
          </a:p>
          <a:p>
            <a:r>
              <a:rPr lang="en-GB" dirty="0" smtClean="0"/>
              <a:t>Pliny the elder (1942:549 quoted by Knight 1991: 375)</a:t>
            </a:r>
          </a:p>
          <a:p>
            <a:pPr marL="457200" lvl="1" indent="0">
              <a:buNone/>
            </a:pPr>
            <a:r>
              <a:rPr lang="en-GB" dirty="0" smtClean="0"/>
              <a:t>‘But nothing could easily be found that is more remarkable than the monthly flux of women. Contact with it turns new wine sour, crops touched by it become barren, grafts die, seeds in gardens are dried up, the fruits of trees fall off, the bright surface of mirrors in which it is merely reflected is dimmed, the edge of steel and the gleam of ivory are dulled, hives of bees die, even bronze and iron are at once seized in rust, and a horrible smell fills the air…’</a:t>
            </a:r>
            <a:endParaRPr lang="en-GB" dirty="0"/>
          </a:p>
        </p:txBody>
      </p:sp>
    </p:spTree>
    <p:extLst>
      <p:ext uri="{BB962C8B-B14F-4D97-AF65-F5344CB8AC3E}">
        <p14:creationId xmlns="" xmlns:p14="http://schemas.microsoft.com/office/powerpoint/2010/main" val="3746445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Knight in summary</a:t>
            </a:r>
            <a:endParaRPr lang="en-GB" dirty="0"/>
          </a:p>
        </p:txBody>
      </p:sp>
      <p:sp>
        <p:nvSpPr>
          <p:cNvPr id="4" name="Content Placeholder 3"/>
          <p:cNvSpPr>
            <a:spLocks noGrp="1"/>
          </p:cNvSpPr>
          <p:nvPr>
            <p:ph sz="half" idx="1"/>
          </p:nvPr>
        </p:nvSpPr>
        <p:spPr>
          <a:xfrm>
            <a:off x="457200" y="1600200"/>
            <a:ext cx="4038600" cy="4855684"/>
          </a:xfrm>
        </p:spPr>
        <p:txBody>
          <a:bodyPr>
            <a:normAutofit fontScale="92500" lnSpcReduction="10000"/>
          </a:bodyPr>
          <a:lstStyle/>
          <a:p>
            <a:r>
              <a:rPr lang="en-GB" dirty="0" smtClean="0"/>
              <a:t>Bleeding and the moon are regular events that have been used by humans to organise behaviour.</a:t>
            </a:r>
          </a:p>
          <a:p>
            <a:r>
              <a:rPr lang="en-GB" dirty="0" smtClean="0"/>
              <a:t>Men’s hunting is controlled by their need to have sex</a:t>
            </a:r>
          </a:p>
          <a:p>
            <a:r>
              <a:rPr lang="en-GB" dirty="0" smtClean="0"/>
              <a:t>Women control this by making sex taboo at certain times and exchanging it for meat</a:t>
            </a:r>
            <a:endParaRPr lang="en-GB" dirty="0"/>
          </a:p>
        </p:txBody>
      </p:sp>
      <p:pic>
        <p:nvPicPr>
          <p:cNvPr id="37890" name="Picture 2" descr="http://cdn.whatculture.com/wp-content/uploads/2011/09/fresh_meat_ffffff-610x343.jpg"/>
          <p:cNvPicPr>
            <a:picLocks noChangeAspect="1" noChangeArrowheads="1"/>
          </p:cNvPicPr>
          <p:nvPr/>
        </p:nvPicPr>
        <p:blipFill>
          <a:blip r:embed="rId2" cstate="screen"/>
          <a:srcRect/>
          <a:stretch>
            <a:fillRect/>
          </a:stretch>
        </p:blipFill>
        <p:spPr bwMode="auto">
          <a:xfrm>
            <a:off x="4462749" y="2181340"/>
            <a:ext cx="4511039" cy="289558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conclusion</a:t>
            </a:r>
            <a:endParaRPr lang="en-GB" dirty="0"/>
          </a:p>
        </p:txBody>
      </p:sp>
      <p:sp>
        <p:nvSpPr>
          <p:cNvPr id="3" name="Content Placeholder 2"/>
          <p:cNvSpPr>
            <a:spLocks noGrp="1"/>
          </p:cNvSpPr>
          <p:nvPr>
            <p:ph sz="half" idx="1"/>
          </p:nvPr>
        </p:nvSpPr>
        <p:spPr>
          <a:xfrm>
            <a:off x="457200" y="1600200"/>
            <a:ext cx="4038600" cy="4778566"/>
          </a:xfrm>
        </p:spPr>
        <p:txBody>
          <a:bodyPr>
            <a:normAutofit fontScale="92500"/>
          </a:bodyPr>
          <a:lstStyle/>
          <a:p>
            <a:r>
              <a:rPr lang="en-GB" dirty="0" smtClean="0"/>
              <a:t>Woman the gatherer brought women into evolution challenging previous notions about tools and sexuality</a:t>
            </a:r>
          </a:p>
          <a:p>
            <a:r>
              <a:rPr lang="en-GB" dirty="0" err="1" smtClean="0"/>
              <a:t>Sociobiological</a:t>
            </a:r>
            <a:r>
              <a:rPr lang="en-GB" dirty="0" smtClean="0"/>
              <a:t> framings are commonly used to account for behaviour</a:t>
            </a:r>
          </a:p>
          <a:p>
            <a:r>
              <a:rPr lang="en-GB" dirty="0" smtClean="0"/>
              <a:t>Knight claims menstruation and meat caused a social revolution</a:t>
            </a:r>
            <a:endParaRPr lang="en-GB" dirty="0"/>
          </a:p>
        </p:txBody>
      </p:sp>
      <p:pic>
        <p:nvPicPr>
          <p:cNvPr id="38914" name="Picture 2" descr="http://www.kalibhakti.com/wp-content/uploads/2013/11/Menstrual-Goddess.jpg"/>
          <p:cNvPicPr>
            <a:picLocks noChangeAspect="1" noChangeArrowheads="1"/>
          </p:cNvPicPr>
          <p:nvPr/>
        </p:nvPicPr>
        <p:blipFill>
          <a:blip r:embed="rId2" cstate="screen"/>
          <a:srcRect/>
          <a:stretch>
            <a:fillRect/>
          </a:stretch>
        </p:blipFill>
        <p:spPr bwMode="auto">
          <a:xfrm>
            <a:off x="5179266" y="1600200"/>
            <a:ext cx="3248025" cy="4905376"/>
          </a:xfrm>
          <a:prstGeom prst="rect">
            <a:avLst/>
          </a:prstGeom>
          <a:noFill/>
        </p:spPr>
      </p:pic>
    </p:spTree>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2907</TotalTime>
  <Words>1029</Words>
  <Application>Microsoft Office PowerPoint</Application>
  <PresentationFormat>On-screen Show (4:3)</PresentationFormat>
  <Paragraphs>98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 Black </vt:lpstr>
      <vt:lpstr>Bloody women</vt:lpstr>
      <vt:lpstr>Reminder -</vt:lpstr>
      <vt:lpstr>Gender – definition/recap</vt:lpstr>
      <vt:lpstr>Tendency to foreground males in human evolution story</vt:lpstr>
      <vt:lpstr>Key text</vt:lpstr>
      <vt:lpstr>Replacing women  by asking (how) did women shape culture?</vt:lpstr>
      <vt:lpstr>Topics ‘Woman the Gatherer’ explored</vt:lpstr>
      <vt:lpstr>Linton, 1971 (article W the G)</vt:lpstr>
      <vt:lpstr>Zihlman’s chapter in book W the G</vt:lpstr>
      <vt:lpstr>Ethnographic examples in W the G</vt:lpstr>
      <vt:lpstr>Another example…Chipewyan,  N.W. Canada</vt:lpstr>
      <vt:lpstr>An alternative…</vt:lpstr>
      <vt:lpstr>Vbcd – reminder ‘what is culture’?</vt:lpstr>
      <vt:lpstr>Webs of significance…</vt:lpstr>
      <vt:lpstr>Back to Chris Knight...</vt:lpstr>
      <vt:lpstr>The mind, symbolic action and culture</vt:lpstr>
      <vt:lpstr>Point of departure: sharing</vt:lpstr>
      <vt:lpstr>Marx/struggle/gender</vt:lpstr>
      <vt:lpstr>More primate activity</vt:lpstr>
      <vt:lpstr>Human females avoid battles</vt:lpstr>
      <vt:lpstr>Synchronised bleeding</vt:lpstr>
      <vt:lpstr>Bleeding creates cycles and rules</vt:lpstr>
      <vt:lpstr>Menstrual taboos are common</vt:lpstr>
      <vt:lpstr>Knight in summary</vt:lpstr>
      <vt:lpstr>In 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Bloody women</dc:title>
  <dc:creator>Luci Attala</dc:creator>
  <cp:lastModifiedBy>sa025</cp:lastModifiedBy>
  <cp:revision>41</cp:revision>
  <dcterms:created xsi:type="dcterms:W3CDTF">2014-02-28T23:46:05Z</dcterms:created>
  <dcterms:modified xsi:type="dcterms:W3CDTF">2014-04-29T11:57:30Z</dcterms:modified>
</cp:coreProperties>
</file>