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303" r:id="rId4"/>
    <p:sldId id="258" r:id="rId5"/>
    <p:sldId id="259" r:id="rId6"/>
    <p:sldId id="260" r:id="rId7"/>
    <p:sldId id="285" r:id="rId8"/>
    <p:sldId id="287" r:id="rId9"/>
    <p:sldId id="286" r:id="rId10"/>
    <p:sldId id="29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4660"/>
  </p:normalViewPr>
  <p:slideViewPr>
    <p:cSldViewPr>
      <p:cViewPr varScale="1">
        <p:scale>
          <a:sx n="108" d="100"/>
          <a:sy n="108" d="100"/>
        </p:scale>
        <p:origin x="79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21B057-8120-4C22-9451-6B1C7F1508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2F93AC6-D11F-426E-9623-B693A1B6A121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lorida Archaeology Month 2015, Innovators of the Archaic. Windover  Archaeological Site! | Research poster, Archaeology, Dugout canoe">
            <a:extLst>
              <a:ext uri="{FF2B5EF4-FFF2-40B4-BE49-F238E27FC236}">
                <a16:creationId xmlns:a16="http://schemas.microsoft.com/office/drawing/2014/main" id="{B7CCF85C-583B-47CF-8FAC-CB730E2D2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7303974" cy="551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95797"/>
            <a:ext cx="8439472" cy="1673352"/>
          </a:xfrm>
        </p:spPr>
        <p:txBody>
          <a:bodyPr>
            <a:no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an Academic Poster</a:t>
            </a:r>
            <a:b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and Audience?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Purpose of your poster? </a:t>
            </a:r>
          </a:p>
          <a:p>
            <a:pPr lvl="1">
              <a:defRPr/>
            </a:pPr>
            <a:r>
              <a:rPr lang="en-GB" dirty="0"/>
              <a:t>To grab the attention of your chosen audience &amp;  to inspire interest in your research</a:t>
            </a:r>
          </a:p>
          <a:p>
            <a:pPr lvl="1">
              <a:defRPr/>
            </a:pPr>
            <a:r>
              <a:rPr lang="en-GB" dirty="0"/>
              <a:t>It should convey a strong central message.</a:t>
            </a:r>
          </a:p>
          <a:p>
            <a:pPr lvl="1">
              <a:defRPr/>
            </a:pPr>
            <a:r>
              <a:rPr lang="en-GB" dirty="0"/>
              <a:t>Present your research project in a brief &amp; concise manner: using bold text &amp; colourful graphics to attract attention</a:t>
            </a:r>
          </a:p>
          <a:p>
            <a:pPr>
              <a:defRPr/>
            </a:pPr>
            <a:r>
              <a:rPr lang="en-GB" dirty="0"/>
              <a:t>Audience?</a:t>
            </a:r>
          </a:p>
          <a:p>
            <a:pPr lvl="1">
              <a:defRPr/>
            </a:pPr>
            <a:r>
              <a:rPr lang="en-GB" dirty="0"/>
              <a:t>Researchers; students; peers; public? </a:t>
            </a:r>
          </a:p>
          <a:p>
            <a:pPr lvl="1">
              <a:defRPr/>
            </a:pPr>
            <a:r>
              <a:rPr lang="en-GB" dirty="0"/>
              <a:t>Level of existing knowledge your audience has about your research project</a:t>
            </a:r>
          </a:p>
          <a:p>
            <a:pPr lvl="1">
              <a:defRPr/>
            </a:pPr>
            <a:r>
              <a:rPr lang="en-GB" dirty="0"/>
              <a:t>Terminology</a:t>
            </a:r>
          </a:p>
          <a:p>
            <a:pPr lvl="1">
              <a:defRPr/>
            </a:pPr>
            <a:r>
              <a:rPr lang="en-GB" dirty="0"/>
              <a:t>Research practices</a:t>
            </a:r>
          </a:p>
          <a:p>
            <a:pPr lvl="1">
              <a:defRPr/>
            </a:pPr>
            <a:r>
              <a:rPr lang="en-GB" dirty="0"/>
              <a:t>What information to include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4CD56F-DB25-4F9F-B0F2-68B2830C5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F5841C-2EAC-4FCF-A4EB-2FA9DB97C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9430" y="1772816"/>
            <a:ext cx="403860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A1 poster</a:t>
            </a:r>
          </a:p>
          <a:p>
            <a:pPr lvl="1">
              <a:defRPr/>
            </a:pPr>
            <a:r>
              <a:rPr lang="en-GB" dirty="0"/>
              <a:t>594 x 841mm</a:t>
            </a:r>
          </a:p>
          <a:p>
            <a:pPr lvl="1">
              <a:defRPr/>
            </a:pPr>
            <a:r>
              <a:rPr lang="en-GB" dirty="0"/>
              <a:t>23.4 x 33.1 inch</a:t>
            </a:r>
          </a:p>
          <a:p>
            <a:pPr>
              <a:defRPr/>
            </a:pPr>
            <a:r>
              <a:rPr lang="en-GB" dirty="0"/>
              <a:t>Grab attention</a:t>
            </a:r>
          </a:p>
          <a:p>
            <a:pPr lvl="1">
              <a:defRPr/>
            </a:pPr>
            <a:r>
              <a:rPr lang="en-GB" sz="2000" dirty="0"/>
              <a:t>Subject matter needs to be clear from 3 metres away to attract audience</a:t>
            </a:r>
          </a:p>
          <a:p>
            <a:pPr lvl="1">
              <a:defRPr/>
            </a:pPr>
            <a:r>
              <a:rPr lang="en-GB" sz="2000" dirty="0"/>
              <a:t>All elements should be visible from at least 1.5m</a:t>
            </a:r>
          </a:p>
          <a:p>
            <a:r>
              <a:rPr lang="en-GB" dirty="0"/>
              <a:t>Font size: </a:t>
            </a:r>
          </a:p>
          <a:p>
            <a:pPr lvl="1"/>
            <a:r>
              <a:rPr lang="en-GB" dirty="0"/>
              <a:t>Should not go below 24 point</a:t>
            </a:r>
          </a:p>
        </p:txBody>
      </p:sp>
      <p:pic>
        <p:nvPicPr>
          <p:cNvPr id="4098" name="Picture 2" descr="CAA Conference Poster Session | Anthropology | The University of Winnipeg">
            <a:extLst>
              <a:ext uri="{FF2B5EF4-FFF2-40B4-BE49-F238E27FC236}">
                <a16:creationId xmlns:a16="http://schemas.microsoft.com/office/drawing/2014/main" id="{2BD9C037-4B25-47B8-880E-1EE84790F1D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92218" y="2060847"/>
            <a:ext cx="4038600" cy="346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68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9542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Everything you include must relate in some way to your research project including graphics &amp;  text</a:t>
            </a:r>
          </a:p>
          <a:p>
            <a:pPr>
              <a:defRPr/>
            </a:pPr>
            <a:r>
              <a:rPr lang="en-GB" dirty="0"/>
              <a:t>Be selective! </a:t>
            </a:r>
          </a:p>
          <a:p>
            <a:pPr lvl="1">
              <a:defRPr/>
            </a:pPr>
            <a:r>
              <a:rPr lang="en-GB" dirty="0"/>
              <a:t>Don’t try to cover the entire research project</a:t>
            </a:r>
          </a:p>
          <a:p>
            <a:pPr lvl="1">
              <a:defRPr/>
            </a:pPr>
            <a:r>
              <a:rPr lang="en-GB" dirty="0"/>
              <a:t>Focus on those aspects which have most relevance for your chosen audience</a:t>
            </a:r>
          </a:p>
          <a:p>
            <a:pPr>
              <a:defRPr/>
            </a:pPr>
            <a:r>
              <a:rPr lang="en-GB" dirty="0"/>
              <a:t>Include web links &amp; references </a:t>
            </a:r>
          </a:p>
          <a:p>
            <a:pPr>
              <a:defRPr/>
            </a:pPr>
            <a:r>
              <a:rPr lang="en-GB" dirty="0"/>
              <a:t>Give your contact details &amp; affiliation</a:t>
            </a:r>
          </a:p>
        </p:txBody>
      </p:sp>
      <p:pic>
        <p:nvPicPr>
          <p:cNvPr id="2050" name="Picture 2" descr="Reports and Posters — University of Leicester">
            <a:extLst>
              <a:ext uri="{FF2B5EF4-FFF2-40B4-BE49-F238E27FC236}">
                <a16:creationId xmlns:a16="http://schemas.microsoft.com/office/drawing/2014/main" id="{FDA29E3D-5860-4F4D-B345-CC3E427D0A7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5778" y="692696"/>
            <a:ext cx="383501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7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The Look of the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853" y="1484784"/>
            <a:ext cx="4824536" cy="47525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How much text do you need to  explain:</a:t>
            </a:r>
          </a:p>
          <a:p>
            <a:pPr lvl="1">
              <a:defRPr/>
            </a:pPr>
            <a:r>
              <a:rPr lang="en-GB" sz="2000" dirty="0"/>
              <a:t>Background information</a:t>
            </a:r>
          </a:p>
          <a:p>
            <a:pPr lvl="1">
              <a:defRPr/>
            </a:pPr>
            <a:r>
              <a:rPr lang="en-GB" sz="2000" dirty="0"/>
              <a:t>Research questions</a:t>
            </a:r>
          </a:p>
          <a:p>
            <a:pPr lvl="1">
              <a:defRPr/>
            </a:pPr>
            <a:r>
              <a:rPr lang="en-GB" sz="2000" dirty="0"/>
              <a:t>Results</a:t>
            </a:r>
          </a:p>
          <a:p>
            <a:pPr>
              <a:defRPr/>
            </a:pPr>
            <a:r>
              <a:rPr lang="en-GB" sz="2400" dirty="0"/>
              <a:t>Visual aesthetics:</a:t>
            </a:r>
          </a:p>
          <a:p>
            <a:pPr lvl="1">
              <a:defRPr/>
            </a:pPr>
            <a:r>
              <a:rPr lang="en-GB" sz="2000" dirty="0"/>
              <a:t>Layout &amp; reading order</a:t>
            </a:r>
          </a:p>
          <a:p>
            <a:pPr lvl="1">
              <a:defRPr/>
            </a:pPr>
            <a:r>
              <a:rPr lang="en-GB" sz="2000" dirty="0"/>
              <a:t>Balance</a:t>
            </a:r>
          </a:p>
          <a:p>
            <a:pPr lvl="1">
              <a:defRPr/>
            </a:pPr>
            <a:r>
              <a:rPr lang="en-GB" sz="2000" dirty="0"/>
              <a:t>Use of text &amp; images</a:t>
            </a:r>
          </a:p>
          <a:p>
            <a:pPr lvl="1">
              <a:defRPr/>
            </a:pPr>
            <a:r>
              <a:rPr lang="en-GB" sz="2000" dirty="0"/>
              <a:t>Colour</a:t>
            </a:r>
          </a:p>
          <a:p>
            <a:pPr>
              <a:defRPr/>
            </a:pPr>
            <a:r>
              <a:rPr lang="en-GB" sz="2400" dirty="0"/>
              <a:t> </a:t>
            </a:r>
            <a:endParaRPr lang="en-GB" sz="1800" dirty="0"/>
          </a:p>
        </p:txBody>
      </p:sp>
      <p:pic>
        <p:nvPicPr>
          <p:cNvPr id="3074" name="Picture 2" descr="Poster competition winners - Humanities Research Centre, The University of  York">
            <a:extLst>
              <a:ext uri="{FF2B5EF4-FFF2-40B4-BE49-F238E27FC236}">
                <a16:creationId xmlns:a16="http://schemas.microsoft.com/office/drawing/2014/main" id="{72498798-E26F-4C19-BAC8-E5DA985977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809" y="1268760"/>
            <a:ext cx="3670679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32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Layout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D8EA2F9-C73C-43C0-A120-232BA27B9A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Visually appealing &amp; easy to follow</a:t>
            </a:r>
          </a:p>
          <a:p>
            <a:r>
              <a:rPr lang="en-GB" dirty="0"/>
              <a:t>Writing: should be well organised with clear headings &amp; subheadings.</a:t>
            </a:r>
          </a:p>
          <a:p>
            <a:r>
              <a:rPr lang="en-GB" dirty="0"/>
              <a:t>Reporting on Research:</a:t>
            </a:r>
          </a:p>
          <a:p>
            <a:pPr lvl="1"/>
            <a:r>
              <a:rPr lang="en-GB" dirty="0"/>
              <a:t>Set out your research according to the order in which it took place</a:t>
            </a:r>
          </a:p>
          <a:p>
            <a:r>
              <a:rPr lang="en-GB" dirty="0"/>
              <a:t>Reporting on the solution to a problem:</a:t>
            </a:r>
          </a:p>
          <a:p>
            <a:pPr lvl="1"/>
            <a:r>
              <a:rPr lang="en-GB" dirty="0"/>
              <a:t>How you solved a particular research problem</a:t>
            </a:r>
          </a:p>
          <a:p>
            <a:pPr lvl="1"/>
            <a:r>
              <a:rPr lang="en-GB" dirty="0"/>
              <a:t>Challenges addressed &amp;  barriers overcome</a:t>
            </a:r>
          </a:p>
          <a:p>
            <a:r>
              <a:rPr lang="en-GB" dirty="0"/>
              <a:t>Linear or thematic?</a:t>
            </a:r>
          </a:p>
        </p:txBody>
      </p:sp>
    </p:spTree>
    <p:extLst>
      <p:ext uri="{BB962C8B-B14F-4D97-AF65-F5344CB8AC3E}">
        <p14:creationId xmlns:p14="http://schemas.microsoft.com/office/powerpoint/2010/main" val="339452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216" y="1716112"/>
            <a:ext cx="4476824" cy="4464496"/>
          </a:xfrm>
        </p:spPr>
        <p:txBody>
          <a:bodyPr>
            <a:normAutofit/>
          </a:bodyPr>
          <a:lstStyle/>
          <a:p>
            <a:r>
              <a:rPr lang="en-GB" sz="2400" dirty="0"/>
              <a:t>Clear reading order &amp; sequence of information</a:t>
            </a:r>
          </a:p>
          <a:p>
            <a:pPr lvl="1"/>
            <a:r>
              <a:rPr lang="en-GB" sz="2000" dirty="0"/>
              <a:t>Title at top </a:t>
            </a:r>
          </a:p>
          <a:p>
            <a:pPr lvl="1"/>
            <a:r>
              <a:rPr lang="en-GB" sz="2000" dirty="0" err="1"/>
              <a:t>Rreferences</a:t>
            </a:r>
            <a:r>
              <a:rPr lang="en-GB" sz="2000" dirty="0"/>
              <a:t> affiliation carefully positioned at bottom</a:t>
            </a:r>
          </a:p>
          <a:p>
            <a:r>
              <a:rPr lang="en-GB" sz="2400" dirty="0"/>
              <a:t>Use of columns to draw eye in logical order</a:t>
            </a:r>
          </a:p>
          <a:p>
            <a:r>
              <a:rPr lang="en-GB" sz="2400" dirty="0"/>
              <a:t>Balance of text &amp; images</a:t>
            </a:r>
          </a:p>
          <a:p>
            <a:r>
              <a:rPr lang="en-GB" sz="2400" dirty="0"/>
              <a:t>Avoid clutter: use of white space</a:t>
            </a:r>
          </a:p>
          <a:p>
            <a:endParaRPr lang="en-GB" sz="2400" dirty="0"/>
          </a:p>
        </p:txBody>
      </p:sp>
      <p:pic>
        <p:nvPicPr>
          <p:cNvPr id="5122" name="Picture 2" descr="HRC PhD Poster Competition 2020 - Archaeology, The University of York">
            <a:extLst>
              <a:ext uri="{FF2B5EF4-FFF2-40B4-BE49-F238E27FC236}">
                <a16:creationId xmlns:a16="http://schemas.microsoft.com/office/drawing/2014/main" id="{07D906ED-33A8-4A59-A6EB-316A82AE00F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8481" y="1716112"/>
            <a:ext cx="3268319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192" y="1844824"/>
            <a:ext cx="4546848" cy="4680520"/>
          </a:xfrm>
        </p:spPr>
        <p:txBody>
          <a:bodyPr>
            <a:noAutofit/>
          </a:bodyPr>
          <a:lstStyle/>
          <a:p>
            <a:r>
              <a:rPr lang="en-GB" sz="2400" dirty="0"/>
              <a:t>Avoid too much: 300-600 words</a:t>
            </a:r>
          </a:p>
          <a:p>
            <a:r>
              <a:rPr lang="en-GB" sz="2400" dirty="0"/>
              <a:t>Avoid font sizes below 24 point</a:t>
            </a:r>
          </a:p>
          <a:p>
            <a:r>
              <a:rPr lang="en-GB" sz="2400" dirty="0"/>
              <a:t>Consistent style</a:t>
            </a:r>
          </a:p>
          <a:p>
            <a:r>
              <a:rPr lang="en-GB" sz="2400" dirty="0"/>
              <a:t>Maximum of 2 fonts per poster</a:t>
            </a:r>
          </a:p>
          <a:p>
            <a:r>
              <a:rPr lang="en-GB" sz="2400" dirty="0"/>
              <a:t>Use italics, underlining &amp; CAPITALS sparingly</a:t>
            </a:r>
          </a:p>
          <a:p>
            <a:r>
              <a:rPr lang="en-GB" sz="2400" dirty="0"/>
              <a:t>Short paragraphs. </a:t>
            </a:r>
          </a:p>
          <a:p>
            <a:r>
              <a:rPr lang="en-GB" sz="2400" dirty="0"/>
              <a:t>Bullet points </a:t>
            </a:r>
          </a:p>
          <a:p>
            <a:r>
              <a:rPr lang="en-GB" sz="2400" dirty="0"/>
              <a:t>Left justified</a:t>
            </a:r>
          </a:p>
          <a:p>
            <a:r>
              <a:rPr lang="en-GB" sz="2400" dirty="0"/>
              <a:t>Bold and concise headings</a:t>
            </a:r>
          </a:p>
        </p:txBody>
      </p:sp>
      <p:pic>
        <p:nvPicPr>
          <p:cNvPr id="6146" name="Picture 2" descr="Poster Gallery – ULAS News">
            <a:extLst>
              <a:ext uri="{FF2B5EF4-FFF2-40B4-BE49-F238E27FC236}">
                <a16:creationId xmlns:a16="http://schemas.microsoft.com/office/drawing/2014/main" id="{29BB1AB6-C0A1-4192-87A7-B37449EF3C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1760244"/>
            <a:ext cx="3625232" cy="476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Graphs and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Present numerical data using charts &amp; graphs </a:t>
            </a:r>
          </a:p>
          <a:p>
            <a:r>
              <a:rPr lang="en-GB" dirty="0"/>
              <a:t>Format these effectively:</a:t>
            </a:r>
          </a:p>
          <a:p>
            <a:pPr lvl="1"/>
            <a:r>
              <a:rPr lang="en-GB" dirty="0"/>
              <a:t>Simple, enlarging text and thickening lines.</a:t>
            </a:r>
          </a:p>
          <a:p>
            <a:pPr lvl="1"/>
            <a:r>
              <a:rPr lang="en-GB" dirty="0"/>
              <a:t>3D graphs can be confusing, 2D are often clearest.</a:t>
            </a:r>
          </a:p>
          <a:p>
            <a:r>
              <a:rPr lang="en-GB" dirty="0"/>
              <a:t>Images: high resolution JPEG (.jpg) at least 300 pixels per sq. inch for sharpness </a:t>
            </a:r>
          </a:p>
          <a:p>
            <a:r>
              <a:rPr lang="en-GB" dirty="0"/>
              <a:t>Include relevant logos of companies/institutions where appropriate</a:t>
            </a:r>
            <a:endParaRPr lang="en-US" dirty="0"/>
          </a:p>
        </p:txBody>
      </p:sp>
      <p:pic>
        <p:nvPicPr>
          <p:cNvPr id="7170" name="Picture 2" descr="Interdisciplinary Poster Received Honorable Mention from The Society for  Archaeological Sciences | Filozofická fakulta Univerzity Karlovy">
            <a:extLst>
              <a:ext uri="{FF2B5EF4-FFF2-40B4-BE49-F238E27FC236}">
                <a16:creationId xmlns:a16="http://schemas.microsoft.com/office/drawing/2014/main" id="{98B6812A-A4D1-4556-8176-82A6FD743E1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8510" y="1773936"/>
            <a:ext cx="3468290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4476" y="1628800"/>
            <a:ext cx="8229600" cy="1295024"/>
          </a:xfrm>
        </p:spPr>
        <p:txBody>
          <a:bodyPr>
            <a:normAutofit/>
          </a:bodyPr>
          <a:lstStyle/>
          <a:p>
            <a:r>
              <a:rPr lang="en-GB" sz="2400" dirty="0"/>
              <a:t>Subtle background colours &amp; black for small text</a:t>
            </a:r>
          </a:p>
          <a:p>
            <a:r>
              <a:rPr lang="en-GB" sz="2400" dirty="0"/>
              <a:t>Avoid using too many colours or colours which clash</a:t>
            </a:r>
          </a:p>
        </p:txBody>
      </p:sp>
      <p:pic>
        <p:nvPicPr>
          <p:cNvPr id="8194" name="Picture 2" descr="A few sources on posters - Anthropology 703 Node: Writing the Field |  Anthropology 703 Node: Writing the Field">
            <a:extLst>
              <a:ext uri="{FF2B5EF4-FFF2-40B4-BE49-F238E27FC236}">
                <a16:creationId xmlns:a16="http://schemas.microsoft.com/office/drawing/2014/main" id="{A9ADC44B-DB62-45DE-B7C6-50D6D750834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22" y="2708920"/>
            <a:ext cx="5295029" cy="398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365</TotalTime>
  <Words>428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Corbel</vt:lpstr>
      <vt:lpstr>Wingdings</vt:lpstr>
      <vt:lpstr>Wingdings 2</vt:lpstr>
      <vt:lpstr>Wingdings 3</vt:lpstr>
      <vt:lpstr>Module</vt:lpstr>
      <vt:lpstr>Creating an Academic Poster </vt:lpstr>
      <vt:lpstr>Purpose and Audience?</vt:lpstr>
      <vt:lpstr>Basics</vt:lpstr>
      <vt:lpstr>Content</vt:lpstr>
      <vt:lpstr>The Look of the Poster</vt:lpstr>
      <vt:lpstr>Layout</vt:lpstr>
      <vt:lpstr>Layout</vt:lpstr>
      <vt:lpstr>Text</vt:lpstr>
      <vt:lpstr>Graphs and Images</vt:lpstr>
      <vt:lpstr>Colour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53</cp:revision>
  <dcterms:created xsi:type="dcterms:W3CDTF">2013-02-21T16:30:20Z</dcterms:created>
  <dcterms:modified xsi:type="dcterms:W3CDTF">2020-11-30T08:40:23Z</dcterms:modified>
</cp:coreProperties>
</file>