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7" r:id="rId3"/>
    <p:sldId id="260" r:id="rId4"/>
    <p:sldId id="265" r:id="rId5"/>
    <p:sldId id="268" r:id="rId6"/>
    <p:sldId id="269" r:id="rId7"/>
    <p:sldId id="258" r:id="rId8"/>
    <p:sldId id="259" r:id="rId9"/>
    <p:sldId id="261" r:id="rId10"/>
    <p:sldId id="263" r:id="rId11"/>
    <p:sldId id="264" r:id="rId12"/>
    <p:sldId id="273" r:id="rId13"/>
    <p:sldId id="272" r:id="rId14"/>
    <p:sldId id="271" r:id="rId15"/>
    <p:sldId id="262" r:id="rId16"/>
    <p:sldId id="266"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D202AA-4C74-4523-A913-E8B34BC53000}" type="datetimeFigureOut">
              <a:rPr lang="en-GB" smtClean="0"/>
              <a:t>20/11/2018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CB8C2F-9A5D-4211-BC0F-8B76B6D1E18D}" type="slidenum">
              <a:rPr lang="en-GB" smtClean="0"/>
              <a:t>‹#›</a:t>
            </a:fld>
            <a:endParaRPr lang="en-GB"/>
          </a:p>
        </p:txBody>
      </p:sp>
    </p:spTree>
    <p:extLst>
      <p:ext uri="{BB962C8B-B14F-4D97-AF65-F5344CB8AC3E}">
        <p14:creationId xmlns:p14="http://schemas.microsoft.com/office/powerpoint/2010/main" val="1701204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Flu can affect anyone but if you have a long-term health condition the effects of flu can make it worse even if the condition is well managed and you normally feel well. You should have the free flu vaccine if you are: • pregnant or have a long term condition such as: • a heart problem • a chest complaint or breathing difficulties, including bronchitis, emphysema or severe asthma • a kidney disease • lowered immunity due to disease or treatment (such as steroid medication or cancer treatment) • liver disease • had a stroke or a transient ischaemic attack (TIA) • diabetes • a neurological condition, </a:t>
            </a:r>
            <a:r>
              <a:rPr lang="en-GB" dirty="0" err="1"/>
              <a:t>eg</a:t>
            </a:r>
            <a:r>
              <a:rPr lang="en-GB" dirty="0"/>
              <a:t> multiple sclerosis (MS), cerebral palsy or learning disability • a problem with your spleen, </a:t>
            </a:r>
            <a:r>
              <a:rPr lang="en-GB" dirty="0" err="1"/>
              <a:t>eg</a:t>
            </a:r>
            <a:r>
              <a:rPr lang="en-GB" dirty="0"/>
              <a:t> sickle cell disease, or you have had your spleen removed • are seriously overweight (BMI of 40 and above) PUBLIC HEALTH ENGLAND, 2018 WHO SHOULD HAVE THE FLU JAB AND WHY.</a:t>
            </a:r>
            <a:r>
              <a:rPr lang="en-GB" baseline="0" dirty="0"/>
              <a:t> AVAILABLE AT: https://assets.publishing.service.gov.uk/government/uploads/system/uploads/attachment_data/file/745949/PHE_flu_vaccination_A5_booklet.pdf ACCESSED 12/11/18</a:t>
            </a:r>
            <a:endParaRPr lang="en-GB" dirty="0"/>
          </a:p>
        </p:txBody>
      </p:sp>
      <p:sp>
        <p:nvSpPr>
          <p:cNvPr id="4" name="Slide Number Placeholder 3"/>
          <p:cNvSpPr>
            <a:spLocks noGrp="1"/>
          </p:cNvSpPr>
          <p:nvPr>
            <p:ph type="sldNum" sz="quarter" idx="10"/>
          </p:nvPr>
        </p:nvSpPr>
        <p:spPr/>
        <p:txBody>
          <a:bodyPr/>
          <a:lstStyle/>
          <a:p>
            <a:fld id="{52CB8C2F-9A5D-4211-BC0F-8B76B6D1E18D}" type="slidenum">
              <a:rPr lang="en-GB" smtClean="0"/>
              <a:t>10</a:t>
            </a:fld>
            <a:endParaRPr lang="en-GB"/>
          </a:p>
        </p:txBody>
      </p:sp>
    </p:spTree>
    <p:extLst>
      <p:ext uri="{BB962C8B-B14F-4D97-AF65-F5344CB8AC3E}">
        <p14:creationId xmlns:p14="http://schemas.microsoft.com/office/powerpoint/2010/main" val="2054497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11/20/2018</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www.bmj.com/content/355/bmj.i6258" TargetMode="External"/><Relationship Id="rId2" Type="http://schemas.openxmlformats.org/officeDocument/2006/relationships/image" Target="../media/image8.jpg"/><Relationship Id="rId1" Type="http://schemas.openxmlformats.org/officeDocument/2006/relationships/slideLayout" Target="../slideLayouts/slideLayout8.xml"/><Relationship Id="rId4" Type="http://schemas.openxmlformats.org/officeDocument/2006/relationships/hyperlink" Target="https://creativecommons.org/licenses/by-nc/3.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hyperlink" Target="https://creativecommons.org/licenses/by-nc-nd/3.0/" TargetMode="External"/><Relationship Id="rId5" Type="http://schemas.openxmlformats.org/officeDocument/2006/relationships/hyperlink" Target="https://creativecommons.org/licenses/by/3.0/" TargetMode="External"/><Relationship Id="rId4" Type="http://schemas.openxmlformats.org/officeDocument/2006/relationships/hyperlink" Target="https://blogs.ubc.ca/communicatingscience2014w112/category/science-communication/"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en.wikibooks.org/wiki/Structural_Biochemistry/Development_and_Discovery_of_Zanamivir_&amp;_Oseltamivir_for_Various_Diseases" TargetMode="External"/><Relationship Id="rId3" Type="http://schemas.openxmlformats.org/officeDocument/2006/relationships/hyperlink" Target="http://flickr.com/photos/davies/3290803751" TargetMode="External"/><Relationship Id="rId7" Type="http://schemas.openxmlformats.org/officeDocument/2006/relationships/hyperlink" Target="https://creativecommons.org/licenses/by-nc/3.0/" TargetMode="External"/><Relationship Id="rId2"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hyperlink" Target="http://www.dighub.net/common" TargetMode="External"/><Relationship Id="rId5" Type="http://schemas.openxmlformats.org/officeDocument/2006/relationships/hyperlink" Target="https://en.wikibooks.org/wiki/Structural_Biochemistry/Development_and_Discovery_of_Zanamivir_%26_Oseltamivir_for_Various_Diseases" TargetMode="External"/><Relationship Id="rId4" Type="http://schemas.openxmlformats.org/officeDocument/2006/relationships/image" Target="../media/image14.jpg"/><Relationship Id="rId9" Type="http://schemas.openxmlformats.org/officeDocument/2006/relationships/hyperlink" Target="https://creativecommons.org/licenses/by-sa/3.0/"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wales.nhs.uk/sites3/page.cfm?orgid=457&amp;pid=55714" TargetMode="External"/><Relationship Id="rId3" Type="http://schemas.openxmlformats.org/officeDocument/2006/relationships/hyperlink" Target="https://www.masslive.com/entertainment/index.ssf/2018/01/influenza_1918_greatest_medica.html" TargetMode="External"/><Relationship Id="rId7" Type="http://schemas.openxmlformats.org/officeDocument/2006/relationships/hyperlink" Target="http://news.bbc.co.uk/1/hi/uk/8027501.stm" TargetMode="External"/><Relationship Id="rId2" Type="http://schemas.openxmlformats.org/officeDocument/2006/relationships/hyperlink" Target="https://abcnews.go.com/Health/high-speed-images-freeze-sneeze-explain-spread-germs/story?id=36904280" TargetMode="External"/><Relationship Id="rId1" Type="http://schemas.openxmlformats.org/officeDocument/2006/relationships/slideLayout" Target="../slideLayouts/slideLayout7.xml"/><Relationship Id="rId6" Type="http://schemas.openxmlformats.org/officeDocument/2006/relationships/hyperlink" Target="https://www.sheknows.com/parenting/articles/821413/how-to-protect-your-child-from-winter-bugs" TargetMode="External"/><Relationship Id="rId5" Type="http://schemas.openxmlformats.org/officeDocument/2006/relationships/hyperlink" Target="https://www.toptenz.net/top-10-facts-about-the-1918-flu-pandemic.php" TargetMode="External"/><Relationship Id="rId4" Type="http://schemas.openxmlformats.org/officeDocument/2006/relationships/hyperlink" Target="https://www.mdpi.com/2076-393X/5/3/18/htm" TargetMode="External"/><Relationship Id="rId9" Type="http://schemas.openxmlformats.org/officeDocument/2006/relationships/hyperlink" Target="https://www.bbc.co.uk/news/uk-wales-45798623"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45949/PHE_flu_vaccination_A5_booklet.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GEMMA LYONS</a:t>
            </a:r>
          </a:p>
        </p:txBody>
      </p:sp>
      <p:sp>
        <p:nvSpPr>
          <p:cNvPr id="3" name="Subtitle 2"/>
          <p:cNvSpPr>
            <a:spLocks noGrp="1"/>
          </p:cNvSpPr>
          <p:nvPr>
            <p:ph type="subTitle" idx="1"/>
          </p:nvPr>
        </p:nvSpPr>
        <p:spPr/>
        <p:txBody>
          <a:bodyPr/>
          <a:lstStyle/>
          <a:p>
            <a:r>
              <a:rPr lang="en-GB" dirty="0"/>
              <a:t>SHNS5006</a:t>
            </a:r>
          </a:p>
          <a:p>
            <a:r>
              <a:rPr lang="en-GB" dirty="0"/>
              <a:t>PUBLIC HEALTH</a:t>
            </a:r>
          </a:p>
          <a:p>
            <a:r>
              <a:rPr lang="en-GB" dirty="0"/>
              <a:t>COMMUNICABLE DISEASES</a:t>
            </a:r>
          </a:p>
          <a:p>
            <a:r>
              <a:rPr lang="en-GB" dirty="0"/>
              <a:t>INFLUENZA</a:t>
            </a:r>
          </a:p>
        </p:txBody>
      </p:sp>
    </p:spTree>
    <p:extLst>
      <p:ext uri="{BB962C8B-B14F-4D97-AF65-F5344CB8AC3E}">
        <p14:creationId xmlns:p14="http://schemas.microsoft.com/office/powerpoint/2010/main" val="3452153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Influenza: Commonly known as flu</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4212" y="1658679"/>
            <a:ext cx="6205685" cy="2921668"/>
          </a:xfrm>
        </p:spPr>
      </p:pic>
      <p:sp>
        <p:nvSpPr>
          <p:cNvPr id="4" name="Text Placeholder 3"/>
          <p:cNvSpPr>
            <a:spLocks noGrp="1"/>
          </p:cNvSpPr>
          <p:nvPr>
            <p:ph type="body" sz="half" idx="2"/>
          </p:nvPr>
        </p:nvSpPr>
        <p:spPr/>
        <p:txBody>
          <a:bodyPr/>
          <a:lstStyle/>
          <a:p>
            <a:r>
              <a:rPr lang="en-GB" dirty="0"/>
              <a:t>WHAT IS FLU?</a:t>
            </a:r>
          </a:p>
          <a:p>
            <a:pPr marL="285750" indent="-285750">
              <a:buFont typeface="Wingdings" panose="05000000000000000000" pitchFamily="2" charset="2"/>
              <a:buChar char="§"/>
            </a:pPr>
            <a:r>
              <a:rPr lang="en-GB" dirty="0"/>
              <a:t>Flu is  respiratory illness that is contagious. Flu is caused by an influenza virus that affects the throat, nose and occasionally the lungs (</a:t>
            </a:r>
            <a:r>
              <a:rPr lang="en-GB" dirty="0" err="1"/>
              <a:t>Higuera</a:t>
            </a:r>
            <a:r>
              <a:rPr lang="en-GB" dirty="0"/>
              <a:t>, 2017). </a:t>
            </a:r>
          </a:p>
        </p:txBody>
      </p:sp>
      <p:sp>
        <p:nvSpPr>
          <p:cNvPr id="7" name="TextBox 6"/>
          <p:cNvSpPr txBox="1"/>
          <p:nvPr/>
        </p:nvSpPr>
        <p:spPr>
          <a:xfrm>
            <a:off x="818707" y="5029200"/>
            <a:ext cx="6071190" cy="438582"/>
          </a:xfrm>
          <a:prstGeom prst="rect">
            <a:avLst/>
          </a:prstGeom>
          <a:noFill/>
        </p:spPr>
        <p:txBody>
          <a:bodyPr wrap="square" rtlCol="0">
            <a:spAutoFit/>
          </a:bodyPr>
          <a:lstStyle/>
          <a:p>
            <a:pPr fontAlgn="base"/>
            <a:r>
              <a:rPr lang="en-GB" sz="1200" dirty="0">
                <a:solidFill>
                  <a:schemeClr val="bg1"/>
                </a:solidFill>
              </a:rPr>
              <a:t>High-Speed Images Freeze the Sneeze and Help Explain the Spread of Germs</a:t>
            </a:r>
          </a:p>
          <a:p>
            <a:pPr fontAlgn="base"/>
            <a:r>
              <a:rPr lang="en-GB" sz="1050" dirty="0" err="1"/>
              <a:t>Mahony</a:t>
            </a:r>
            <a:r>
              <a:rPr lang="en-GB" sz="1050" dirty="0"/>
              <a:t>, G (2016)</a:t>
            </a:r>
          </a:p>
        </p:txBody>
      </p:sp>
    </p:spTree>
    <p:extLst>
      <p:ext uri="{BB962C8B-B14F-4D97-AF65-F5344CB8AC3E}">
        <p14:creationId xmlns:p14="http://schemas.microsoft.com/office/powerpoint/2010/main" val="1436562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156791"/>
            <a:ext cx="8534400" cy="837608"/>
          </a:xfrm>
        </p:spPr>
        <p:txBody>
          <a:bodyPr>
            <a:normAutofit/>
          </a:bodyPr>
          <a:lstStyle/>
          <a:p>
            <a:r>
              <a:rPr lang="en-GB" sz="2400" dirty="0"/>
              <a:t>A brief look at the history of influenza and vaccine development</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684213" y="844806"/>
            <a:ext cx="4937125" cy="329672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776177" y="4487332"/>
            <a:ext cx="4845161" cy="646331"/>
          </a:xfrm>
          <a:prstGeom prst="rect">
            <a:avLst/>
          </a:prstGeom>
          <a:noFill/>
        </p:spPr>
        <p:txBody>
          <a:bodyPr wrap="square" rtlCol="0">
            <a:spAutoFit/>
          </a:bodyPr>
          <a:lstStyle/>
          <a:p>
            <a:r>
              <a:rPr lang="en-GB" dirty="0"/>
              <a:t> </a:t>
            </a:r>
            <a:r>
              <a:rPr lang="en-GB" sz="1400" dirty="0"/>
              <a:t>1918 SPANISH FLU EPIDEMIC (Kelly, 2018)</a:t>
            </a:r>
          </a:p>
          <a:p>
            <a:endParaRPr lang="en-GB" dirty="0"/>
          </a:p>
        </p:txBody>
      </p:sp>
      <p:sp>
        <p:nvSpPr>
          <p:cNvPr id="3" name="Content Placeholder 2"/>
          <p:cNvSpPr>
            <a:spLocks noGrp="1"/>
          </p:cNvSpPr>
          <p:nvPr>
            <p:ph sz="half" idx="2"/>
          </p:nvPr>
        </p:nvSpPr>
        <p:spPr/>
        <p:txBody>
          <a:bodyPr>
            <a:normAutofit fontScale="77500" lnSpcReduction="20000"/>
          </a:bodyPr>
          <a:lstStyle/>
          <a:p>
            <a:r>
              <a:rPr lang="en-GB" dirty="0"/>
              <a:t>No other epidemic has claimed as many lives as the Spanish Influenza epidemic in 1918-1919.</a:t>
            </a:r>
          </a:p>
          <a:p>
            <a:r>
              <a:rPr lang="en-GB" dirty="0"/>
              <a:t> Worldwide, as many as 40 million people died </a:t>
            </a:r>
          </a:p>
          <a:p>
            <a:r>
              <a:rPr lang="en-GB" dirty="0"/>
              <a:t>In 1918 influenza had neither treatment nor an effective vaccine. </a:t>
            </a:r>
          </a:p>
          <a:p>
            <a:r>
              <a:rPr lang="en-GB" dirty="0"/>
              <a:t>Most experts at the time thought that a bacterium caused influenza, rather than a virus. </a:t>
            </a:r>
          </a:p>
          <a:p>
            <a:r>
              <a:rPr lang="en-GB" dirty="0"/>
              <a:t>Although vaccines existed for several other diseases, and a few useless and possibly harmful anti-flu vaccines  an effective influenza vaccine was decades away (Unknown, 2018).</a:t>
            </a:r>
          </a:p>
        </p:txBody>
      </p:sp>
    </p:spTree>
    <p:extLst>
      <p:ext uri="{BB962C8B-B14F-4D97-AF65-F5344CB8AC3E}">
        <p14:creationId xmlns:p14="http://schemas.microsoft.com/office/powerpoint/2010/main" val="3244998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6F9CBE8-113F-4289-87ED-85C798FEBB4F}"/>
              </a:ext>
            </a:extLst>
          </p:cNvPr>
          <p:cNvSpPr>
            <a:spLocks noGrp="1"/>
          </p:cNvSpPr>
          <p:nvPr>
            <p:ph sz="half" idx="2"/>
          </p:nvPr>
        </p:nvSpPr>
        <p:spPr>
          <a:xfrm>
            <a:off x="9186203" y="549783"/>
            <a:ext cx="2788054" cy="3615266"/>
          </a:xfrm>
        </p:spPr>
        <p:txBody>
          <a:bodyPr>
            <a:normAutofit fontScale="85000" lnSpcReduction="10000"/>
          </a:bodyPr>
          <a:lstStyle/>
          <a:p>
            <a:pPr marL="0" indent="0">
              <a:buNone/>
            </a:pPr>
            <a:r>
              <a:rPr lang="en-GB" b="1" dirty="0"/>
              <a:t>Past century has witnessed three major pandemics of influenza in (1918,1957 and 1968-9)</a:t>
            </a:r>
          </a:p>
          <a:p>
            <a:pPr>
              <a:lnSpc>
                <a:spcPct val="107000"/>
              </a:lnSpc>
              <a:spcAft>
                <a:spcPts val="800"/>
              </a:spcAft>
            </a:pPr>
            <a:r>
              <a:rPr lang="en-GB" b="1" dirty="0"/>
              <a:t>At its peak in 1918 an estimated 500 million people (1/3 of the worlds population became infected with this virus</a:t>
            </a:r>
            <a:r>
              <a:rPr lang="en-GB" dirty="0">
                <a:latin typeface="Arial" panose="020B0604020202020204" pitchFamily="34" charset="0"/>
                <a:ea typeface="Calibri" panose="020F0502020204030204" pitchFamily="34" charset="0"/>
                <a:cs typeface="Times New Roman" panose="02020603050405020304" pitchFamily="18" charset="0"/>
              </a:rPr>
              <a:t>(Diseases, 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b="1"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15644" y="209948"/>
            <a:ext cx="7918866" cy="6438104"/>
          </a:xfrm>
        </p:spPr>
      </p:pic>
      <p:sp>
        <p:nvSpPr>
          <p:cNvPr id="2" name="Title 1">
            <a:extLst>
              <a:ext uri="{FF2B5EF4-FFF2-40B4-BE49-F238E27FC236}">
                <a16:creationId xmlns:a16="http://schemas.microsoft.com/office/drawing/2014/main" id="{54A9AB17-667B-4C92-814B-DD1BDA2ACE20}"/>
              </a:ext>
            </a:extLst>
          </p:cNvPr>
          <p:cNvSpPr>
            <a:spLocks noGrp="1"/>
          </p:cNvSpPr>
          <p:nvPr>
            <p:ph type="title"/>
          </p:nvPr>
        </p:nvSpPr>
        <p:spPr>
          <a:xfrm>
            <a:off x="5359791" y="6114555"/>
            <a:ext cx="6832209" cy="743445"/>
          </a:xfrm>
        </p:spPr>
        <p:txBody>
          <a:bodyPr>
            <a:normAutofit/>
          </a:bodyPr>
          <a:lstStyle/>
          <a:p>
            <a:r>
              <a:rPr lang="en-GB" sz="1600" dirty="0">
                <a:solidFill>
                  <a:schemeClr val="bg1"/>
                </a:solidFill>
              </a:rPr>
              <a:t>Significant dates in human influenza history (Harris, 2011)</a:t>
            </a:r>
          </a:p>
        </p:txBody>
      </p:sp>
    </p:spTree>
    <p:extLst>
      <p:ext uri="{BB962C8B-B14F-4D97-AF65-F5344CB8AC3E}">
        <p14:creationId xmlns:p14="http://schemas.microsoft.com/office/powerpoint/2010/main" val="3909351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956" y="288164"/>
            <a:ext cx="5635943" cy="4482140"/>
          </a:xfrm>
          <a:prstGeom prst="rect">
            <a:avLst/>
          </a:prstGeom>
        </p:spPr>
      </p:pic>
      <p:sp>
        <p:nvSpPr>
          <p:cNvPr id="3" name="TextBox 2"/>
          <p:cNvSpPr txBox="1"/>
          <p:nvPr/>
        </p:nvSpPr>
        <p:spPr>
          <a:xfrm>
            <a:off x="538956" y="4858439"/>
            <a:ext cx="3537285" cy="276999"/>
          </a:xfrm>
          <a:prstGeom prst="rect">
            <a:avLst/>
          </a:prstGeom>
          <a:noFill/>
        </p:spPr>
        <p:txBody>
          <a:bodyPr wrap="square" rtlCol="0">
            <a:spAutoFit/>
          </a:bodyPr>
          <a:lstStyle/>
          <a:p>
            <a:r>
              <a:rPr lang="en-GB" sz="1200" dirty="0"/>
              <a:t>Flu Pandemics fact and figures (BBC, 2009)</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08009" y="338484"/>
            <a:ext cx="4859701" cy="2812340"/>
          </a:xfrm>
          <a:prstGeom prst="rect">
            <a:avLst/>
          </a:prstGeom>
        </p:spPr>
      </p:pic>
      <p:sp>
        <p:nvSpPr>
          <p:cNvPr id="6" name="Rectangle 5"/>
          <p:cNvSpPr/>
          <p:nvPr/>
        </p:nvSpPr>
        <p:spPr>
          <a:xfrm>
            <a:off x="9745399" y="3150824"/>
            <a:ext cx="1822311" cy="646331"/>
          </a:xfrm>
          <a:prstGeom prst="rect">
            <a:avLst/>
          </a:prstGeom>
        </p:spPr>
        <p:txBody>
          <a:bodyPr wrap="square">
            <a:spAutoFit/>
          </a:bodyPr>
          <a:lstStyle/>
          <a:p>
            <a:r>
              <a:rPr lang="en-GB" sz="1200" dirty="0"/>
              <a:t>Flu Pandemics fact and figures (BBC, 2009</a:t>
            </a:r>
          </a:p>
        </p:txBody>
      </p:sp>
      <p:sp>
        <p:nvSpPr>
          <p:cNvPr id="7" name="TextBox 6"/>
          <p:cNvSpPr txBox="1"/>
          <p:nvPr/>
        </p:nvSpPr>
        <p:spPr>
          <a:xfrm>
            <a:off x="6708009" y="3899971"/>
            <a:ext cx="5002921" cy="1600438"/>
          </a:xfrm>
          <a:prstGeom prst="rect">
            <a:avLst/>
          </a:prstGeom>
          <a:noFill/>
        </p:spPr>
        <p:txBody>
          <a:bodyPr wrap="square" rtlCol="0">
            <a:spAutoFit/>
          </a:bodyPr>
          <a:lstStyle/>
          <a:p>
            <a:r>
              <a:rPr lang="en-GB" sz="1400" dirty="0"/>
              <a:t>The Health Protection Agency says figures for England suggest the number of people going to their GP with flu-like symptoms has now exceeded the seasonal average.</a:t>
            </a:r>
          </a:p>
          <a:p>
            <a:r>
              <a:rPr lang="en-GB" sz="1400" dirty="0"/>
              <a:t>But figures are still well below the winter peak in 1999 when a particularly virulent strain of "Sydney" flu caused thousands of deaths.</a:t>
            </a:r>
          </a:p>
        </p:txBody>
      </p:sp>
    </p:spTree>
    <p:extLst>
      <p:ext uri="{BB962C8B-B14F-4D97-AF65-F5344CB8AC3E}">
        <p14:creationId xmlns:p14="http://schemas.microsoft.com/office/powerpoint/2010/main" val="2726947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91" y="2138340"/>
            <a:ext cx="7978285" cy="3815070"/>
          </a:xfrm>
          <a:prstGeom prst="rect">
            <a:avLst/>
          </a:prstGeom>
        </p:spPr>
      </p:pic>
      <p:sp>
        <p:nvSpPr>
          <p:cNvPr id="3" name="TextBox 2"/>
          <p:cNvSpPr txBox="1"/>
          <p:nvPr/>
        </p:nvSpPr>
        <p:spPr>
          <a:xfrm>
            <a:off x="1938969" y="5343181"/>
            <a:ext cx="8218583" cy="980501"/>
          </a:xfrm>
          <a:prstGeom prst="rect">
            <a:avLst/>
          </a:prstGeom>
          <a:noFill/>
        </p:spPr>
        <p:txBody>
          <a:bodyPr wrap="square" rtlCol="0">
            <a:spAutoFit/>
          </a:bodyPr>
          <a:lstStyle/>
          <a:p>
            <a:endParaRPr lang="en-GB" dirty="0"/>
          </a:p>
        </p:txBody>
      </p:sp>
      <p:sp>
        <p:nvSpPr>
          <p:cNvPr id="4" name="TextBox 3"/>
          <p:cNvSpPr txBox="1"/>
          <p:nvPr/>
        </p:nvSpPr>
        <p:spPr>
          <a:xfrm>
            <a:off x="6786390" y="661012"/>
            <a:ext cx="4726237" cy="1661993"/>
          </a:xfrm>
          <a:prstGeom prst="rect">
            <a:avLst/>
          </a:prstGeom>
          <a:noFill/>
        </p:spPr>
        <p:txBody>
          <a:bodyPr wrap="square" rtlCol="0">
            <a:spAutoFit/>
          </a:bodyPr>
          <a:lstStyle/>
          <a:p>
            <a:r>
              <a:rPr lang="en-GB" dirty="0"/>
              <a:t>Flu vaccines are nasal sprays or injections</a:t>
            </a:r>
          </a:p>
          <a:p>
            <a:r>
              <a:rPr lang="en-GB" dirty="0"/>
              <a:t>The nasal spray is a live virus </a:t>
            </a:r>
          </a:p>
          <a:p>
            <a:r>
              <a:rPr lang="en-GB" dirty="0"/>
              <a:t>The injection is a dead virus</a:t>
            </a:r>
          </a:p>
          <a:p>
            <a:r>
              <a:rPr lang="en-GB" sz="1200" dirty="0"/>
              <a:t>(Davis, 2018)</a:t>
            </a:r>
          </a:p>
          <a:p>
            <a:endParaRPr lang="en-GB" dirty="0"/>
          </a:p>
        </p:txBody>
      </p:sp>
      <p:sp>
        <p:nvSpPr>
          <p:cNvPr id="5" name="TextBox 4"/>
          <p:cNvSpPr txBox="1"/>
          <p:nvPr/>
        </p:nvSpPr>
        <p:spPr>
          <a:xfrm>
            <a:off x="815248" y="3514381"/>
            <a:ext cx="10895682" cy="2809301"/>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822296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THESE ARE THE COMMON SYMPTOMS AND EARLY SIGNS</a:t>
            </a:r>
          </a:p>
        </p:txBody>
      </p:sp>
      <p:sp>
        <p:nvSpPr>
          <p:cNvPr id="3" name="Content Placeholder 2"/>
          <p:cNvSpPr>
            <a:spLocks noGrp="1"/>
          </p:cNvSpPr>
          <p:nvPr>
            <p:ph sz="half" idx="1"/>
          </p:nvPr>
        </p:nvSpPr>
        <p:spPr/>
        <p:txBody>
          <a:bodyPr>
            <a:normAutofit fontScale="92500" lnSpcReduction="20000"/>
          </a:bodyPr>
          <a:lstStyle/>
          <a:p>
            <a:pPr>
              <a:buFont typeface="Wingdings" panose="05000000000000000000" pitchFamily="2" charset="2"/>
              <a:buChar char="§"/>
            </a:pPr>
            <a:r>
              <a:rPr lang="en-GB" dirty="0"/>
              <a:t>SORE THROAT</a:t>
            </a:r>
          </a:p>
          <a:p>
            <a:pPr>
              <a:buFont typeface="Wingdings" panose="05000000000000000000" pitchFamily="2" charset="2"/>
              <a:buChar char="§"/>
            </a:pPr>
            <a:r>
              <a:rPr lang="en-GB" dirty="0"/>
              <a:t>STUFFY OR RUNNY NOSE</a:t>
            </a:r>
          </a:p>
          <a:p>
            <a:pPr>
              <a:buFont typeface="Wingdings" panose="05000000000000000000" pitchFamily="2" charset="2"/>
              <a:buChar char="§"/>
            </a:pPr>
            <a:r>
              <a:rPr lang="en-GB" dirty="0"/>
              <a:t>HEADACHE</a:t>
            </a:r>
          </a:p>
          <a:p>
            <a:pPr>
              <a:buFont typeface="Wingdings" panose="05000000000000000000" pitchFamily="2" charset="2"/>
              <a:buChar char="§"/>
            </a:pPr>
            <a:r>
              <a:rPr lang="en-GB" dirty="0"/>
              <a:t>BODY ACHES</a:t>
            </a:r>
          </a:p>
          <a:p>
            <a:pPr>
              <a:buFont typeface="Wingdings" panose="05000000000000000000" pitchFamily="2" charset="2"/>
              <a:buChar char="§"/>
            </a:pPr>
            <a:r>
              <a:rPr lang="en-GB" dirty="0"/>
              <a:t>FEVER ( A TEMPERATURE OF 38*C +)</a:t>
            </a:r>
          </a:p>
          <a:p>
            <a:pPr>
              <a:buFont typeface="Wingdings" panose="05000000000000000000" pitchFamily="2" charset="2"/>
              <a:buChar char="§"/>
            </a:pPr>
            <a:r>
              <a:rPr lang="en-GB" dirty="0"/>
              <a:t>TIREDNESS</a:t>
            </a:r>
          </a:p>
          <a:p>
            <a:pPr>
              <a:buFont typeface="Wingdings" panose="05000000000000000000" pitchFamily="2" charset="2"/>
              <a:buChar char="§"/>
            </a:pPr>
            <a:r>
              <a:rPr lang="en-GB" dirty="0"/>
              <a:t>CHILLS</a:t>
            </a:r>
          </a:p>
          <a:p>
            <a:pPr>
              <a:buFont typeface="Wingdings" panose="05000000000000000000" pitchFamily="2" charset="2"/>
              <a:buChar char="§"/>
            </a:pPr>
            <a:r>
              <a:rPr lang="en-GB" dirty="0"/>
              <a:t>COUGH</a:t>
            </a:r>
          </a:p>
          <a:p>
            <a:pPr>
              <a:buFont typeface="Wingdings" panose="05000000000000000000" pitchFamily="2" charset="2"/>
              <a:buChar char="§"/>
            </a:pPr>
            <a:r>
              <a:rPr lang="en-GB" dirty="0"/>
              <a:t>OCCASIONALLY DIARRHEA AND VOMITING</a:t>
            </a:r>
          </a:p>
        </p:txBody>
      </p:sp>
      <p:sp>
        <p:nvSpPr>
          <p:cNvPr id="4" name="Content Placeholder 3"/>
          <p:cNvSpPr>
            <a:spLocks noGrp="1"/>
          </p:cNvSpPr>
          <p:nvPr>
            <p:ph sz="half" idx="2"/>
          </p:nvPr>
        </p:nvSpPr>
        <p:spPr/>
        <p:txBody>
          <a:bodyPr>
            <a:normAutofit fontScale="92500" lnSpcReduction="20000"/>
          </a:bodyPr>
          <a:lstStyle/>
          <a:p>
            <a:pPr marL="0" indent="0">
              <a:buNone/>
            </a:pPr>
            <a:r>
              <a:rPr lang="en-GB" sz="2200" b="1" dirty="0"/>
              <a:t>THERE ARE ALSO SOME SYMPTOMS THAT ARE UNIQUE TO CHILDREN.</a:t>
            </a:r>
          </a:p>
          <a:p>
            <a:r>
              <a:rPr lang="en-GB" dirty="0"/>
              <a:t>STARTS ABRUPTLY</a:t>
            </a:r>
          </a:p>
          <a:p>
            <a:r>
              <a:rPr lang="en-GB" dirty="0"/>
              <a:t>DECREASED APPETITE</a:t>
            </a:r>
          </a:p>
          <a:p>
            <a:r>
              <a:rPr lang="en-GB" dirty="0"/>
              <a:t>EARACHE – MAY BE ONE OR BOTH EARS</a:t>
            </a:r>
          </a:p>
        </p:txBody>
      </p:sp>
    </p:spTree>
    <p:extLst>
      <p:ext uri="{BB962C8B-B14F-4D97-AF65-F5344CB8AC3E}">
        <p14:creationId xmlns:p14="http://schemas.microsoft.com/office/powerpoint/2010/main" val="1746503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CHILDREN MAY HAVE OTHER SYMPTOMS THAT REQUIRE MEDICAL HELP – THESE COULD BE:-</a:t>
            </a:r>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26119" r="26119"/>
          <a:stretch>
            <a:fillRect/>
          </a:stretch>
        </p:blipFill>
        <p:spPr/>
      </p:pic>
      <p:sp>
        <p:nvSpPr>
          <p:cNvPr id="4" name="Text Placeholder 3"/>
          <p:cNvSpPr>
            <a:spLocks noGrp="1"/>
          </p:cNvSpPr>
          <p:nvPr>
            <p:ph type="body" sz="half" idx="2"/>
          </p:nvPr>
        </p:nvSpPr>
        <p:spPr/>
        <p:txBody>
          <a:bodyPr>
            <a:normAutofit lnSpcReduction="10000"/>
          </a:bodyPr>
          <a:lstStyle/>
          <a:p>
            <a:pPr marL="285750" indent="-285750">
              <a:buFont typeface="Wingdings" panose="05000000000000000000" pitchFamily="2" charset="2"/>
              <a:buChar char="ü"/>
            </a:pPr>
            <a:r>
              <a:rPr lang="en-GB" dirty="0"/>
              <a:t>DIFFICULTY URINATING</a:t>
            </a:r>
          </a:p>
          <a:p>
            <a:pPr marL="285750" indent="-285750">
              <a:buFont typeface="Wingdings" panose="05000000000000000000" pitchFamily="2" charset="2"/>
              <a:buChar char="ü"/>
            </a:pPr>
            <a:r>
              <a:rPr lang="en-GB" dirty="0"/>
              <a:t>FEVER AND A RASH</a:t>
            </a:r>
          </a:p>
          <a:p>
            <a:pPr marL="285750" indent="-285750">
              <a:buFont typeface="Wingdings" panose="05000000000000000000" pitchFamily="2" charset="2"/>
              <a:buChar char="ü"/>
            </a:pPr>
            <a:r>
              <a:rPr lang="en-GB" dirty="0"/>
              <a:t>NOT DRINKING </a:t>
            </a:r>
          </a:p>
          <a:p>
            <a:pPr marL="285750" indent="-285750">
              <a:buFont typeface="Wingdings" panose="05000000000000000000" pitchFamily="2" charset="2"/>
              <a:buChar char="ü"/>
            </a:pPr>
            <a:r>
              <a:rPr lang="en-GB" dirty="0"/>
              <a:t>DIFFICULTY IN WAKING, NOT INTERACTING</a:t>
            </a:r>
          </a:p>
          <a:p>
            <a:pPr marL="285750" indent="-285750">
              <a:buFont typeface="Wingdings" panose="05000000000000000000" pitchFamily="2" charset="2"/>
              <a:buChar char="ü"/>
            </a:pPr>
            <a:r>
              <a:rPr lang="en-GB" dirty="0"/>
              <a:t>CRYING BUT THERE ARE NO TEARS</a:t>
            </a:r>
          </a:p>
          <a:p>
            <a:pPr marL="285750" indent="-285750">
              <a:buFont typeface="Wingdings" panose="05000000000000000000" pitchFamily="2" charset="2"/>
              <a:buChar char="ü"/>
            </a:pPr>
            <a:endParaRPr lang="en-GB" dirty="0"/>
          </a:p>
        </p:txBody>
      </p:sp>
      <p:sp>
        <p:nvSpPr>
          <p:cNvPr id="6" name="TextBox 5"/>
          <p:cNvSpPr txBox="1"/>
          <p:nvPr/>
        </p:nvSpPr>
        <p:spPr>
          <a:xfrm>
            <a:off x="989012" y="5709684"/>
            <a:ext cx="3359704" cy="276999"/>
          </a:xfrm>
          <a:prstGeom prst="rect">
            <a:avLst/>
          </a:prstGeom>
          <a:noFill/>
        </p:spPr>
        <p:txBody>
          <a:bodyPr wrap="square" rtlCol="0">
            <a:spAutoFit/>
          </a:bodyPr>
          <a:lstStyle/>
          <a:p>
            <a:r>
              <a:rPr lang="en-GB" sz="1200" dirty="0"/>
              <a:t>CHILD WITH FLU (Wheeler, 2010)</a:t>
            </a:r>
          </a:p>
        </p:txBody>
      </p:sp>
    </p:spTree>
    <p:extLst>
      <p:ext uri="{BB962C8B-B14F-4D97-AF65-F5344CB8AC3E}">
        <p14:creationId xmlns:p14="http://schemas.microsoft.com/office/powerpoint/2010/main" val="811518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947CE16C-5673-472E-BC46-7DDA200B6003}"/>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61182" y="182880"/>
            <a:ext cx="5725550" cy="6372665"/>
          </a:xfrm>
        </p:spPr>
      </p:pic>
      <p:sp>
        <p:nvSpPr>
          <p:cNvPr id="6" name="Text Placeholder 5">
            <a:extLst>
              <a:ext uri="{FF2B5EF4-FFF2-40B4-BE49-F238E27FC236}">
                <a16:creationId xmlns:a16="http://schemas.microsoft.com/office/drawing/2014/main" id="{8FCFAC9F-575F-461C-A60B-6DC4863BA8B9}"/>
              </a:ext>
            </a:extLst>
          </p:cNvPr>
          <p:cNvSpPr>
            <a:spLocks noGrp="1"/>
          </p:cNvSpPr>
          <p:nvPr>
            <p:ph type="body" sz="half" idx="2"/>
          </p:nvPr>
        </p:nvSpPr>
        <p:spPr/>
        <p:txBody>
          <a:bodyPr/>
          <a:lstStyle/>
          <a:p>
            <a:r>
              <a:rPr lang="en-GB" dirty="0"/>
              <a:t>These are other areas of the body that could be affected by Influenza </a:t>
            </a:r>
          </a:p>
        </p:txBody>
      </p:sp>
      <p:sp>
        <p:nvSpPr>
          <p:cNvPr id="9" name="TextBox 8">
            <a:extLst>
              <a:ext uri="{FF2B5EF4-FFF2-40B4-BE49-F238E27FC236}">
                <a16:creationId xmlns:a16="http://schemas.microsoft.com/office/drawing/2014/main" id="{63E4C3E6-4F08-4C80-85D8-EC2908680C44}"/>
              </a:ext>
            </a:extLst>
          </p:cNvPr>
          <p:cNvSpPr txBox="1"/>
          <p:nvPr/>
        </p:nvSpPr>
        <p:spPr>
          <a:xfrm>
            <a:off x="1026942" y="3907614"/>
            <a:ext cx="5359790" cy="230832"/>
          </a:xfrm>
          <a:prstGeom prst="rect">
            <a:avLst/>
          </a:prstGeom>
          <a:noFill/>
        </p:spPr>
        <p:txBody>
          <a:bodyPr wrap="square" rtlCol="0">
            <a:spAutoFit/>
          </a:bodyPr>
          <a:lstStyle/>
          <a:p>
            <a:r>
              <a:rPr lang="en-GB" sz="900">
                <a:hlinkClick r:id="rId3" tooltip="https://www.bmj.com/content/355/bmj.i6258"/>
              </a:rPr>
              <a:t>This Photo</a:t>
            </a:r>
            <a:r>
              <a:rPr lang="en-GB" sz="900"/>
              <a:t> by Unknown Author is licensed under </a:t>
            </a:r>
            <a:r>
              <a:rPr lang="en-GB" sz="900">
                <a:hlinkClick r:id="rId4" tooltip="https://creativecommons.org/licenses/by-nc/3.0/"/>
              </a:rPr>
              <a:t>CC BY-NC</a:t>
            </a:r>
            <a:endParaRPr lang="en-GB" sz="900"/>
          </a:p>
        </p:txBody>
      </p:sp>
      <p:sp>
        <p:nvSpPr>
          <p:cNvPr id="11" name="Title 10">
            <a:extLst>
              <a:ext uri="{FF2B5EF4-FFF2-40B4-BE49-F238E27FC236}">
                <a16:creationId xmlns:a16="http://schemas.microsoft.com/office/drawing/2014/main" id="{82F88E03-6219-4798-BD94-8CFFC880D2D7}"/>
              </a:ext>
            </a:extLst>
          </p:cNvPr>
          <p:cNvSpPr>
            <a:spLocks noGrp="1"/>
          </p:cNvSpPr>
          <p:nvPr>
            <p:ph type="title"/>
          </p:nvPr>
        </p:nvSpPr>
        <p:spPr/>
        <p:txBody>
          <a:bodyPr/>
          <a:lstStyle/>
          <a:p>
            <a:r>
              <a:rPr lang="en-GB"/>
              <a:t>symptoms</a:t>
            </a:r>
          </a:p>
        </p:txBody>
      </p:sp>
    </p:spTree>
    <p:extLst>
      <p:ext uri="{BB962C8B-B14F-4D97-AF65-F5344CB8AC3E}">
        <p14:creationId xmlns:p14="http://schemas.microsoft.com/office/powerpoint/2010/main" val="3673797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200" name="Straight Connector 199">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2" name="Straight Connector 201">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4" name="Straight Connector 203">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6" name="Straight Connector 205">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8" name="Straight Connector 207">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210" name="Rectangle 209">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17974" y="1491175"/>
            <a:ext cx="3620808" cy="2221251"/>
          </a:xfrm>
        </p:spPr>
        <p:txBody>
          <a:bodyPr vert="horz" lIns="91440" tIns="45720" rIns="91440" bIns="45720" rtlCol="0" anchor="b">
            <a:normAutofit fontScale="90000"/>
          </a:bodyPr>
          <a:lstStyle/>
          <a:p>
            <a:r>
              <a:rPr lang="en-US" sz="4800" dirty="0"/>
              <a:t>PREVENTION AND AVOIDANCE</a:t>
            </a:r>
          </a:p>
        </p:txBody>
      </p:sp>
      <p:pic>
        <p:nvPicPr>
          <p:cNvPr id="22" name="Picture Placeholder 8">
            <a:extLst>
              <a:ext uri="{FF2B5EF4-FFF2-40B4-BE49-F238E27FC236}">
                <a16:creationId xmlns:a16="http://schemas.microsoft.com/office/drawing/2014/main" id="{000C5A23-644A-47ED-B3A3-2876556619A4}"/>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l="5094" r="7565" b="1"/>
          <a:stretch/>
        </p:blipFill>
        <p:spPr>
          <a:xfrm>
            <a:off x="334178" y="159500"/>
            <a:ext cx="6921547" cy="5903674"/>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212" name="Group 211">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13" name="Straight Connector 212">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4" name="Straight Connector 213">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5" name="Straight Connector 214">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6" name="Straight Connector 215">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7" name="Straight Connector 216">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7" name="TextBox 6">
            <a:extLst>
              <a:ext uri="{FF2B5EF4-FFF2-40B4-BE49-F238E27FC236}">
                <a16:creationId xmlns:a16="http://schemas.microsoft.com/office/drawing/2014/main" id="{F2AD855F-4D16-49B9-B5CC-454452AC3F50}"/>
              </a:ext>
            </a:extLst>
          </p:cNvPr>
          <p:cNvSpPr txBox="1"/>
          <p:nvPr/>
        </p:nvSpPr>
        <p:spPr>
          <a:xfrm flipH="1">
            <a:off x="12191999" y="6870700"/>
            <a:ext cx="45719" cy="3323987"/>
          </a:xfrm>
          <a:prstGeom prst="rect">
            <a:avLst/>
          </a:prstGeom>
          <a:solidFill>
            <a:srgbClr val="000000"/>
          </a:solidFill>
        </p:spPr>
        <p:txBody>
          <a:bodyPr wrap="square" rtlCol="0">
            <a:spAutoFit/>
          </a:bodyPr>
          <a:lstStyle/>
          <a:p>
            <a:pPr algn="r">
              <a:spcAft>
                <a:spcPts val="600"/>
              </a:spcAft>
            </a:pPr>
            <a:r>
              <a:rPr lang="en-GB" sz="700" dirty="0">
                <a:solidFill>
                  <a:srgbClr val="FFFFFF"/>
                </a:solidFill>
              </a:rPr>
              <a:t>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10" name="TextBox 9">
            <a:extLst>
              <a:ext uri="{FF2B5EF4-FFF2-40B4-BE49-F238E27FC236}">
                <a16:creationId xmlns:a16="http://schemas.microsoft.com/office/drawing/2014/main" id="{17DBCE58-BD67-46E8-A586-044669B15DAA}"/>
              </a:ext>
            </a:extLst>
          </p:cNvPr>
          <p:cNvSpPr txBox="1"/>
          <p:nvPr/>
        </p:nvSpPr>
        <p:spPr>
          <a:xfrm>
            <a:off x="8228012" y="6063174"/>
            <a:ext cx="3504443"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4" tooltip="https://blogs.ubc.ca/communicatingscience2014w112/category/science-communication/">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3195625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275422"/>
            <a:ext cx="8534400" cy="5718977"/>
          </a:xfrm>
        </p:spPr>
        <p:txBody>
          <a:bodyPr>
            <a:normAutofit/>
          </a:bodyPr>
          <a:lstStyle/>
          <a:p>
            <a:r>
              <a:rPr lang="en-GB" dirty="0"/>
              <a:t>BENEFITS</a:t>
            </a:r>
            <a:br>
              <a:rPr lang="en-GB" dirty="0"/>
            </a:br>
            <a:r>
              <a:rPr lang="en-GB" dirty="0"/>
              <a:t>- LESS PEOPLE GET FLU</a:t>
            </a:r>
            <a:br>
              <a:rPr lang="en-GB" dirty="0"/>
            </a:br>
            <a:r>
              <a:rPr lang="en-GB" dirty="0"/>
              <a:t>LESS PEOPLE CONTAGIOUS</a:t>
            </a:r>
            <a:br>
              <a:rPr lang="en-GB" dirty="0"/>
            </a:br>
            <a:r>
              <a:rPr lang="en-GB" dirty="0"/>
              <a:t>NOT BLOCKING BEDS</a:t>
            </a:r>
            <a:br>
              <a:rPr lang="en-GB" dirty="0"/>
            </a:br>
            <a:r>
              <a:rPr lang="en-GB" dirty="0"/>
              <a:t>NO TIME OFF WORK</a:t>
            </a:r>
            <a:br>
              <a:rPr lang="en-GB" dirty="0"/>
            </a:br>
            <a:r>
              <a:rPr lang="en-GB" dirty="0"/>
              <a:t>LESS DEATHS  </a:t>
            </a:r>
            <a:br>
              <a:rPr lang="en-GB" dirty="0"/>
            </a:br>
            <a:br>
              <a:rPr lang="en-GB" dirty="0"/>
            </a:br>
            <a:br>
              <a:rPr lang="en-GB" dirty="0"/>
            </a:br>
            <a:endParaRPr lang="en-GB" dirty="0"/>
          </a:p>
        </p:txBody>
      </p:sp>
    </p:spTree>
    <p:extLst>
      <p:ext uri="{BB962C8B-B14F-4D97-AF65-F5344CB8AC3E}">
        <p14:creationId xmlns:p14="http://schemas.microsoft.com/office/powerpoint/2010/main" val="2681992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A212F8F-D812-4A16-BE82-F3500DE32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Snip Diagonal Corner Rectangle 24">
            <a:extLst>
              <a:ext uri="{FF2B5EF4-FFF2-40B4-BE49-F238E27FC236}">
                <a16:creationId xmlns:a16="http://schemas.microsoft.com/office/drawing/2014/main" id="{D2CF1D1B-04ED-443D-A9FE-68BF8859B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229" y="620722"/>
            <a:ext cx="10935543"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FLU in Wales">
            <a:extLst>
              <a:ext uri="{FF2B5EF4-FFF2-40B4-BE49-F238E27FC236}">
                <a16:creationId xmlns:a16="http://schemas.microsoft.com/office/drawing/2014/main" id="{34938D31-946E-4803-894A-230AC028EF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0624" y="-309932"/>
            <a:ext cx="10759284" cy="6052097"/>
          </a:xfrm>
          <a:custGeom>
            <a:avLst/>
            <a:gdLst>
              <a:gd name="connsiteX0" fmla="*/ 497480 w 10607040"/>
              <a:gd name="connsiteY0" fmla="*/ 0 h 4956048"/>
              <a:gd name="connsiteX1" fmla="*/ 10607040 w 10607040"/>
              <a:gd name="connsiteY1" fmla="*/ 0 h 4956048"/>
              <a:gd name="connsiteX2" fmla="*/ 10607040 w 10607040"/>
              <a:gd name="connsiteY2" fmla="*/ 4485407 h 4956048"/>
              <a:gd name="connsiteX3" fmla="*/ 10131692 w 10607040"/>
              <a:gd name="connsiteY3" fmla="*/ 4956048 h 4956048"/>
              <a:gd name="connsiteX4" fmla="*/ 0 w 10607040"/>
              <a:gd name="connsiteY4" fmla="*/ 4956048 h 4956048"/>
              <a:gd name="connsiteX5" fmla="*/ 0 w 10607040"/>
              <a:gd name="connsiteY5" fmla="*/ 492554 h 4956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07040" h="4956048">
                <a:moveTo>
                  <a:pt x="497480" y="0"/>
                </a:moveTo>
                <a:lnTo>
                  <a:pt x="10607040" y="0"/>
                </a:lnTo>
                <a:lnTo>
                  <a:pt x="10607040" y="4485407"/>
                </a:lnTo>
                <a:lnTo>
                  <a:pt x="10131692" y="4956048"/>
                </a:lnTo>
                <a:lnTo>
                  <a:pt x="0" y="4956048"/>
                </a:lnTo>
                <a:lnTo>
                  <a:pt x="0" y="492554"/>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71103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nnual report infographic 2017-18">
            <a:extLst>
              <a:ext uri="{FF2B5EF4-FFF2-40B4-BE49-F238E27FC236}">
                <a16:creationId xmlns:a16="http://schemas.microsoft.com/office/drawing/2014/main" id="{2266F40A-A7B6-4D9D-BC69-46FF7F0E5A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9761" y="0"/>
            <a:ext cx="899948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75FB25C-4EE1-4F3A-8A9E-20803B4918EE}"/>
              </a:ext>
            </a:extLst>
          </p:cNvPr>
          <p:cNvSpPr txBox="1"/>
          <p:nvPr/>
        </p:nvSpPr>
        <p:spPr>
          <a:xfrm>
            <a:off x="6541477" y="773723"/>
            <a:ext cx="2169184" cy="369332"/>
          </a:xfrm>
          <a:prstGeom prst="rect">
            <a:avLst/>
          </a:prstGeom>
          <a:noFill/>
        </p:spPr>
        <p:txBody>
          <a:bodyPr wrap="none" rtlCol="0">
            <a:spAutoFit/>
          </a:bodyPr>
          <a:lstStyle/>
          <a:p>
            <a:r>
              <a:rPr lang="en-GB" dirty="0"/>
              <a:t>(NHS Wales, 2018)</a:t>
            </a:r>
          </a:p>
        </p:txBody>
      </p:sp>
    </p:spTree>
    <p:extLst>
      <p:ext uri="{BB962C8B-B14F-4D97-AF65-F5344CB8AC3E}">
        <p14:creationId xmlns:p14="http://schemas.microsoft.com/office/powerpoint/2010/main" val="12543865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26" name="Straight Connector 7">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9">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11">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13">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15">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31" name="Rectangle 17">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gradFill>
            <a:gsLst>
              <a:gs pos="10000">
                <a:schemeClr val="bg1">
                  <a:tint val="97000"/>
                  <a:hueMod val="92000"/>
                  <a:satMod val="169000"/>
                  <a:lumMod val="164000"/>
                </a:schemeClr>
              </a:gs>
              <a:gs pos="100000">
                <a:schemeClr val="bg1">
                  <a:shade val="96000"/>
                  <a:satMod val="120000"/>
                  <a:lumMod val="90000"/>
                </a:schemeClr>
              </a:gs>
            </a:gsLst>
            <a:lin ang="612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062DCD1-73EE-4D7E-AF40-B69BA0E38E37}"/>
              </a:ext>
            </a:extLst>
          </p:cNvPr>
          <p:cNvPicPr>
            <a:picLocks noChangeAspect="1"/>
          </p:cNvPicPr>
          <p:nvPr/>
        </p:nvPicPr>
        <p:blipFill rotWithShape="1">
          <a:blip r:embed="rId2">
            <a:alphaModFix amt="25000"/>
            <a:extLst/>
          </a:blip>
          <a:srcRect/>
          <a:stretch/>
        </p:blipFill>
        <p:spPr>
          <a:xfrm>
            <a:off x="-37826" y="58975"/>
            <a:ext cx="12191980" cy="6857990"/>
          </a:xfrm>
          <a:prstGeom prst="rect">
            <a:avLst/>
          </a:prstGeom>
        </p:spPr>
      </p:pic>
      <p:sp>
        <p:nvSpPr>
          <p:cNvPr id="3" name="TextBox 2">
            <a:extLst>
              <a:ext uri="{FF2B5EF4-FFF2-40B4-BE49-F238E27FC236}">
                <a16:creationId xmlns:a16="http://schemas.microsoft.com/office/drawing/2014/main" id="{6CED6959-8327-4F59-A978-9C7D644F0262}"/>
              </a:ext>
            </a:extLst>
          </p:cNvPr>
          <p:cNvSpPr txBox="1"/>
          <p:nvPr/>
        </p:nvSpPr>
        <p:spPr>
          <a:xfrm>
            <a:off x="684212" y="685799"/>
            <a:ext cx="8001000" cy="2971801"/>
          </a:xfrm>
          <a:prstGeom prst="rect">
            <a:avLst/>
          </a:prstGeom>
        </p:spPr>
        <p:txBody>
          <a:bodyPr vert="horz" lIns="91440" tIns="45720" rIns="91440" bIns="45720" rtlCol="0" anchor="b">
            <a:normAutofit/>
          </a:bodyPr>
          <a:lstStyle/>
          <a:p>
            <a:pPr>
              <a:spcBef>
                <a:spcPct val="0"/>
              </a:spcBef>
              <a:spcAft>
                <a:spcPts val="600"/>
              </a:spcAft>
            </a:pPr>
            <a:endParaRPr lang="en-US" sz="4800" cap="all" dirty="0">
              <a:ln w="3175" cmpd="sng">
                <a:noFill/>
              </a:ln>
              <a:latin typeface="+mj-lt"/>
              <a:ea typeface="+mj-ea"/>
              <a:cs typeface="+mj-cs"/>
            </a:endParaRPr>
          </a:p>
        </p:txBody>
      </p:sp>
      <p:grpSp>
        <p:nvGrpSpPr>
          <p:cNvPr id="20" name="Group 19">
            <a:extLst>
              <a:ext uri="{FF2B5EF4-FFF2-40B4-BE49-F238E27FC236}">
                <a16:creationId xmlns:a16="http://schemas.microsoft.com/office/drawing/2014/main" id="{EA75029C-64B9-41D0-9540-75846D4B0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9144"/>
            <a:ext cx="6080656" cy="6163733"/>
            <a:chOff x="6108170" y="8467"/>
            <a:chExt cx="6080656" cy="6163733"/>
          </a:xfrm>
        </p:grpSpPr>
        <p:cxnSp>
          <p:nvCxnSpPr>
            <p:cNvPr id="21" name="Straight Connector 20">
              <a:extLst>
                <a:ext uri="{FF2B5EF4-FFF2-40B4-BE49-F238E27FC236}">
                  <a16:creationId xmlns:a16="http://schemas.microsoft.com/office/drawing/2014/main" id="{4AF6B07A-A0CD-4593-B501-E1D50968C7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E1C2E537-D046-43E9-B78A-8D770E4C0F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CF1ED42C-32AB-4AA5-B9D5-2ADF552B03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62B69715-83DD-4F53-8564-D95D5D238D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25BC2EBE-B4C1-42F9-9914-0F430C0600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TextBox 4">
            <a:extLst>
              <a:ext uri="{FF2B5EF4-FFF2-40B4-BE49-F238E27FC236}">
                <a16:creationId xmlns:a16="http://schemas.microsoft.com/office/drawing/2014/main" id="{DCEEE56F-C9C1-4C52-BDBD-48CCC8BE2B45}"/>
              </a:ext>
            </a:extLst>
          </p:cNvPr>
          <p:cNvSpPr txBox="1"/>
          <p:nvPr/>
        </p:nvSpPr>
        <p:spPr>
          <a:xfrm>
            <a:off x="3165232" y="5697415"/>
            <a:ext cx="8001000" cy="369332"/>
          </a:xfrm>
          <a:prstGeom prst="rect">
            <a:avLst/>
          </a:prstGeom>
          <a:noFill/>
        </p:spPr>
        <p:txBody>
          <a:bodyPr wrap="square" rtlCol="0">
            <a:spAutoFit/>
          </a:bodyPr>
          <a:lstStyle/>
          <a:p>
            <a:r>
              <a:rPr lang="en-GB" dirty="0"/>
              <a:t>SPANISH FLU PANDEMIC 1918 COULD IT HIT AGAIN (STEVE DUFFY, 2018)</a:t>
            </a:r>
          </a:p>
        </p:txBody>
      </p:sp>
      <p:sp>
        <p:nvSpPr>
          <p:cNvPr id="9" name="TextBox 8">
            <a:extLst>
              <a:ext uri="{FF2B5EF4-FFF2-40B4-BE49-F238E27FC236}">
                <a16:creationId xmlns:a16="http://schemas.microsoft.com/office/drawing/2014/main" id="{8AE1180A-4E85-4574-BA2A-F94E1C42F516}"/>
              </a:ext>
            </a:extLst>
          </p:cNvPr>
          <p:cNvSpPr txBox="1"/>
          <p:nvPr/>
        </p:nvSpPr>
        <p:spPr>
          <a:xfrm>
            <a:off x="684212" y="1153551"/>
            <a:ext cx="5848076" cy="369332"/>
          </a:xfrm>
          <a:prstGeom prst="rect">
            <a:avLst/>
          </a:prstGeom>
          <a:noFill/>
        </p:spPr>
        <p:txBody>
          <a:bodyPr wrap="none" rtlCol="0">
            <a:spAutoFit/>
          </a:bodyPr>
          <a:lstStyle/>
          <a:p>
            <a:r>
              <a:rPr lang="en-GB" dirty="0"/>
              <a:t>WHAT STRAIN WAS SHOWN UP IN THE SPANISH FLU?</a:t>
            </a:r>
          </a:p>
        </p:txBody>
      </p:sp>
      <p:sp>
        <p:nvSpPr>
          <p:cNvPr id="11" name="TextBox 10">
            <a:extLst>
              <a:ext uri="{FF2B5EF4-FFF2-40B4-BE49-F238E27FC236}">
                <a16:creationId xmlns:a16="http://schemas.microsoft.com/office/drawing/2014/main" id="{306059C1-F588-45A9-9894-A8AC6837AAF3}"/>
              </a:ext>
            </a:extLst>
          </p:cNvPr>
          <p:cNvSpPr txBox="1"/>
          <p:nvPr/>
        </p:nvSpPr>
        <p:spPr>
          <a:xfrm>
            <a:off x="695156" y="1679516"/>
            <a:ext cx="5790050" cy="646331"/>
          </a:xfrm>
          <a:prstGeom prst="rect">
            <a:avLst/>
          </a:prstGeom>
          <a:noFill/>
        </p:spPr>
        <p:txBody>
          <a:bodyPr wrap="square" rtlCol="0">
            <a:spAutoFit/>
          </a:bodyPr>
          <a:lstStyle/>
          <a:p>
            <a:r>
              <a:rPr lang="en-GB" dirty="0"/>
              <a:t>WHAT KILLED PEOPLE  WHEN THEY CONTRACTED THE SPANISH FLU BACK IN 1918?</a:t>
            </a:r>
          </a:p>
        </p:txBody>
      </p:sp>
    </p:spTree>
    <p:extLst>
      <p:ext uri="{BB962C8B-B14F-4D97-AF65-F5344CB8AC3E}">
        <p14:creationId xmlns:p14="http://schemas.microsoft.com/office/powerpoint/2010/main" val="3069333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83" name="Straight Connector 82">
            <a:extLst>
              <a:ext uri="{FF2B5EF4-FFF2-40B4-BE49-F238E27FC236}">
                <a16:creationId xmlns:a16="http://schemas.microsoft.com/office/drawing/2014/main" id="{DD6CFB6C-6ECB-4250-B68E-01966297A5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B8359141-C085-46E4-B4EC-42F9599BA7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7" name="Straight Connector 86">
            <a:extLst>
              <a:ext uri="{FF2B5EF4-FFF2-40B4-BE49-F238E27FC236}">
                <a16:creationId xmlns:a16="http://schemas.microsoft.com/office/drawing/2014/main" id="{FA903156-0F0C-44A5-9019-0CAF51EB49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66E5E851-3725-463F-9451-2FFEF5D3E0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94209D59-6810-40C2-B8D6-6DACF8A061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93" name="Rectangle 92">
            <a:extLst>
              <a:ext uri="{FF2B5EF4-FFF2-40B4-BE49-F238E27FC236}">
                <a16:creationId xmlns:a16="http://schemas.microsoft.com/office/drawing/2014/main" id="{B286854B-B21B-48EE-829A-428BD17B8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32710" y="628617"/>
            <a:ext cx="3971902" cy="3028983"/>
          </a:xfrm>
        </p:spPr>
        <p:txBody>
          <a:bodyPr vert="horz" lIns="91440" tIns="45720" rIns="91440" bIns="45720" rtlCol="0" anchor="b">
            <a:normAutofit/>
          </a:bodyPr>
          <a:lstStyle/>
          <a:p>
            <a:r>
              <a:rPr lang="en-US" sz="4800"/>
              <a:t>TREATMENT</a:t>
            </a:r>
          </a:p>
        </p:txBody>
      </p:sp>
      <p:sp>
        <p:nvSpPr>
          <p:cNvPr id="95" name="Snip Diagonal Corner Rectangle 6">
            <a:extLst>
              <a:ext uri="{FF2B5EF4-FFF2-40B4-BE49-F238E27FC236}">
                <a16:creationId xmlns:a16="http://schemas.microsoft.com/office/drawing/2014/main" id="{62D24C17-45DC-4B8B-B48E-F2A226EED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7" name="Freeform 25">
            <a:extLst>
              <a:ext uri="{FF2B5EF4-FFF2-40B4-BE49-F238E27FC236}">
                <a16:creationId xmlns:a16="http://schemas.microsoft.com/office/drawing/2014/main" id="{C0B35EEF-F0B5-457B-BE6F-B61267EBBE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073" y="794540"/>
            <a:ext cx="3311118" cy="1693722"/>
          </a:xfrm>
          <a:custGeom>
            <a:avLst/>
            <a:gdLst>
              <a:gd name="connsiteX0" fmla="*/ 534609 w 3311118"/>
              <a:gd name="connsiteY0" fmla="*/ 0 h 1693722"/>
              <a:gd name="connsiteX1" fmla="*/ 3311118 w 3311118"/>
              <a:gd name="connsiteY1" fmla="*/ 0 h 1693722"/>
              <a:gd name="connsiteX2" fmla="*/ 3311118 w 3311118"/>
              <a:gd name="connsiteY2" fmla="*/ 1693722 h 1693722"/>
              <a:gd name="connsiteX3" fmla="*/ 0 w 3311118"/>
              <a:gd name="connsiteY3" fmla="*/ 1693722 h 1693722"/>
              <a:gd name="connsiteX4" fmla="*/ 0 w 3311118"/>
              <a:gd name="connsiteY4" fmla="*/ 534609 h 1693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1118" h="1693722">
                <a:moveTo>
                  <a:pt x="534609" y="0"/>
                </a:moveTo>
                <a:lnTo>
                  <a:pt x="3311118" y="0"/>
                </a:lnTo>
                <a:lnTo>
                  <a:pt x="3311118" y="1693722"/>
                </a:lnTo>
                <a:lnTo>
                  <a:pt x="0" y="1693722"/>
                </a:lnTo>
                <a:lnTo>
                  <a:pt x="0" y="53460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4" name="Content Placeholder 43">
            <a:extLst>
              <a:ext uri="{FF2B5EF4-FFF2-40B4-BE49-F238E27FC236}">
                <a16:creationId xmlns:a16="http://schemas.microsoft.com/office/drawing/2014/main" id="{0FB96175-94B4-4C96-A06B-A72121668C06}"/>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8325" r="21206" b="3"/>
          <a:stretch/>
        </p:blipFill>
        <p:spPr>
          <a:xfrm>
            <a:off x="813968" y="2571467"/>
            <a:ext cx="3314980" cy="3057616"/>
          </a:xfrm>
          <a:prstGeom prst="rect">
            <a:avLst/>
          </a:prstGeom>
        </p:spPr>
      </p:pic>
      <p:pic>
        <p:nvPicPr>
          <p:cNvPr id="22" name="Content Placeholder 17">
            <a:extLst>
              <a:ext uri="{FF2B5EF4-FFF2-40B4-BE49-F238E27FC236}">
                <a16:creationId xmlns:a16="http://schemas.microsoft.com/office/drawing/2014/main" id="{BF785161-6D0C-4C78-A86C-9B44E746A732}"/>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12052"/>
          <a:stretch/>
        </p:blipFill>
        <p:spPr>
          <a:xfrm>
            <a:off x="4253579" y="1593199"/>
            <a:ext cx="2790846" cy="1640048"/>
          </a:xfrm>
          <a:prstGeom prst="rect">
            <a:avLst/>
          </a:prstGeom>
        </p:spPr>
      </p:pic>
      <p:sp useBgFill="1">
        <p:nvSpPr>
          <p:cNvPr id="99" name="Freeform 28">
            <a:extLst>
              <a:ext uri="{FF2B5EF4-FFF2-40B4-BE49-F238E27FC236}">
                <a16:creationId xmlns:a16="http://schemas.microsoft.com/office/drawing/2014/main" id="{8D6C28F2-A53D-4790-950F-13F5F6D28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3579" y="4164226"/>
            <a:ext cx="2790845" cy="1577939"/>
          </a:xfrm>
          <a:custGeom>
            <a:avLst/>
            <a:gdLst>
              <a:gd name="connsiteX0" fmla="*/ 0 w 2790845"/>
              <a:gd name="connsiteY0" fmla="*/ 0 h 1577939"/>
              <a:gd name="connsiteX1" fmla="*/ 2790845 w 2790845"/>
              <a:gd name="connsiteY1" fmla="*/ 0 h 1577939"/>
              <a:gd name="connsiteX2" fmla="*/ 2790845 w 2790845"/>
              <a:gd name="connsiteY2" fmla="*/ 1043331 h 1577939"/>
              <a:gd name="connsiteX3" fmla="*/ 2256237 w 2790845"/>
              <a:gd name="connsiteY3" fmla="*/ 1577939 h 1577939"/>
              <a:gd name="connsiteX4" fmla="*/ 0 w 2790845"/>
              <a:gd name="connsiteY4" fmla="*/ 1577939 h 15779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845" h="1577939">
                <a:moveTo>
                  <a:pt x="0" y="0"/>
                </a:moveTo>
                <a:lnTo>
                  <a:pt x="2790845" y="0"/>
                </a:lnTo>
                <a:lnTo>
                  <a:pt x="2790845" y="1043331"/>
                </a:lnTo>
                <a:lnTo>
                  <a:pt x="2256237" y="1577939"/>
                </a:lnTo>
                <a:lnTo>
                  <a:pt x="0" y="157793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1" name="Group 100">
            <a:extLst>
              <a:ext uri="{FF2B5EF4-FFF2-40B4-BE49-F238E27FC236}">
                <a16:creationId xmlns:a16="http://schemas.microsoft.com/office/drawing/2014/main" id="{BD715EE1-7593-40E5-8F38-30FF7B5E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02" name="Straight Connector 101">
              <a:extLst>
                <a:ext uri="{FF2B5EF4-FFF2-40B4-BE49-F238E27FC236}">
                  <a16:creationId xmlns:a16="http://schemas.microsoft.com/office/drawing/2014/main" id="{361944BC-FE08-4F38-ACF6-08AE0D921C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 name="Straight Connector 102">
              <a:extLst>
                <a:ext uri="{FF2B5EF4-FFF2-40B4-BE49-F238E27FC236}">
                  <a16:creationId xmlns:a16="http://schemas.microsoft.com/office/drawing/2014/main" id="{22E8037F-AA3D-481E-A606-FE219569EB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4" name="Straight Connector 103">
              <a:extLst>
                <a:ext uri="{FF2B5EF4-FFF2-40B4-BE49-F238E27FC236}">
                  <a16:creationId xmlns:a16="http://schemas.microsoft.com/office/drawing/2014/main" id="{8079CA50-3DA4-4E34-9257-305BAE347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5" name="Straight Connector 104">
              <a:extLst>
                <a:ext uri="{FF2B5EF4-FFF2-40B4-BE49-F238E27FC236}">
                  <a16:creationId xmlns:a16="http://schemas.microsoft.com/office/drawing/2014/main" id="{79938B86-920F-440F-97A2-4C082D99A5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6" name="Straight Connector 105">
              <a:extLst>
                <a:ext uri="{FF2B5EF4-FFF2-40B4-BE49-F238E27FC236}">
                  <a16:creationId xmlns:a16="http://schemas.microsoft.com/office/drawing/2014/main" id="{33B1810B-9E42-4AEC-92EC-378964CC77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2" name="TextBox 11">
            <a:extLst>
              <a:ext uri="{FF2B5EF4-FFF2-40B4-BE49-F238E27FC236}">
                <a16:creationId xmlns:a16="http://schemas.microsoft.com/office/drawing/2014/main" id="{0AE74332-0118-46EC-BB8A-B367BB4C8B3E}"/>
              </a:ext>
            </a:extLst>
          </p:cNvPr>
          <p:cNvSpPr txBox="1"/>
          <p:nvPr/>
        </p:nvSpPr>
        <p:spPr>
          <a:xfrm>
            <a:off x="9482605" y="6870700"/>
            <a:ext cx="270939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www.dighub.net/comm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20" name="TextBox 19">
            <a:extLst>
              <a:ext uri="{FF2B5EF4-FFF2-40B4-BE49-F238E27FC236}">
                <a16:creationId xmlns:a16="http://schemas.microsoft.com/office/drawing/2014/main" id="{57F4EB4A-9E48-41A9-B3ED-4F741E2CFE18}"/>
              </a:ext>
            </a:extLst>
          </p:cNvPr>
          <p:cNvSpPr txBox="1"/>
          <p:nvPr/>
        </p:nvSpPr>
        <p:spPr>
          <a:xfrm>
            <a:off x="6789364" y="6870700"/>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en.wikibooks.org/wiki/Structural_Biochemistry/Development_and_Discovery_of_Zanamivir_%26_Oseltamivir_for_Various_Diseas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45" name="TextBox 44">
            <a:extLst>
              <a:ext uri="{FF2B5EF4-FFF2-40B4-BE49-F238E27FC236}">
                <a16:creationId xmlns:a16="http://schemas.microsoft.com/office/drawing/2014/main" id="{3A632DB1-092C-4E06-87AB-2C77EB764E7E}"/>
              </a:ext>
            </a:extLst>
          </p:cNvPr>
          <p:cNvSpPr txBox="1"/>
          <p:nvPr/>
        </p:nvSpPr>
        <p:spPr>
          <a:xfrm>
            <a:off x="1433511" y="5508909"/>
            <a:ext cx="26805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flickr.com/photos/davies/3290803751">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a:t>
            </a:r>
            <a:r>
              <a:rPr lang="en-GB" sz="700" dirty="0" err="1">
                <a:solidFill>
                  <a:srgbClr val="FFFFFF"/>
                </a:solidFill>
              </a:rPr>
              <a:t>icensed</a:t>
            </a:r>
            <a:r>
              <a:rPr lang="en-GB" sz="700" dirty="0">
                <a:solidFill>
                  <a:srgbClr val="FFFFFF"/>
                </a:solidFill>
              </a:rPr>
              <a:t> under </a:t>
            </a:r>
            <a:r>
              <a:rPr lang="en-GB" sz="700" dirty="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47" name="TextBox 46">
            <a:extLst>
              <a:ext uri="{FF2B5EF4-FFF2-40B4-BE49-F238E27FC236}">
                <a16:creationId xmlns:a16="http://schemas.microsoft.com/office/drawing/2014/main" id="{E72FF95E-37C8-4277-A620-522115ABAC21}"/>
              </a:ext>
            </a:extLst>
          </p:cNvPr>
          <p:cNvSpPr txBox="1"/>
          <p:nvPr/>
        </p:nvSpPr>
        <p:spPr>
          <a:xfrm>
            <a:off x="1574800" y="1104901"/>
            <a:ext cx="1935481" cy="369332"/>
          </a:xfrm>
          <a:prstGeom prst="rect">
            <a:avLst/>
          </a:prstGeom>
          <a:noFill/>
        </p:spPr>
        <p:txBody>
          <a:bodyPr wrap="square" rtlCol="0">
            <a:spAutoFit/>
          </a:bodyPr>
          <a:lstStyle/>
          <a:p>
            <a:r>
              <a:rPr lang="en-GB" dirty="0"/>
              <a:t>FLU TREATMENT</a:t>
            </a:r>
          </a:p>
        </p:txBody>
      </p:sp>
      <p:sp>
        <p:nvSpPr>
          <p:cNvPr id="48" name="TextBox 47">
            <a:extLst>
              <a:ext uri="{FF2B5EF4-FFF2-40B4-BE49-F238E27FC236}">
                <a16:creationId xmlns:a16="http://schemas.microsoft.com/office/drawing/2014/main" id="{4439F658-4454-41C5-8A9A-4D2E7BC31413}"/>
              </a:ext>
            </a:extLst>
          </p:cNvPr>
          <p:cNvSpPr txBox="1"/>
          <p:nvPr/>
        </p:nvSpPr>
        <p:spPr>
          <a:xfrm>
            <a:off x="4597400" y="4470400"/>
            <a:ext cx="2149948" cy="369332"/>
          </a:xfrm>
          <a:prstGeom prst="rect">
            <a:avLst/>
          </a:prstGeom>
          <a:noFill/>
        </p:spPr>
        <p:txBody>
          <a:bodyPr wrap="none" rtlCol="0">
            <a:spAutoFit/>
          </a:bodyPr>
          <a:lstStyle/>
          <a:p>
            <a:r>
              <a:rPr lang="en-GB" dirty="0"/>
              <a:t>COLD TREATMENT</a:t>
            </a:r>
          </a:p>
        </p:txBody>
      </p:sp>
    </p:spTree>
    <p:extLst>
      <p:ext uri="{BB962C8B-B14F-4D97-AF65-F5344CB8AC3E}">
        <p14:creationId xmlns:p14="http://schemas.microsoft.com/office/powerpoint/2010/main" val="476258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0600" y="269215"/>
            <a:ext cx="6096000" cy="6001643"/>
          </a:xfrm>
          <a:prstGeom prst="rect">
            <a:avLst/>
          </a:prstGeom>
        </p:spPr>
        <p:txBody>
          <a:bodyPr>
            <a:spAutoFit/>
          </a:bodyPr>
          <a:lstStyle/>
          <a:p>
            <a:pPr fontAlgn="base"/>
            <a:r>
              <a:rPr lang="en-GB" sz="1200" dirty="0">
                <a:hlinkClick r:id="rId2"/>
              </a:rPr>
              <a:t>IMAGES REFERENCE</a:t>
            </a:r>
          </a:p>
          <a:p>
            <a:pPr fontAlgn="base"/>
            <a:endParaRPr lang="en-GB" sz="1200" dirty="0">
              <a:hlinkClick r:id="rId2"/>
            </a:endParaRPr>
          </a:p>
          <a:p>
            <a:pPr fontAlgn="base"/>
            <a:r>
              <a:rPr lang="en-GB" sz="1200" dirty="0" err="1">
                <a:hlinkClick r:id="rId2"/>
              </a:rPr>
              <a:t>Mahony,G</a:t>
            </a:r>
            <a:r>
              <a:rPr lang="en-GB" sz="1200" dirty="0">
                <a:hlinkClick r:id="rId2"/>
              </a:rPr>
              <a:t> (2016) </a:t>
            </a:r>
            <a:r>
              <a:rPr lang="en-GB" sz="1200" dirty="0">
                <a:solidFill>
                  <a:srgbClr val="000000"/>
                </a:solidFill>
                <a:latin typeface="Proxima-Nova"/>
              </a:rPr>
              <a:t>High-Speed Images Freeze the Sneeze and Help Explain the Spread of Germs. Available at:</a:t>
            </a:r>
          </a:p>
          <a:p>
            <a:pPr fontAlgn="base"/>
            <a:r>
              <a:rPr lang="en-GB" sz="1200" dirty="0">
                <a:hlinkClick r:id="rId2"/>
              </a:rPr>
              <a:t>https://abcnews.go.com/Health/high-speed-images-freeze-sneeze-explain-spread-germs/story?id=36904280</a:t>
            </a:r>
            <a:r>
              <a:rPr lang="en-GB" sz="1200" dirty="0"/>
              <a:t> </a:t>
            </a:r>
            <a:r>
              <a:rPr lang="en-GB" sz="1200" dirty="0">
                <a:solidFill>
                  <a:schemeClr val="bg1"/>
                </a:solidFill>
              </a:rPr>
              <a:t>[Accessed 22/10/18]</a:t>
            </a:r>
          </a:p>
          <a:p>
            <a:pPr fontAlgn="base"/>
            <a:endParaRPr lang="en-GB" sz="1200" b="1" dirty="0">
              <a:solidFill>
                <a:schemeClr val="bg1"/>
              </a:solidFill>
            </a:endParaRPr>
          </a:p>
          <a:p>
            <a:r>
              <a:rPr lang="en-GB" sz="1200" dirty="0">
                <a:solidFill>
                  <a:schemeClr val="bg1"/>
                </a:solidFill>
              </a:rPr>
              <a:t>Kelly, R (2018) </a:t>
            </a:r>
            <a:r>
              <a:rPr lang="en-GB" sz="1200" dirty="0">
                <a:solidFill>
                  <a:srgbClr val="222222"/>
                </a:solidFill>
                <a:latin typeface="Benton Sans Medium"/>
              </a:rPr>
              <a:t>Influenza 1918: 'Greatest medical holocaust in history‘ Available at: </a:t>
            </a:r>
            <a:r>
              <a:rPr lang="en-GB" sz="1200" dirty="0">
                <a:solidFill>
                  <a:srgbClr val="222222"/>
                </a:solidFill>
                <a:latin typeface="Benton Sans Medium"/>
                <a:hlinkClick r:id="rId3"/>
              </a:rPr>
              <a:t>https://www.masslive.com/entertainment/index.ssf/2018/01/influenza_1918_greatest_medica.html</a:t>
            </a:r>
            <a:r>
              <a:rPr lang="en-GB" sz="1200" dirty="0">
                <a:solidFill>
                  <a:srgbClr val="222222"/>
                </a:solidFill>
                <a:latin typeface="Benton Sans Medium"/>
              </a:rPr>
              <a:t> [Accessed 22/10/18</a:t>
            </a:r>
          </a:p>
          <a:p>
            <a:endParaRPr lang="en-GB" sz="1200" dirty="0">
              <a:solidFill>
                <a:srgbClr val="222222"/>
              </a:solidFill>
              <a:latin typeface="Benton Sans Medium"/>
            </a:endParaRPr>
          </a:p>
          <a:p>
            <a:r>
              <a:rPr lang="en-GB" sz="1200" dirty="0">
                <a:solidFill>
                  <a:srgbClr val="222222"/>
                </a:solidFill>
                <a:latin typeface="Benton Sans Medium"/>
              </a:rPr>
              <a:t>Manini, I, </a:t>
            </a:r>
            <a:r>
              <a:rPr lang="en-GB" sz="1200" dirty="0" err="1">
                <a:solidFill>
                  <a:srgbClr val="222222"/>
                </a:solidFill>
                <a:latin typeface="Benton Sans Medium"/>
              </a:rPr>
              <a:t>Trombetta</a:t>
            </a:r>
            <a:r>
              <a:rPr lang="en-GB" sz="1200" dirty="0">
                <a:solidFill>
                  <a:srgbClr val="222222"/>
                </a:solidFill>
                <a:latin typeface="Benton Sans Medium"/>
              </a:rPr>
              <a:t>, C. </a:t>
            </a:r>
            <a:r>
              <a:rPr lang="en-GB" sz="1200" dirty="0" err="1">
                <a:solidFill>
                  <a:srgbClr val="222222"/>
                </a:solidFill>
                <a:latin typeface="Benton Sans Medium"/>
              </a:rPr>
              <a:t>Lazzeri</a:t>
            </a:r>
            <a:r>
              <a:rPr lang="en-GB" sz="1200" dirty="0">
                <a:solidFill>
                  <a:srgbClr val="222222"/>
                </a:solidFill>
                <a:latin typeface="Benton Sans Medium"/>
              </a:rPr>
              <a:t>, G. </a:t>
            </a:r>
            <a:r>
              <a:rPr lang="en-GB" sz="1200" dirty="0" err="1">
                <a:solidFill>
                  <a:srgbClr val="222222"/>
                </a:solidFill>
                <a:latin typeface="Benton Sans Medium"/>
              </a:rPr>
              <a:t>Pozzi</a:t>
            </a:r>
            <a:r>
              <a:rPr lang="en-GB" sz="1200" dirty="0">
                <a:solidFill>
                  <a:srgbClr val="222222"/>
                </a:solidFill>
                <a:latin typeface="Benton Sans Medium"/>
              </a:rPr>
              <a:t>, t. Rossi, S. </a:t>
            </a:r>
            <a:r>
              <a:rPr lang="en-GB" sz="1200" dirty="0" err="1">
                <a:solidFill>
                  <a:srgbClr val="222222"/>
                </a:solidFill>
                <a:latin typeface="Benton Sans Medium"/>
              </a:rPr>
              <a:t>Montomoli</a:t>
            </a:r>
            <a:r>
              <a:rPr lang="en-GB" sz="1200" dirty="0">
                <a:solidFill>
                  <a:srgbClr val="222222"/>
                </a:solidFill>
                <a:latin typeface="Benton Sans Medium"/>
              </a:rPr>
              <a:t>, E. (20170 Egg- </a:t>
            </a:r>
            <a:r>
              <a:rPr lang="en-GB" sz="1200" dirty="0" err="1">
                <a:solidFill>
                  <a:srgbClr val="222222"/>
                </a:solidFill>
                <a:latin typeface="Benton Sans Medium"/>
              </a:rPr>
              <a:t>Depenedent</a:t>
            </a:r>
            <a:r>
              <a:rPr lang="en-GB" sz="1200" dirty="0">
                <a:solidFill>
                  <a:srgbClr val="222222"/>
                </a:solidFill>
                <a:latin typeface="Benton Sans Medium"/>
              </a:rPr>
              <a:t> influenza vaccines and vaccine candidates. Available at: </a:t>
            </a:r>
            <a:r>
              <a:rPr lang="en-GB" sz="1200" dirty="0">
                <a:solidFill>
                  <a:srgbClr val="222222"/>
                </a:solidFill>
                <a:latin typeface="Benton Sans Medium"/>
                <a:hlinkClick r:id="rId4"/>
              </a:rPr>
              <a:t>https://www.mdpi.com/2076-393X/5/3/18/htm</a:t>
            </a:r>
            <a:r>
              <a:rPr lang="en-GB" sz="1200" dirty="0">
                <a:solidFill>
                  <a:srgbClr val="222222"/>
                </a:solidFill>
                <a:latin typeface="Benton Sans Medium"/>
              </a:rPr>
              <a:t> [Accessed 22/10/18]</a:t>
            </a:r>
          </a:p>
          <a:p>
            <a:endParaRPr lang="en-GB" sz="1200" dirty="0">
              <a:solidFill>
                <a:srgbClr val="222222"/>
              </a:solidFill>
              <a:latin typeface="Benton Sans Medium"/>
            </a:endParaRPr>
          </a:p>
          <a:p>
            <a:r>
              <a:rPr lang="en-GB" sz="1200" dirty="0">
                <a:solidFill>
                  <a:srgbClr val="222222"/>
                </a:solidFill>
                <a:latin typeface="Benton Sans Medium"/>
              </a:rPr>
              <a:t>Harris, S (2011) Significant dates in human influenza history. Available at: </a:t>
            </a:r>
            <a:r>
              <a:rPr lang="en-GB" sz="1200" dirty="0">
                <a:solidFill>
                  <a:srgbClr val="222222"/>
                </a:solidFill>
                <a:latin typeface="Benton Sans Medium"/>
                <a:hlinkClick r:id="rId5"/>
              </a:rPr>
              <a:t>https://www.toptenz.net/top-10-facts-about-the-1918-flu-pandemic.php</a:t>
            </a:r>
            <a:r>
              <a:rPr lang="en-GB" sz="1200" dirty="0">
                <a:solidFill>
                  <a:srgbClr val="222222"/>
                </a:solidFill>
                <a:latin typeface="Benton Sans Medium"/>
              </a:rPr>
              <a:t> [Accessed 5/11/18)</a:t>
            </a:r>
          </a:p>
          <a:p>
            <a:endParaRPr lang="en-GB" sz="1200" dirty="0">
              <a:solidFill>
                <a:srgbClr val="222222"/>
              </a:solidFill>
              <a:latin typeface="Benton Sans Medium"/>
            </a:endParaRPr>
          </a:p>
          <a:p>
            <a:r>
              <a:rPr lang="en-GB" sz="1200" dirty="0">
                <a:solidFill>
                  <a:srgbClr val="222222"/>
                </a:solidFill>
                <a:latin typeface="Benton Sans Medium"/>
              </a:rPr>
              <a:t>Wheeler, l (2010) child with Flu. Available at: </a:t>
            </a:r>
            <a:r>
              <a:rPr lang="en-GB" sz="1200" dirty="0">
                <a:solidFill>
                  <a:srgbClr val="222222"/>
                </a:solidFill>
                <a:latin typeface="Benton Sans Medium"/>
                <a:hlinkClick r:id="rId6"/>
              </a:rPr>
              <a:t>https://www.sheknows.com/parenting/articles/821413/how-to-protect-your-child-from-winter-bugs</a:t>
            </a:r>
            <a:r>
              <a:rPr lang="en-GB" sz="1200" dirty="0">
                <a:solidFill>
                  <a:srgbClr val="222222"/>
                </a:solidFill>
                <a:latin typeface="Benton Sans Medium"/>
              </a:rPr>
              <a:t> [Accessed 22/10/18]</a:t>
            </a:r>
          </a:p>
          <a:p>
            <a:endParaRPr lang="en-GB" sz="1200" dirty="0">
              <a:solidFill>
                <a:srgbClr val="222222"/>
              </a:solidFill>
              <a:latin typeface="Benton Sans Medium"/>
            </a:endParaRPr>
          </a:p>
          <a:p>
            <a:r>
              <a:rPr lang="en-GB" sz="1200" dirty="0">
                <a:solidFill>
                  <a:srgbClr val="222222"/>
                </a:solidFill>
                <a:latin typeface="Benton Sans Medium"/>
              </a:rPr>
              <a:t>BBC (2009) Flu pandemics facts and figures. Available at: </a:t>
            </a:r>
            <a:r>
              <a:rPr lang="en-GB" sz="1200" dirty="0">
                <a:solidFill>
                  <a:srgbClr val="222222"/>
                </a:solidFill>
                <a:latin typeface="Benton Sans Medium"/>
                <a:hlinkClick r:id="rId7"/>
              </a:rPr>
              <a:t>http://news.bbc.co.uk/1/hi/uk/8027501.stm</a:t>
            </a:r>
            <a:r>
              <a:rPr lang="en-GB" sz="1200" dirty="0">
                <a:solidFill>
                  <a:srgbClr val="222222"/>
                </a:solidFill>
                <a:latin typeface="Benton Sans Medium"/>
              </a:rPr>
              <a:t> [accessed 5/11/18)</a:t>
            </a:r>
          </a:p>
          <a:p>
            <a:pPr fontAlgn="base"/>
            <a:endParaRPr lang="en-GB" sz="1200" b="1" dirty="0">
              <a:solidFill>
                <a:schemeClr val="bg1"/>
              </a:solidFill>
            </a:endParaRPr>
          </a:p>
          <a:p>
            <a:pPr fontAlgn="base"/>
            <a:r>
              <a:rPr lang="en-GB" sz="1200" dirty="0">
                <a:solidFill>
                  <a:schemeClr val="bg1"/>
                </a:solidFill>
              </a:rPr>
              <a:t>NHS Wales (2018) Annual influenza surveillance and influenza vaccination uptake reports: 2003-2018 Public Health Wales </a:t>
            </a:r>
            <a:r>
              <a:rPr lang="en-GB" sz="1200" dirty="0">
                <a:solidFill>
                  <a:schemeClr val="bg1"/>
                </a:solidFill>
                <a:hlinkClick r:id="rId8"/>
              </a:rPr>
              <a:t>https://www.wales.nhs.uk/sites3/page.cfm?orgid=457&amp;pid=55714</a:t>
            </a:r>
            <a:r>
              <a:rPr lang="en-GB" sz="1200" dirty="0">
                <a:solidFill>
                  <a:schemeClr val="bg1"/>
                </a:solidFill>
              </a:rPr>
              <a:t> </a:t>
            </a:r>
          </a:p>
          <a:p>
            <a:pPr fontAlgn="base"/>
            <a:r>
              <a:rPr lang="en-GB" sz="1200" dirty="0">
                <a:solidFill>
                  <a:schemeClr val="bg1"/>
                </a:solidFill>
              </a:rPr>
              <a:t> </a:t>
            </a:r>
          </a:p>
          <a:p>
            <a:pPr fontAlgn="base"/>
            <a:r>
              <a:rPr lang="en-GB" sz="1200" dirty="0">
                <a:solidFill>
                  <a:schemeClr val="bg1"/>
                </a:solidFill>
                <a:latin typeface="Arial" panose="020B0604020202020204" pitchFamily="34" charset="0"/>
                <a:cs typeface="Arial" panose="020B0604020202020204" pitchFamily="34" charset="0"/>
              </a:rPr>
              <a:t>STEVE DUFFY(2018)SPANISH FLU PANDEMIC 1918 COULD IT HIT AGAIN</a:t>
            </a:r>
          </a:p>
          <a:p>
            <a:pPr fontAlgn="base"/>
            <a:r>
              <a:rPr lang="en-GB" sz="1200" dirty="0">
                <a:solidFill>
                  <a:schemeClr val="bg1"/>
                </a:solidFill>
                <a:latin typeface="Arial" panose="020B0604020202020204" pitchFamily="34" charset="0"/>
                <a:cs typeface="Arial" panose="020B0604020202020204" pitchFamily="34" charset="0"/>
                <a:hlinkClick r:id="rId9"/>
              </a:rPr>
              <a:t>https://www.bbc.co.uk/news/uk-wales-45798623</a:t>
            </a:r>
            <a:r>
              <a:rPr lang="en-GB" sz="1200" dirty="0">
                <a:solidFill>
                  <a:schemeClr val="bg1"/>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073269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5248" y="594911"/>
            <a:ext cx="10664328" cy="138499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REFERENCE LIST</a:t>
            </a:r>
          </a:p>
          <a:p>
            <a:endParaRPr lang="en-GB" sz="1200" dirty="0">
              <a:latin typeface="Arial" panose="020B0604020202020204" pitchFamily="34" charset="0"/>
              <a:cs typeface="Arial" panose="020B0604020202020204" pitchFamily="34" charset="0"/>
            </a:endParaRPr>
          </a:p>
          <a:p>
            <a:r>
              <a:rPr lang="en-GB" sz="1200" dirty="0"/>
              <a:t>PUBLIC HEALTH ENGLAND, 2018 WHO SHOULD HAVE THE FLU JAB AND WHY. AVAILABLE AT: </a:t>
            </a:r>
            <a:r>
              <a:rPr lang="en-GB" sz="1200" dirty="0">
                <a:hlinkClick r:id="rId2"/>
              </a:rPr>
              <a:t>https://assets.publishing.service.gov.uk/government/uploads/system/uploads/attachment_data/file/745949/PHE_flu_vaccination_A5_booklet.pdf</a:t>
            </a:r>
            <a:r>
              <a:rPr lang="en-GB" sz="1200" dirty="0"/>
              <a:t>  ACCESSED 12/11/18</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499990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258</TotalTime>
  <Words>1117</Words>
  <Application>Microsoft Office PowerPoint</Application>
  <PresentationFormat>Widescreen</PresentationFormat>
  <Paragraphs>90</Paragraphs>
  <Slides>17</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Benton Sans Medium</vt:lpstr>
      <vt:lpstr>Calibri</vt:lpstr>
      <vt:lpstr>Century Gothic</vt:lpstr>
      <vt:lpstr>Proxima-Nova</vt:lpstr>
      <vt:lpstr>Times New Roman</vt:lpstr>
      <vt:lpstr>Wingdings</vt:lpstr>
      <vt:lpstr>Wingdings 3</vt:lpstr>
      <vt:lpstr>Slice</vt:lpstr>
      <vt:lpstr>GEMMA LYONS</vt:lpstr>
      <vt:lpstr>Influenza: Commonly known as flu</vt:lpstr>
      <vt:lpstr>A brief look at the history of influenza and vaccine development</vt:lpstr>
      <vt:lpstr>Significant dates in human influenza history (Harris, 2011)</vt:lpstr>
      <vt:lpstr>PowerPoint Presentation</vt:lpstr>
      <vt:lpstr>PowerPoint Presentation</vt:lpstr>
      <vt:lpstr>THESE ARE THE COMMON SYMPTOMS AND EARLY SIGNS</vt:lpstr>
      <vt:lpstr>CHILDREN MAY HAVE OTHER SYMPTOMS THAT REQUIRE MEDICAL HELP – THESE COULD BE:-</vt:lpstr>
      <vt:lpstr>symptoms</vt:lpstr>
      <vt:lpstr>PREVENTION AND AVOIDANCE</vt:lpstr>
      <vt:lpstr>BENEFITS - LESS PEOPLE GET FLU LESS PEOPLE CONTAGIOUS NOT BLOCKING BEDS NO TIME OFF WORK LESS DEATHS     </vt:lpstr>
      <vt:lpstr>PowerPoint Presentation</vt:lpstr>
      <vt:lpstr>PowerPoint Presentation</vt:lpstr>
      <vt:lpstr>PowerPoint Presentation</vt:lpstr>
      <vt:lpstr>TREATMENT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GEMMA LYONS</dc:title>
  <dc:creator>Gemma Lyons (1708457)</dc:creator>
  <cp:lastModifiedBy>Gemma Lyons (1708457)</cp:lastModifiedBy>
  <cp:revision>13</cp:revision>
  <dcterms:created xsi:type="dcterms:W3CDTF">2018-11-11T18:40:41Z</dcterms:created>
  <dcterms:modified xsi:type="dcterms:W3CDTF">2018-11-20T11:15:16Z</dcterms:modified>
</cp:coreProperties>
</file>