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43"/>
  </p:notesMasterIdLst>
  <p:handoutMasterIdLst>
    <p:handoutMasterId r:id="rId44"/>
  </p:handoutMasterIdLst>
  <p:sldIdLst>
    <p:sldId id="256" r:id="rId4"/>
    <p:sldId id="316" r:id="rId5"/>
    <p:sldId id="318" r:id="rId6"/>
    <p:sldId id="319" r:id="rId7"/>
    <p:sldId id="320" r:id="rId8"/>
    <p:sldId id="321" r:id="rId9"/>
    <p:sldId id="322" r:id="rId10"/>
    <p:sldId id="317" r:id="rId11"/>
    <p:sldId id="323" r:id="rId12"/>
    <p:sldId id="324" r:id="rId13"/>
    <p:sldId id="325" r:id="rId14"/>
    <p:sldId id="326" r:id="rId15"/>
    <p:sldId id="327" r:id="rId16"/>
    <p:sldId id="328" r:id="rId17"/>
    <p:sldId id="329" r:id="rId18"/>
    <p:sldId id="330" r:id="rId19"/>
    <p:sldId id="331" r:id="rId20"/>
    <p:sldId id="332" r:id="rId21"/>
    <p:sldId id="333" r:id="rId22"/>
    <p:sldId id="334" r:id="rId23"/>
    <p:sldId id="335" r:id="rId24"/>
    <p:sldId id="336" r:id="rId25"/>
    <p:sldId id="337" r:id="rId26"/>
    <p:sldId id="338" r:id="rId27"/>
    <p:sldId id="339" r:id="rId28"/>
    <p:sldId id="340" r:id="rId29"/>
    <p:sldId id="341" r:id="rId30"/>
    <p:sldId id="342" r:id="rId31"/>
    <p:sldId id="344" r:id="rId32"/>
    <p:sldId id="343" r:id="rId33"/>
    <p:sldId id="345" r:id="rId34"/>
    <p:sldId id="346" r:id="rId35"/>
    <p:sldId id="347" r:id="rId36"/>
    <p:sldId id="348" r:id="rId37"/>
    <p:sldId id="349" r:id="rId38"/>
    <p:sldId id="350" r:id="rId39"/>
    <p:sldId id="351" r:id="rId40"/>
    <p:sldId id="352" r:id="rId41"/>
    <p:sldId id="354" r:id="rId4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2957" autoAdjust="0"/>
  </p:normalViewPr>
  <p:slideViewPr>
    <p:cSldViewPr>
      <p:cViewPr varScale="1">
        <p:scale>
          <a:sx n="56" d="100"/>
          <a:sy n="56" d="100"/>
        </p:scale>
        <p:origin x="1584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slide" Target="slides/slide38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handoutMaster" Target="handoutMasters/handout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27/02/2019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2/27/2019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6164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There are four strategies regarding placement of data at sites.</a:t>
            </a:r>
          </a:p>
          <a:p>
            <a:endParaRPr lang="en-GB" dirty="0" smtClean="0"/>
          </a:p>
          <a:p>
            <a:r>
              <a:rPr lang="en-GB" dirty="0" smtClean="0"/>
              <a:t>The objective</a:t>
            </a:r>
            <a:r>
              <a:rPr lang="en-GB" baseline="0" dirty="0" smtClean="0"/>
              <a:t> of the selective strategy is to have all the advantages of the other strategies but none of the disadvantages.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645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1180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Note, the staff</a:t>
            </a:r>
            <a:r>
              <a:rPr lang="en-GB" baseline="0" dirty="0"/>
              <a:t> table schema shown here is slightly different from the one defined in our actual </a:t>
            </a:r>
            <a:r>
              <a:rPr lang="en-GB" baseline="0" dirty="0" err="1"/>
              <a:t>DreamHome</a:t>
            </a:r>
            <a:r>
              <a:rPr lang="en-GB" baseline="0" dirty="0"/>
              <a:t> database in order to demonstrate how vertical fragmentation works.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6265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6549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 Natural JOIN is similar to an INNER JOIN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It</a:t>
            </a:r>
            <a:r>
              <a:rPr lang="en-GB" baseline="0" dirty="0"/>
              <a:t> requires a matching column (or columns) to join related records.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main difference is that in a natural join, the matching column appears only once in the returned query.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17691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4863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For the second fragmentation,</a:t>
            </a:r>
            <a:r>
              <a:rPr lang="en-GB" baseline="0" dirty="0"/>
              <a:t> use a UNION to get back the full HR fragment, as horizontal fragmentation to get the branch fragments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Then use a NATURAL JOIN with the Payroll fragment to get back the full staff table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4405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Derived</a:t>
            </a:r>
            <a:r>
              <a:rPr lang="en-GB" baseline="0" dirty="0" smtClean="0"/>
              <a:t> Fragment: A horizontal fragment that is based on the horizontal fragmentation of a parent relation.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98630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3307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 smtClean="0"/>
              <a:t>That is,</a:t>
            </a:r>
            <a:r>
              <a:rPr lang="en-GB" sz="1200" baseline="0" dirty="0" smtClean="0"/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aseline="0" dirty="0" smtClean="0"/>
              <a:t>Fragment the Property table so that properties are at the same location as the Staff records for the staff that manage the property.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aseline="0" dirty="0" smtClean="0"/>
              <a:t>You are deriving the property (child table) fragments based on the horizontal fragmentation of the Staff (parent table).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 smtClean="0"/>
          </a:p>
          <a:p>
            <a:r>
              <a:rPr lang="en-GB" sz="1200" dirty="0" smtClean="0"/>
              <a:t>⊳ </a:t>
            </a:r>
            <a:r>
              <a:rPr lang="en-GB" sz="1200" dirty="0"/>
              <a:t>- semi-join, specifically</a:t>
            </a:r>
            <a:r>
              <a:rPr lang="en-GB" sz="1200" baseline="0" dirty="0"/>
              <a:t> a left semi-join</a:t>
            </a:r>
            <a:endParaRPr lang="en-GB" sz="1200" dirty="0"/>
          </a:p>
          <a:p>
            <a:endParaRPr lang="en-GB" sz="1200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A derived</a:t>
            </a:r>
            <a:r>
              <a:rPr lang="en-GB" sz="1200" baseline="0" dirty="0"/>
              <a:t> fragmentation is a </a:t>
            </a:r>
            <a:r>
              <a:rPr lang="en-GB" dirty="0"/>
              <a:t>horizontal fragment that is based on the horizontal fragmentation of a parent relation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This is a more realistic example of how the </a:t>
            </a:r>
            <a:r>
              <a:rPr lang="en-GB" baseline="0" dirty="0"/>
              <a:t>property table could be fragmented.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3508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2/27/2019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2/27/2019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2/27/2019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2/27/2019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2/27/2019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2/27/2019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2/27/2019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2/27/2019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2/27/2019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personal/kemi_ademoye_uwtsd_ac_uk/_layouts/OneNote.aspx?id=/personal/kemi_ademoye_uwtsd_ac_uk/Documents/Class%20Notebooks/Database%20Management%20Systems%202018-19&amp;wd=target(_Collaboration%20Space/Lecture%2012.one|028FC333-56E1-43EA-9F2F-9A21C37069CA/)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Distributed Databases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12: </a:t>
            </a:r>
            <a:r>
              <a:rPr lang="en-GB" dirty="0"/>
              <a:t>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25-Feb-2019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Distributed Database Concepts</a:t>
            </a:r>
          </a:p>
          <a:p>
            <a:r>
              <a:rPr lang="en-GB" dirty="0"/>
              <a:t>Distributed Database Design</a:t>
            </a:r>
          </a:p>
        </p:txBody>
      </p:sp>
    </p:spTree>
    <p:extLst>
      <p:ext uri="{BB962C8B-B14F-4D97-AF65-F5344CB8AC3E}">
        <p14:creationId xmlns:p14="http://schemas.microsoft.com/office/powerpoint/2010/main" val="145395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Databases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So far, we have focused on centralised database systems:</a:t>
            </a:r>
          </a:p>
          <a:p>
            <a:pPr lvl="1"/>
            <a:r>
              <a:rPr lang="en-GB" dirty="0"/>
              <a:t>A </a:t>
            </a:r>
            <a:r>
              <a:rPr lang="en-GB" b="1" i="1" dirty="0"/>
              <a:t>single</a:t>
            </a:r>
            <a:r>
              <a:rPr lang="en-GB" dirty="0"/>
              <a:t> logical database located at one site under the control of a </a:t>
            </a:r>
            <a:r>
              <a:rPr lang="en-GB" b="1" i="1" dirty="0"/>
              <a:t>single</a:t>
            </a:r>
            <a:r>
              <a:rPr lang="en-GB" dirty="0"/>
              <a:t> DBMS.</a:t>
            </a:r>
          </a:p>
          <a:p>
            <a:r>
              <a:rPr lang="en-GB" dirty="0"/>
              <a:t>Today we will look at the concepts of Distributed Database Management System (DDBMS).</a:t>
            </a:r>
          </a:p>
          <a:p>
            <a:r>
              <a:rPr lang="en-GB" dirty="0"/>
              <a:t>Put simply, </a:t>
            </a:r>
            <a:endParaRPr lang="en-GB" dirty="0" smtClean="0"/>
          </a:p>
          <a:p>
            <a:pPr lvl="1"/>
            <a:r>
              <a:rPr lang="en-GB" dirty="0"/>
              <a:t>S</a:t>
            </a:r>
            <a:r>
              <a:rPr lang="en-GB" dirty="0" smtClean="0"/>
              <a:t>plitting a database into multiple parts, and</a:t>
            </a:r>
          </a:p>
          <a:p>
            <a:pPr lvl="1"/>
            <a:r>
              <a:rPr lang="en-GB" dirty="0"/>
              <a:t>A</a:t>
            </a:r>
            <a:r>
              <a:rPr lang="en-GB" dirty="0" smtClean="0"/>
              <a:t>llowing </a:t>
            </a:r>
            <a:r>
              <a:rPr lang="en-GB" dirty="0"/>
              <a:t>users to access not only the data at their own site, but also data stored at remote sites.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9861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Decentralised Organisations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Most organisations are decentralised in nature.</a:t>
            </a:r>
          </a:p>
          <a:p>
            <a:pPr lvl="1"/>
            <a:r>
              <a:rPr lang="en-GB" b="1" i="1" dirty="0"/>
              <a:t>logically distributed</a:t>
            </a:r>
            <a:r>
              <a:rPr lang="en-GB" dirty="0"/>
              <a:t> into divisions, departments, projects, etc., and</a:t>
            </a:r>
          </a:p>
          <a:p>
            <a:pPr lvl="1"/>
            <a:r>
              <a:rPr lang="en-GB" b="1" i="1" dirty="0"/>
              <a:t>physically distributed</a:t>
            </a:r>
            <a:r>
              <a:rPr lang="en-GB" dirty="0"/>
              <a:t> into offices, plants, factories, etc.</a:t>
            </a:r>
          </a:p>
          <a:p>
            <a:r>
              <a:rPr lang="en-GB" dirty="0"/>
              <a:t>Each unit, logical or physical, maintains their own operational data.</a:t>
            </a:r>
          </a:p>
          <a:p>
            <a:r>
              <a:rPr lang="en-GB" dirty="0"/>
              <a:t>The ability to share data should be improved by developing a </a:t>
            </a:r>
            <a:r>
              <a:rPr lang="en-GB" b="1" dirty="0"/>
              <a:t>distributed database system</a:t>
            </a:r>
            <a:r>
              <a:rPr lang="en-GB" dirty="0"/>
              <a:t> that reflects this </a:t>
            </a:r>
            <a:r>
              <a:rPr lang="en-GB" dirty="0" smtClean="0"/>
              <a:t>same organisational </a:t>
            </a:r>
            <a:r>
              <a:rPr lang="en-GB" dirty="0"/>
              <a:t>structure:</a:t>
            </a:r>
          </a:p>
          <a:p>
            <a:pPr lvl="1"/>
            <a:r>
              <a:rPr lang="en-GB" dirty="0"/>
              <a:t>Makes the data in all units accessible across the organisation.</a:t>
            </a:r>
          </a:p>
          <a:p>
            <a:pPr lvl="1"/>
            <a:r>
              <a:rPr lang="en-GB" dirty="0"/>
              <a:t>Stores data closest to the location where it is most frequently used.</a:t>
            </a:r>
          </a:p>
        </p:txBody>
      </p:sp>
    </p:spTree>
    <p:extLst>
      <p:ext uri="{BB962C8B-B14F-4D97-AF65-F5344CB8AC3E}">
        <p14:creationId xmlns:p14="http://schemas.microsoft.com/office/powerpoint/2010/main" val="4095632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Databases &amp; 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Distributed Database</a:t>
            </a:r>
          </a:p>
          <a:p>
            <a:pPr lvl="1"/>
            <a:r>
              <a:rPr lang="en-GB" dirty="0"/>
              <a:t>A logically interrelated collection of shared data (including a description of this data) </a:t>
            </a:r>
            <a:r>
              <a:rPr lang="en-GB" b="1" i="1" dirty="0"/>
              <a:t>physically distributed over a computer network</a:t>
            </a:r>
            <a:r>
              <a:rPr lang="en-GB" dirty="0"/>
              <a:t>.</a:t>
            </a:r>
          </a:p>
          <a:p>
            <a:r>
              <a:rPr lang="en-GB" b="1" dirty="0"/>
              <a:t>Distributed DBMS</a:t>
            </a:r>
          </a:p>
          <a:p>
            <a:pPr lvl="1"/>
            <a:r>
              <a:rPr lang="en-GB" dirty="0"/>
              <a:t>The software system that permits the </a:t>
            </a:r>
            <a:r>
              <a:rPr lang="en-GB" b="1" i="1" dirty="0"/>
              <a:t>management of the distributed databases</a:t>
            </a:r>
            <a:r>
              <a:rPr lang="en-GB" dirty="0"/>
              <a:t> and makes the distribution </a:t>
            </a:r>
            <a:r>
              <a:rPr lang="en-GB" b="1" i="1" dirty="0"/>
              <a:t>transparent</a:t>
            </a:r>
            <a:r>
              <a:rPr lang="en-GB" dirty="0"/>
              <a:t> to users.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2536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Distributed DBMS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logically interrelated collection of shared data physically distributed over a computer network.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2564904"/>
            <a:ext cx="6943102" cy="419531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076056" y="6021288"/>
            <a:ext cx="37939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shared data is split (distributed) </a:t>
            </a:r>
            <a:r>
              <a:rPr lang="en-GB" b="1" dirty="0"/>
              <a:t>logically</a:t>
            </a:r>
            <a:r>
              <a:rPr lang="en-GB" dirty="0"/>
              <a:t> across multiple sites.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7933" y="6113892"/>
            <a:ext cx="37939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It is not necessary for every site to have its own local database.</a:t>
            </a:r>
          </a:p>
        </p:txBody>
      </p:sp>
    </p:spTree>
    <p:extLst>
      <p:ext uri="{BB962C8B-B14F-4D97-AF65-F5344CB8AC3E}">
        <p14:creationId xmlns:p14="http://schemas.microsoft.com/office/powerpoint/2010/main" val="1122579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Database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Multiple sites connected by a communications system.</a:t>
            </a:r>
          </a:p>
          <a:p>
            <a:pPr lvl="1"/>
            <a:r>
              <a:rPr lang="en-GB" dirty="0"/>
              <a:t>Sites may be far apart; linked by telecommunications lines</a:t>
            </a:r>
          </a:p>
          <a:p>
            <a:pPr lvl="1"/>
            <a:r>
              <a:rPr lang="en-GB" dirty="0"/>
              <a:t>Sites may be close together; linked by a local area network</a:t>
            </a:r>
          </a:p>
          <a:p>
            <a:r>
              <a:rPr lang="en-GB" dirty="0"/>
              <a:t>Data at any site available to users at other sites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4075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Database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Data at each site is under control of a DBMS, and the DBMS can handle local applications independently.</a:t>
            </a:r>
          </a:p>
          <a:p>
            <a:r>
              <a:rPr lang="en-GB" dirty="0"/>
              <a:t>Each DBMS </a:t>
            </a:r>
            <a:r>
              <a:rPr lang="en-GB" i="1" dirty="0"/>
              <a:t>participates</a:t>
            </a:r>
            <a:r>
              <a:rPr lang="en-GB" dirty="0"/>
              <a:t> in </a:t>
            </a:r>
            <a:r>
              <a:rPr lang="en-GB" i="1" dirty="0"/>
              <a:t>at least one</a:t>
            </a:r>
            <a:r>
              <a:rPr lang="en-GB" dirty="0"/>
              <a:t> </a:t>
            </a:r>
            <a:r>
              <a:rPr lang="en-GB" i="1" dirty="0"/>
              <a:t>global application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5360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DDBMSs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Homogeneous</a:t>
            </a:r>
          </a:p>
          <a:p>
            <a:pPr lvl="1"/>
            <a:r>
              <a:rPr lang="en-GB" dirty="0"/>
              <a:t>All sites use the </a:t>
            </a:r>
            <a:r>
              <a:rPr lang="en-GB" b="1" i="1" dirty="0"/>
              <a:t>same DBMS software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Easier to design and manage.</a:t>
            </a:r>
          </a:p>
          <a:p>
            <a:r>
              <a:rPr lang="en-GB" b="1" dirty="0"/>
              <a:t>Heterogeneous</a:t>
            </a:r>
          </a:p>
          <a:p>
            <a:pPr lvl="1"/>
            <a:r>
              <a:rPr lang="en-GB" dirty="0" smtClean="0"/>
              <a:t>Site(s) run </a:t>
            </a:r>
            <a:r>
              <a:rPr lang="en-GB" b="1" i="1" dirty="0"/>
              <a:t>different DBMS products</a:t>
            </a:r>
            <a:r>
              <a:rPr lang="en-GB" dirty="0"/>
              <a:t>, and possibly </a:t>
            </a:r>
            <a:r>
              <a:rPr lang="en-GB" b="1" i="1" dirty="0"/>
              <a:t>different underlying data models</a:t>
            </a:r>
            <a:r>
              <a:rPr lang="en-GB" dirty="0"/>
              <a:t> (i.e. relational, network, object-oriented, etc.).</a:t>
            </a:r>
          </a:p>
          <a:p>
            <a:pPr lvl="2"/>
            <a:r>
              <a:rPr lang="en-GB" dirty="0"/>
              <a:t>More typical when sites have implemented their own databases and integration is considered later.</a:t>
            </a:r>
          </a:p>
          <a:p>
            <a:pPr lvl="1"/>
            <a:r>
              <a:rPr lang="en-GB" dirty="0"/>
              <a:t>Translations required to allow for different hardware, different software and different DBMS products.</a:t>
            </a:r>
          </a:p>
          <a:p>
            <a:pPr lvl="1"/>
            <a:r>
              <a:rPr lang="en-GB" i="1" dirty="0"/>
              <a:t>Must</a:t>
            </a:r>
            <a:r>
              <a:rPr lang="en-GB" dirty="0"/>
              <a:t> provide </a:t>
            </a:r>
            <a:r>
              <a:rPr lang="en-GB" b="1" dirty="0"/>
              <a:t>local</a:t>
            </a:r>
            <a:r>
              <a:rPr lang="en-GB" dirty="0"/>
              <a:t> </a:t>
            </a:r>
            <a:r>
              <a:rPr lang="en-GB" b="1" dirty="0"/>
              <a:t>transparency</a:t>
            </a:r>
            <a:r>
              <a:rPr lang="en-GB" dirty="0"/>
              <a:t> despite </a:t>
            </a:r>
            <a:r>
              <a:rPr lang="en-GB" dirty="0" smtClean="0"/>
              <a:t>differences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7758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Functions of a </a:t>
            </a:r>
            <a:r>
              <a:rPr lang="en-GB" dirty="0" smtClean="0"/>
              <a:t>DDBMS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Distributed DBMS (DDBMS) expected </a:t>
            </a:r>
            <a:r>
              <a:rPr lang="en-GB" dirty="0"/>
              <a:t>to have </a:t>
            </a:r>
            <a:r>
              <a:rPr lang="en-GB" b="1" i="1" dirty="0"/>
              <a:t>at least the functionality of a DBMS</a:t>
            </a:r>
            <a:r>
              <a:rPr lang="en-GB" dirty="0"/>
              <a:t> and additionally: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683567" y="2852936"/>
          <a:ext cx="8352928" cy="3718123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3456384">
                  <a:extLst>
                    <a:ext uri="{9D8B030D-6E8A-4147-A177-3AD203B41FA5}">
                      <a16:colId xmlns:a16="http://schemas.microsoft.com/office/drawing/2014/main" val="3465369458"/>
                    </a:ext>
                  </a:extLst>
                </a:gridCol>
                <a:gridCol w="4896544">
                  <a:extLst>
                    <a:ext uri="{9D8B030D-6E8A-4147-A177-3AD203B41FA5}">
                      <a16:colId xmlns:a16="http://schemas.microsoft.com/office/drawing/2014/main" val="3391272982"/>
                    </a:ext>
                  </a:extLst>
                </a:gridCol>
              </a:tblGrid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 Communication</a:t>
                      </a:r>
                      <a:r>
                        <a:rPr lang="en-GB" b="1" baseline="0" dirty="0"/>
                        <a:t> Services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Provides</a:t>
                      </a:r>
                      <a:r>
                        <a:rPr lang="en-GB" baseline="0" dirty="0"/>
                        <a:t> access to remote sites and allows transfer of data and queries across the network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9160925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 System </a:t>
                      </a:r>
                      <a:r>
                        <a:rPr lang="en-GB" b="1" dirty="0" err="1"/>
                        <a:t>Catalog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Stores data</a:t>
                      </a:r>
                      <a:r>
                        <a:rPr lang="en-GB" baseline="0" dirty="0"/>
                        <a:t> distribution details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8344378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Distributed</a:t>
                      </a:r>
                      <a:r>
                        <a:rPr lang="en-GB" b="1" baseline="0" dirty="0"/>
                        <a:t> Query Processing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Local, remote and global data access, including query optimisation</a:t>
                      </a:r>
                      <a:r>
                        <a:rPr lang="en-GB" baseline="0" dirty="0"/>
                        <a:t>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9446072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</a:t>
                      </a:r>
                      <a:r>
                        <a:rPr lang="en-GB" b="1" baseline="0" dirty="0"/>
                        <a:t> Security Control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</a:t>
                      </a:r>
                      <a:r>
                        <a:rPr lang="en-GB" baseline="0" dirty="0"/>
                        <a:t> maintain appropriate authorisation or access privileges to the distributed data.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4707436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 Concurrency</a:t>
                      </a:r>
                      <a:r>
                        <a:rPr lang="en-GB" b="1" baseline="0" dirty="0"/>
                        <a:t> Control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maintain consistency of</a:t>
                      </a:r>
                      <a:r>
                        <a:rPr lang="en-GB" baseline="0" dirty="0"/>
                        <a:t> distributed and possibly replicated data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4884677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 Recovery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take account of failures of individual sites and failures</a:t>
                      </a:r>
                      <a:r>
                        <a:rPr lang="en-GB" baseline="0" dirty="0"/>
                        <a:t> of the network.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72844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91331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Database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Three main factors to consider:</a:t>
            </a:r>
          </a:p>
          <a:p>
            <a:r>
              <a:rPr lang="en-GB" b="1" dirty="0"/>
              <a:t>Fragmentation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A relation may be divided into a number of sub-relations called fragments, which are then distributed.</a:t>
            </a:r>
          </a:p>
          <a:p>
            <a:r>
              <a:rPr lang="en-GB" b="1" dirty="0"/>
              <a:t>Allocation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Each fragment is stored at the site with “optimal” distribution.</a:t>
            </a:r>
          </a:p>
          <a:p>
            <a:r>
              <a:rPr lang="en-GB" b="1" dirty="0"/>
              <a:t>Replication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The DDBMS may contain a copy of a fragment at several different sites.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4624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Definition and allocation of fragments should be carried out strategically to achieve:</a:t>
            </a:r>
          </a:p>
          <a:p>
            <a:r>
              <a:rPr lang="en-GB" dirty="0"/>
              <a:t>Locality of reference</a:t>
            </a:r>
          </a:p>
          <a:p>
            <a:r>
              <a:rPr lang="en-GB" dirty="0"/>
              <a:t>Improved reliability and availability</a:t>
            </a:r>
          </a:p>
          <a:p>
            <a:r>
              <a:rPr lang="en-GB" dirty="0"/>
              <a:t>Acceptable performance</a:t>
            </a:r>
          </a:p>
          <a:p>
            <a:r>
              <a:rPr lang="en-GB" dirty="0"/>
              <a:t>Balanced storage capacities and costs</a:t>
            </a:r>
          </a:p>
          <a:p>
            <a:r>
              <a:rPr lang="en-GB" dirty="0"/>
              <a:t>Minimal communication costs</a:t>
            </a:r>
          </a:p>
        </p:txBody>
      </p:sp>
    </p:spTree>
    <p:extLst>
      <p:ext uri="{BB962C8B-B14F-4D97-AF65-F5344CB8AC3E}">
        <p14:creationId xmlns:p14="http://schemas.microsoft.com/office/powerpoint/2010/main" val="2802371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Fragmentation Design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Fragmentation design involves analysing how the database is used.</a:t>
            </a:r>
          </a:p>
          <a:p>
            <a:r>
              <a:rPr lang="en-GB" dirty="0"/>
              <a:t>Analyse most important transactions based on both:</a:t>
            </a:r>
          </a:p>
          <a:p>
            <a:pPr lvl="1"/>
            <a:r>
              <a:rPr lang="en-GB" dirty="0"/>
              <a:t>Quantitative Information, which may include:</a:t>
            </a:r>
          </a:p>
          <a:p>
            <a:pPr lvl="2"/>
            <a:r>
              <a:rPr lang="en-GB" dirty="0"/>
              <a:t>Frequency with which a transaction is run</a:t>
            </a:r>
          </a:p>
          <a:p>
            <a:pPr lvl="2"/>
            <a:r>
              <a:rPr lang="en-GB" dirty="0"/>
              <a:t>Site from which a transaction is run</a:t>
            </a:r>
          </a:p>
          <a:p>
            <a:pPr lvl="2"/>
            <a:r>
              <a:rPr lang="en-GB" dirty="0"/>
              <a:t>Performance criteria for transactions</a:t>
            </a:r>
          </a:p>
          <a:p>
            <a:pPr lvl="1"/>
            <a:r>
              <a:rPr lang="en-GB" dirty="0"/>
              <a:t>Qualitative Information</a:t>
            </a:r>
          </a:p>
          <a:p>
            <a:pPr lvl="2"/>
            <a:r>
              <a:rPr lang="en-GB" dirty="0"/>
              <a:t>The tables, columns and rows accessed</a:t>
            </a:r>
          </a:p>
          <a:p>
            <a:pPr lvl="2"/>
            <a:r>
              <a:rPr lang="en-GB" dirty="0"/>
              <a:t>The type of access i.e. read or write</a:t>
            </a:r>
          </a:p>
          <a:p>
            <a:pPr lvl="2"/>
            <a:r>
              <a:rPr lang="en-GB" dirty="0"/>
              <a:t>The predicates (WHERE clause criteria) of read operations</a:t>
            </a:r>
          </a:p>
        </p:txBody>
      </p:sp>
    </p:spTree>
    <p:extLst>
      <p:ext uri="{BB962C8B-B14F-4D97-AF65-F5344CB8AC3E}">
        <p14:creationId xmlns:p14="http://schemas.microsoft.com/office/powerpoint/2010/main" val="1315080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Four Strategies of Data Allocation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Centralised</a:t>
            </a:r>
            <a:r>
              <a:rPr lang="en-GB" dirty="0"/>
              <a:t>: </a:t>
            </a:r>
            <a:r>
              <a:rPr lang="en-GB" i="1" u="sng" dirty="0"/>
              <a:t>single</a:t>
            </a:r>
            <a:r>
              <a:rPr lang="en-GB" u="sng" dirty="0"/>
              <a:t> database</a:t>
            </a:r>
            <a:r>
              <a:rPr lang="en-GB" dirty="0"/>
              <a:t> and DBMS stored at one site and users distributed across network.</a:t>
            </a:r>
          </a:p>
          <a:p>
            <a:r>
              <a:rPr lang="en-GB" b="1" dirty="0"/>
              <a:t>Fragmented</a:t>
            </a:r>
            <a:r>
              <a:rPr lang="en-GB" dirty="0"/>
              <a:t>: database partitioned into </a:t>
            </a:r>
            <a:r>
              <a:rPr lang="en-GB" i="1" u="sng" dirty="0"/>
              <a:t>disjoint</a:t>
            </a:r>
            <a:r>
              <a:rPr lang="en-GB" u="sng" dirty="0"/>
              <a:t> fragments</a:t>
            </a:r>
            <a:r>
              <a:rPr lang="en-GB" dirty="0"/>
              <a:t>, and each fragment assigned to one site.</a:t>
            </a:r>
          </a:p>
          <a:p>
            <a:r>
              <a:rPr lang="en-GB" b="1" dirty="0"/>
              <a:t>Complete Replication</a:t>
            </a:r>
            <a:r>
              <a:rPr lang="en-GB" dirty="0"/>
              <a:t>: consists of maintaining a </a:t>
            </a:r>
            <a:r>
              <a:rPr lang="en-GB" i="1" u="sng" dirty="0"/>
              <a:t>complete copy</a:t>
            </a:r>
            <a:r>
              <a:rPr lang="en-GB" u="sng" dirty="0"/>
              <a:t> of the database</a:t>
            </a:r>
            <a:r>
              <a:rPr lang="en-GB" dirty="0"/>
              <a:t> at each site.</a:t>
            </a:r>
          </a:p>
          <a:p>
            <a:r>
              <a:rPr lang="en-GB" b="1" dirty="0"/>
              <a:t>Selective Replication</a:t>
            </a:r>
            <a:r>
              <a:rPr lang="en-GB" dirty="0"/>
              <a:t>: a </a:t>
            </a:r>
            <a:r>
              <a:rPr lang="en-GB" i="1" u="sng" dirty="0"/>
              <a:t>combination</a:t>
            </a:r>
            <a:r>
              <a:rPr lang="en-GB" dirty="0"/>
              <a:t> of fragmentation, replication and centralisation.</a:t>
            </a:r>
          </a:p>
          <a:p>
            <a:pPr marL="365760" lvl="1" indent="0">
              <a:buNone/>
            </a:pPr>
            <a:r>
              <a:rPr lang="en-GB" i="1" dirty="0"/>
              <a:t>Most commonly used strategy because of its flexibility.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0549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351840" cy="990600"/>
          </a:xfrm>
        </p:spPr>
        <p:txBody>
          <a:bodyPr>
            <a:normAutofit fontScale="90000"/>
          </a:bodyPr>
          <a:lstStyle/>
          <a:p>
            <a:r>
              <a:rPr lang="en-GB" dirty="0"/>
              <a:t>Comparison of Strategies for Data Allocation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6" y="1600200"/>
          <a:ext cx="8351712" cy="25908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1509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Locality of reference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Reliability &amp; availability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Performance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Storage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Communication</a:t>
                      </a:r>
                      <a:r>
                        <a:rPr lang="en-GB" sz="1400" baseline="0" dirty="0"/>
                        <a:t> Costs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Centralised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Lowest, except central site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Unsatisfactory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Highest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Fragmented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High*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 for</a:t>
                      </a:r>
                      <a:r>
                        <a:rPr lang="en-GB" sz="1400" baseline="0" dirty="0"/>
                        <a:t> item;</a:t>
                      </a:r>
                    </a:p>
                    <a:p>
                      <a:r>
                        <a:rPr lang="en-GB" sz="1400" baseline="0" dirty="0"/>
                        <a:t>High for system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Satisfactory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Low*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Complete replication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Best for read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</a:t>
                      </a:r>
                      <a:r>
                        <a:rPr lang="en-GB" sz="1400" baseline="0" dirty="0"/>
                        <a:t> for update;</a:t>
                      </a:r>
                    </a:p>
                    <a:p>
                      <a:r>
                        <a:rPr lang="en-GB" sz="1400" baseline="0" dirty="0"/>
                        <a:t>Low for read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Selective replication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 for item;</a:t>
                      </a:r>
                    </a:p>
                    <a:p>
                      <a:r>
                        <a:rPr lang="en-GB" sz="1400" dirty="0"/>
                        <a:t>High for 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Satisfactory*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Average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Low*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12648" y="4293096"/>
            <a:ext cx="3484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*Indicates: subject to good design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34853" y="4892967"/>
            <a:ext cx="83296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Questions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Why is performance “best for read” in the complete replication case?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Why is communication cost High for Update, but Low for Read in the complete replication case?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 the fragmented and selective replication, what is meant by low for item and high for system under reliability and availability?</a:t>
            </a:r>
          </a:p>
        </p:txBody>
      </p:sp>
    </p:spTree>
    <p:extLst>
      <p:ext uri="{BB962C8B-B14F-4D97-AF65-F5344CB8AC3E}">
        <p14:creationId xmlns:p14="http://schemas.microsoft.com/office/powerpoint/2010/main" val="2351019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Fragment?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/>
              <a:t>Usage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Applications work with views (subsets of data) rather than entire relations.</a:t>
            </a:r>
          </a:p>
          <a:p>
            <a:r>
              <a:rPr lang="en-GB" b="1" dirty="0"/>
              <a:t>Efficiency</a:t>
            </a:r>
            <a:endParaRPr lang="en-GB" dirty="0"/>
          </a:p>
          <a:p>
            <a:pPr lvl="1"/>
            <a:r>
              <a:rPr lang="en-GB" dirty="0"/>
              <a:t>Data is stored close to where it is most frequently used.</a:t>
            </a:r>
          </a:p>
          <a:p>
            <a:pPr lvl="1"/>
            <a:r>
              <a:rPr lang="en-GB" dirty="0"/>
              <a:t>Data that is not needed by local applications is not stored.</a:t>
            </a:r>
          </a:p>
          <a:p>
            <a:r>
              <a:rPr lang="en-GB" b="1" dirty="0"/>
              <a:t>Parallelism</a:t>
            </a:r>
            <a:endParaRPr lang="en-GB" dirty="0"/>
          </a:p>
          <a:p>
            <a:pPr lvl="1"/>
            <a:r>
              <a:rPr lang="en-GB" dirty="0"/>
              <a:t>With fragments as the unit of distribution, a transaction can be subdivided into several sub queries that operate on fragments – should increase degree of concurrency.</a:t>
            </a:r>
          </a:p>
          <a:p>
            <a:pPr lvl="1"/>
            <a:r>
              <a:rPr lang="en-GB" dirty="0"/>
              <a:t>Allowing transactions that can do so to execute in parallel.</a:t>
            </a:r>
          </a:p>
          <a:p>
            <a:r>
              <a:rPr lang="en-GB" b="1" dirty="0"/>
              <a:t>Security</a:t>
            </a:r>
            <a:endParaRPr lang="en-GB" dirty="0"/>
          </a:p>
          <a:p>
            <a:pPr lvl="1"/>
            <a:r>
              <a:rPr lang="en-GB" dirty="0"/>
              <a:t>Data not required by local applications is not stored and consequently not available to unauthorised users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653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Disadvantages of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Performance</a:t>
            </a:r>
          </a:p>
          <a:p>
            <a:pPr lvl="1"/>
            <a:r>
              <a:rPr lang="en-GB" dirty="0"/>
              <a:t>Global applications that require data from several fragments located at different sites may be slower.</a:t>
            </a:r>
          </a:p>
          <a:p>
            <a:r>
              <a:rPr lang="en-GB" b="1" dirty="0"/>
              <a:t>Integrity</a:t>
            </a:r>
          </a:p>
          <a:p>
            <a:pPr lvl="1"/>
            <a:r>
              <a:rPr lang="en-GB" dirty="0"/>
              <a:t>Integrity control may be more difficult if data and functional dependencies are fragmented and located at different sites.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6516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does the following query return?</a:t>
            </a:r>
          </a:p>
          <a:p>
            <a:pPr lvl="1"/>
            <a:r>
              <a:rPr lang="en-GB" dirty="0"/>
              <a:t>What does the UNION Operator do in SQL?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</a:p>
          <a:p>
            <a:pPr marL="594360" lvl="2" indent="0">
              <a:buNone/>
            </a:pP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UNION</a:t>
            </a:r>
            <a:endParaRPr lang="en-GB" b="1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Why do we use JOINs in SQL Queries?</a:t>
            </a:r>
          </a:p>
        </p:txBody>
      </p:sp>
    </p:spTree>
    <p:extLst>
      <p:ext uri="{BB962C8B-B14F-4D97-AF65-F5344CB8AC3E}">
        <p14:creationId xmlns:p14="http://schemas.microsoft.com/office/powerpoint/2010/main" val="1080537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Fragmentation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072118270"/>
              </p:ext>
            </p:extLst>
          </p:nvPr>
        </p:nvGraphicFramePr>
        <p:xfrm>
          <a:off x="641645" y="1593673"/>
          <a:ext cx="8153400" cy="5148000"/>
        </p:xfrm>
        <a:graphic>
          <a:graphicData uri="http://schemas.openxmlformats.org/drawingml/2006/table">
            <a:tbl>
              <a:tblPr bandRow="1">
                <a:tableStyleId>{BC89EF96-8CEA-46FF-86C4-4CE0E7609802}</a:tableStyleId>
              </a:tblPr>
              <a:tblGrid>
                <a:gridCol w="4076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767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23200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16000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6" name="Rectangle 15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683607" y="1708406"/>
            <a:ext cx="3960401" cy="1576582"/>
            <a:chOff x="611599" y="1708406"/>
            <a:chExt cx="3960401" cy="1576582"/>
          </a:xfrm>
        </p:grpSpPr>
        <p:grpSp>
          <p:nvGrpSpPr>
            <p:cNvPr id="32" name="Group 31"/>
            <p:cNvGrpSpPr/>
            <p:nvPr/>
          </p:nvGrpSpPr>
          <p:grpSpPr>
            <a:xfrm rot="5400000">
              <a:off x="902438" y="2567754"/>
              <a:ext cx="570372" cy="864096"/>
              <a:chOff x="4935950" y="2420888"/>
              <a:chExt cx="864093" cy="576064"/>
            </a:xfrm>
          </p:grpSpPr>
          <p:sp>
            <p:nvSpPr>
              <p:cNvPr id="33" name="Rectangle 32"/>
              <p:cNvSpPr/>
              <p:nvPr/>
            </p:nvSpPr>
            <p:spPr>
              <a:xfrm>
                <a:off x="4935950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Rectangle 33"/>
              <p:cNvSpPr/>
              <p:nvPr/>
            </p:nvSpPr>
            <p:spPr>
              <a:xfrm>
                <a:off x="5223981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5" name="Rectangle 34"/>
              <p:cNvSpPr/>
              <p:nvPr/>
            </p:nvSpPr>
            <p:spPr>
              <a:xfrm>
                <a:off x="5512012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36" name="Group 35"/>
            <p:cNvGrpSpPr/>
            <p:nvPr/>
          </p:nvGrpSpPr>
          <p:grpSpPr>
            <a:xfrm rot="5400000">
              <a:off x="2082377" y="2564989"/>
              <a:ext cx="570372" cy="864096"/>
              <a:chOff x="4935950" y="2420888"/>
              <a:chExt cx="864093" cy="576064"/>
            </a:xfrm>
          </p:grpSpPr>
          <p:sp>
            <p:nvSpPr>
              <p:cNvPr id="37" name="Rectangle 36"/>
              <p:cNvSpPr/>
              <p:nvPr/>
            </p:nvSpPr>
            <p:spPr>
              <a:xfrm>
                <a:off x="4935950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8" name="Rectangle 37"/>
              <p:cNvSpPr/>
              <p:nvPr/>
            </p:nvSpPr>
            <p:spPr>
              <a:xfrm>
                <a:off x="5223981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9" name="Rectangle 38"/>
              <p:cNvSpPr/>
              <p:nvPr/>
            </p:nvSpPr>
            <p:spPr>
              <a:xfrm>
                <a:off x="5512012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40" name="Group 39"/>
            <p:cNvGrpSpPr/>
            <p:nvPr/>
          </p:nvGrpSpPr>
          <p:grpSpPr>
            <a:xfrm rot="5400000">
              <a:off x="3305166" y="2564989"/>
              <a:ext cx="570372" cy="864096"/>
              <a:chOff x="4935950" y="2420888"/>
              <a:chExt cx="864093" cy="576064"/>
            </a:xfrm>
          </p:grpSpPr>
          <p:sp>
            <p:nvSpPr>
              <p:cNvPr id="41" name="Rectangle 40"/>
              <p:cNvSpPr/>
              <p:nvPr/>
            </p:nvSpPr>
            <p:spPr>
              <a:xfrm>
                <a:off x="4935950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2" name="Rectangle 41"/>
              <p:cNvSpPr/>
              <p:nvPr/>
            </p:nvSpPr>
            <p:spPr>
              <a:xfrm>
                <a:off x="5223981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3" name="Rectangle 42"/>
              <p:cNvSpPr/>
              <p:nvPr/>
            </p:nvSpPr>
            <p:spPr>
              <a:xfrm>
                <a:off x="5512012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3" name="TextBox 2"/>
            <p:cNvSpPr txBox="1"/>
            <p:nvPr/>
          </p:nvSpPr>
          <p:spPr>
            <a:xfrm>
              <a:off x="611599" y="1708406"/>
              <a:ext cx="3960401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Horizontal</a:t>
              </a:r>
            </a:p>
            <a:p>
              <a:r>
                <a:rPr lang="en-GB" dirty="0"/>
                <a:t>Consists of a subset of tuples (rows) of a relation: </a:t>
              </a:r>
              <a:r>
                <a:rPr lang="en-GB" dirty="0">
                  <a:sym typeface="Symbol" panose="05050102010706020507" pitchFamily="18" charset="2"/>
                </a:rPr>
                <a:t></a:t>
              </a:r>
              <a:r>
                <a:rPr lang="en-GB" baseline="-25000" dirty="0">
                  <a:sym typeface="Symbol" panose="05050102010706020507" pitchFamily="18" charset="2"/>
                </a:rPr>
                <a:t>p</a:t>
              </a:r>
              <a:r>
                <a:rPr lang="en-GB" dirty="0">
                  <a:sym typeface="Symbol" panose="05050102010706020507" pitchFamily="18" charset="2"/>
                </a:rPr>
                <a:t>(R)</a:t>
              </a:r>
            </a:p>
            <a:p>
              <a:endParaRPr lang="en-GB" dirty="0"/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4770495" y="1708406"/>
            <a:ext cx="3905961" cy="1576578"/>
            <a:chOff x="4770495" y="1708406"/>
            <a:chExt cx="3905961" cy="1576578"/>
          </a:xfrm>
        </p:grpSpPr>
        <p:grpSp>
          <p:nvGrpSpPr>
            <p:cNvPr id="23" name="Group 22"/>
            <p:cNvGrpSpPr/>
            <p:nvPr/>
          </p:nvGrpSpPr>
          <p:grpSpPr>
            <a:xfrm>
              <a:off x="4924651" y="2708920"/>
              <a:ext cx="864096" cy="576064"/>
              <a:chOff x="4924651" y="2517646"/>
              <a:chExt cx="864096" cy="576064"/>
            </a:xfrm>
          </p:grpSpPr>
          <p:sp>
            <p:nvSpPr>
              <p:cNvPr id="20" name="Rectangle 19"/>
              <p:cNvSpPr/>
              <p:nvPr/>
            </p:nvSpPr>
            <p:spPr>
              <a:xfrm>
                <a:off x="4924651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1" name="Rectangle 20"/>
              <p:cNvSpPr/>
              <p:nvPr/>
            </p:nvSpPr>
            <p:spPr>
              <a:xfrm>
                <a:off x="5212683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2" name="Rectangle 21"/>
              <p:cNvSpPr/>
              <p:nvPr/>
            </p:nvSpPr>
            <p:spPr>
              <a:xfrm>
                <a:off x="5500715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24" name="Group 23"/>
            <p:cNvGrpSpPr/>
            <p:nvPr/>
          </p:nvGrpSpPr>
          <p:grpSpPr>
            <a:xfrm>
              <a:off x="6084168" y="2708920"/>
              <a:ext cx="864096" cy="576064"/>
              <a:chOff x="4924651" y="2517646"/>
              <a:chExt cx="864096" cy="576064"/>
            </a:xfrm>
          </p:grpSpPr>
          <p:sp>
            <p:nvSpPr>
              <p:cNvPr id="25" name="Rectangle 24"/>
              <p:cNvSpPr/>
              <p:nvPr/>
            </p:nvSpPr>
            <p:spPr>
              <a:xfrm>
                <a:off x="4924651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6" name="Rectangle 25"/>
              <p:cNvSpPr/>
              <p:nvPr/>
            </p:nvSpPr>
            <p:spPr>
              <a:xfrm>
                <a:off x="5212683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7" name="Rectangle 26"/>
              <p:cNvSpPr/>
              <p:nvPr/>
            </p:nvSpPr>
            <p:spPr>
              <a:xfrm>
                <a:off x="5500715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28" name="Group 27"/>
            <p:cNvGrpSpPr/>
            <p:nvPr/>
          </p:nvGrpSpPr>
          <p:grpSpPr>
            <a:xfrm>
              <a:off x="7236296" y="2708920"/>
              <a:ext cx="864096" cy="576064"/>
              <a:chOff x="4924651" y="2517646"/>
              <a:chExt cx="864096" cy="576064"/>
            </a:xfrm>
          </p:grpSpPr>
          <p:sp>
            <p:nvSpPr>
              <p:cNvPr id="29" name="Rectangle 28"/>
              <p:cNvSpPr/>
              <p:nvPr/>
            </p:nvSpPr>
            <p:spPr>
              <a:xfrm>
                <a:off x="4924651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0" name="Rectangle 29"/>
              <p:cNvSpPr/>
              <p:nvPr/>
            </p:nvSpPr>
            <p:spPr>
              <a:xfrm>
                <a:off x="5212683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1" name="Rectangle 30"/>
              <p:cNvSpPr/>
              <p:nvPr/>
            </p:nvSpPr>
            <p:spPr>
              <a:xfrm>
                <a:off x="5500715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6" name="TextBox 5"/>
            <p:cNvSpPr txBox="1"/>
            <p:nvPr/>
          </p:nvSpPr>
          <p:spPr>
            <a:xfrm>
              <a:off x="4770495" y="1708406"/>
              <a:ext cx="3905961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Vertical</a:t>
              </a:r>
            </a:p>
            <a:p>
              <a:r>
                <a:rPr lang="en-GB" dirty="0"/>
                <a:t>Consists of a subset of the attributes (columns) of a relation: </a:t>
              </a:r>
              <a:r>
                <a:rPr lang="en-GB" dirty="0">
                  <a:sym typeface="Symbol" panose="05050102010706020507" pitchFamily="18" charset="2"/>
                </a:rPr>
                <a:t>a</a:t>
              </a:r>
              <a:r>
                <a:rPr lang="en-GB" baseline="-25000" dirty="0">
                  <a:sym typeface="Symbol" panose="05050102010706020507" pitchFamily="18" charset="2"/>
                </a:rPr>
                <a:t>1</a:t>
              </a:r>
              <a:r>
                <a:rPr lang="en-GB" dirty="0">
                  <a:sym typeface="Symbol" panose="05050102010706020507" pitchFamily="18" charset="2"/>
                </a:rPr>
                <a:t>, … a</a:t>
              </a:r>
              <a:r>
                <a:rPr lang="en-GB" baseline="-25000" dirty="0">
                  <a:sym typeface="Symbol" panose="05050102010706020507" pitchFamily="18" charset="2"/>
                </a:rPr>
                <a:t>n</a:t>
              </a:r>
              <a:r>
                <a:rPr lang="en-GB" dirty="0">
                  <a:sym typeface="Symbol" panose="05050102010706020507" pitchFamily="18" charset="2"/>
                </a:rPr>
                <a:t> (R)</a:t>
              </a:r>
              <a:endParaRPr lang="en-GB" dirty="0"/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692285" y="3855240"/>
            <a:ext cx="3951723" cy="2454080"/>
            <a:chOff x="692285" y="3855240"/>
            <a:chExt cx="3951723" cy="2454080"/>
          </a:xfrm>
        </p:grpSpPr>
        <p:grpSp>
          <p:nvGrpSpPr>
            <p:cNvPr id="54" name="Group 53"/>
            <p:cNvGrpSpPr/>
            <p:nvPr/>
          </p:nvGrpSpPr>
          <p:grpSpPr>
            <a:xfrm>
              <a:off x="971600" y="5725348"/>
              <a:ext cx="1440161" cy="573219"/>
              <a:chOff x="755575" y="4653137"/>
              <a:chExt cx="1440161" cy="573219"/>
            </a:xfrm>
          </p:grpSpPr>
          <p:grpSp>
            <p:nvGrpSpPr>
              <p:cNvPr id="44" name="Group 43"/>
              <p:cNvGrpSpPr/>
              <p:nvPr/>
            </p:nvGrpSpPr>
            <p:grpSpPr>
              <a:xfrm rot="5400000">
                <a:off x="830429" y="4578283"/>
                <a:ext cx="570373" cy="720081"/>
                <a:chOff x="4789367" y="2420888"/>
                <a:chExt cx="864096" cy="576064"/>
              </a:xfrm>
            </p:grpSpPr>
            <p:sp>
              <p:nvSpPr>
                <p:cNvPr id="45" name="Rectangle 44"/>
                <p:cNvSpPr/>
                <p:nvPr/>
              </p:nvSpPr>
              <p:spPr>
                <a:xfrm>
                  <a:off x="4789367" y="2420888"/>
                  <a:ext cx="288032" cy="576064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46" name="Rectangle 45"/>
                <p:cNvSpPr/>
                <p:nvPr/>
              </p:nvSpPr>
              <p:spPr>
                <a:xfrm>
                  <a:off x="5077399" y="2420888"/>
                  <a:ext cx="288032" cy="576064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47" name="Rectangle 46"/>
                <p:cNvSpPr/>
                <p:nvPr/>
              </p:nvSpPr>
              <p:spPr>
                <a:xfrm>
                  <a:off x="5365431" y="2420888"/>
                  <a:ext cx="288032" cy="576064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sp>
            <p:nvSpPr>
              <p:cNvPr id="48" name="Rectangle 47"/>
              <p:cNvSpPr/>
              <p:nvPr/>
            </p:nvSpPr>
            <p:spPr>
              <a:xfrm rot="5400000">
                <a:off x="1691680" y="4437113"/>
                <a:ext cx="288032" cy="72008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9" name="Rectangle 48"/>
              <p:cNvSpPr/>
              <p:nvPr/>
            </p:nvSpPr>
            <p:spPr>
              <a:xfrm rot="5400000">
                <a:off x="1691680" y="4722299"/>
                <a:ext cx="288032" cy="72008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59" name="Group 58"/>
            <p:cNvGrpSpPr/>
            <p:nvPr/>
          </p:nvGrpSpPr>
          <p:grpSpPr>
            <a:xfrm>
              <a:off x="2798260" y="5711747"/>
              <a:ext cx="1440164" cy="597573"/>
              <a:chOff x="755573" y="5495722"/>
              <a:chExt cx="1440164" cy="597573"/>
            </a:xfrm>
          </p:grpSpPr>
          <p:sp>
            <p:nvSpPr>
              <p:cNvPr id="51" name="Rectangle 50"/>
              <p:cNvSpPr/>
              <p:nvPr/>
            </p:nvSpPr>
            <p:spPr>
              <a:xfrm rot="5400000">
                <a:off x="913923" y="5340139"/>
                <a:ext cx="187359" cy="50405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3" name="Rectangle 52"/>
              <p:cNvSpPr/>
              <p:nvPr/>
            </p:nvSpPr>
            <p:spPr>
              <a:xfrm rot="5400000">
                <a:off x="1368374" y="5265933"/>
                <a:ext cx="214561" cy="14401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5" name="Rectangle 54"/>
              <p:cNvSpPr/>
              <p:nvPr/>
            </p:nvSpPr>
            <p:spPr>
              <a:xfrm rot="5400000">
                <a:off x="1739251" y="5422250"/>
                <a:ext cx="192890" cy="72008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7" name="Rectangle 56"/>
              <p:cNvSpPr/>
              <p:nvPr/>
            </p:nvSpPr>
            <p:spPr>
              <a:xfrm rot="5400000">
                <a:off x="1416599" y="5338758"/>
                <a:ext cx="190124" cy="50405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8" name="Rectangle 57"/>
              <p:cNvSpPr/>
              <p:nvPr/>
            </p:nvSpPr>
            <p:spPr>
              <a:xfrm rot="5400000">
                <a:off x="1884651" y="5374760"/>
                <a:ext cx="190123" cy="432047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2" name="Rectangle 51"/>
              <p:cNvSpPr/>
              <p:nvPr/>
            </p:nvSpPr>
            <p:spPr>
              <a:xfrm rot="5400000">
                <a:off x="1019170" y="5422250"/>
                <a:ext cx="192888" cy="72008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8" name="TextBox 7"/>
            <p:cNvSpPr txBox="1"/>
            <p:nvPr/>
          </p:nvSpPr>
          <p:spPr>
            <a:xfrm>
              <a:off x="692285" y="3855240"/>
              <a:ext cx="3951723" cy="17543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Mixed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/>
                <a:t>Consists of a horizontal fragment that is subsequently vertically fragmented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/>
                <a:t>Or a vertical fragment that is then horizontally fragmented</a:t>
              </a:r>
            </a:p>
          </p:txBody>
        </p:sp>
      </p:grpSp>
      <p:sp>
        <p:nvSpPr>
          <p:cNvPr id="10" name="TextBox 9"/>
          <p:cNvSpPr txBox="1"/>
          <p:nvPr/>
        </p:nvSpPr>
        <p:spPr>
          <a:xfrm>
            <a:off x="4770495" y="3855240"/>
            <a:ext cx="399555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Derived</a:t>
            </a:r>
          </a:p>
          <a:p>
            <a:r>
              <a:rPr lang="en-GB" dirty="0"/>
              <a:t>A horizontal fragment that is based on the horizontal fragmentation of a parent relation </a:t>
            </a:r>
          </a:p>
          <a:p>
            <a:endParaRPr lang="en-GB" dirty="0"/>
          </a:p>
          <a:p>
            <a:r>
              <a:rPr lang="en-GB" b="1" dirty="0"/>
              <a:t>None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final strategy is not to fragment a relation.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If a relation is small and not updated frequently.</a:t>
            </a:r>
          </a:p>
        </p:txBody>
      </p:sp>
      <p:cxnSp>
        <p:nvCxnSpPr>
          <p:cNvPr id="12" name="Straight Connector 11"/>
          <p:cNvCxnSpPr/>
          <p:nvPr/>
        </p:nvCxnSpPr>
        <p:spPr>
          <a:xfrm>
            <a:off x="4770495" y="5229200"/>
            <a:ext cx="3995553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547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Correctness of Fragmentation: </a:t>
            </a:r>
            <a:r>
              <a:rPr lang="en-GB" b="1" dirty="0"/>
              <a:t>Completeness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There are three rules that </a:t>
            </a:r>
            <a:r>
              <a:rPr lang="en-GB" b="1" u="sng" dirty="0"/>
              <a:t>must</a:t>
            </a:r>
            <a:r>
              <a:rPr lang="en-GB" dirty="0"/>
              <a:t> be followed:</a:t>
            </a:r>
          </a:p>
          <a:p>
            <a:pPr marL="0" indent="0">
              <a:buNone/>
            </a:pPr>
            <a:r>
              <a:rPr lang="en-GB" b="1" dirty="0"/>
              <a:t>Completeness</a:t>
            </a:r>
          </a:p>
          <a:p>
            <a:r>
              <a:rPr lang="en-GB" dirty="0"/>
              <a:t>If Relation </a:t>
            </a:r>
            <a:r>
              <a:rPr lang="en-GB" b="1" dirty="0"/>
              <a:t>R</a:t>
            </a:r>
            <a:r>
              <a:rPr lang="en-GB" dirty="0"/>
              <a:t> is decomposed into fragments R</a:t>
            </a:r>
            <a:r>
              <a:rPr lang="en-GB" baseline="-25000" dirty="0"/>
              <a:t>1</a:t>
            </a:r>
            <a:r>
              <a:rPr lang="en-GB" dirty="0"/>
              <a:t>, R</a:t>
            </a:r>
            <a:r>
              <a:rPr lang="en-GB" baseline="-25000" dirty="0"/>
              <a:t>2</a:t>
            </a:r>
            <a:r>
              <a:rPr lang="en-GB" dirty="0"/>
              <a:t>, …, R</a:t>
            </a:r>
            <a:r>
              <a:rPr lang="en-GB" baseline="-25000" dirty="0"/>
              <a:t>n</a:t>
            </a:r>
            <a:r>
              <a:rPr lang="en-GB" dirty="0"/>
              <a:t>, each data item that can be found in R must appear in at least one fragment.</a:t>
            </a:r>
          </a:p>
          <a:p>
            <a:r>
              <a:rPr lang="en-GB" dirty="0"/>
              <a:t>This rule ensures there is </a:t>
            </a:r>
            <a:r>
              <a:rPr lang="en-GB" b="1" i="1" dirty="0"/>
              <a:t>no loss of data</a:t>
            </a:r>
            <a:r>
              <a:rPr lang="en-GB" dirty="0"/>
              <a:t> during fragmentation.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9196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Correctness of Fragmentation: </a:t>
            </a:r>
            <a:r>
              <a:rPr lang="en-GB" b="1" dirty="0"/>
              <a:t>Reconstruction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It </a:t>
            </a:r>
            <a:r>
              <a:rPr lang="en-GB" dirty="0"/>
              <a:t>must be possible to define a relational operation (query) that will </a:t>
            </a:r>
            <a:r>
              <a:rPr lang="en-GB" dirty="0" smtClean="0"/>
              <a:t>reconstruct original relation </a:t>
            </a:r>
            <a:r>
              <a:rPr lang="en-GB" b="1" dirty="0"/>
              <a:t>R</a:t>
            </a:r>
            <a:r>
              <a:rPr lang="en-GB" dirty="0"/>
              <a:t> from the fragments, R</a:t>
            </a:r>
            <a:r>
              <a:rPr lang="en-GB" baseline="-25000" dirty="0"/>
              <a:t>1</a:t>
            </a:r>
            <a:r>
              <a:rPr lang="en-GB" dirty="0"/>
              <a:t>, R</a:t>
            </a:r>
            <a:r>
              <a:rPr lang="en-GB" baseline="-25000" dirty="0"/>
              <a:t>2</a:t>
            </a:r>
            <a:r>
              <a:rPr lang="en-GB" dirty="0"/>
              <a:t>, …, R</a:t>
            </a:r>
            <a:r>
              <a:rPr lang="en-GB" baseline="-25000" dirty="0"/>
              <a:t>n</a:t>
            </a:r>
            <a:r>
              <a:rPr lang="en-GB" dirty="0"/>
              <a:t>.</a:t>
            </a:r>
          </a:p>
          <a:p>
            <a:pPr lvl="1"/>
            <a:r>
              <a:rPr lang="en-GB" b="1" i="1" dirty="0"/>
              <a:t>Union</a:t>
            </a:r>
            <a:r>
              <a:rPr lang="en-GB" dirty="0"/>
              <a:t> for horizontal fragmentation and </a:t>
            </a:r>
          </a:p>
          <a:p>
            <a:pPr lvl="1"/>
            <a:r>
              <a:rPr lang="en-GB" b="1" i="1" dirty="0"/>
              <a:t>Join</a:t>
            </a:r>
            <a:r>
              <a:rPr lang="en-GB" dirty="0"/>
              <a:t> for vertical fragmentation</a:t>
            </a:r>
          </a:p>
          <a:p>
            <a:r>
              <a:rPr lang="en-GB" dirty="0"/>
              <a:t>This rule ensures that </a:t>
            </a:r>
            <a:r>
              <a:rPr lang="en-GB" b="1" i="1" dirty="0"/>
              <a:t>functional dependencies are preserved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5630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Correctness of Fragmentation:</a:t>
            </a:r>
            <a:br>
              <a:rPr lang="en-GB" dirty="0"/>
            </a:br>
            <a:r>
              <a:rPr lang="en-GB" b="1" dirty="0" err="1"/>
              <a:t>Disjointness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If </a:t>
            </a:r>
            <a:r>
              <a:rPr lang="en-GB" dirty="0"/>
              <a:t>data item d</a:t>
            </a:r>
            <a:r>
              <a:rPr lang="en-GB" baseline="-25000" dirty="0"/>
              <a:t>i</a:t>
            </a:r>
            <a:r>
              <a:rPr lang="en-GB" dirty="0"/>
              <a:t> appears in fragment </a:t>
            </a:r>
            <a:r>
              <a:rPr lang="en-GB" dirty="0" err="1"/>
              <a:t>R</a:t>
            </a:r>
            <a:r>
              <a:rPr lang="en-GB" baseline="-25000" dirty="0" err="1"/>
              <a:t>i</a:t>
            </a:r>
            <a:r>
              <a:rPr lang="en-GB" dirty="0"/>
              <a:t>, then it should not appear in any other fragment.</a:t>
            </a:r>
          </a:p>
          <a:p>
            <a:pPr lvl="1"/>
            <a:r>
              <a:rPr lang="en-GB" b="1" i="1" dirty="0"/>
              <a:t>There is, however, an exception</a:t>
            </a:r>
            <a:r>
              <a:rPr lang="en-GB" dirty="0"/>
              <a:t>: </a:t>
            </a:r>
            <a:endParaRPr lang="en-GB" dirty="0" smtClean="0"/>
          </a:p>
          <a:p>
            <a:pPr lvl="1"/>
            <a:r>
              <a:rPr lang="en-GB" dirty="0" smtClean="0"/>
              <a:t>In </a:t>
            </a:r>
            <a:r>
              <a:rPr lang="en-GB" u="sng" dirty="0"/>
              <a:t>vertical</a:t>
            </a:r>
            <a:r>
              <a:rPr lang="en-GB" dirty="0"/>
              <a:t> fragmentation, </a:t>
            </a:r>
            <a:r>
              <a:rPr lang="en-GB" b="1" i="1" dirty="0"/>
              <a:t>primary key attributes must be repeated </a:t>
            </a:r>
            <a:r>
              <a:rPr lang="en-GB" b="1" i="1" dirty="0" smtClean="0"/>
              <a:t>in all fragments </a:t>
            </a:r>
            <a:r>
              <a:rPr lang="en-GB" dirty="0" smtClean="0"/>
              <a:t>to </a:t>
            </a:r>
            <a:r>
              <a:rPr lang="en-GB" dirty="0"/>
              <a:t>allow reconstruction.</a:t>
            </a:r>
          </a:p>
          <a:p>
            <a:r>
              <a:rPr lang="en-GB" dirty="0"/>
              <a:t>The data item in horizontal fragmentation is a tuple (row).</a:t>
            </a:r>
          </a:p>
          <a:p>
            <a:r>
              <a:rPr lang="en-GB" dirty="0"/>
              <a:t>The data item in vertical fragmentation is an attribute (column).</a:t>
            </a:r>
          </a:p>
          <a:p>
            <a:r>
              <a:rPr lang="en-GB" dirty="0"/>
              <a:t>This rule ensures </a:t>
            </a:r>
            <a:r>
              <a:rPr lang="en-GB" b="1" i="1" dirty="0"/>
              <a:t>minimal data redundancy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244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279832" cy="990600"/>
          </a:xfrm>
        </p:spPr>
        <p:txBody>
          <a:bodyPr>
            <a:normAutofit/>
          </a:bodyPr>
          <a:lstStyle/>
          <a:p>
            <a:r>
              <a:rPr lang="en-GB" dirty="0"/>
              <a:t>Horizontal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What will be the fragments produced from a </a:t>
            </a:r>
            <a:r>
              <a:rPr lang="en-GB" i="1" dirty="0"/>
              <a:t>horizontal</a:t>
            </a:r>
            <a:r>
              <a:rPr lang="en-GB" dirty="0"/>
              <a:t> fragmentation of the following relation if it is fragmented based on </a:t>
            </a:r>
            <a:r>
              <a:rPr lang="en-GB" b="1" i="1" dirty="0"/>
              <a:t>property type</a:t>
            </a:r>
            <a:r>
              <a:rPr lang="en-GB" dirty="0"/>
              <a:t>?</a:t>
            </a:r>
          </a:p>
        </p:txBody>
      </p:sp>
      <p:sp>
        <p:nvSpPr>
          <p:cNvPr id="4" name="Rectangle 3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sp>
        <p:nvSpPr>
          <p:cNvPr id="5" name="Rectangle 4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/>
          </p:nvPr>
        </p:nvGraphicFramePr>
        <p:xfrm>
          <a:off x="467544" y="3356992"/>
          <a:ext cx="8424936" cy="30302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01519">
                  <a:extLst>
                    <a:ext uri="{9D8B030D-6E8A-4147-A177-3AD203B41FA5}">
                      <a16:colId xmlns:a16="http://schemas.microsoft.com/office/drawing/2014/main" val="3983936165"/>
                    </a:ext>
                  </a:extLst>
                </a:gridCol>
                <a:gridCol w="762824">
                  <a:extLst>
                    <a:ext uri="{9D8B030D-6E8A-4147-A177-3AD203B41FA5}">
                      <a16:colId xmlns:a16="http://schemas.microsoft.com/office/drawing/2014/main" val="3985587025"/>
                    </a:ext>
                  </a:extLst>
                </a:gridCol>
                <a:gridCol w="624129">
                  <a:extLst>
                    <a:ext uri="{9D8B030D-6E8A-4147-A177-3AD203B41FA5}">
                      <a16:colId xmlns:a16="http://schemas.microsoft.com/office/drawing/2014/main" val="1601587797"/>
                    </a:ext>
                  </a:extLst>
                </a:gridCol>
                <a:gridCol w="554782">
                  <a:extLst>
                    <a:ext uri="{9D8B030D-6E8A-4147-A177-3AD203B41FA5}">
                      <a16:colId xmlns:a16="http://schemas.microsoft.com/office/drawing/2014/main" val="1871173313"/>
                    </a:ext>
                  </a:extLst>
                </a:gridCol>
                <a:gridCol w="554782">
                  <a:extLst>
                    <a:ext uri="{9D8B030D-6E8A-4147-A177-3AD203B41FA5}">
                      <a16:colId xmlns:a16="http://schemas.microsoft.com/office/drawing/2014/main" val="167998204"/>
                    </a:ext>
                  </a:extLst>
                </a:gridCol>
                <a:gridCol w="1456300">
                  <a:extLst>
                    <a:ext uri="{9D8B030D-6E8A-4147-A177-3AD203B41FA5}">
                      <a16:colId xmlns:a16="http://schemas.microsoft.com/office/drawing/2014/main" val="3123956592"/>
                    </a:ext>
                  </a:extLst>
                </a:gridCol>
                <a:gridCol w="901519">
                  <a:extLst>
                    <a:ext uri="{9D8B030D-6E8A-4147-A177-3AD203B41FA5}">
                      <a16:colId xmlns:a16="http://schemas.microsoft.com/office/drawing/2014/main" val="2372461660"/>
                    </a:ext>
                  </a:extLst>
                </a:gridCol>
                <a:gridCol w="832171">
                  <a:extLst>
                    <a:ext uri="{9D8B030D-6E8A-4147-A177-3AD203B41FA5}">
                      <a16:colId xmlns:a16="http://schemas.microsoft.com/office/drawing/2014/main" val="2351960633"/>
                    </a:ext>
                  </a:extLst>
                </a:gridCol>
                <a:gridCol w="918455">
                  <a:extLst>
                    <a:ext uri="{9D8B030D-6E8A-4147-A177-3AD203B41FA5}">
                      <a16:colId xmlns:a16="http://schemas.microsoft.com/office/drawing/2014/main" val="2706420509"/>
                    </a:ext>
                  </a:extLst>
                </a:gridCol>
                <a:gridCol w="918455">
                  <a:extLst>
                    <a:ext uri="{9D8B030D-6E8A-4147-A177-3AD203B41FA5}">
                      <a16:colId xmlns:a16="http://schemas.microsoft.com/office/drawing/2014/main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rooms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32 Queen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Strathdon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AB36 6KV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5797418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490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 Kings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Peterculter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AB14 8ZH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5454358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 St. John's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Aberlour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AB38 5CQ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8109462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 Park Lane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Aberdeen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AB21 3ZS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7064306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 Springfield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Weston-Super-Mare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BS22 9ZH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4401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33 New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BS16 3DD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474836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CO030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 The Grove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BS15 8KT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61202159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-28780" y="6596390"/>
            <a:ext cx="948208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b="1" dirty="0"/>
              <a:t>Note</a:t>
            </a:r>
            <a:r>
              <a:rPr lang="en-GB" sz="1100" dirty="0"/>
              <a:t>: This is not a realistic example of how you may distribute data for Dream Home. A more realistic example is discussed later for Derived fragmentation</a:t>
            </a:r>
          </a:p>
        </p:txBody>
      </p:sp>
    </p:spTree>
    <p:extLst>
      <p:ext uri="{BB962C8B-B14F-4D97-AF65-F5344CB8AC3E}">
        <p14:creationId xmlns:p14="http://schemas.microsoft.com/office/powerpoint/2010/main" val="1603623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279832" cy="990600"/>
          </a:xfrm>
        </p:spPr>
        <p:txBody>
          <a:bodyPr>
            <a:normAutofit/>
          </a:bodyPr>
          <a:lstStyle/>
          <a:p>
            <a:r>
              <a:rPr lang="en-GB" dirty="0"/>
              <a:t>Horizontal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sz="2800" dirty="0"/>
              <a:t>P</a:t>
            </a:r>
            <a:r>
              <a:rPr lang="en-GB" sz="2800" baseline="-25000" dirty="0"/>
              <a:t>1</a:t>
            </a:r>
            <a:r>
              <a:rPr lang="en-GB" sz="2800" dirty="0"/>
              <a:t>: </a:t>
            </a:r>
            <a:r>
              <a:rPr lang="en-GB" sz="2800" dirty="0">
                <a:sym typeface="Symbol" panose="05050102010706020507" pitchFamily="18" charset="2"/>
              </a:rPr>
              <a:t></a:t>
            </a:r>
            <a:r>
              <a:rPr lang="en-GB" sz="2800" baseline="-25000" dirty="0">
                <a:sym typeface="Symbol" panose="05050102010706020507" pitchFamily="18" charset="2"/>
              </a:rPr>
              <a:t>type = '</a:t>
            </a:r>
            <a:r>
              <a:rPr lang="en-GB" sz="2800" b="1" baseline="-25000" dirty="0">
                <a:sym typeface="Symbol" panose="05050102010706020507" pitchFamily="18" charset="2"/>
              </a:rPr>
              <a:t>House</a:t>
            </a:r>
            <a:r>
              <a:rPr lang="en-GB" sz="2800" baseline="-25000" dirty="0">
                <a:sym typeface="Symbol" panose="05050102010706020507" pitchFamily="18" charset="2"/>
              </a:rPr>
              <a:t>' </a:t>
            </a:r>
            <a:r>
              <a:rPr lang="en-GB" sz="2800" dirty="0">
                <a:sym typeface="Symbol" panose="05050102010706020507" pitchFamily="18" charset="2"/>
              </a:rPr>
              <a:t>(Property)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pPr>
              <a:spcBef>
                <a:spcPts val="0"/>
              </a:spcBef>
            </a:pPr>
            <a:r>
              <a:rPr lang="en-GB" sz="2800" dirty="0"/>
              <a:t>P</a:t>
            </a:r>
            <a:r>
              <a:rPr lang="en-GB" sz="2800" baseline="-25000" dirty="0"/>
              <a:t>2</a:t>
            </a:r>
            <a:r>
              <a:rPr lang="en-GB" sz="2800" dirty="0"/>
              <a:t>: </a:t>
            </a:r>
            <a:r>
              <a:rPr lang="en-GB" sz="2800" dirty="0">
                <a:sym typeface="Symbol" panose="05050102010706020507" pitchFamily="18" charset="2"/>
              </a:rPr>
              <a:t></a:t>
            </a:r>
            <a:r>
              <a:rPr lang="en-GB" sz="2800" baseline="-25000" dirty="0">
                <a:sym typeface="Symbol" panose="05050102010706020507" pitchFamily="18" charset="2"/>
              </a:rPr>
              <a:t>type = '</a:t>
            </a:r>
            <a:r>
              <a:rPr lang="en-GB" sz="2800" b="1" baseline="-25000" dirty="0">
                <a:sym typeface="Symbol" panose="05050102010706020507" pitchFamily="18" charset="2"/>
              </a:rPr>
              <a:t>Flat</a:t>
            </a:r>
            <a:r>
              <a:rPr lang="en-GB" sz="2800" baseline="-25000" dirty="0">
                <a:sym typeface="Symbol" panose="05050102010706020507" pitchFamily="18" charset="2"/>
              </a:rPr>
              <a:t>' </a:t>
            </a:r>
            <a:r>
              <a:rPr lang="en-GB" sz="2800" dirty="0">
                <a:sym typeface="Symbol" panose="05050102010706020507" pitchFamily="18" charset="2"/>
              </a:rPr>
              <a:t>(Property)</a:t>
            </a:r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baseline="-25000" dirty="0"/>
          </a:p>
        </p:txBody>
      </p:sp>
      <p:sp>
        <p:nvSpPr>
          <p:cNvPr id="4" name="Rectangle 3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sp>
        <p:nvSpPr>
          <p:cNvPr id="5" name="Rectangle 4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/>
          </p:nvPr>
        </p:nvGraphicFramePr>
        <p:xfrm>
          <a:off x="395536" y="4618444"/>
          <a:ext cx="8370513" cy="15468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95695">
                  <a:extLst>
                    <a:ext uri="{9D8B030D-6E8A-4147-A177-3AD203B41FA5}">
                      <a16:colId xmlns:a16="http://schemas.microsoft.com/office/drawing/2014/main" val="3983936165"/>
                    </a:ext>
                  </a:extLst>
                </a:gridCol>
                <a:gridCol w="757896">
                  <a:extLst>
                    <a:ext uri="{9D8B030D-6E8A-4147-A177-3AD203B41FA5}">
                      <a16:colId xmlns:a16="http://schemas.microsoft.com/office/drawing/2014/main" val="3985587025"/>
                    </a:ext>
                  </a:extLst>
                </a:gridCol>
                <a:gridCol w="620098">
                  <a:extLst>
                    <a:ext uri="{9D8B030D-6E8A-4147-A177-3AD203B41FA5}">
                      <a16:colId xmlns:a16="http://schemas.microsoft.com/office/drawing/2014/main" val="1601587797"/>
                    </a:ext>
                  </a:extLst>
                </a:gridCol>
                <a:gridCol w="551198">
                  <a:extLst>
                    <a:ext uri="{9D8B030D-6E8A-4147-A177-3AD203B41FA5}">
                      <a16:colId xmlns:a16="http://schemas.microsoft.com/office/drawing/2014/main" val="1871173313"/>
                    </a:ext>
                  </a:extLst>
                </a:gridCol>
                <a:gridCol w="551198">
                  <a:extLst>
                    <a:ext uri="{9D8B030D-6E8A-4147-A177-3AD203B41FA5}">
                      <a16:colId xmlns:a16="http://schemas.microsoft.com/office/drawing/2014/main" val="167998204"/>
                    </a:ext>
                  </a:extLst>
                </a:gridCol>
                <a:gridCol w="1446893">
                  <a:extLst>
                    <a:ext uri="{9D8B030D-6E8A-4147-A177-3AD203B41FA5}">
                      <a16:colId xmlns:a16="http://schemas.microsoft.com/office/drawing/2014/main" val="3123956592"/>
                    </a:ext>
                  </a:extLst>
                </a:gridCol>
                <a:gridCol w="895695">
                  <a:extLst>
                    <a:ext uri="{9D8B030D-6E8A-4147-A177-3AD203B41FA5}">
                      <a16:colId xmlns:a16="http://schemas.microsoft.com/office/drawing/2014/main" val="2372461660"/>
                    </a:ext>
                  </a:extLst>
                </a:gridCol>
                <a:gridCol w="826796">
                  <a:extLst>
                    <a:ext uri="{9D8B030D-6E8A-4147-A177-3AD203B41FA5}">
                      <a16:colId xmlns:a16="http://schemas.microsoft.com/office/drawing/2014/main" val="2351960633"/>
                    </a:ext>
                  </a:extLst>
                </a:gridCol>
                <a:gridCol w="912522">
                  <a:extLst>
                    <a:ext uri="{9D8B030D-6E8A-4147-A177-3AD203B41FA5}">
                      <a16:colId xmlns:a16="http://schemas.microsoft.com/office/drawing/2014/main" val="2850279399"/>
                    </a:ext>
                  </a:extLst>
                </a:gridCol>
                <a:gridCol w="912522">
                  <a:extLst>
                    <a:ext uri="{9D8B030D-6E8A-4147-A177-3AD203B41FA5}">
                      <a16:colId xmlns:a16="http://schemas.microsoft.com/office/drawing/2014/main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32 Queen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Strathdon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AB36 6KV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5797418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490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 Kings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Peterculter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AB14 8ZH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5454358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 Springfield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Weston-Super-Mare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BS22 9ZH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4401769"/>
                  </a:ext>
                </a:extLst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>
            <p:extLst/>
          </p:nvPr>
        </p:nvGraphicFramePr>
        <p:xfrm>
          <a:off x="395536" y="2132856"/>
          <a:ext cx="8370511" cy="1854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95695">
                  <a:extLst>
                    <a:ext uri="{9D8B030D-6E8A-4147-A177-3AD203B41FA5}">
                      <a16:colId xmlns:a16="http://schemas.microsoft.com/office/drawing/2014/main" val="3983936165"/>
                    </a:ext>
                  </a:extLst>
                </a:gridCol>
                <a:gridCol w="757896">
                  <a:extLst>
                    <a:ext uri="{9D8B030D-6E8A-4147-A177-3AD203B41FA5}">
                      <a16:colId xmlns:a16="http://schemas.microsoft.com/office/drawing/2014/main" val="3985587025"/>
                    </a:ext>
                  </a:extLst>
                </a:gridCol>
                <a:gridCol w="620097">
                  <a:extLst>
                    <a:ext uri="{9D8B030D-6E8A-4147-A177-3AD203B41FA5}">
                      <a16:colId xmlns:a16="http://schemas.microsoft.com/office/drawing/2014/main" val="1601587797"/>
                    </a:ext>
                  </a:extLst>
                </a:gridCol>
                <a:gridCol w="551198">
                  <a:extLst>
                    <a:ext uri="{9D8B030D-6E8A-4147-A177-3AD203B41FA5}">
                      <a16:colId xmlns:a16="http://schemas.microsoft.com/office/drawing/2014/main" val="1871173313"/>
                    </a:ext>
                  </a:extLst>
                </a:gridCol>
                <a:gridCol w="551198">
                  <a:extLst>
                    <a:ext uri="{9D8B030D-6E8A-4147-A177-3AD203B41FA5}">
                      <a16:colId xmlns:a16="http://schemas.microsoft.com/office/drawing/2014/main" val="167998204"/>
                    </a:ext>
                  </a:extLst>
                </a:gridCol>
                <a:gridCol w="1446893">
                  <a:extLst>
                    <a:ext uri="{9D8B030D-6E8A-4147-A177-3AD203B41FA5}">
                      <a16:colId xmlns:a16="http://schemas.microsoft.com/office/drawing/2014/main" val="3123956592"/>
                    </a:ext>
                  </a:extLst>
                </a:gridCol>
                <a:gridCol w="895695">
                  <a:extLst>
                    <a:ext uri="{9D8B030D-6E8A-4147-A177-3AD203B41FA5}">
                      <a16:colId xmlns:a16="http://schemas.microsoft.com/office/drawing/2014/main" val="2372461660"/>
                    </a:ext>
                  </a:extLst>
                </a:gridCol>
                <a:gridCol w="826795">
                  <a:extLst>
                    <a:ext uri="{9D8B030D-6E8A-4147-A177-3AD203B41FA5}">
                      <a16:colId xmlns:a16="http://schemas.microsoft.com/office/drawing/2014/main" val="2351960633"/>
                    </a:ext>
                  </a:extLst>
                </a:gridCol>
                <a:gridCol w="912522">
                  <a:extLst>
                    <a:ext uri="{9D8B030D-6E8A-4147-A177-3AD203B41FA5}">
                      <a16:colId xmlns:a16="http://schemas.microsoft.com/office/drawing/2014/main" val="912746607"/>
                    </a:ext>
                  </a:extLst>
                </a:gridCol>
                <a:gridCol w="912522">
                  <a:extLst>
                    <a:ext uri="{9D8B030D-6E8A-4147-A177-3AD203B41FA5}">
                      <a16:colId xmlns:a16="http://schemas.microsoft.com/office/drawing/2014/main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rooms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 St. John's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Aberlour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AB38 5CQ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8109462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 Park Lane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Aberdeen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AB21 3ZS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7064306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33 New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BS16 3DD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474836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CO030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 The Grove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BS15 8KT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612021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1053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Horizontal Fragmentation Correctness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How does the fragmentation schema produced satisfy the </a:t>
            </a:r>
            <a:r>
              <a:rPr lang="en-GB" u="sng" dirty="0"/>
              <a:t>correctness rules</a:t>
            </a:r>
            <a:r>
              <a:rPr lang="en-GB" dirty="0"/>
              <a:t>?</a:t>
            </a:r>
          </a:p>
          <a:p>
            <a:r>
              <a:rPr lang="en-GB" dirty="0"/>
              <a:t>Are the fragments </a:t>
            </a:r>
            <a:r>
              <a:rPr lang="en-GB" b="1" i="1" dirty="0"/>
              <a:t>complete</a:t>
            </a:r>
            <a:r>
              <a:rPr lang="en-GB" dirty="0"/>
              <a:t>? That is, does each row appear in either fragment P</a:t>
            </a:r>
            <a:r>
              <a:rPr lang="en-GB" baseline="-25000" dirty="0"/>
              <a:t>1</a:t>
            </a:r>
            <a:r>
              <a:rPr lang="en-GB" dirty="0"/>
              <a:t> or P</a:t>
            </a:r>
            <a:r>
              <a:rPr lang="en-GB" baseline="-25000" dirty="0"/>
              <a:t>2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each row in the original Property relation appears in either fragment P</a:t>
            </a:r>
            <a:r>
              <a:rPr lang="en-GB" baseline="-25000" dirty="0"/>
              <a:t>1</a:t>
            </a:r>
            <a:r>
              <a:rPr lang="en-GB" dirty="0"/>
              <a:t> or P</a:t>
            </a:r>
            <a:r>
              <a:rPr lang="en-GB" baseline="-25000" dirty="0"/>
              <a:t>2</a:t>
            </a:r>
            <a:r>
              <a:rPr lang="en-GB" dirty="0"/>
              <a:t>.</a:t>
            </a:r>
          </a:p>
          <a:p>
            <a:r>
              <a:rPr lang="en-GB" dirty="0"/>
              <a:t>How can the original relation be </a:t>
            </a:r>
            <a:r>
              <a:rPr lang="en-GB" b="1" i="1" dirty="0"/>
              <a:t>reconstructed</a:t>
            </a:r>
            <a:r>
              <a:rPr lang="en-GB" dirty="0"/>
              <a:t> from the fragments?</a:t>
            </a:r>
          </a:p>
          <a:p>
            <a:pPr lvl="1"/>
            <a:r>
              <a:rPr lang="en-GB" sz="2400" b="1" dirty="0"/>
              <a:t>UNION</a:t>
            </a:r>
            <a:r>
              <a:rPr lang="en-GB" sz="2400" dirty="0"/>
              <a:t>: Original Property Relation = P</a:t>
            </a:r>
            <a:r>
              <a:rPr lang="en-GB" sz="2400" baseline="-25000" dirty="0"/>
              <a:t>1</a:t>
            </a:r>
            <a:r>
              <a:rPr lang="en-GB" sz="2400" dirty="0"/>
              <a:t> ∪ (</a:t>
            </a:r>
            <a:r>
              <a:rPr lang="en-GB" sz="2400" b="1" dirty="0"/>
              <a:t>union</a:t>
            </a:r>
            <a:r>
              <a:rPr lang="en-GB" sz="2400" dirty="0"/>
              <a:t>) P</a:t>
            </a:r>
            <a:r>
              <a:rPr lang="en-GB" sz="2400" baseline="-25000" dirty="0"/>
              <a:t>2</a:t>
            </a:r>
            <a:endParaRPr lang="en-GB" dirty="0"/>
          </a:p>
          <a:p>
            <a:r>
              <a:rPr lang="en-GB" dirty="0"/>
              <a:t>Are the fragments </a:t>
            </a:r>
            <a:r>
              <a:rPr lang="en-GB" b="1" i="1" dirty="0"/>
              <a:t>disjoint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no property type </a:t>
            </a:r>
            <a:r>
              <a:rPr lang="en-GB" dirty="0" smtClean="0"/>
              <a:t>can </a:t>
            </a:r>
            <a:r>
              <a:rPr lang="en-GB" dirty="0"/>
              <a:t>be both ‘House’ and ‘Flat’.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7385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Vertical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4495800"/>
          </a:xfrm>
        </p:spPr>
        <p:txBody>
          <a:bodyPr/>
          <a:lstStyle/>
          <a:p>
            <a:r>
              <a:rPr lang="en-GB" dirty="0"/>
              <a:t>A vertical fragmentation of the following relation is required to meet the needs of a </a:t>
            </a:r>
            <a:r>
              <a:rPr lang="en-GB" b="1" i="1" dirty="0"/>
              <a:t>payroll </a:t>
            </a:r>
            <a:r>
              <a:rPr lang="en-GB" i="1" dirty="0"/>
              <a:t>application</a:t>
            </a:r>
            <a:r>
              <a:rPr lang="en-GB" b="1" i="1" dirty="0"/>
              <a:t> </a:t>
            </a:r>
            <a:r>
              <a:rPr lang="en-GB" i="1" dirty="0"/>
              <a:t>and</a:t>
            </a:r>
            <a:r>
              <a:rPr lang="en-GB" b="1" i="1" dirty="0"/>
              <a:t> HR </a:t>
            </a:r>
            <a:r>
              <a:rPr lang="en-GB" i="1" dirty="0"/>
              <a:t>department</a:t>
            </a:r>
            <a:r>
              <a:rPr lang="en-GB" dirty="0"/>
              <a:t>?</a:t>
            </a:r>
          </a:p>
          <a:p>
            <a:r>
              <a:rPr lang="en-GB" dirty="0"/>
              <a:t>What is a possible fragmentation schema to satisfy the requirements as well as the correctness rules?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35496" y="4300304"/>
          <a:ext cx="9036500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val="4057918903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2396481717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val="319308957"/>
                    </a:ext>
                  </a:extLst>
                </a:gridCol>
                <a:gridCol w="942187">
                  <a:extLst>
                    <a:ext uri="{9D8B030D-6E8A-4147-A177-3AD203B41FA5}">
                      <a16:colId xmlns:a16="http://schemas.microsoft.com/office/drawing/2014/main" val="65232138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834557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lastName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salary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niNumber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accountNo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SA009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30-Oct-1983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07-May-2015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HY 92 53 19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20811008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061626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Gavin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Stockholm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14-Oct-1986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15-Feb-2015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l-PL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JW 42 27 78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62136016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969170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Logan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Burrow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23-Nov-1987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Supervisor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07-Jun-2015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YG 55 33 99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15824010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0560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Julia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Abbs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06-Dec-1968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25-Oct-2015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nn-NO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XG 63 04 59 C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67243609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51028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Alexander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Freeman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01-Feb-1972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06-Nov-2015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XK 26 06 85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14732553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698582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91718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Vertical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484784"/>
            <a:ext cx="8351840" cy="5257800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GB" sz="2400" dirty="0"/>
              <a:t>S</a:t>
            </a:r>
            <a:r>
              <a:rPr lang="en-GB" sz="2400" baseline="-25000" dirty="0"/>
              <a:t>1</a:t>
            </a:r>
            <a:r>
              <a:rPr lang="en-GB" sz="2400" dirty="0"/>
              <a:t>: </a:t>
            </a:r>
            <a:r>
              <a:rPr lang="en-GB" sz="2400" dirty="0">
                <a:sym typeface="Symbol" panose="05050102010706020507" pitchFamily="18" charset="2"/>
              </a:rPr>
              <a:t></a:t>
            </a:r>
            <a:r>
              <a:rPr lang="en-GB" sz="2400" baseline="-25000" dirty="0" err="1">
                <a:sym typeface="Symbol" panose="05050102010706020507" pitchFamily="18" charset="2"/>
              </a:rPr>
              <a:t>staffNo</a:t>
            </a:r>
            <a:r>
              <a:rPr lang="en-GB" sz="2400" baseline="-25000" dirty="0">
                <a:sym typeface="Symbol" panose="05050102010706020507" pitchFamily="18" charset="2"/>
              </a:rPr>
              <a:t>, salary, </a:t>
            </a:r>
            <a:r>
              <a:rPr lang="en-GB" sz="2400" baseline="-25000" dirty="0" err="1">
                <a:sym typeface="Symbol" panose="05050102010706020507" pitchFamily="18" charset="2"/>
              </a:rPr>
              <a:t>niNumber</a:t>
            </a:r>
            <a:r>
              <a:rPr lang="en-GB" sz="2400" baseline="-25000" dirty="0">
                <a:sym typeface="Symbol" panose="05050102010706020507" pitchFamily="18" charset="2"/>
              </a:rPr>
              <a:t>, </a:t>
            </a:r>
            <a:r>
              <a:rPr lang="en-GB" sz="2400" baseline="-25000" dirty="0" err="1">
                <a:sym typeface="Symbol" panose="05050102010706020507" pitchFamily="18" charset="2"/>
              </a:rPr>
              <a:t>accountNo</a:t>
            </a:r>
            <a:r>
              <a:rPr lang="en-GB" sz="2400" dirty="0">
                <a:sym typeface="Symbol" panose="05050102010706020507" pitchFamily="18" charset="2"/>
              </a:rPr>
              <a:t> (Staff)  </a:t>
            </a:r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pPr>
              <a:spcBef>
                <a:spcPts val="2100"/>
              </a:spcBef>
            </a:pPr>
            <a:r>
              <a:rPr lang="en-GB" sz="2400" dirty="0"/>
              <a:t>S</a:t>
            </a:r>
            <a:r>
              <a:rPr lang="en-GB" sz="2400" baseline="-25000" dirty="0"/>
              <a:t>2</a:t>
            </a:r>
            <a:r>
              <a:rPr lang="en-GB" sz="2400" dirty="0">
                <a:sym typeface="Symbol" panose="05050102010706020507" pitchFamily="18" charset="2"/>
              </a:rPr>
              <a:t> </a:t>
            </a:r>
            <a:r>
              <a:rPr lang="en-GB" sz="2400" baseline="-25000" dirty="0" err="1">
                <a:sym typeface="Symbol" panose="05050102010706020507" pitchFamily="18" charset="2"/>
              </a:rPr>
              <a:t>staffNo</a:t>
            </a:r>
            <a:r>
              <a:rPr lang="en-GB" sz="2400" baseline="-25000" dirty="0">
                <a:sym typeface="Symbol" panose="05050102010706020507" pitchFamily="18" charset="2"/>
              </a:rPr>
              <a:t>, </a:t>
            </a:r>
            <a:r>
              <a:rPr lang="en-GB" sz="2400" baseline="-25000" dirty="0" err="1">
                <a:sym typeface="Symbol" panose="05050102010706020507" pitchFamily="18" charset="2"/>
              </a:rPr>
              <a:t>firstName</a:t>
            </a:r>
            <a:r>
              <a:rPr lang="en-GB" sz="2400" baseline="-25000" dirty="0">
                <a:sym typeface="Symbol" panose="05050102010706020507" pitchFamily="18" charset="2"/>
              </a:rPr>
              <a:t>, </a:t>
            </a:r>
            <a:r>
              <a:rPr lang="en-GB" sz="2400" baseline="-25000" dirty="0" err="1">
                <a:sym typeface="Symbol" panose="05050102010706020507" pitchFamily="18" charset="2"/>
              </a:rPr>
              <a:t>lastName</a:t>
            </a:r>
            <a:r>
              <a:rPr lang="en-GB" sz="2400" baseline="-25000" dirty="0">
                <a:sym typeface="Symbol" panose="05050102010706020507" pitchFamily="18" charset="2"/>
              </a:rPr>
              <a:t>, gender, DOB, position, </a:t>
            </a:r>
            <a:r>
              <a:rPr lang="en-GB" sz="2400" baseline="-25000" dirty="0" err="1">
                <a:sym typeface="Symbol" panose="05050102010706020507" pitchFamily="18" charset="2"/>
              </a:rPr>
              <a:t>startDate</a:t>
            </a:r>
            <a:r>
              <a:rPr lang="en-GB" sz="2400" baseline="-25000" dirty="0">
                <a:sym typeface="Symbol" panose="05050102010706020507" pitchFamily="18" charset="2"/>
              </a:rPr>
              <a:t>, </a:t>
            </a:r>
            <a:r>
              <a:rPr lang="en-GB" sz="2400" baseline="-25000" dirty="0" err="1">
                <a:sym typeface="Symbol" panose="05050102010706020507" pitchFamily="18" charset="2"/>
              </a:rPr>
              <a:t>branchNo</a:t>
            </a:r>
            <a:r>
              <a:rPr lang="en-GB" sz="2400" dirty="0">
                <a:sym typeface="Symbol" panose="05050102010706020507" pitchFamily="18" charset="2"/>
              </a:rPr>
              <a:t> (Staff)</a:t>
            </a:r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2195731" y="4588336"/>
          <a:ext cx="6552733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val="4057918903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val="31930895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lastName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SA009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30-Oct-1983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07-May-2015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061626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Gavin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Stockholm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14-Oct-1986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15-Feb-2015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969170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Logan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Burrow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23-Nov-1987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Supervisor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07-Jun-2015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0560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Julia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Abbs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06-Dec-1968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25-Oct-2015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51028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Alexander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Freeman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01-Feb-1972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06-Nov-2015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69858264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/>
          </p:nvPr>
        </p:nvGraphicFramePr>
        <p:xfrm>
          <a:off x="5371189" y="1924040"/>
          <a:ext cx="3305267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2396481717"/>
                    </a:ext>
                  </a:extLst>
                </a:gridCol>
                <a:gridCol w="942187">
                  <a:extLst>
                    <a:ext uri="{9D8B030D-6E8A-4147-A177-3AD203B41FA5}">
                      <a16:colId xmlns:a16="http://schemas.microsoft.com/office/drawing/2014/main" val="65232138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834557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salary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niNumber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accountNo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SA009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HY 92 53 19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20811008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061626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l-PL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JW 42 27 78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62136016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969170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YG 55 33 99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15824010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0560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nn-NO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XG 63 04 59 C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67243609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51028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XK 26 06 85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14732553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69858264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971600" y="1988840"/>
            <a:ext cx="11569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Payroll </a:t>
            </a:r>
          </a:p>
          <a:p>
            <a:r>
              <a:rPr lang="en-GB" b="1" dirty="0"/>
              <a:t>fragment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71600" y="4586028"/>
            <a:ext cx="11569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HR </a:t>
            </a:r>
          </a:p>
          <a:p>
            <a:r>
              <a:rPr lang="en-GB" b="1" dirty="0"/>
              <a:t>fragment</a:t>
            </a:r>
          </a:p>
        </p:txBody>
      </p:sp>
    </p:spTree>
    <p:extLst>
      <p:ext uri="{BB962C8B-B14F-4D97-AF65-F5344CB8AC3E}">
        <p14:creationId xmlns:p14="http://schemas.microsoft.com/office/powerpoint/2010/main" val="3667575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7" grpId="0"/>
      <p:bldP spid="8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Vertical Fragmentation Correctness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Are the fragments </a:t>
            </a:r>
            <a:r>
              <a:rPr lang="en-GB" b="1" i="1" dirty="0"/>
              <a:t>complete</a:t>
            </a:r>
            <a:r>
              <a:rPr lang="en-GB" dirty="0"/>
              <a:t>? That is, does each column appear in either fragment 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each column in the original Staff relation appears in either fragment 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</a:t>
            </a:r>
            <a:r>
              <a:rPr lang="en-GB" dirty="0"/>
              <a:t>.</a:t>
            </a:r>
          </a:p>
          <a:p>
            <a:r>
              <a:rPr lang="en-GB" dirty="0"/>
              <a:t>How can the original relation be </a:t>
            </a:r>
            <a:r>
              <a:rPr lang="en-GB" b="1" i="1" dirty="0"/>
              <a:t>reconstructed</a:t>
            </a:r>
            <a:r>
              <a:rPr lang="en-GB" dirty="0"/>
              <a:t> from the fragments?</a:t>
            </a:r>
          </a:p>
          <a:p>
            <a:pPr lvl="1"/>
            <a:r>
              <a:rPr lang="en-GB" sz="2400" b="1" dirty="0"/>
              <a:t>JOIN</a:t>
            </a:r>
            <a:r>
              <a:rPr lang="en-GB" sz="2400" dirty="0"/>
              <a:t>: Original Staff Relation = S</a:t>
            </a:r>
            <a:r>
              <a:rPr lang="en-GB" sz="2400" baseline="-25000" dirty="0"/>
              <a:t>1</a:t>
            </a:r>
            <a:r>
              <a:rPr lang="en-GB" sz="2400" dirty="0"/>
              <a:t>  ⋈  (</a:t>
            </a:r>
            <a:r>
              <a:rPr lang="en-GB" sz="2400" b="1" dirty="0"/>
              <a:t>natural join</a:t>
            </a:r>
            <a:r>
              <a:rPr lang="en-GB" sz="2400" dirty="0"/>
              <a:t>) S</a:t>
            </a:r>
            <a:r>
              <a:rPr lang="en-GB" sz="2400" baseline="-25000" dirty="0"/>
              <a:t>2</a:t>
            </a:r>
            <a:endParaRPr lang="en-GB" dirty="0"/>
          </a:p>
          <a:p>
            <a:r>
              <a:rPr lang="en-GB" dirty="0"/>
              <a:t>Are the fragments </a:t>
            </a:r>
            <a:r>
              <a:rPr lang="en-GB" b="1" i="1" dirty="0"/>
              <a:t>disjoint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the fragments are </a:t>
            </a:r>
            <a:r>
              <a:rPr lang="en-GB" dirty="0" smtClean="0"/>
              <a:t>disjoint </a:t>
            </a:r>
          </a:p>
          <a:p>
            <a:pPr lvl="1"/>
            <a:r>
              <a:rPr lang="en-GB" dirty="0" smtClean="0"/>
              <a:t>Except for the </a:t>
            </a:r>
            <a:r>
              <a:rPr lang="en-GB" dirty="0"/>
              <a:t>primary key, </a:t>
            </a:r>
            <a:r>
              <a:rPr lang="en-GB" dirty="0" err="1"/>
              <a:t>staffNo</a:t>
            </a:r>
            <a:r>
              <a:rPr lang="en-GB" dirty="0"/>
              <a:t>, which is necessary for </a:t>
            </a:r>
            <a:r>
              <a:rPr lang="en-GB" dirty="0" smtClean="0"/>
              <a:t>reconstruction, columns appear in one fragment.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1195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Mixed Fragmentation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 some applications, horizontal or vertical fragmentation alone may be insufficient to adequately distribute the data.</a:t>
            </a:r>
          </a:p>
          <a:p>
            <a:r>
              <a:rPr lang="en-GB" dirty="0" smtClean="0"/>
              <a:t>Instead, </a:t>
            </a:r>
            <a:r>
              <a:rPr lang="en-GB" b="1" dirty="0" smtClean="0"/>
              <a:t>Mixed</a:t>
            </a:r>
            <a:r>
              <a:rPr lang="en-GB" dirty="0" smtClean="0"/>
              <a:t> or </a:t>
            </a:r>
            <a:r>
              <a:rPr lang="en-GB" b="1" dirty="0" smtClean="0"/>
              <a:t>Hybrid</a:t>
            </a:r>
            <a:r>
              <a:rPr lang="en-GB" dirty="0" smtClean="0"/>
              <a:t> fragmentation is required.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5269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Mixed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426249" cy="5241708"/>
          </a:xfrm>
        </p:spPr>
        <p:txBody>
          <a:bodyPr>
            <a:normAutofit/>
          </a:bodyPr>
          <a:lstStyle/>
          <a:p>
            <a:r>
              <a:rPr lang="en-GB" sz="2800" dirty="0"/>
              <a:t>Using the vertical fragment, S</a:t>
            </a:r>
            <a:r>
              <a:rPr lang="en-GB" sz="2800" baseline="-25000" dirty="0"/>
              <a:t>2</a:t>
            </a:r>
            <a:r>
              <a:rPr lang="en-GB" sz="2800" dirty="0"/>
              <a:t>, produced for HR:</a:t>
            </a:r>
          </a:p>
          <a:p>
            <a:pPr marL="365760" lvl="1" indent="0">
              <a:buNone/>
            </a:pPr>
            <a:r>
              <a:rPr lang="en-GB" sz="2000" dirty="0"/>
              <a:t>S</a:t>
            </a:r>
            <a:r>
              <a:rPr lang="en-GB" sz="2000" baseline="-25000" dirty="0"/>
              <a:t>2</a:t>
            </a:r>
            <a:r>
              <a:rPr lang="en-GB" sz="2000" dirty="0">
                <a:sym typeface="Symbol" panose="05050102010706020507" pitchFamily="18" charset="2"/>
              </a:rPr>
              <a:t> </a:t>
            </a:r>
            <a:r>
              <a:rPr lang="en-GB" sz="2000" baseline="-25000" dirty="0" err="1">
                <a:sym typeface="Symbol" panose="05050102010706020507" pitchFamily="18" charset="2"/>
              </a:rPr>
              <a:t>staffNo</a:t>
            </a:r>
            <a:r>
              <a:rPr lang="en-GB" sz="2000" baseline="-25000" dirty="0">
                <a:sym typeface="Symbol" panose="05050102010706020507" pitchFamily="18" charset="2"/>
              </a:rPr>
              <a:t>, </a:t>
            </a:r>
            <a:r>
              <a:rPr lang="en-GB" sz="2000" baseline="-25000" dirty="0" err="1">
                <a:sym typeface="Symbol" panose="05050102010706020507" pitchFamily="18" charset="2"/>
              </a:rPr>
              <a:t>firstName</a:t>
            </a:r>
            <a:r>
              <a:rPr lang="en-GB" sz="2000" baseline="-25000" dirty="0">
                <a:sym typeface="Symbol" panose="05050102010706020507" pitchFamily="18" charset="2"/>
              </a:rPr>
              <a:t>, </a:t>
            </a:r>
            <a:r>
              <a:rPr lang="en-GB" sz="2000" baseline="-25000" dirty="0" err="1">
                <a:sym typeface="Symbol" panose="05050102010706020507" pitchFamily="18" charset="2"/>
              </a:rPr>
              <a:t>lastName</a:t>
            </a:r>
            <a:r>
              <a:rPr lang="en-GB" sz="2000" baseline="-25000" dirty="0">
                <a:sym typeface="Symbol" panose="05050102010706020507" pitchFamily="18" charset="2"/>
              </a:rPr>
              <a:t>, gender, DOB, position, </a:t>
            </a:r>
            <a:r>
              <a:rPr lang="en-GB" sz="2000" baseline="-25000" dirty="0" err="1">
                <a:sym typeface="Symbol" panose="05050102010706020507" pitchFamily="18" charset="2"/>
              </a:rPr>
              <a:t>startDate</a:t>
            </a:r>
            <a:r>
              <a:rPr lang="en-GB" sz="2000" baseline="-25000" dirty="0">
                <a:sym typeface="Symbol" panose="05050102010706020507" pitchFamily="18" charset="2"/>
              </a:rPr>
              <a:t>, </a:t>
            </a:r>
            <a:r>
              <a:rPr lang="en-GB" sz="2000" baseline="-25000" dirty="0" err="1">
                <a:sym typeface="Symbol" panose="05050102010706020507" pitchFamily="18" charset="2"/>
              </a:rPr>
              <a:t>branchNo</a:t>
            </a:r>
            <a:r>
              <a:rPr lang="en-GB" sz="2000" dirty="0">
                <a:sym typeface="Symbol" panose="05050102010706020507" pitchFamily="18" charset="2"/>
              </a:rPr>
              <a:t> (Staff)</a:t>
            </a:r>
            <a:endParaRPr lang="en-GB" sz="2000" dirty="0"/>
          </a:p>
          <a:p>
            <a:r>
              <a:rPr lang="en-GB" sz="2800" dirty="0"/>
              <a:t>Fragmenting this further, horizontally </a:t>
            </a:r>
            <a:r>
              <a:rPr lang="en-GB" sz="2800" b="1" i="1" dirty="0"/>
              <a:t>by branch</a:t>
            </a:r>
            <a:r>
              <a:rPr lang="en-GB" sz="2800" dirty="0"/>
              <a:t>, will give two fragments:</a:t>
            </a:r>
          </a:p>
          <a:p>
            <a:pPr lvl="1">
              <a:spcBef>
                <a:spcPts val="0"/>
              </a:spcBef>
            </a:pPr>
            <a:r>
              <a:rPr lang="en-GB" sz="2500" dirty="0"/>
              <a:t>S</a:t>
            </a:r>
            <a:r>
              <a:rPr lang="en-GB" sz="2500" baseline="-25000" dirty="0"/>
              <a:t>21</a:t>
            </a:r>
            <a:r>
              <a:rPr lang="en-GB" sz="2500" dirty="0"/>
              <a:t>: </a:t>
            </a:r>
            <a:r>
              <a:rPr lang="en-GB" sz="2500" dirty="0">
                <a:sym typeface="Symbol" panose="05050102010706020507" pitchFamily="18" charset="2"/>
              </a:rPr>
              <a:t></a:t>
            </a:r>
            <a:r>
              <a:rPr lang="en-GB" sz="2500" baseline="-25000" dirty="0" err="1">
                <a:sym typeface="Symbol" panose="05050102010706020507" pitchFamily="18" charset="2"/>
              </a:rPr>
              <a:t>branchNo</a:t>
            </a:r>
            <a:r>
              <a:rPr lang="en-GB" sz="2500" baseline="-25000" dirty="0">
                <a:sym typeface="Symbol" panose="05050102010706020507" pitchFamily="18" charset="2"/>
              </a:rPr>
              <a:t>='</a:t>
            </a:r>
            <a:r>
              <a:rPr lang="en-GB" sz="2500" b="1" baseline="-25000" dirty="0">
                <a:sym typeface="Symbol" panose="05050102010706020507" pitchFamily="18" charset="2"/>
              </a:rPr>
              <a:t>B007</a:t>
            </a:r>
            <a:r>
              <a:rPr lang="en-GB" sz="2500" baseline="-25000" dirty="0">
                <a:sym typeface="Symbol" panose="05050102010706020507" pitchFamily="18" charset="2"/>
              </a:rPr>
              <a:t>'</a:t>
            </a:r>
            <a:r>
              <a:rPr lang="en-GB" sz="2500" dirty="0">
                <a:sym typeface="Symbol" panose="05050102010706020507" pitchFamily="18" charset="2"/>
              </a:rPr>
              <a:t> (S2)</a:t>
            </a:r>
          </a:p>
          <a:p>
            <a:pPr lvl="1"/>
            <a:endParaRPr lang="en-GB" sz="2500" dirty="0">
              <a:sym typeface="Symbol" panose="05050102010706020507" pitchFamily="18" charset="2"/>
            </a:endParaRPr>
          </a:p>
          <a:p>
            <a:pPr lvl="1"/>
            <a:endParaRPr lang="en-GB" sz="2500" dirty="0">
              <a:sym typeface="Symbol" panose="05050102010706020507" pitchFamily="18" charset="2"/>
            </a:endParaRPr>
          </a:p>
          <a:p>
            <a:pPr lvl="1"/>
            <a:endParaRPr lang="en-GB" sz="2500" dirty="0">
              <a:sym typeface="Symbol" panose="05050102010706020507" pitchFamily="18" charset="2"/>
            </a:endParaRPr>
          </a:p>
          <a:p>
            <a:pPr lvl="1">
              <a:spcBef>
                <a:spcPts val="1200"/>
              </a:spcBef>
            </a:pPr>
            <a:r>
              <a:rPr lang="en-GB" sz="2500" dirty="0">
                <a:sym typeface="Symbol" panose="05050102010706020507" pitchFamily="18" charset="2"/>
              </a:rPr>
              <a:t>S</a:t>
            </a:r>
            <a:r>
              <a:rPr lang="en-GB" sz="2500" baseline="-25000" dirty="0">
                <a:sym typeface="Symbol" panose="05050102010706020507" pitchFamily="18" charset="2"/>
              </a:rPr>
              <a:t>22</a:t>
            </a:r>
            <a:r>
              <a:rPr lang="en-GB" sz="2500" dirty="0">
                <a:sym typeface="Symbol" panose="05050102010706020507" pitchFamily="18" charset="2"/>
              </a:rPr>
              <a:t>: </a:t>
            </a:r>
            <a:r>
              <a:rPr lang="en-GB" sz="2500" baseline="-25000" dirty="0" err="1">
                <a:sym typeface="Symbol" panose="05050102010706020507" pitchFamily="18" charset="2"/>
              </a:rPr>
              <a:t>branchNo</a:t>
            </a:r>
            <a:r>
              <a:rPr lang="en-GB" sz="2500" baseline="-25000" dirty="0">
                <a:sym typeface="Symbol" panose="05050102010706020507" pitchFamily="18" charset="2"/>
              </a:rPr>
              <a:t>='</a:t>
            </a:r>
            <a:r>
              <a:rPr lang="en-GB" sz="2500" b="1" baseline="-25000" dirty="0">
                <a:sym typeface="Symbol" panose="05050102010706020507" pitchFamily="18" charset="2"/>
              </a:rPr>
              <a:t>B008</a:t>
            </a:r>
            <a:r>
              <a:rPr lang="en-GB" sz="2500" baseline="-25000" dirty="0">
                <a:sym typeface="Symbol" panose="05050102010706020507" pitchFamily="18" charset="2"/>
              </a:rPr>
              <a:t>'</a:t>
            </a:r>
            <a:r>
              <a:rPr lang="en-GB" sz="2500" dirty="0">
                <a:sym typeface="Symbol" panose="05050102010706020507" pitchFamily="18" charset="2"/>
              </a:rPr>
              <a:t> (S2)</a:t>
            </a:r>
          </a:p>
          <a:p>
            <a:pPr lvl="1"/>
            <a:endParaRPr lang="en-GB" sz="2500" dirty="0"/>
          </a:p>
          <a:p>
            <a:endParaRPr lang="en-GB" sz="28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549404" y="3861048"/>
          <a:ext cx="6552733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val="4057918903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val="31930895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lastName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SA009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30-Oct-1983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07-May-2015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061626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Gavin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Stockholm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14-Oct-1986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15-Feb-2015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969170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Julia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Abbs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06-Dec-1968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25-Oct-2015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51028233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1574192" y="5729388"/>
          <a:ext cx="6552733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val="4057918903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val="31930895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lastName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Logan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Burrow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23-Nov-1987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Supervisor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07-Jun-2015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0560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Alexander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Freeman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01-Feb-1972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06-Nov-2015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698582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12941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Mixed Fragmentation Correctness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Are the fragments </a:t>
            </a:r>
            <a:r>
              <a:rPr lang="en-GB" b="1" i="1" dirty="0"/>
              <a:t>complete</a:t>
            </a:r>
            <a:r>
              <a:rPr lang="en-GB" dirty="0"/>
              <a:t>? </a:t>
            </a:r>
          </a:p>
          <a:p>
            <a:pPr lvl="1"/>
            <a:r>
              <a:rPr lang="en-GB" dirty="0"/>
              <a:t>Yes, each column in the original Staff relation appears in either fragment 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</a:t>
            </a:r>
            <a:r>
              <a:rPr lang="en-GB" dirty="0"/>
              <a:t>. </a:t>
            </a:r>
          </a:p>
          <a:p>
            <a:pPr lvl="1"/>
            <a:r>
              <a:rPr lang="en-GB" dirty="0"/>
              <a:t>Each row part appears in one </a:t>
            </a:r>
            <a:r>
              <a:rPr lang="en-GB" dirty="0" smtClean="0"/>
              <a:t>of the fragments </a:t>
            </a:r>
            <a:r>
              <a:rPr lang="en-GB" dirty="0"/>
              <a:t>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21</a:t>
            </a:r>
            <a:r>
              <a:rPr lang="en-GB" dirty="0"/>
              <a:t>, S</a:t>
            </a:r>
            <a:r>
              <a:rPr lang="en-GB" baseline="-25000" dirty="0"/>
              <a:t>22</a:t>
            </a:r>
            <a:r>
              <a:rPr lang="en-GB" dirty="0"/>
              <a:t>.</a:t>
            </a:r>
          </a:p>
          <a:p>
            <a:r>
              <a:rPr lang="en-GB" dirty="0"/>
              <a:t>How can the original relation be </a:t>
            </a:r>
            <a:r>
              <a:rPr lang="en-GB" b="1" i="1" dirty="0"/>
              <a:t>reconstructed</a:t>
            </a:r>
            <a:r>
              <a:rPr lang="en-GB" dirty="0"/>
              <a:t> from the fragments?</a:t>
            </a:r>
          </a:p>
          <a:p>
            <a:pPr lvl="1"/>
            <a:r>
              <a:rPr lang="en-GB" sz="2400" b="1" dirty="0"/>
              <a:t>Natural JOIN and UNION</a:t>
            </a:r>
            <a:r>
              <a:rPr lang="en-GB" sz="2400" dirty="0"/>
              <a:t>: Original Staff Relation = S</a:t>
            </a:r>
            <a:r>
              <a:rPr lang="en-GB" sz="2400" baseline="-25000" dirty="0"/>
              <a:t>1</a:t>
            </a:r>
            <a:r>
              <a:rPr lang="en-GB" sz="2400" dirty="0"/>
              <a:t> ⋈ (S</a:t>
            </a:r>
            <a:r>
              <a:rPr lang="en-GB" sz="2400" baseline="-25000" dirty="0"/>
              <a:t>21</a:t>
            </a:r>
            <a:r>
              <a:rPr lang="en-GB" sz="2800" dirty="0"/>
              <a:t> ∪ S</a:t>
            </a:r>
            <a:r>
              <a:rPr lang="en-GB" sz="2800" baseline="-25000" dirty="0"/>
              <a:t>22</a:t>
            </a:r>
            <a:r>
              <a:rPr lang="en-GB" sz="2800" dirty="0"/>
              <a:t>)</a:t>
            </a:r>
            <a:endParaRPr lang="en-GB" dirty="0"/>
          </a:p>
          <a:p>
            <a:r>
              <a:rPr lang="en-GB" dirty="0"/>
              <a:t>Are the fragments </a:t>
            </a:r>
            <a:r>
              <a:rPr lang="en-GB" b="1" i="1" dirty="0"/>
              <a:t>disjoint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the fragments are disjoint, there can be no member of staff who works in more than one branch.</a:t>
            </a:r>
          </a:p>
          <a:p>
            <a:pPr lvl="1"/>
            <a:r>
              <a:rPr lang="en-GB" dirty="0"/>
              <a:t>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 </a:t>
            </a:r>
            <a:r>
              <a:rPr lang="en-GB" dirty="0"/>
              <a:t>are disjoint except for the primary key, </a:t>
            </a:r>
            <a:r>
              <a:rPr lang="en-GB" dirty="0" err="1"/>
              <a:t>staffNo</a:t>
            </a:r>
            <a:r>
              <a:rPr lang="en-GB" dirty="0"/>
              <a:t>, which is necessary for reconstruction.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8330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Derived Fragmentation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Some applications may involve joining two or more relations (tables).</a:t>
            </a:r>
          </a:p>
          <a:p>
            <a:r>
              <a:rPr lang="en-GB" dirty="0" smtClean="0"/>
              <a:t>If the joined relations are stored at different locations when distributed, there may be a significant overhead processing the join(s).</a:t>
            </a:r>
          </a:p>
          <a:p>
            <a:r>
              <a:rPr lang="en-GB" dirty="0" smtClean="0"/>
              <a:t>In such cases, it may be more appropriate to ensure that the relations, or fragments of relations (parent-child) are at the same location.</a:t>
            </a:r>
          </a:p>
          <a:p>
            <a:r>
              <a:rPr lang="en-GB" dirty="0" smtClean="0"/>
              <a:t>Use </a:t>
            </a:r>
            <a:r>
              <a:rPr lang="en-GB" b="1" dirty="0" smtClean="0"/>
              <a:t>Derived Horizontal Fragmentation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1442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Derived Horizontal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/>
          <a:lstStyle/>
          <a:p>
            <a:r>
              <a:rPr lang="en-GB" dirty="0"/>
              <a:t>Using the original property relation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Staff is a parent relation to </a:t>
            </a:r>
            <a:r>
              <a:rPr lang="en-GB" dirty="0" smtClean="0"/>
              <a:t>Property</a:t>
            </a:r>
            <a:r>
              <a:rPr lang="en-GB" dirty="0"/>
              <a:t>.</a:t>
            </a:r>
          </a:p>
          <a:p>
            <a:r>
              <a:rPr lang="en-GB" dirty="0"/>
              <a:t>Thus, joins between Staff and Properties could be expected as staff manage properties.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467545" y="2204864"/>
          <a:ext cx="8298504" cy="30302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87990">
                  <a:extLst>
                    <a:ext uri="{9D8B030D-6E8A-4147-A177-3AD203B41FA5}">
                      <a16:colId xmlns:a16="http://schemas.microsoft.com/office/drawing/2014/main" val="3983936165"/>
                    </a:ext>
                  </a:extLst>
                </a:gridCol>
                <a:gridCol w="751376">
                  <a:extLst>
                    <a:ext uri="{9D8B030D-6E8A-4147-A177-3AD203B41FA5}">
                      <a16:colId xmlns:a16="http://schemas.microsoft.com/office/drawing/2014/main" val="3985587025"/>
                    </a:ext>
                  </a:extLst>
                </a:gridCol>
                <a:gridCol w="614763">
                  <a:extLst>
                    <a:ext uri="{9D8B030D-6E8A-4147-A177-3AD203B41FA5}">
                      <a16:colId xmlns:a16="http://schemas.microsoft.com/office/drawing/2014/main" val="1601587797"/>
                    </a:ext>
                  </a:extLst>
                </a:gridCol>
                <a:gridCol w="546456">
                  <a:extLst>
                    <a:ext uri="{9D8B030D-6E8A-4147-A177-3AD203B41FA5}">
                      <a16:colId xmlns:a16="http://schemas.microsoft.com/office/drawing/2014/main" val="1871173313"/>
                    </a:ext>
                  </a:extLst>
                </a:gridCol>
                <a:gridCol w="546456">
                  <a:extLst>
                    <a:ext uri="{9D8B030D-6E8A-4147-A177-3AD203B41FA5}">
                      <a16:colId xmlns:a16="http://schemas.microsoft.com/office/drawing/2014/main" val="167998204"/>
                    </a:ext>
                  </a:extLst>
                </a:gridCol>
                <a:gridCol w="1434446">
                  <a:extLst>
                    <a:ext uri="{9D8B030D-6E8A-4147-A177-3AD203B41FA5}">
                      <a16:colId xmlns:a16="http://schemas.microsoft.com/office/drawing/2014/main" val="3123956592"/>
                    </a:ext>
                  </a:extLst>
                </a:gridCol>
                <a:gridCol w="887990">
                  <a:extLst>
                    <a:ext uri="{9D8B030D-6E8A-4147-A177-3AD203B41FA5}">
                      <a16:colId xmlns:a16="http://schemas.microsoft.com/office/drawing/2014/main" val="2372461660"/>
                    </a:ext>
                  </a:extLst>
                </a:gridCol>
                <a:gridCol w="819683">
                  <a:extLst>
                    <a:ext uri="{9D8B030D-6E8A-4147-A177-3AD203B41FA5}">
                      <a16:colId xmlns:a16="http://schemas.microsoft.com/office/drawing/2014/main" val="2351960633"/>
                    </a:ext>
                  </a:extLst>
                </a:gridCol>
                <a:gridCol w="904672">
                  <a:extLst>
                    <a:ext uri="{9D8B030D-6E8A-4147-A177-3AD203B41FA5}">
                      <a16:colId xmlns:a16="http://schemas.microsoft.com/office/drawing/2014/main" val="684092402"/>
                    </a:ext>
                  </a:extLst>
                </a:gridCol>
                <a:gridCol w="904672">
                  <a:extLst>
                    <a:ext uri="{9D8B030D-6E8A-4147-A177-3AD203B41FA5}">
                      <a16:colId xmlns:a16="http://schemas.microsoft.com/office/drawing/2014/main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rooms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32 Queen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Strathdon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AB36 6KV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5797418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490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 Kings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Peterculter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AB14 8ZH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5454358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 St. John's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Aberlour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AB38 5CQ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8109462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 Park Lane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Aberdeen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AB21 3ZS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7064306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 Springfield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Weston-Super-Mare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BS22 9ZH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4401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33 New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BS16 3DD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474836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CO030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 The Grove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BS15 8KT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612021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63165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Derived Horizontal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Say the parent </a:t>
            </a:r>
            <a:r>
              <a:rPr lang="en-GB" dirty="0" smtClean="0"/>
              <a:t>relation, </a:t>
            </a:r>
            <a:r>
              <a:rPr lang="en-GB" b="1" dirty="0" smtClean="0"/>
              <a:t>Staff</a:t>
            </a:r>
            <a:r>
              <a:rPr lang="en-GB" dirty="0" smtClean="0"/>
              <a:t>, has </a:t>
            </a:r>
            <a:r>
              <a:rPr lang="en-GB" dirty="0"/>
              <a:t>been fragmented by branch.</a:t>
            </a:r>
          </a:p>
          <a:p>
            <a:r>
              <a:rPr lang="en-GB" dirty="0"/>
              <a:t>Creating the following fragments for Staff: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07500" y="3573016"/>
          <a:ext cx="9036500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val="4057918903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2396481717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val="319308957"/>
                    </a:ext>
                  </a:extLst>
                </a:gridCol>
                <a:gridCol w="942187">
                  <a:extLst>
                    <a:ext uri="{9D8B030D-6E8A-4147-A177-3AD203B41FA5}">
                      <a16:colId xmlns:a16="http://schemas.microsoft.com/office/drawing/2014/main" val="65232138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834557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salary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niNumber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accountNo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SA009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30-Oct-1983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07-May-2015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HY 92 53 19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20811008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061626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Gavin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Stockholm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14-Oct-1986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15-Feb-2015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l-PL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JW 42 27 78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62136016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969170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Julia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Abbs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06-Dec-1968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25-Oct-2015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nn-NO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XG 63 04 59 C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67243609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51028233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76630" y="5661248"/>
          <a:ext cx="9036500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val="4057918903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2396481717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val="319308957"/>
                    </a:ext>
                  </a:extLst>
                </a:gridCol>
                <a:gridCol w="942187">
                  <a:extLst>
                    <a:ext uri="{9D8B030D-6E8A-4147-A177-3AD203B41FA5}">
                      <a16:colId xmlns:a16="http://schemas.microsoft.com/office/drawing/2014/main" val="65232138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834557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lastName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salary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niNumber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accountNo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Logan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Burrow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23-Nov-1987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Supervisor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07-Jun-2015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YG 55 33 99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15824010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0560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Alexander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Freeman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01-Feb-1972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06-Nov-2015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XK 26 06 85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14732553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69858264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48576" y="3065806"/>
            <a:ext cx="3840218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>
              <a:spcBef>
                <a:spcPts val="700"/>
              </a:spcBef>
              <a:buClr>
                <a:srgbClr val="DA1F28"/>
              </a:buClr>
              <a:buSzPct val="60000"/>
            </a:pPr>
            <a:r>
              <a:rPr lang="en-GB" sz="2800" dirty="0">
                <a:solidFill>
                  <a:prstClr val="black"/>
                </a:solidFill>
              </a:rPr>
              <a:t>S</a:t>
            </a:r>
            <a:r>
              <a:rPr lang="en-GB" sz="2800" baseline="-25000" dirty="0">
                <a:solidFill>
                  <a:prstClr val="black"/>
                </a:solidFill>
              </a:rPr>
              <a:t>1</a:t>
            </a:r>
            <a:r>
              <a:rPr lang="en-GB" sz="2800" dirty="0">
                <a:solidFill>
                  <a:prstClr val="black"/>
                </a:solidFill>
              </a:rPr>
              <a:t>: </a:t>
            </a:r>
            <a:r>
              <a:rPr lang="en-GB" sz="2800" dirty="0">
                <a:solidFill>
                  <a:prstClr val="black"/>
                </a:solidFill>
                <a:sym typeface="Symbol" panose="05050102010706020507" pitchFamily="18" charset="2"/>
              </a:rPr>
              <a:t></a:t>
            </a:r>
            <a:r>
              <a:rPr lang="en-GB" sz="2800" baseline="-25000" dirty="0" err="1">
                <a:solidFill>
                  <a:prstClr val="black"/>
                </a:solidFill>
                <a:sym typeface="Symbol" panose="05050102010706020507" pitchFamily="18" charset="2"/>
              </a:rPr>
              <a:t>branchNo</a:t>
            </a:r>
            <a:r>
              <a:rPr lang="en-GB" sz="2800" baseline="-25000" dirty="0">
                <a:solidFill>
                  <a:prstClr val="black"/>
                </a:solidFill>
                <a:sym typeface="Symbol" panose="05050102010706020507" pitchFamily="18" charset="2"/>
              </a:rPr>
              <a:t> = '</a:t>
            </a:r>
            <a:r>
              <a:rPr lang="en-GB" sz="2800" b="1" baseline="-25000" dirty="0">
                <a:solidFill>
                  <a:prstClr val="black"/>
                </a:solidFill>
                <a:sym typeface="Symbol" panose="05050102010706020507" pitchFamily="18" charset="2"/>
              </a:rPr>
              <a:t>B007</a:t>
            </a:r>
            <a:r>
              <a:rPr lang="en-GB" sz="2800" baseline="-25000" dirty="0">
                <a:solidFill>
                  <a:prstClr val="black"/>
                </a:solidFill>
                <a:sym typeface="Symbol" panose="05050102010706020507" pitchFamily="18" charset="2"/>
              </a:rPr>
              <a:t>' </a:t>
            </a:r>
            <a:r>
              <a:rPr lang="en-GB" sz="2800" dirty="0">
                <a:solidFill>
                  <a:prstClr val="black"/>
                </a:solidFill>
                <a:sym typeface="Symbol" panose="05050102010706020507" pitchFamily="18" charset="2"/>
              </a:rPr>
              <a:t>(Staff)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8576" y="5157192"/>
            <a:ext cx="3840218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>
              <a:spcBef>
                <a:spcPts val="700"/>
              </a:spcBef>
              <a:buClr>
                <a:srgbClr val="DA1F28"/>
              </a:buClr>
              <a:buSzPct val="60000"/>
            </a:pPr>
            <a:r>
              <a:rPr lang="en-GB" sz="2800" dirty="0">
                <a:solidFill>
                  <a:prstClr val="black"/>
                </a:solidFill>
              </a:rPr>
              <a:t>S</a:t>
            </a:r>
            <a:r>
              <a:rPr lang="en-GB" sz="2800" baseline="-25000" dirty="0">
                <a:solidFill>
                  <a:prstClr val="black"/>
                </a:solidFill>
              </a:rPr>
              <a:t>2</a:t>
            </a:r>
            <a:r>
              <a:rPr lang="en-GB" sz="2800" dirty="0">
                <a:solidFill>
                  <a:prstClr val="black"/>
                </a:solidFill>
              </a:rPr>
              <a:t>: </a:t>
            </a:r>
            <a:r>
              <a:rPr lang="en-GB" sz="2800" dirty="0">
                <a:solidFill>
                  <a:prstClr val="black"/>
                </a:solidFill>
                <a:sym typeface="Symbol" panose="05050102010706020507" pitchFamily="18" charset="2"/>
              </a:rPr>
              <a:t></a:t>
            </a:r>
            <a:r>
              <a:rPr lang="en-GB" sz="2800" baseline="-25000" dirty="0" err="1">
                <a:solidFill>
                  <a:prstClr val="black"/>
                </a:solidFill>
                <a:sym typeface="Symbol" panose="05050102010706020507" pitchFamily="18" charset="2"/>
              </a:rPr>
              <a:t>branchNo</a:t>
            </a:r>
            <a:r>
              <a:rPr lang="en-GB" sz="2800" baseline="-25000" dirty="0">
                <a:solidFill>
                  <a:prstClr val="black"/>
                </a:solidFill>
                <a:sym typeface="Symbol" panose="05050102010706020507" pitchFamily="18" charset="2"/>
              </a:rPr>
              <a:t> = '</a:t>
            </a:r>
            <a:r>
              <a:rPr lang="en-GB" sz="2800" b="1" baseline="-25000" dirty="0">
                <a:solidFill>
                  <a:prstClr val="black"/>
                </a:solidFill>
                <a:sym typeface="Symbol" panose="05050102010706020507" pitchFamily="18" charset="2"/>
              </a:rPr>
              <a:t>B008</a:t>
            </a:r>
            <a:r>
              <a:rPr lang="en-GB" sz="2800" baseline="-25000" dirty="0">
                <a:solidFill>
                  <a:prstClr val="black"/>
                </a:solidFill>
                <a:sym typeface="Symbol" panose="05050102010706020507" pitchFamily="18" charset="2"/>
              </a:rPr>
              <a:t>' </a:t>
            </a:r>
            <a:r>
              <a:rPr lang="en-GB" sz="2800" dirty="0">
                <a:solidFill>
                  <a:prstClr val="black"/>
                </a:solidFill>
                <a:sym typeface="Symbol" panose="05050102010706020507" pitchFamily="18" charset="2"/>
              </a:rPr>
              <a:t>(Staff)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321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Derived Horizontal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/>
          </a:bodyPr>
          <a:lstStyle/>
          <a:p>
            <a:r>
              <a:rPr lang="en-GB" sz="2800" dirty="0"/>
              <a:t>It would also be useful to store property data using the same fragmentation strategy as the parent:</a:t>
            </a:r>
          </a:p>
          <a:p>
            <a:pPr marL="365760" lvl="1" indent="0">
              <a:buNone/>
            </a:pPr>
            <a:r>
              <a:rPr lang="en-GB" sz="2400" dirty="0"/>
              <a:t>P</a:t>
            </a:r>
            <a:r>
              <a:rPr lang="en-GB" sz="2400" baseline="-25000" dirty="0"/>
              <a:t>1</a:t>
            </a:r>
            <a:r>
              <a:rPr lang="en-GB" sz="2400" dirty="0"/>
              <a:t> = P ⊳</a:t>
            </a:r>
            <a:r>
              <a:rPr lang="en-GB" sz="2400" baseline="-25000" dirty="0" err="1"/>
              <a:t>branchNo</a:t>
            </a:r>
            <a:r>
              <a:rPr lang="en-GB" sz="2400" dirty="0"/>
              <a:t> S</a:t>
            </a:r>
            <a:r>
              <a:rPr lang="en-GB" sz="2400" baseline="-25000" dirty="0"/>
              <a:t>1</a:t>
            </a:r>
            <a:r>
              <a:rPr lang="en-GB" sz="2400" dirty="0"/>
              <a:t> (S</a:t>
            </a:r>
            <a:r>
              <a:rPr lang="en-GB" sz="2400" baseline="-25000" dirty="0"/>
              <a:t>1</a:t>
            </a:r>
            <a:r>
              <a:rPr lang="en-GB" sz="2400" dirty="0"/>
              <a:t> is a horizontal fragment </a:t>
            </a:r>
            <a:r>
              <a:rPr lang="en-GB" sz="2400" dirty="0" smtClean="0"/>
              <a:t>branch=B007)</a:t>
            </a:r>
            <a:endParaRPr lang="en-GB" sz="2400" dirty="0"/>
          </a:p>
          <a:p>
            <a:endParaRPr lang="en-GB" sz="2800" dirty="0"/>
          </a:p>
          <a:p>
            <a:endParaRPr lang="en-GB" sz="2800" dirty="0"/>
          </a:p>
          <a:p>
            <a:pPr>
              <a:spcBef>
                <a:spcPts val="0"/>
              </a:spcBef>
            </a:pPr>
            <a:endParaRPr lang="en-GB" sz="2800" dirty="0"/>
          </a:p>
          <a:p>
            <a:pPr marL="365760" lvl="1" indent="0">
              <a:spcBef>
                <a:spcPts val="1200"/>
              </a:spcBef>
              <a:buNone/>
            </a:pPr>
            <a:r>
              <a:rPr lang="en-GB" sz="2400" dirty="0"/>
              <a:t>P</a:t>
            </a:r>
            <a:r>
              <a:rPr lang="en-GB" sz="2400" baseline="-25000" dirty="0"/>
              <a:t>2</a:t>
            </a:r>
            <a:r>
              <a:rPr lang="en-GB" sz="2400" dirty="0"/>
              <a:t> = P ⊳</a:t>
            </a:r>
            <a:r>
              <a:rPr lang="en-GB" sz="2400" baseline="-25000" dirty="0" err="1"/>
              <a:t>branchNo</a:t>
            </a:r>
            <a:r>
              <a:rPr lang="en-GB" sz="2400" dirty="0"/>
              <a:t> S</a:t>
            </a:r>
            <a:r>
              <a:rPr lang="en-GB" sz="2400" baseline="-25000" dirty="0"/>
              <a:t>2</a:t>
            </a:r>
            <a:r>
              <a:rPr lang="en-GB" sz="2400" dirty="0"/>
              <a:t> (S</a:t>
            </a:r>
            <a:r>
              <a:rPr lang="en-GB" sz="2400" baseline="-25000" dirty="0"/>
              <a:t>2</a:t>
            </a:r>
            <a:r>
              <a:rPr lang="en-GB" sz="2400" dirty="0"/>
              <a:t> is a horizontal fragment </a:t>
            </a:r>
            <a:r>
              <a:rPr lang="en-GB" sz="2400" dirty="0" smtClean="0"/>
              <a:t>branch=B008)</a:t>
            </a:r>
            <a:endParaRPr lang="en-GB" sz="2400" dirty="0"/>
          </a:p>
          <a:p>
            <a:pPr lvl="1">
              <a:spcBef>
                <a:spcPts val="0"/>
              </a:spcBef>
            </a:pPr>
            <a:endParaRPr lang="en-GB" sz="2400" dirty="0"/>
          </a:p>
          <a:p>
            <a:pPr lvl="1"/>
            <a:endParaRPr lang="en-GB" sz="24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6078615"/>
              </p:ext>
            </p:extLst>
          </p:nvPr>
        </p:nvGraphicFramePr>
        <p:xfrm>
          <a:off x="395534" y="4959176"/>
          <a:ext cx="8400435" cy="1854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98898">
                  <a:extLst>
                    <a:ext uri="{9D8B030D-6E8A-4147-A177-3AD203B41FA5}">
                      <a16:colId xmlns:a16="http://schemas.microsoft.com/office/drawing/2014/main" val="3983936165"/>
                    </a:ext>
                  </a:extLst>
                </a:gridCol>
                <a:gridCol w="760605">
                  <a:extLst>
                    <a:ext uri="{9D8B030D-6E8A-4147-A177-3AD203B41FA5}">
                      <a16:colId xmlns:a16="http://schemas.microsoft.com/office/drawing/2014/main" val="3985587025"/>
                    </a:ext>
                  </a:extLst>
                </a:gridCol>
                <a:gridCol w="622314">
                  <a:extLst>
                    <a:ext uri="{9D8B030D-6E8A-4147-A177-3AD203B41FA5}">
                      <a16:colId xmlns:a16="http://schemas.microsoft.com/office/drawing/2014/main" val="1601587797"/>
                    </a:ext>
                  </a:extLst>
                </a:gridCol>
                <a:gridCol w="553168">
                  <a:extLst>
                    <a:ext uri="{9D8B030D-6E8A-4147-A177-3AD203B41FA5}">
                      <a16:colId xmlns:a16="http://schemas.microsoft.com/office/drawing/2014/main" val="1871173313"/>
                    </a:ext>
                  </a:extLst>
                </a:gridCol>
                <a:gridCol w="553168">
                  <a:extLst>
                    <a:ext uri="{9D8B030D-6E8A-4147-A177-3AD203B41FA5}">
                      <a16:colId xmlns:a16="http://schemas.microsoft.com/office/drawing/2014/main" val="167998204"/>
                    </a:ext>
                  </a:extLst>
                </a:gridCol>
                <a:gridCol w="1452065">
                  <a:extLst>
                    <a:ext uri="{9D8B030D-6E8A-4147-A177-3AD203B41FA5}">
                      <a16:colId xmlns:a16="http://schemas.microsoft.com/office/drawing/2014/main" val="3123956592"/>
                    </a:ext>
                  </a:extLst>
                </a:gridCol>
                <a:gridCol w="898898">
                  <a:extLst>
                    <a:ext uri="{9D8B030D-6E8A-4147-A177-3AD203B41FA5}">
                      <a16:colId xmlns:a16="http://schemas.microsoft.com/office/drawing/2014/main" val="2372461660"/>
                    </a:ext>
                  </a:extLst>
                </a:gridCol>
                <a:gridCol w="829751">
                  <a:extLst>
                    <a:ext uri="{9D8B030D-6E8A-4147-A177-3AD203B41FA5}">
                      <a16:colId xmlns:a16="http://schemas.microsoft.com/office/drawing/2014/main" val="2351960633"/>
                    </a:ext>
                  </a:extLst>
                </a:gridCol>
                <a:gridCol w="915784">
                  <a:extLst>
                    <a:ext uri="{9D8B030D-6E8A-4147-A177-3AD203B41FA5}">
                      <a16:colId xmlns:a16="http://schemas.microsoft.com/office/drawing/2014/main" val="3219169335"/>
                    </a:ext>
                  </a:extLst>
                </a:gridCol>
                <a:gridCol w="915784">
                  <a:extLst>
                    <a:ext uri="{9D8B030D-6E8A-4147-A177-3AD203B41FA5}">
                      <a16:colId xmlns:a16="http://schemas.microsoft.com/office/drawing/2014/main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rooms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32 Queen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Strathdon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AB36 6KV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5797418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490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 Kings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Peterculter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AB14 8ZH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5454358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 St. John's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Aberlour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AB38 5CQ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8109462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 Park Lane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Aberdeen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AB21 3ZS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706430659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6992793"/>
              </p:ext>
            </p:extLst>
          </p:nvPr>
        </p:nvGraphicFramePr>
        <p:xfrm>
          <a:off x="395534" y="2962260"/>
          <a:ext cx="8365091" cy="15468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95115">
                  <a:extLst>
                    <a:ext uri="{9D8B030D-6E8A-4147-A177-3AD203B41FA5}">
                      <a16:colId xmlns:a16="http://schemas.microsoft.com/office/drawing/2014/main" val="3983936165"/>
                    </a:ext>
                  </a:extLst>
                </a:gridCol>
                <a:gridCol w="757405">
                  <a:extLst>
                    <a:ext uri="{9D8B030D-6E8A-4147-A177-3AD203B41FA5}">
                      <a16:colId xmlns:a16="http://schemas.microsoft.com/office/drawing/2014/main" val="3985587025"/>
                    </a:ext>
                  </a:extLst>
                </a:gridCol>
                <a:gridCol w="619696">
                  <a:extLst>
                    <a:ext uri="{9D8B030D-6E8A-4147-A177-3AD203B41FA5}">
                      <a16:colId xmlns:a16="http://schemas.microsoft.com/office/drawing/2014/main" val="1601587797"/>
                    </a:ext>
                  </a:extLst>
                </a:gridCol>
                <a:gridCol w="550841">
                  <a:extLst>
                    <a:ext uri="{9D8B030D-6E8A-4147-A177-3AD203B41FA5}">
                      <a16:colId xmlns:a16="http://schemas.microsoft.com/office/drawing/2014/main" val="1871173313"/>
                    </a:ext>
                  </a:extLst>
                </a:gridCol>
                <a:gridCol w="550841">
                  <a:extLst>
                    <a:ext uri="{9D8B030D-6E8A-4147-A177-3AD203B41FA5}">
                      <a16:colId xmlns:a16="http://schemas.microsoft.com/office/drawing/2014/main" val="167998204"/>
                    </a:ext>
                  </a:extLst>
                </a:gridCol>
                <a:gridCol w="1445956">
                  <a:extLst>
                    <a:ext uri="{9D8B030D-6E8A-4147-A177-3AD203B41FA5}">
                      <a16:colId xmlns:a16="http://schemas.microsoft.com/office/drawing/2014/main" val="3123956592"/>
                    </a:ext>
                  </a:extLst>
                </a:gridCol>
                <a:gridCol w="895115">
                  <a:extLst>
                    <a:ext uri="{9D8B030D-6E8A-4147-A177-3AD203B41FA5}">
                      <a16:colId xmlns:a16="http://schemas.microsoft.com/office/drawing/2014/main" val="2372461660"/>
                    </a:ext>
                  </a:extLst>
                </a:gridCol>
                <a:gridCol w="826260">
                  <a:extLst>
                    <a:ext uri="{9D8B030D-6E8A-4147-A177-3AD203B41FA5}">
                      <a16:colId xmlns:a16="http://schemas.microsoft.com/office/drawing/2014/main" val="2351960633"/>
                    </a:ext>
                  </a:extLst>
                </a:gridCol>
                <a:gridCol w="911931">
                  <a:extLst>
                    <a:ext uri="{9D8B030D-6E8A-4147-A177-3AD203B41FA5}">
                      <a16:colId xmlns:a16="http://schemas.microsoft.com/office/drawing/2014/main" val="2076909181"/>
                    </a:ext>
                  </a:extLst>
                </a:gridCol>
                <a:gridCol w="911931">
                  <a:extLst>
                    <a:ext uri="{9D8B030D-6E8A-4147-A177-3AD203B41FA5}">
                      <a16:colId xmlns:a16="http://schemas.microsoft.com/office/drawing/2014/main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rooms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 Springfield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Weston-Super-Mare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BS22 9ZH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4401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33 New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BS16 3DD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474836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CO030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 The Grove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BS15 8KT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612021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51278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final strategy is not to fragment a relation.</a:t>
            </a:r>
          </a:p>
          <a:p>
            <a:r>
              <a:rPr lang="en-GB" dirty="0"/>
              <a:t>For example, </a:t>
            </a:r>
            <a:r>
              <a:rPr lang="en-GB" dirty="0" smtClean="0"/>
              <a:t>if the </a:t>
            </a:r>
            <a:r>
              <a:rPr lang="en-GB" dirty="0"/>
              <a:t>relation:</a:t>
            </a:r>
          </a:p>
          <a:p>
            <a:pPr lvl="1"/>
            <a:r>
              <a:rPr lang="en-GB" dirty="0"/>
              <a:t>Contains only a small number of rows (tuples)</a:t>
            </a:r>
          </a:p>
          <a:p>
            <a:pPr lvl="1"/>
            <a:r>
              <a:rPr lang="en-GB" dirty="0"/>
              <a:t>Is not updated frequently</a:t>
            </a:r>
          </a:p>
          <a:p>
            <a:r>
              <a:rPr lang="en-GB" dirty="0"/>
              <a:t>Instead of fragmenting such a relation, it is more sensible to </a:t>
            </a:r>
            <a:r>
              <a:rPr lang="en-GB" b="1" i="1" dirty="0"/>
              <a:t>leave the relation whole and </a:t>
            </a:r>
            <a:r>
              <a:rPr lang="en-GB" b="1" i="1" u="sng" dirty="0"/>
              <a:t>replicate it</a:t>
            </a:r>
            <a:r>
              <a:rPr lang="en-GB" b="1" i="1" dirty="0"/>
              <a:t> at each site</a:t>
            </a:r>
            <a:r>
              <a:rPr lang="en-GB" dirty="0"/>
              <a:t>.</a:t>
            </a:r>
          </a:p>
          <a:p>
            <a:r>
              <a:rPr lang="en-GB" dirty="0"/>
              <a:t>Can you think of such a relation in Dream Home?</a:t>
            </a:r>
          </a:p>
        </p:txBody>
      </p:sp>
    </p:spTree>
    <p:extLst>
      <p:ext uri="{BB962C8B-B14F-4D97-AF65-F5344CB8AC3E}">
        <p14:creationId xmlns:p14="http://schemas.microsoft.com/office/powerpoint/2010/main" val="3247427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Distributed Database Design 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Use normal methods to produce a design for the global relations.</a:t>
            </a:r>
          </a:p>
          <a:p>
            <a:r>
              <a:rPr lang="en-GB" dirty="0"/>
              <a:t>Examine topology (organisation) of system to determine where databases will be located.</a:t>
            </a:r>
          </a:p>
          <a:p>
            <a:r>
              <a:rPr lang="en-GB" dirty="0"/>
              <a:t>Analyse most important transactions and identify appropriateness of horizontal/vertical fragmentation.</a:t>
            </a:r>
          </a:p>
          <a:p>
            <a:r>
              <a:rPr lang="en-GB" dirty="0"/>
              <a:t>Decide which relations are not to be fragmented.</a:t>
            </a:r>
          </a:p>
          <a:p>
            <a:r>
              <a:rPr lang="en-GB" dirty="0"/>
              <a:t>Examine relations on the 1-side of relationships and determine a suitable fragmentation schema. </a:t>
            </a:r>
          </a:p>
          <a:p>
            <a:pPr lvl="1"/>
            <a:r>
              <a:rPr lang="en-GB" dirty="0"/>
              <a:t>Relations on the many-side may be suitable for derived fragmentation.</a:t>
            </a:r>
          </a:p>
          <a:p>
            <a:pPr lvl="1"/>
            <a:r>
              <a:rPr lang="en-GB" dirty="0"/>
              <a:t>Check where vertical or mixed fragmentations would be appropriate.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9708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Transparencies in a DDBMS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Recall that a DDBMS is the software system that permits the management of the distributed databases.</a:t>
            </a:r>
          </a:p>
          <a:p>
            <a:r>
              <a:rPr lang="en-GB" dirty="0"/>
              <a:t>It should make the distribution </a:t>
            </a:r>
            <a:r>
              <a:rPr lang="en-GB" i="1" dirty="0"/>
              <a:t>transparent</a:t>
            </a:r>
            <a:r>
              <a:rPr lang="en-GB" dirty="0"/>
              <a:t> to users.</a:t>
            </a:r>
          </a:p>
          <a:p>
            <a:r>
              <a:rPr lang="en-GB" dirty="0"/>
              <a:t>Transparency hides the implementation details from the user.</a:t>
            </a:r>
          </a:p>
          <a:p>
            <a:r>
              <a:rPr lang="en-GB" dirty="0"/>
              <a:t>A distributed system should look exactly like a non-distributed system.</a:t>
            </a:r>
          </a:p>
        </p:txBody>
      </p:sp>
    </p:spTree>
    <p:extLst>
      <p:ext uri="{BB962C8B-B14F-4D97-AF65-F5344CB8AC3E}">
        <p14:creationId xmlns:p14="http://schemas.microsoft.com/office/powerpoint/2010/main" val="3623767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Go to </a:t>
            </a:r>
            <a:r>
              <a:rPr lang="en-GB" dirty="0">
                <a:hlinkClick r:id="rId2"/>
              </a:rPr>
              <a:t>OneNote</a:t>
            </a:r>
            <a:endParaRPr lang="en-GB" dirty="0"/>
          </a:p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4135199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13617</TotalTime>
  <Words>3370</Words>
  <Application>Microsoft Office PowerPoint</Application>
  <PresentationFormat>On-screen Show (4:3)</PresentationFormat>
  <Paragraphs>946</Paragraphs>
  <Slides>39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7" baseType="lpstr">
      <vt:lpstr>Arial</vt:lpstr>
      <vt:lpstr>Calibri</vt:lpstr>
      <vt:lpstr>Cambria</vt:lpstr>
      <vt:lpstr>Consolas</vt:lpstr>
      <vt:lpstr>Symbol</vt:lpstr>
      <vt:lpstr>Wingdings</vt:lpstr>
      <vt:lpstr>Wingdings 2</vt:lpstr>
      <vt:lpstr>Median</vt:lpstr>
      <vt:lpstr>Distributed Databases</vt:lpstr>
      <vt:lpstr>Today’s Lecture</vt:lpstr>
      <vt:lpstr>Distributed Databases</vt:lpstr>
      <vt:lpstr>Decentralised Organisations</vt:lpstr>
      <vt:lpstr>Distributed Databases &amp; DBMSs</vt:lpstr>
      <vt:lpstr>A Distributed DBMS</vt:lpstr>
      <vt:lpstr>Distributed Database System</vt:lpstr>
      <vt:lpstr>Distributed Database System</vt:lpstr>
      <vt:lpstr>Types of DDBMSs</vt:lpstr>
      <vt:lpstr>Functions of a DDBMS</vt:lpstr>
      <vt:lpstr>Distributed Database Design</vt:lpstr>
      <vt:lpstr>Fragmentation</vt:lpstr>
      <vt:lpstr>Fragmentation Design Considerations</vt:lpstr>
      <vt:lpstr>Four Strategies of Data Allocation</vt:lpstr>
      <vt:lpstr>Comparison of Strategies for Data Allocation</vt:lpstr>
      <vt:lpstr>Why Fragment?</vt:lpstr>
      <vt:lpstr>Disadvantages of Fragmentation</vt:lpstr>
      <vt:lpstr>Questions</vt:lpstr>
      <vt:lpstr>Types of Fragmentation</vt:lpstr>
      <vt:lpstr>Correctness of Fragmentation: Completeness</vt:lpstr>
      <vt:lpstr>Correctness of Fragmentation: Reconstruction</vt:lpstr>
      <vt:lpstr>Correctness of Fragmentation: Disjointness</vt:lpstr>
      <vt:lpstr>Horizontal Fragmentation Example</vt:lpstr>
      <vt:lpstr>Horizontal Fragmentation Example</vt:lpstr>
      <vt:lpstr>Horizontal Fragmentation Correctness</vt:lpstr>
      <vt:lpstr>Vertical Fragmentation Example</vt:lpstr>
      <vt:lpstr>Vertical Fragmentation Example</vt:lpstr>
      <vt:lpstr>Vertical Fragmentation Correctness</vt:lpstr>
      <vt:lpstr>Mixed Fragmentation</vt:lpstr>
      <vt:lpstr>Mixed Fragmentation Example</vt:lpstr>
      <vt:lpstr>Mixed Fragmentation Correctness</vt:lpstr>
      <vt:lpstr>Derived Fragmentation</vt:lpstr>
      <vt:lpstr>Derived Horizontal Fragmentation</vt:lpstr>
      <vt:lpstr>Derived Horizontal Fragmentation</vt:lpstr>
      <vt:lpstr>Derived Horizontal Fragmentation</vt:lpstr>
      <vt:lpstr>No Fragmentation</vt:lpstr>
      <vt:lpstr>Distributed Database Design Methodology</vt:lpstr>
      <vt:lpstr>Transparencies in a DDBMS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1931</cp:revision>
  <cp:lastPrinted>2014-09-29T16:21:25Z</cp:lastPrinted>
  <dcterms:created xsi:type="dcterms:W3CDTF">2013-09-18T07:00:31Z</dcterms:created>
  <dcterms:modified xsi:type="dcterms:W3CDTF">2019-02-27T12:22:40Z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