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Lst>
  <p:sldSz cx="9601200" cy="12801600" type="A3"/>
  <p:notesSz cx="6858000" cy="9144000"/>
  <p:defaultTextStyle>
    <a:defPPr>
      <a:defRPr lang="en-US"/>
    </a:defPPr>
    <a:lvl1pPr marL="0" algn="l" defTabSz="396875" rtl="0" eaLnBrk="1" latinLnBrk="0" hangingPunct="1">
      <a:defRPr sz="1600" kern="1200">
        <a:solidFill>
          <a:schemeClr val="tx1"/>
        </a:solidFill>
        <a:latin typeface="+mn-lt"/>
        <a:ea typeface="+mn-ea"/>
        <a:cs typeface="+mn-cs"/>
      </a:defRPr>
    </a:lvl1pPr>
    <a:lvl2pPr marL="396875" algn="l" defTabSz="396875" rtl="0" eaLnBrk="1" latinLnBrk="0" hangingPunct="1">
      <a:defRPr sz="1600" kern="1200">
        <a:solidFill>
          <a:schemeClr val="tx1"/>
        </a:solidFill>
        <a:latin typeface="+mn-lt"/>
        <a:ea typeface="+mn-ea"/>
        <a:cs typeface="+mn-cs"/>
      </a:defRPr>
    </a:lvl2pPr>
    <a:lvl3pPr marL="793750" algn="l" defTabSz="396875" rtl="0" eaLnBrk="1" latinLnBrk="0" hangingPunct="1">
      <a:defRPr sz="1600" kern="1200">
        <a:solidFill>
          <a:schemeClr val="tx1"/>
        </a:solidFill>
        <a:latin typeface="+mn-lt"/>
        <a:ea typeface="+mn-ea"/>
        <a:cs typeface="+mn-cs"/>
      </a:defRPr>
    </a:lvl3pPr>
    <a:lvl4pPr marL="1190625" algn="l" defTabSz="396875" rtl="0" eaLnBrk="1" latinLnBrk="0" hangingPunct="1">
      <a:defRPr sz="1600" kern="1200">
        <a:solidFill>
          <a:schemeClr val="tx1"/>
        </a:solidFill>
        <a:latin typeface="+mn-lt"/>
        <a:ea typeface="+mn-ea"/>
        <a:cs typeface="+mn-cs"/>
      </a:defRPr>
    </a:lvl4pPr>
    <a:lvl5pPr marL="1587500" algn="l" defTabSz="396875" rtl="0" eaLnBrk="1" latinLnBrk="0" hangingPunct="1">
      <a:defRPr sz="1600" kern="1200">
        <a:solidFill>
          <a:schemeClr val="tx1"/>
        </a:solidFill>
        <a:latin typeface="+mn-lt"/>
        <a:ea typeface="+mn-ea"/>
        <a:cs typeface="+mn-cs"/>
      </a:defRPr>
    </a:lvl5pPr>
    <a:lvl6pPr marL="1983740" algn="l" defTabSz="396875" rtl="0" eaLnBrk="1" latinLnBrk="0" hangingPunct="1">
      <a:defRPr sz="1600" kern="1200">
        <a:solidFill>
          <a:schemeClr val="tx1"/>
        </a:solidFill>
        <a:latin typeface="+mn-lt"/>
        <a:ea typeface="+mn-ea"/>
        <a:cs typeface="+mn-cs"/>
      </a:defRPr>
    </a:lvl6pPr>
    <a:lvl7pPr marL="2380615" algn="l" defTabSz="396875" rtl="0" eaLnBrk="1" latinLnBrk="0" hangingPunct="1">
      <a:defRPr sz="1600" kern="1200">
        <a:solidFill>
          <a:schemeClr val="tx1"/>
        </a:solidFill>
        <a:latin typeface="+mn-lt"/>
        <a:ea typeface="+mn-ea"/>
        <a:cs typeface="+mn-cs"/>
      </a:defRPr>
    </a:lvl7pPr>
    <a:lvl8pPr marL="2777490" algn="l" defTabSz="396875" rtl="0" eaLnBrk="1" latinLnBrk="0" hangingPunct="1">
      <a:defRPr sz="1600" kern="1200">
        <a:solidFill>
          <a:schemeClr val="tx1"/>
        </a:solidFill>
        <a:latin typeface="+mn-lt"/>
        <a:ea typeface="+mn-ea"/>
        <a:cs typeface="+mn-cs"/>
      </a:defRPr>
    </a:lvl8pPr>
    <a:lvl9pPr marL="3174365" algn="l" defTabSz="396875" rtl="0" eaLnBrk="1" latinLnBrk="0" hangingPunct="1">
      <a:defRPr sz="1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userDrawn="1">
          <p15:clr>
            <a:srgbClr val="A4A3A4"/>
          </p15:clr>
        </p15:guide>
        <p15:guide id="2" pos="302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50" d="100"/>
          <a:sy n="50" d="100"/>
        </p:scale>
        <p:origin x="2676" y="-192"/>
      </p:cViewPr>
      <p:guideLst>
        <p:guide orient="horz" pos="4032"/>
        <p:guide pos="3024"/>
      </p:guideLst>
    </p:cSldViewPr>
  </p:slideViewPr>
  <p:notesTextViewPr>
    <p:cViewPr>
      <p:scale>
        <a:sx n="1" d="1"/>
        <a:sy n="1" d="1"/>
      </p:scale>
      <p:origin x="0" y="0"/>
    </p:cViewPr>
  </p:notesTextViewPr>
  <p:notesViewPr>
    <p:cSldViewPr snapToGrid="0">
      <p:cViewPr varScale="1">
        <p:scale>
          <a:sx n="48" d="100"/>
          <a:sy n="48" d="100"/>
        </p:scale>
        <p:origin x="2752" y="32"/>
      </p:cViewPr>
      <p:guideLst/>
    </p:cSldViewPr>
  </p:notesViewPr>
  <p:gridSpacing cx="76200" cy="76200"/>
</p:viewPr>
</file>

<file path=ppt/_rels/presentation.xml.rels><?xml version="1.0" encoding="UTF-8" standalone="yes"?>
<Relationships xmlns="http://schemas.openxmlformats.org/package/2006/relationships"><Relationship Id="rId7" Type="http://schemas.openxmlformats.org/officeDocument/2006/relationships/tableStyles" Target="tableStyles.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CFF78-D8DA-41A5-9347-1AD284B44EE6}" type="datetimeFigureOut">
              <a:rPr lang="en-IN" smtClean="0"/>
            </a:fld>
            <a:endParaRPr lang="en-IN"/>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8EF8EB-8F37-4541-8601-EACDC0699D41}"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793750" rtl="0" eaLnBrk="1" latinLnBrk="0" hangingPunct="1">
      <a:defRPr sz="1000" kern="1200">
        <a:solidFill>
          <a:schemeClr val="tx1"/>
        </a:solidFill>
        <a:latin typeface="+mn-lt"/>
        <a:ea typeface="+mn-ea"/>
        <a:cs typeface="+mn-cs"/>
      </a:defRPr>
    </a:lvl1pPr>
    <a:lvl2pPr marL="396875" algn="l" defTabSz="793750" rtl="0" eaLnBrk="1" latinLnBrk="0" hangingPunct="1">
      <a:defRPr sz="1000" kern="1200">
        <a:solidFill>
          <a:schemeClr val="tx1"/>
        </a:solidFill>
        <a:latin typeface="+mn-lt"/>
        <a:ea typeface="+mn-ea"/>
        <a:cs typeface="+mn-cs"/>
      </a:defRPr>
    </a:lvl2pPr>
    <a:lvl3pPr marL="793750" algn="l" defTabSz="793750" rtl="0" eaLnBrk="1" latinLnBrk="0" hangingPunct="1">
      <a:defRPr sz="1000" kern="1200">
        <a:solidFill>
          <a:schemeClr val="tx1"/>
        </a:solidFill>
        <a:latin typeface="+mn-lt"/>
        <a:ea typeface="+mn-ea"/>
        <a:cs typeface="+mn-cs"/>
      </a:defRPr>
    </a:lvl3pPr>
    <a:lvl4pPr marL="1190625" algn="l" defTabSz="793750" rtl="0" eaLnBrk="1" latinLnBrk="0" hangingPunct="1">
      <a:defRPr sz="1000" kern="1200">
        <a:solidFill>
          <a:schemeClr val="tx1"/>
        </a:solidFill>
        <a:latin typeface="+mn-lt"/>
        <a:ea typeface="+mn-ea"/>
        <a:cs typeface="+mn-cs"/>
      </a:defRPr>
    </a:lvl4pPr>
    <a:lvl5pPr marL="1587500" algn="l" defTabSz="793750" rtl="0" eaLnBrk="1" latinLnBrk="0" hangingPunct="1">
      <a:defRPr sz="1000" kern="1200">
        <a:solidFill>
          <a:schemeClr val="tx1"/>
        </a:solidFill>
        <a:latin typeface="+mn-lt"/>
        <a:ea typeface="+mn-ea"/>
        <a:cs typeface="+mn-cs"/>
      </a:defRPr>
    </a:lvl5pPr>
    <a:lvl6pPr marL="1983740" algn="l" defTabSz="793750" rtl="0" eaLnBrk="1" latinLnBrk="0" hangingPunct="1">
      <a:defRPr sz="1000" kern="1200">
        <a:solidFill>
          <a:schemeClr val="tx1"/>
        </a:solidFill>
        <a:latin typeface="+mn-lt"/>
        <a:ea typeface="+mn-ea"/>
        <a:cs typeface="+mn-cs"/>
      </a:defRPr>
    </a:lvl6pPr>
    <a:lvl7pPr marL="2380615" algn="l" defTabSz="793750" rtl="0" eaLnBrk="1" latinLnBrk="0" hangingPunct="1">
      <a:defRPr sz="1000" kern="1200">
        <a:solidFill>
          <a:schemeClr val="tx1"/>
        </a:solidFill>
        <a:latin typeface="+mn-lt"/>
        <a:ea typeface="+mn-ea"/>
        <a:cs typeface="+mn-cs"/>
      </a:defRPr>
    </a:lvl7pPr>
    <a:lvl8pPr marL="2777490" algn="l" defTabSz="793750" rtl="0" eaLnBrk="1" latinLnBrk="0" hangingPunct="1">
      <a:defRPr sz="1000" kern="1200">
        <a:solidFill>
          <a:schemeClr val="tx1"/>
        </a:solidFill>
        <a:latin typeface="+mn-lt"/>
        <a:ea typeface="+mn-ea"/>
        <a:cs typeface="+mn-cs"/>
      </a:defRPr>
    </a:lvl8pPr>
    <a:lvl9pPr marL="3174365" algn="l" defTabSz="793750" rtl="0" eaLnBrk="1" latinLnBrk="0" hangingPunct="1">
      <a:defRPr sz="10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278EF8EB-8F37-4541-8601-EACDC0699D41}"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4"/>
          </a:xfrm>
        </p:spPr>
        <p:txBody>
          <a:bodyPr anchor="b"/>
          <a:lstStyle>
            <a:lvl1pPr algn="ctr">
              <a:defRPr sz="61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400"/>
            </a:lvl1pPr>
            <a:lvl2pPr marL="464185" indent="0" algn="ctr">
              <a:buNone/>
              <a:defRPr sz="2000"/>
            </a:lvl2pPr>
            <a:lvl3pPr marL="927735" indent="0" algn="ctr">
              <a:buNone/>
              <a:defRPr sz="1800"/>
            </a:lvl3pPr>
            <a:lvl4pPr marL="1391920" indent="0" algn="ctr">
              <a:buNone/>
              <a:defRPr sz="1600"/>
            </a:lvl4pPr>
            <a:lvl5pPr marL="1856105" indent="0" algn="ctr">
              <a:buNone/>
              <a:defRPr sz="1600"/>
            </a:lvl5pPr>
            <a:lvl6pPr marL="2319655" indent="0" algn="ctr">
              <a:buNone/>
              <a:defRPr sz="1600"/>
            </a:lvl6pPr>
            <a:lvl7pPr marL="2783840" indent="0" algn="ctr">
              <a:buNone/>
              <a:defRPr sz="1600"/>
            </a:lvl7pPr>
            <a:lvl8pPr marL="3248025" indent="0" algn="ctr">
              <a:buNone/>
              <a:defRPr sz="1600"/>
            </a:lvl8pPr>
            <a:lvl9pPr marL="3711575"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EDD4BC-159D-491A-93FD-12593CE4910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FCEDD4BC-159D-491A-93FD-12593CE4910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3" y="3191514"/>
            <a:ext cx="8281035" cy="5325109"/>
          </a:xfrm>
        </p:spPr>
        <p:txBody>
          <a:bodyPr anchor="b"/>
          <a:lstStyle>
            <a:lvl1pPr>
              <a:defRPr sz="6100"/>
            </a:lvl1pPr>
          </a:lstStyle>
          <a:p>
            <a:r>
              <a:rPr lang="en-US"/>
              <a:t>Click to edit Master title style</a:t>
            </a:r>
            <a:endParaRPr lang="en-US" dirty="0"/>
          </a:p>
        </p:txBody>
      </p:sp>
      <p:sp>
        <p:nvSpPr>
          <p:cNvPr id="3" name="Text Placeholder 2"/>
          <p:cNvSpPr>
            <a:spLocks noGrp="1"/>
          </p:cNvSpPr>
          <p:nvPr>
            <p:ph type="body" idx="1"/>
          </p:nvPr>
        </p:nvSpPr>
        <p:spPr>
          <a:xfrm>
            <a:off x="655083" y="8567001"/>
            <a:ext cx="8281035" cy="2800349"/>
          </a:xfrm>
        </p:spPr>
        <p:txBody>
          <a:bodyPr/>
          <a:lstStyle>
            <a:lvl1pPr marL="0" indent="0">
              <a:buNone/>
              <a:defRPr sz="2400">
                <a:solidFill>
                  <a:schemeClr val="tx1"/>
                </a:solidFill>
              </a:defRPr>
            </a:lvl1pPr>
            <a:lvl2pPr marL="464185" indent="0">
              <a:buNone/>
              <a:defRPr sz="2000">
                <a:solidFill>
                  <a:schemeClr val="tx1">
                    <a:tint val="75000"/>
                  </a:schemeClr>
                </a:solidFill>
              </a:defRPr>
            </a:lvl2pPr>
            <a:lvl3pPr marL="927735" indent="0">
              <a:buNone/>
              <a:defRPr sz="1800">
                <a:solidFill>
                  <a:schemeClr val="tx1">
                    <a:tint val="75000"/>
                  </a:schemeClr>
                </a:solidFill>
              </a:defRPr>
            </a:lvl3pPr>
            <a:lvl4pPr marL="1391920" indent="0">
              <a:buNone/>
              <a:defRPr sz="1600">
                <a:solidFill>
                  <a:schemeClr val="tx1">
                    <a:tint val="75000"/>
                  </a:schemeClr>
                </a:solidFill>
              </a:defRPr>
            </a:lvl4pPr>
            <a:lvl5pPr marL="1856105" indent="0">
              <a:buNone/>
              <a:defRPr sz="1600">
                <a:solidFill>
                  <a:schemeClr val="tx1">
                    <a:tint val="75000"/>
                  </a:schemeClr>
                </a:solidFill>
              </a:defRPr>
            </a:lvl5pPr>
            <a:lvl6pPr marL="2319655" indent="0">
              <a:buNone/>
              <a:defRPr sz="1600">
                <a:solidFill>
                  <a:schemeClr val="tx1">
                    <a:tint val="75000"/>
                  </a:schemeClr>
                </a:solidFill>
              </a:defRPr>
            </a:lvl6pPr>
            <a:lvl7pPr marL="2783840" indent="0">
              <a:buNone/>
              <a:defRPr sz="1600">
                <a:solidFill>
                  <a:schemeClr val="tx1">
                    <a:tint val="75000"/>
                  </a:schemeClr>
                </a:solidFill>
              </a:defRPr>
            </a:lvl7pPr>
            <a:lvl8pPr marL="3248025" indent="0">
              <a:buNone/>
              <a:defRPr sz="1600">
                <a:solidFill>
                  <a:schemeClr val="tx1">
                    <a:tint val="75000"/>
                  </a:schemeClr>
                </a:solidFill>
              </a:defRPr>
            </a:lvl8pPr>
            <a:lvl9pPr marL="3711575"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FCEDD4BC-159D-491A-93FD-12593CE4910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4"/>
            <a:ext cx="4080510" cy="812249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4860608" y="3407834"/>
            <a:ext cx="4080510" cy="812249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FCEDD4BC-159D-491A-93FD-12593CE49100}"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4"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2"/>
            <a:ext cx="4061757" cy="1537969"/>
          </a:xfrm>
        </p:spPr>
        <p:txBody>
          <a:bodyPr anchor="b"/>
          <a:lstStyle>
            <a:lvl1pPr marL="0" indent="0">
              <a:buNone/>
              <a:defRPr sz="2400" b="1"/>
            </a:lvl1pPr>
            <a:lvl2pPr marL="464185" indent="0">
              <a:buNone/>
              <a:defRPr sz="2000" b="1"/>
            </a:lvl2pPr>
            <a:lvl3pPr marL="927735" indent="0">
              <a:buNone/>
              <a:defRPr sz="1800" b="1"/>
            </a:lvl3pPr>
            <a:lvl4pPr marL="1391920" indent="0">
              <a:buNone/>
              <a:defRPr sz="1600" b="1"/>
            </a:lvl4pPr>
            <a:lvl5pPr marL="1856105" indent="0">
              <a:buNone/>
              <a:defRPr sz="1600" b="1"/>
            </a:lvl5pPr>
            <a:lvl6pPr marL="2319655" indent="0">
              <a:buNone/>
              <a:defRPr sz="1600" b="1"/>
            </a:lvl6pPr>
            <a:lvl7pPr marL="2783840" indent="0">
              <a:buNone/>
              <a:defRPr sz="1600" b="1"/>
            </a:lvl7pPr>
            <a:lvl8pPr marL="3248025" indent="0">
              <a:buNone/>
              <a:defRPr sz="1600" b="1"/>
            </a:lvl8pPr>
            <a:lvl9pPr marL="3711575"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4860609" y="3138172"/>
            <a:ext cx="4081760" cy="1537969"/>
          </a:xfrm>
        </p:spPr>
        <p:txBody>
          <a:bodyPr anchor="b"/>
          <a:lstStyle>
            <a:lvl1pPr marL="0" indent="0">
              <a:buNone/>
              <a:defRPr sz="2400" b="1"/>
            </a:lvl1pPr>
            <a:lvl2pPr marL="464185" indent="0">
              <a:buNone/>
              <a:defRPr sz="2000" b="1"/>
            </a:lvl2pPr>
            <a:lvl3pPr marL="927735" indent="0">
              <a:buNone/>
              <a:defRPr sz="1800" b="1"/>
            </a:lvl3pPr>
            <a:lvl4pPr marL="1391920" indent="0">
              <a:buNone/>
              <a:defRPr sz="1600" b="1"/>
            </a:lvl4pPr>
            <a:lvl5pPr marL="1856105" indent="0">
              <a:buNone/>
              <a:defRPr sz="1600" b="1"/>
            </a:lvl5pPr>
            <a:lvl6pPr marL="2319655" indent="0">
              <a:buNone/>
              <a:defRPr sz="1600" b="1"/>
            </a:lvl6pPr>
            <a:lvl7pPr marL="2783840" indent="0">
              <a:buNone/>
              <a:defRPr sz="1600" b="1"/>
            </a:lvl7pPr>
            <a:lvl8pPr marL="3248025" indent="0">
              <a:buNone/>
              <a:defRPr sz="1600" b="1"/>
            </a:lvl8pPr>
            <a:lvl9pPr marL="3711575"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860609" y="4676140"/>
            <a:ext cx="4081760" cy="687789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FCEDD4BC-159D-491A-93FD-12593CE49100}"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EDD4BC-159D-491A-93FD-12593CE49100}"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EDD4BC-159D-491A-93FD-12593CE49100}"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4081761" y="1843197"/>
            <a:ext cx="4860607" cy="909743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00"/>
            </a:lvl1pPr>
            <a:lvl2pPr marL="464185" indent="0">
              <a:buNone/>
              <a:defRPr sz="1400"/>
            </a:lvl2pPr>
            <a:lvl3pPr marL="927735" indent="0">
              <a:buNone/>
              <a:defRPr sz="1200"/>
            </a:lvl3pPr>
            <a:lvl4pPr marL="1391920" indent="0">
              <a:buNone/>
              <a:defRPr sz="1000"/>
            </a:lvl4pPr>
            <a:lvl5pPr marL="1856105" indent="0">
              <a:buNone/>
              <a:defRPr sz="1000"/>
            </a:lvl5pPr>
            <a:lvl6pPr marL="2319655" indent="0">
              <a:buNone/>
              <a:defRPr sz="1000"/>
            </a:lvl6pPr>
            <a:lvl7pPr marL="2783840" indent="0">
              <a:buNone/>
              <a:defRPr sz="1000"/>
            </a:lvl7pPr>
            <a:lvl8pPr marL="3248025" indent="0">
              <a:buNone/>
              <a:defRPr sz="1000"/>
            </a:lvl8pPr>
            <a:lvl9pPr marL="3711575"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FCEDD4BC-159D-491A-93FD-12593CE49100}"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1" y="1843197"/>
            <a:ext cx="4860607" cy="9097433"/>
          </a:xfrm>
        </p:spPr>
        <p:txBody>
          <a:bodyPr anchor="t"/>
          <a:lstStyle>
            <a:lvl1pPr marL="0" indent="0">
              <a:buNone/>
              <a:defRPr sz="3200"/>
            </a:lvl1pPr>
            <a:lvl2pPr marL="464185" indent="0">
              <a:buNone/>
              <a:defRPr sz="2800"/>
            </a:lvl2pPr>
            <a:lvl3pPr marL="927735" indent="0">
              <a:buNone/>
              <a:defRPr sz="2400"/>
            </a:lvl3pPr>
            <a:lvl4pPr marL="1391920" indent="0">
              <a:buNone/>
              <a:defRPr sz="2000"/>
            </a:lvl4pPr>
            <a:lvl5pPr marL="1856105" indent="0">
              <a:buNone/>
              <a:defRPr sz="2000"/>
            </a:lvl5pPr>
            <a:lvl6pPr marL="2319655" indent="0">
              <a:buNone/>
              <a:defRPr sz="2000"/>
            </a:lvl6pPr>
            <a:lvl7pPr marL="2783840" indent="0">
              <a:buNone/>
              <a:defRPr sz="2000"/>
            </a:lvl7pPr>
            <a:lvl8pPr marL="3248025" indent="0">
              <a:buNone/>
              <a:defRPr sz="2000"/>
            </a:lvl8pPr>
            <a:lvl9pPr marL="3711575"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00"/>
            </a:lvl1pPr>
            <a:lvl2pPr marL="464185" indent="0">
              <a:buNone/>
              <a:defRPr sz="1400"/>
            </a:lvl2pPr>
            <a:lvl3pPr marL="927735" indent="0">
              <a:buNone/>
              <a:defRPr sz="1200"/>
            </a:lvl3pPr>
            <a:lvl4pPr marL="1391920" indent="0">
              <a:buNone/>
              <a:defRPr sz="1000"/>
            </a:lvl4pPr>
            <a:lvl5pPr marL="1856105" indent="0">
              <a:buNone/>
              <a:defRPr sz="1000"/>
            </a:lvl5pPr>
            <a:lvl6pPr marL="2319655" indent="0">
              <a:buNone/>
              <a:defRPr sz="1000"/>
            </a:lvl6pPr>
            <a:lvl7pPr marL="2783840" indent="0">
              <a:buNone/>
              <a:defRPr sz="1000"/>
            </a:lvl7pPr>
            <a:lvl8pPr marL="3248025" indent="0">
              <a:buNone/>
              <a:defRPr sz="1000"/>
            </a:lvl8pPr>
            <a:lvl9pPr marL="3711575"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FCEDD4BC-159D-491A-93FD-12593CE49100}"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FCEDD4BC-159D-491A-93FD-12593CE4910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4" y="681567"/>
            <a:ext cx="6090761" cy="1084876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FCEDD4BC-159D-491A-93FD-12593CE49100}"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1A26151-B261-4CE1-B888-3C5E4CE0F5F0}"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79361" tIns="39680" rIns="79361" bIns="396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4"/>
            <a:ext cx="8281035" cy="8122498"/>
          </a:xfrm>
          <a:prstGeom prst="rect">
            <a:avLst/>
          </a:prstGeom>
        </p:spPr>
        <p:txBody>
          <a:bodyPr vert="horz" lIns="79361" tIns="39680" rIns="79361" bIns="3968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660082" y="11865190"/>
            <a:ext cx="2160270" cy="681566"/>
          </a:xfrm>
          <a:prstGeom prst="rect">
            <a:avLst/>
          </a:prstGeom>
        </p:spPr>
        <p:txBody>
          <a:bodyPr vert="horz" lIns="79361" tIns="39680" rIns="79361" bIns="39680" rtlCol="0" anchor="ctr"/>
          <a:lstStyle>
            <a:lvl1pPr algn="l">
              <a:defRPr sz="1200">
                <a:solidFill>
                  <a:schemeClr val="tx1">
                    <a:tint val="75000"/>
                  </a:schemeClr>
                </a:solidFill>
              </a:defRPr>
            </a:lvl1pPr>
          </a:lstStyle>
          <a:p>
            <a:fld id="{FCEDD4BC-159D-491A-93FD-12593CE49100}" type="datetimeFigureOut">
              <a:rPr lang="en-IN" smtClean="0"/>
            </a:fld>
            <a:endParaRPr lang="en-IN"/>
          </a:p>
        </p:txBody>
      </p:sp>
      <p:sp>
        <p:nvSpPr>
          <p:cNvPr id="5" name="Footer Placeholder 4"/>
          <p:cNvSpPr>
            <a:spLocks noGrp="1"/>
          </p:cNvSpPr>
          <p:nvPr>
            <p:ph type="ftr" sz="quarter" idx="3"/>
          </p:nvPr>
        </p:nvSpPr>
        <p:spPr>
          <a:xfrm>
            <a:off x="3180398" y="11865190"/>
            <a:ext cx="3240405" cy="681566"/>
          </a:xfrm>
          <a:prstGeom prst="rect">
            <a:avLst/>
          </a:prstGeom>
        </p:spPr>
        <p:txBody>
          <a:bodyPr vert="horz" lIns="79361" tIns="39680" rIns="79361" bIns="3968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780848" y="11865190"/>
            <a:ext cx="2160270" cy="681566"/>
          </a:xfrm>
          <a:prstGeom prst="rect">
            <a:avLst/>
          </a:prstGeom>
        </p:spPr>
        <p:txBody>
          <a:bodyPr vert="horz" lIns="79361" tIns="39680" rIns="79361" bIns="39680" rtlCol="0" anchor="ctr"/>
          <a:lstStyle>
            <a:lvl1pPr algn="r">
              <a:defRPr sz="1200">
                <a:solidFill>
                  <a:schemeClr val="tx1">
                    <a:tint val="75000"/>
                  </a:schemeClr>
                </a:solidFill>
              </a:defRPr>
            </a:lvl1pPr>
          </a:lstStyle>
          <a:p>
            <a:fld id="{F1A26151-B261-4CE1-B888-3C5E4CE0F5F0}" type="slidenum">
              <a:rPr lang="en-IN" smtClean="0"/>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27735" rtl="0" eaLnBrk="1" latinLnBrk="0" hangingPunct="1">
        <a:lnSpc>
          <a:spcPct val="90000"/>
        </a:lnSpc>
        <a:spcBef>
          <a:spcPct val="0"/>
        </a:spcBef>
        <a:buNone/>
        <a:defRPr sz="4500" kern="1200">
          <a:solidFill>
            <a:schemeClr val="tx1"/>
          </a:solidFill>
          <a:latin typeface="+mj-lt"/>
          <a:ea typeface="+mj-ea"/>
          <a:cs typeface="+mj-cs"/>
        </a:defRPr>
      </a:lvl1pPr>
    </p:titleStyle>
    <p:bodyStyle>
      <a:lvl1pPr marL="231775" indent="-231775" algn="l" defTabSz="927735" rtl="0" eaLnBrk="1" latinLnBrk="0" hangingPunct="1">
        <a:lnSpc>
          <a:spcPct val="90000"/>
        </a:lnSpc>
        <a:spcBef>
          <a:spcPts val="1015"/>
        </a:spcBef>
        <a:buFont typeface="Arial" panose="020B0604020202020204" pitchFamily="34" charset="0"/>
        <a:buChar char="•"/>
        <a:defRPr sz="2800" kern="1200">
          <a:solidFill>
            <a:schemeClr val="tx1"/>
          </a:solidFill>
          <a:latin typeface="+mn-lt"/>
          <a:ea typeface="+mn-ea"/>
          <a:cs typeface="+mn-cs"/>
        </a:defRPr>
      </a:lvl1pPr>
      <a:lvl2pPr marL="695960" indent="-231775" algn="l" defTabSz="927735" rtl="0" eaLnBrk="1" latinLnBrk="0" hangingPunct="1">
        <a:lnSpc>
          <a:spcPct val="90000"/>
        </a:lnSpc>
        <a:spcBef>
          <a:spcPts val="510"/>
        </a:spcBef>
        <a:buFont typeface="Arial" panose="020B0604020202020204" pitchFamily="34" charset="0"/>
        <a:buChar char="•"/>
        <a:defRPr sz="2400" kern="1200">
          <a:solidFill>
            <a:schemeClr val="tx1"/>
          </a:solidFill>
          <a:latin typeface="+mn-lt"/>
          <a:ea typeface="+mn-ea"/>
          <a:cs typeface="+mn-cs"/>
        </a:defRPr>
      </a:lvl2pPr>
      <a:lvl3pPr marL="1160145" indent="-231775" algn="l" defTabSz="927735" rtl="0" eaLnBrk="1" latinLnBrk="0" hangingPunct="1">
        <a:lnSpc>
          <a:spcPct val="90000"/>
        </a:lnSpc>
        <a:spcBef>
          <a:spcPts val="510"/>
        </a:spcBef>
        <a:buFont typeface="Arial" panose="020B0604020202020204" pitchFamily="34" charset="0"/>
        <a:buChar char="•"/>
        <a:defRPr sz="2000" kern="1200">
          <a:solidFill>
            <a:schemeClr val="tx1"/>
          </a:solidFill>
          <a:latin typeface="+mn-lt"/>
          <a:ea typeface="+mn-ea"/>
          <a:cs typeface="+mn-cs"/>
        </a:defRPr>
      </a:lvl3pPr>
      <a:lvl4pPr marL="1623695" indent="-231775" algn="l" defTabSz="927735" rtl="0" eaLnBrk="1" latinLnBrk="0" hangingPunct="1">
        <a:lnSpc>
          <a:spcPct val="90000"/>
        </a:lnSpc>
        <a:spcBef>
          <a:spcPts val="510"/>
        </a:spcBef>
        <a:buFont typeface="Arial" panose="020B0604020202020204" pitchFamily="34" charset="0"/>
        <a:buChar char="•"/>
        <a:defRPr sz="1800" kern="1200">
          <a:solidFill>
            <a:schemeClr val="tx1"/>
          </a:solidFill>
          <a:latin typeface="+mn-lt"/>
          <a:ea typeface="+mn-ea"/>
          <a:cs typeface="+mn-cs"/>
        </a:defRPr>
      </a:lvl4pPr>
      <a:lvl5pPr marL="2087880" indent="-231775" algn="l" defTabSz="927735" rtl="0" eaLnBrk="1" latinLnBrk="0" hangingPunct="1">
        <a:lnSpc>
          <a:spcPct val="90000"/>
        </a:lnSpc>
        <a:spcBef>
          <a:spcPts val="510"/>
        </a:spcBef>
        <a:buFont typeface="Arial" panose="020B0604020202020204" pitchFamily="34" charset="0"/>
        <a:buChar char="•"/>
        <a:defRPr sz="1800" kern="1200">
          <a:solidFill>
            <a:schemeClr val="tx1"/>
          </a:solidFill>
          <a:latin typeface="+mn-lt"/>
          <a:ea typeface="+mn-ea"/>
          <a:cs typeface="+mn-cs"/>
        </a:defRPr>
      </a:lvl5pPr>
      <a:lvl6pPr marL="2552065" indent="-231775" algn="l" defTabSz="927735" rtl="0" eaLnBrk="1" latinLnBrk="0" hangingPunct="1">
        <a:lnSpc>
          <a:spcPct val="90000"/>
        </a:lnSpc>
        <a:spcBef>
          <a:spcPts val="510"/>
        </a:spcBef>
        <a:buFont typeface="Arial" panose="020B0604020202020204" pitchFamily="34" charset="0"/>
        <a:buChar char="•"/>
        <a:defRPr sz="1800" kern="1200">
          <a:solidFill>
            <a:schemeClr val="tx1"/>
          </a:solidFill>
          <a:latin typeface="+mn-lt"/>
          <a:ea typeface="+mn-ea"/>
          <a:cs typeface="+mn-cs"/>
        </a:defRPr>
      </a:lvl6pPr>
      <a:lvl7pPr marL="3015615" indent="-231775" algn="l" defTabSz="927735" rtl="0" eaLnBrk="1" latinLnBrk="0" hangingPunct="1">
        <a:lnSpc>
          <a:spcPct val="90000"/>
        </a:lnSpc>
        <a:spcBef>
          <a:spcPts val="510"/>
        </a:spcBef>
        <a:buFont typeface="Arial" panose="020B0604020202020204" pitchFamily="34" charset="0"/>
        <a:buChar char="•"/>
        <a:defRPr sz="1800" kern="1200">
          <a:solidFill>
            <a:schemeClr val="tx1"/>
          </a:solidFill>
          <a:latin typeface="+mn-lt"/>
          <a:ea typeface="+mn-ea"/>
          <a:cs typeface="+mn-cs"/>
        </a:defRPr>
      </a:lvl7pPr>
      <a:lvl8pPr marL="3479800" indent="-231775" algn="l" defTabSz="927735" rtl="0" eaLnBrk="1" latinLnBrk="0" hangingPunct="1">
        <a:lnSpc>
          <a:spcPct val="90000"/>
        </a:lnSpc>
        <a:spcBef>
          <a:spcPts val="510"/>
        </a:spcBef>
        <a:buFont typeface="Arial" panose="020B0604020202020204" pitchFamily="34" charset="0"/>
        <a:buChar char="•"/>
        <a:defRPr sz="1800" kern="1200">
          <a:solidFill>
            <a:schemeClr val="tx1"/>
          </a:solidFill>
          <a:latin typeface="+mn-lt"/>
          <a:ea typeface="+mn-ea"/>
          <a:cs typeface="+mn-cs"/>
        </a:defRPr>
      </a:lvl8pPr>
      <a:lvl9pPr marL="3943985" indent="-231775" algn="l" defTabSz="927735" rtl="0" eaLnBrk="1" latinLnBrk="0" hangingPunct="1">
        <a:lnSpc>
          <a:spcPct val="90000"/>
        </a:lnSpc>
        <a:spcBef>
          <a:spcPts val="51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27735" rtl="0" eaLnBrk="1" latinLnBrk="0" hangingPunct="1">
        <a:defRPr sz="1800" kern="1200">
          <a:solidFill>
            <a:schemeClr val="tx1"/>
          </a:solidFill>
          <a:latin typeface="+mn-lt"/>
          <a:ea typeface="+mn-ea"/>
          <a:cs typeface="+mn-cs"/>
        </a:defRPr>
      </a:lvl1pPr>
      <a:lvl2pPr marL="464185" algn="l" defTabSz="927735" rtl="0" eaLnBrk="1" latinLnBrk="0" hangingPunct="1">
        <a:defRPr sz="1800" kern="1200">
          <a:solidFill>
            <a:schemeClr val="tx1"/>
          </a:solidFill>
          <a:latin typeface="+mn-lt"/>
          <a:ea typeface="+mn-ea"/>
          <a:cs typeface="+mn-cs"/>
        </a:defRPr>
      </a:lvl2pPr>
      <a:lvl3pPr marL="927735" algn="l" defTabSz="927735" rtl="0" eaLnBrk="1" latinLnBrk="0" hangingPunct="1">
        <a:defRPr sz="1800" kern="1200">
          <a:solidFill>
            <a:schemeClr val="tx1"/>
          </a:solidFill>
          <a:latin typeface="+mn-lt"/>
          <a:ea typeface="+mn-ea"/>
          <a:cs typeface="+mn-cs"/>
        </a:defRPr>
      </a:lvl3pPr>
      <a:lvl4pPr marL="1391920" algn="l" defTabSz="927735" rtl="0" eaLnBrk="1" latinLnBrk="0" hangingPunct="1">
        <a:defRPr sz="1800" kern="1200">
          <a:solidFill>
            <a:schemeClr val="tx1"/>
          </a:solidFill>
          <a:latin typeface="+mn-lt"/>
          <a:ea typeface="+mn-ea"/>
          <a:cs typeface="+mn-cs"/>
        </a:defRPr>
      </a:lvl4pPr>
      <a:lvl5pPr marL="1856105" algn="l" defTabSz="927735" rtl="0" eaLnBrk="1" latinLnBrk="0" hangingPunct="1">
        <a:defRPr sz="1800" kern="1200">
          <a:solidFill>
            <a:schemeClr val="tx1"/>
          </a:solidFill>
          <a:latin typeface="+mn-lt"/>
          <a:ea typeface="+mn-ea"/>
          <a:cs typeface="+mn-cs"/>
        </a:defRPr>
      </a:lvl5pPr>
      <a:lvl6pPr marL="2319655" algn="l" defTabSz="927735" rtl="0" eaLnBrk="1" latinLnBrk="0" hangingPunct="1">
        <a:defRPr sz="1800" kern="1200">
          <a:solidFill>
            <a:schemeClr val="tx1"/>
          </a:solidFill>
          <a:latin typeface="+mn-lt"/>
          <a:ea typeface="+mn-ea"/>
          <a:cs typeface="+mn-cs"/>
        </a:defRPr>
      </a:lvl6pPr>
      <a:lvl7pPr marL="2783840" algn="l" defTabSz="927735" rtl="0" eaLnBrk="1" latinLnBrk="0" hangingPunct="1">
        <a:defRPr sz="1800" kern="1200">
          <a:solidFill>
            <a:schemeClr val="tx1"/>
          </a:solidFill>
          <a:latin typeface="+mn-lt"/>
          <a:ea typeface="+mn-ea"/>
          <a:cs typeface="+mn-cs"/>
        </a:defRPr>
      </a:lvl7pPr>
      <a:lvl8pPr marL="3248025" algn="l" defTabSz="927735" rtl="0" eaLnBrk="1" latinLnBrk="0" hangingPunct="1">
        <a:defRPr sz="1800" kern="1200">
          <a:solidFill>
            <a:schemeClr val="tx1"/>
          </a:solidFill>
          <a:latin typeface="+mn-lt"/>
          <a:ea typeface="+mn-ea"/>
          <a:cs typeface="+mn-cs"/>
        </a:defRPr>
      </a:lvl8pPr>
      <a:lvl9pPr marL="3711575" algn="l" defTabSz="92773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hyperlink" Target="https://link.springer.com/content/pdf/10.1186/s12877-024-05412-4.pdf" TargetMode="External"/><Relationship Id="rId8" Type="http://schemas.openxmlformats.org/officeDocument/2006/relationships/hyperlink" Target="https://pmc.ncbi.nlm.nih.gov/articles/PMC10038114/pdf/ijic-23-1-6537.pdf" TargetMode="External"/><Relationship Id="rId7" Type="http://schemas.openxmlformats.org/officeDocument/2006/relationships/hyperlink" Target="https://doi.org/10.5334/ijic.6537" TargetMode="External"/><Relationship Id="rId6" Type="http://schemas.openxmlformats.org/officeDocument/2006/relationships/hyperlink" Target="https://promisalute.it/wp-content/uploads/2022/12/A.Hendry-IntegratedCareforFrailty_13660_3324.pdf" TargetMode="External"/><Relationship Id="rId5" Type="http://schemas.openxmlformats.org/officeDocument/2006/relationships/hyperlink" Target="https://pmc.ncbi.nlm.nih.gov/articles/PMC6581495/" TargetMode="External"/><Relationship Id="rId4" Type="http://schemas.openxmlformats.org/officeDocument/2006/relationships/hyperlink" Target="https://pmc.ncbi.nlm.nih.gov/articles/PMC10690133/pdf/JFSF-8-230.pdf" TargetMode="External"/><Relationship Id="rId3" Type="http://schemas.openxmlformats.org/officeDocument/2006/relationships/hyperlink" Target="https://link.springer.com/content/pdf/10.1186/s12877-021-02618-8.pdf" TargetMode="External"/><Relationship Id="rId2" Type="http://schemas.openxmlformats.org/officeDocument/2006/relationships/hyperlink" Target="https://wecovr.com/guides/uk-2026-over-1-in-3-adults-face-multiple-chronic-conditions/" TargetMode="External"/><Relationship Id="rId18" Type="http://schemas.openxmlformats.org/officeDocument/2006/relationships/notesSlide" Target="../notesSlides/notesSlide1.xml"/><Relationship Id="rId17" Type="http://schemas.openxmlformats.org/officeDocument/2006/relationships/slideLayout" Target="../slideLayouts/slideLayout6.xml"/><Relationship Id="rId16" Type="http://schemas.openxmlformats.org/officeDocument/2006/relationships/image" Target="../media/image1.png"/><Relationship Id="rId15" Type="http://schemas.openxmlformats.org/officeDocument/2006/relationships/hyperlink" Target="https://doi.org/10.1093/ageing/afad058" TargetMode="External"/><Relationship Id="rId14" Type="http://schemas.openxmlformats.org/officeDocument/2006/relationships/hyperlink" Target="https://pmc.ncbi.nlm.nih.gov/articles/PMC10786096/pdf/ijic-24-1-7576.pdf" TargetMode="External"/><Relationship Id="rId13" Type="http://schemas.openxmlformats.org/officeDocument/2006/relationships/hyperlink" Target="https://documents.manchester.ac.uk/display.aspx?DocID=58963" TargetMode="External"/><Relationship Id="rId12" Type="http://schemas.openxmlformats.org/officeDocument/2006/relationships/hyperlink" Target="https://www.cochranelibrary.com/cdsr/doi/10.1002/14651858.CD013088.pub2/pdf/full" TargetMode="External"/><Relationship Id="rId11" Type="http://schemas.openxmlformats.org/officeDocument/2006/relationships/hyperlink" Target="https://onlinelibrary.wiley.com/doi/pdf/10.1002/9781119784395" TargetMode="External"/><Relationship Id="rId10" Type="http://schemas.openxmlformats.org/officeDocument/2006/relationships/hyperlink" Target="https://link.springer.com/article/10.1007/s12126-025-09610-2" TargetMode="External"/><Relationship Id="rId1" Type="http://schemas.openxmlformats.org/officeDocument/2006/relationships/hyperlink" Target="https://discovery.ucl.ac.uk/id/eprint/10195763/1/final201956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2742" y="84307"/>
            <a:ext cx="9419347" cy="731102"/>
          </a:xfrm>
        </p:spPr>
        <p:style>
          <a:lnRef idx="2">
            <a:schemeClr val="accent5">
              <a:shade val="15000"/>
            </a:schemeClr>
          </a:lnRef>
          <a:fillRef idx="1">
            <a:schemeClr val="accent5"/>
          </a:fillRef>
          <a:effectRef idx="0">
            <a:schemeClr val="accent5"/>
          </a:effectRef>
          <a:fontRef idx="minor">
            <a:schemeClr val="lt1"/>
          </a:fontRef>
        </p:style>
        <p:txBody>
          <a:bodyPr>
            <a:noAutofit/>
          </a:bodyPr>
          <a:lstStyle/>
          <a:p>
            <a:pPr algn="ctr"/>
            <a:r>
              <a:rPr lang="en-US" sz="2000" b="1" dirty="0"/>
              <a:t>A Systematic Review of Integrated Care Models for Adults Aged 70+ with Frailty, Sensory and Multiple Long-Term Conditions in the UK</a:t>
            </a:r>
            <a:br>
              <a:rPr lang="en-US" sz="2000" b="1" dirty="0"/>
            </a:br>
            <a:r>
              <a:rPr lang="en-GB" altLang="en-US" sz="1200" b="1" dirty="0">
                <a:solidFill>
                  <a:schemeClr val="tx1"/>
                </a:solidFill>
              </a:rPr>
              <a:t>Name : Salomi Khristi (2433236)  Programme : MSc in Public Health and Social Care Practise     Supervisor Name : Odette Jack </a:t>
            </a:r>
            <a:endParaRPr lang="en-GB" altLang="en-US" sz="1200" b="1" dirty="0">
              <a:solidFill>
                <a:schemeClr val="tx1"/>
              </a:solidFill>
            </a:endParaRPr>
          </a:p>
        </p:txBody>
      </p:sp>
      <p:sp>
        <p:nvSpPr>
          <p:cNvPr id="5" name="TextBox 4"/>
          <p:cNvSpPr txBox="1"/>
          <p:nvPr/>
        </p:nvSpPr>
        <p:spPr>
          <a:xfrm>
            <a:off x="72741" y="897630"/>
            <a:ext cx="3688190" cy="2234571"/>
          </a:xfrm>
          <a:prstGeom prst="rect">
            <a:avLst/>
          </a:prstGeom>
        </p:spPr>
        <p:style>
          <a:lnRef idx="1">
            <a:schemeClr val="accent6"/>
          </a:lnRef>
          <a:fillRef idx="2">
            <a:schemeClr val="accent6"/>
          </a:fillRef>
          <a:effectRef idx="1">
            <a:schemeClr val="accent6"/>
          </a:effectRef>
          <a:fontRef idx="minor">
            <a:schemeClr val="dk1"/>
          </a:fontRef>
        </p:style>
        <p:txBody>
          <a:bodyPr wrap="square" lIns="79361" tIns="39680" rIns="79361" bIns="39680" rtlCol="0">
            <a:spAutoFit/>
          </a:bodyPr>
          <a:lstStyle/>
          <a:p>
            <a:pPr algn="ctr"/>
            <a:r>
              <a:rPr lang="en-IN" sz="1400" b="1" dirty="0"/>
              <a:t>PREVALENCE</a:t>
            </a:r>
            <a:endParaRPr lang="en-IN" sz="900" b="1" dirty="0"/>
          </a:p>
          <a:p>
            <a:pPr marL="171450" indent="-171450" algn="just">
              <a:buFont typeface="Arial" panose="020B0604020202020204" pitchFamily="34" charset="0"/>
              <a:buChar char="•"/>
            </a:pPr>
            <a:r>
              <a:rPr lang="en-GB" sz="900" dirty="0"/>
              <a:t>Multimorbidity affects over 40% of adults 65+ years old in the UK, 2.5 million adults 70+ years old, and is increasing to 65% in individuals over 80 years old as per ONS and NHS statistics (Walsh </a:t>
            </a:r>
            <a:r>
              <a:rPr lang="en-GB" sz="900" i="1" dirty="0"/>
              <a:t>et al., </a:t>
            </a:r>
            <a:r>
              <a:rPr lang="en-GB" sz="900" dirty="0"/>
              <a:t>2023). </a:t>
            </a:r>
            <a:endParaRPr lang="en-GB" sz="900" dirty="0"/>
          </a:p>
          <a:p>
            <a:pPr marL="171450" indent="-171450" algn="just">
              <a:buFont typeface="Arial" panose="020B0604020202020204" pitchFamily="34" charset="0"/>
              <a:buChar char="•"/>
            </a:pPr>
            <a:r>
              <a:rPr lang="en-GB" sz="900" dirty="0"/>
              <a:t>It is complicated by frailty, which affects 1.8 million aged 60+ (10-15% of 65+, but up to 50% over 85), according to British Geriatrics Society and University of Manchester projections, and consumes 7-10% of emergency bed days, despite 2 of the 100 population (Cooper, 2026). </a:t>
            </a:r>
            <a:endParaRPr lang="en-GB" sz="900" dirty="0"/>
          </a:p>
          <a:p>
            <a:pPr marL="171450" indent="-171450" algn="just">
              <a:buFont typeface="Arial" panose="020B0604020202020204" pitchFamily="34" charset="0"/>
              <a:buChar char="•"/>
            </a:pPr>
            <a:r>
              <a:rPr lang="en-GB" sz="900" dirty="0"/>
              <a:t>According to Age UK and NHS England, sensory impairments (loss of vision/hearing) occur in 1 in 3 over 70 (4 in 10 aged 70-79), and dual sensory-frailty-multimorbidity is the cause of increased falls, hospital admissions, and loneliness. </a:t>
            </a:r>
            <a:endParaRPr lang="en-GB" sz="900" dirty="0"/>
          </a:p>
          <a:p>
            <a:pPr marL="171450" indent="-171450" algn="just">
              <a:buFont typeface="Arial" panose="020B0604020202020204" pitchFamily="34" charset="0"/>
              <a:buChar char="•"/>
            </a:pPr>
            <a:r>
              <a:rPr lang="en-GB" sz="900" dirty="0"/>
              <a:t>According to Age UK, more than 2 million 75+ have sensory loss and frailty, and because of this, costing the UK more than 20 billion a year (Sinclair </a:t>
            </a:r>
            <a:r>
              <a:rPr lang="en-GB" sz="900" i="1" dirty="0"/>
              <a:t>et al.,</a:t>
            </a:r>
            <a:r>
              <a:rPr lang="en-GB" sz="900" dirty="0"/>
              <a:t> 2020). </a:t>
            </a:r>
            <a:endParaRPr lang="en-IN" sz="300" dirty="0"/>
          </a:p>
        </p:txBody>
      </p:sp>
      <p:sp>
        <p:nvSpPr>
          <p:cNvPr id="6" name="Rectangle 2"/>
          <p:cNvSpPr>
            <a:spLocks noChangeArrowheads="1"/>
          </p:cNvSpPr>
          <p:nvPr/>
        </p:nvSpPr>
        <p:spPr bwMode="auto">
          <a:xfrm>
            <a:off x="1" y="3887282"/>
            <a:ext cx="140616" cy="28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9596" tIns="34798" rIns="69596" bIns="34798" numCol="1" anchor="ctr" anchorCtr="0" compatLnSpc="1">
            <a:spAutoFit/>
          </a:bodyPr>
          <a:lstStyle/>
          <a:p>
            <a:endParaRPr lang="en-IN" sz="1400" dirty="0"/>
          </a:p>
        </p:txBody>
      </p:sp>
      <p:sp>
        <p:nvSpPr>
          <p:cNvPr id="11" name="TextBox 10"/>
          <p:cNvSpPr txBox="1"/>
          <p:nvPr/>
        </p:nvSpPr>
        <p:spPr>
          <a:xfrm>
            <a:off x="3869356" y="897630"/>
            <a:ext cx="5622734" cy="2219182"/>
          </a:xfrm>
          <a:prstGeom prst="rect">
            <a:avLst/>
          </a:prstGeom>
        </p:spPr>
        <p:style>
          <a:lnRef idx="1">
            <a:schemeClr val="accent5"/>
          </a:lnRef>
          <a:fillRef idx="2">
            <a:schemeClr val="accent5"/>
          </a:fillRef>
          <a:effectRef idx="1">
            <a:schemeClr val="accent5"/>
          </a:effectRef>
          <a:fontRef idx="minor">
            <a:schemeClr val="dk1"/>
          </a:fontRef>
        </p:style>
        <p:txBody>
          <a:bodyPr wrap="square" lIns="79361" tIns="39680" rIns="79361" bIns="39680" rtlCol="0">
            <a:spAutoFit/>
          </a:bodyPr>
          <a:lstStyle/>
          <a:p>
            <a:pPr algn="ctr"/>
            <a:r>
              <a:rPr lang="en-IN" sz="1200" b="1" dirty="0"/>
              <a:t>RESEARCH QUESTIONS, AIMS AND OBJECTIVES</a:t>
            </a:r>
            <a:endParaRPr lang="en-IN" sz="1200" b="1" dirty="0"/>
          </a:p>
          <a:p>
            <a:pPr algn="just"/>
            <a:r>
              <a:rPr lang="en-GB" sz="900" b="1" dirty="0"/>
              <a:t>Research Question</a:t>
            </a:r>
            <a:endParaRPr lang="en-IN" sz="900" b="1" dirty="0"/>
          </a:p>
          <a:p>
            <a:pPr algn="just">
              <a:spcAft>
                <a:spcPts val="600"/>
              </a:spcAft>
            </a:pPr>
            <a:r>
              <a:rPr lang="en-GB" sz="900" dirty="0"/>
              <a:t>How does integrated care coordination help to enhance the health outcomes and health service utilisation among frail and multimorbid UK adults aged 70 and above?</a:t>
            </a:r>
            <a:endParaRPr lang="en-IN" sz="900" dirty="0"/>
          </a:p>
          <a:p>
            <a:pPr algn="just"/>
            <a:r>
              <a:rPr lang="en-GB" sz="900" b="1" dirty="0"/>
              <a:t>Aim</a:t>
            </a:r>
            <a:endParaRPr lang="en-IN" sz="900" b="1" dirty="0"/>
          </a:p>
          <a:p>
            <a:pPr algn="just">
              <a:spcAft>
                <a:spcPts val="600"/>
              </a:spcAft>
            </a:pPr>
            <a:r>
              <a:rPr lang="en-GB" sz="900" dirty="0"/>
              <a:t>To assess the efficacy of integrated care coordination models that concern older adults (aged 70+) with frailty and sensory multimorbidity in the UK healthcare setting.</a:t>
            </a:r>
            <a:endParaRPr lang="en-IN" sz="900" dirty="0"/>
          </a:p>
          <a:p>
            <a:pPr algn="just"/>
            <a:r>
              <a:rPr lang="en-GB" sz="900" b="1" dirty="0"/>
              <a:t>Objectives</a:t>
            </a:r>
            <a:endParaRPr lang="en-IN" sz="900" b="1" dirty="0"/>
          </a:p>
          <a:p>
            <a:pPr marL="171450" lvl="0" indent="-171450" algn="just">
              <a:buFont typeface="Arial" panose="020B0604020202020204" pitchFamily="34" charset="0"/>
              <a:buChar char="•"/>
            </a:pPr>
            <a:r>
              <a:rPr lang="en-GB" sz="900" dirty="0"/>
              <a:t>To examine the UK integrated care models such as the Integrated Care Systems (ICSs) and NHS strategies, to support this population. </a:t>
            </a:r>
            <a:endParaRPr lang="en-IN" sz="900" dirty="0"/>
          </a:p>
          <a:p>
            <a:pPr marL="171450" lvl="0" indent="-171450" algn="just">
              <a:buFont typeface="Arial" panose="020B0604020202020204" pitchFamily="34" charset="0"/>
              <a:buChar char="•"/>
            </a:pPr>
            <a:r>
              <a:rPr lang="en-GB" sz="900" dirty="0"/>
              <a:t>To measure health outcomes including functional status, quality of life, falls, and hospitalization, and patterns of service utilisation including emergency visits/ adventure visits and visits to primary care.</a:t>
            </a:r>
            <a:endParaRPr lang="en-IN" sz="900" dirty="0"/>
          </a:p>
          <a:p>
            <a:pPr marL="171450" lvl="0" indent="-171450" algn="just">
              <a:buFont typeface="Arial" panose="020B0604020202020204" pitchFamily="34" charset="0"/>
              <a:buChar char="•"/>
            </a:pPr>
            <a:r>
              <a:rPr lang="en-GB" sz="900" dirty="0"/>
              <a:t>To understand the experiences of care coordination by healthcare professionals and determines which structural barriers to full integration-full- Delivery to healthcare services such as funding silos and workforce gaps.</a:t>
            </a:r>
            <a:endParaRPr lang="en-IN" sz="900" dirty="0"/>
          </a:p>
        </p:txBody>
      </p:sp>
      <p:sp>
        <p:nvSpPr>
          <p:cNvPr id="3" name="TextBox 2"/>
          <p:cNvSpPr txBox="1"/>
          <p:nvPr/>
        </p:nvSpPr>
        <p:spPr>
          <a:xfrm>
            <a:off x="70309" y="3199033"/>
            <a:ext cx="5339090" cy="2896291"/>
          </a:xfrm>
          <a:prstGeom prst="rect">
            <a:avLst/>
          </a:prstGeom>
        </p:spPr>
        <p:style>
          <a:lnRef idx="1">
            <a:schemeClr val="accent5"/>
          </a:lnRef>
          <a:fillRef idx="2">
            <a:schemeClr val="accent5"/>
          </a:fillRef>
          <a:effectRef idx="1">
            <a:schemeClr val="accent5"/>
          </a:effectRef>
          <a:fontRef idx="minor">
            <a:schemeClr val="dk1"/>
          </a:fontRef>
        </p:style>
        <p:txBody>
          <a:bodyPr wrap="square" lIns="79361" tIns="39680" rIns="79361" bIns="39680" rtlCol="0">
            <a:spAutoFit/>
          </a:bodyPr>
          <a:lstStyle/>
          <a:p>
            <a:pPr algn="ctr"/>
            <a:r>
              <a:rPr lang="en-IN" sz="1000" b="1" dirty="0"/>
              <a:t>RATIONALE OF THE RESEARCH </a:t>
            </a:r>
            <a:endParaRPr lang="en-IN" sz="1000" b="1" dirty="0"/>
          </a:p>
          <a:p>
            <a:pPr marL="171450" indent="-171450" algn="just">
              <a:buFont typeface="Arial" panose="020B0604020202020204" pitchFamily="34" charset="0"/>
              <a:buChar char="•"/>
            </a:pPr>
            <a:r>
              <a:rPr lang="en-GB" sz="900" dirty="0"/>
              <a:t>Frailty and sensory multimorbidity in adults 70+ is increasing NHS expenditures on fragmented care and elevated hospitalisations of up to £20+ billion across the rapidly ageing UK population that is expected to rise to 14.1 million over-65s by 2035, yet there are subgroup-specific evaluations absent in Integrated Care Systems (ICSs) (Khan, Randhawa and Hewson, 2023). </a:t>
            </a:r>
            <a:endParaRPr lang="en-GB" sz="900" dirty="0"/>
          </a:p>
          <a:p>
            <a:pPr marL="171450" indent="-171450" algn="just">
              <a:buFont typeface="Arial" panose="020B0604020202020204" pitchFamily="34" charset="0"/>
              <a:buChar char="•"/>
            </a:pPr>
            <a:r>
              <a:rPr lang="en-GB" sz="900" dirty="0"/>
              <a:t>Existing evidence divides frailty with sensory disabilities ignoring their intertwined effect of the resultant outcomes such as falls and isolation. This originality gap is addressed in this systematic review where UK data on integrated care coordination are synthesised to study the effectiveness of the innovative strategy with this specific population group which has not been explored in the previous reviews. </a:t>
            </a:r>
            <a:endParaRPr lang="en-GB" sz="900" dirty="0"/>
          </a:p>
          <a:p>
            <a:pPr marL="171450" indent="-171450" algn="just">
              <a:buFont typeface="Arial" panose="020B0604020202020204" pitchFamily="34" charset="0"/>
              <a:buChar char="•"/>
            </a:pPr>
            <a:r>
              <a:rPr lang="en-GB" sz="900" dirty="0"/>
              <a:t>Timely in the face of NHS demands, it will direct policy, streamline services, and more precisely person-centred services, and create sustainable care as demands mount. This review will also be useful to explain which aspects of integrated care PR case management, multidisciplinary team coordination, telehealth support, or social care linkage are the most effective in the group of reducing functional decline and social isolation (Dambha-Miller </a:t>
            </a:r>
            <a:r>
              <a:rPr lang="en-GB" sz="900" i="1" dirty="0"/>
              <a:t>et al.,</a:t>
            </a:r>
            <a:r>
              <a:rPr lang="en-GB" sz="900" dirty="0"/>
              <a:t> 2021). </a:t>
            </a:r>
            <a:endParaRPr lang="en-GB" sz="900" dirty="0"/>
          </a:p>
          <a:p>
            <a:pPr marL="171450" indent="-171450" algn="just">
              <a:buFont typeface="Arial" panose="020B0604020202020204" pitchFamily="34" charset="0"/>
              <a:buChar char="•"/>
            </a:pPr>
            <a:r>
              <a:rPr lang="en-GB" sz="900" dirty="0"/>
              <a:t>By explicitly addressing the UK context, it will emerge which issues of implementation, and enablers in ICSs such as workforce capacity, digital infrastructure and cross sector governance (Chitalu, 2024). </a:t>
            </a:r>
            <a:endParaRPr lang="en-GB" sz="900" dirty="0"/>
          </a:p>
          <a:p>
            <a:pPr marL="171450" indent="-171450" algn="just">
              <a:buFont typeface="Arial" panose="020B0604020202020204" pitchFamily="34" charset="0"/>
              <a:buChar char="•"/>
            </a:pPr>
            <a:r>
              <a:rPr lang="en-GB" sz="900" dirty="0"/>
              <a:t>The results will give a real-world support base of evidence to facilitate the process of local service redesign, training models, and quality assurance systems, which are responsive to the intricate needs of frail and multisensory geriatric patients, and enhance the harmonization of national policy aspirations and the daily clinical and social care practice (Khan, Randhawa and Hewson, 2023).</a:t>
            </a:r>
            <a:endParaRPr lang="en-IN" sz="900" dirty="0"/>
          </a:p>
          <a:p>
            <a:pPr algn="just"/>
            <a:endParaRPr lang="en-IN" sz="200" dirty="0"/>
          </a:p>
        </p:txBody>
      </p:sp>
      <p:sp>
        <p:nvSpPr>
          <p:cNvPr id="10" name="TextBox 9"/>
          <p:cNvSpPr txBox="1"/>
          <p:nvPr/>
        </p:nvSpPr>
        <p:spPr>
          <a:xfrm>
            <a:off x="5517824" y="3199033"/>
            <a:ext cx="3974267" cy="5004560"/>
          </a:xfrm>
          <a:prstGeom prst="rect">
            <a:avLst/>
          </a:prstGeom>
        </p:spPr>
        <p:style>
          <a:lnRef idx="1">
            <a:schemeClr val="accent6"/>
          </a:lnRef>
          <a:fillRef idx="2">
            <a:schemeClr val="accent6"/>
          </a:fillRef>
          <a:effectRef idx="1">
            <a:schemeClr val="accent6"/>
          </a:effectRef>
          <a:fontRef idx="minor">
            <a:schemeClr val="dk1"/>
          </a:fontRef>
        </p:style>
        <p:txBody>
          <a:bodyPr wrap="square" lIns="79361" tIns="39680" rIns="79361" bIns="39680" rtlCol="0">
            <a:spAutoFit/>
          </a:bodyPr>
          <a:lstStyle/>
          <a:p>
            <a:pPr algn="ctr"/>
            <a:r>
              <a:rPr lang="en-IN" sz="1400" b="1" dirty="0"/>
              <a:t>RESEARCH IMPACT</a:t>
            </a:r>
            <a:endParaRPr lang="en-IN" sz="1400" b="1" dirty="0"/>
          </a:p>
          <a:p>
            <a:pPr marL="171450" indent="-171450" algn="just">
              <a:buFont typeface="Arial" panose="020B0604020202020204" pitchFamily="34" charset="0"/>
              <a:buChar char="•"/>
            </a:pPr>
            <a:r>
              <a:rPr lang="en-GB" sz="900" dirty="0"/>
              <a:t>This systematic review will promote person-centred care with the UK adults 70+ with frailty and sensory multimorbidity through the suggested identification and implementation of effective integrated care models that could lead to hospital admissions reduction by 10-20% and functional status and quality of life improvement (Hendry et al., 2019). </a:t>
            </a:r>
            <a:endParaRPr lang="en-GB" sz="900" dirty="0"/>
          </a:p>
          <a:p>
            <a:pPr marL="171450" indent="-171450" algn="just">
              <a:buFont typeface="Arial" panose="020B0604020202020204" pitchFamily="34" charset="0"/>
              <a:buChar char="•"/>
            </a:pPr>
            <a:r>
              <a:rPr lang="en-GB" sz="900" dirty="0"/>
              <a:t>It will inform national policies on the health of people such as NHS Long Term Plan, streamline the Integrated Care Systems (ICSs), and reduce the annual burden of over 20 billion by allocating resources using evidence-based means (Khan, Randhawa and Hewson, 2023). </a:t>
            </a:r>
            <a:endParaRPr lang="en-GB" sz="900" dirty="0"/>
          </a:p>
          <a:p>
            <a:pPr marL="171450" indent="-171450" algn="just">
              <a:buFont typeface="Arial" panose="020B0604020202020204" pitchFamily="34" charset="0"/>
              <a:buChar char="•"/>
            </a:pPr>
            <a:r>
              <a:rPr lang="en-GB" sz="900" dirty="0"/>
              <a:t>Clearer pathways between health-social silos enhance social care service provision by generating more synthesised insights about potential obstacles (e.g., workforce training, digital records), responding to this commitment by coordinating multidisciplinary, increasing service provision, and lowering burnout. In the end, it is in </a:t>
            </a:r>
            <a:r>
              <a:rPr lang="en-GB" sz="900" dirty="0" err="1"/>
              <a:t>favor</a:t>
            </a:r>
            <a:r>
              <a:rPr lang="en-GB" sz="900" dirty="0"/>
              <a:t> of sustainable and fair services in population changes. </a:t>
            </a:r>
            <a:endParaRPr lang="en-GB" sz="900" dirty="0"/>
          </a:p>
          <a:p>
            <a:pPr marL="171450" indent="-171450" algn="just">
              <a:buFont typeface="Arial" panose="020B0604020202020204" pitchFamily="34" charset="0"/>
              <a:buChar char="•"/>
            </a:pPr>
            <a:r>
              <a:rPr lang="en-GB" sz="900" dirty="0"/>
              <a:t>The review shall also enhance the local and regional commissioning decisions based on existent examples of scalable and context sensitive models that can be transposed to different ICS footprints (Sadler </a:t>
            </a:r>
            <a:r>
              <a:rPr lang="en-GB" sz="900" i="1" dirty="0"/>
              <a:t>et al.,</a:t>
            </a:r>
            <a:r>
              <a:rPr lang="en-GB" sz="900" dirty="0"/>
              <a:t> 2023). It will help commissioners and clinicians to match their activities to the needs of the populations by emphasizing what has been found to work well in adults 70 years and older with frailty (Khan, Hewson and Randhawa, 2024). </a:t>
            </a:r>
            <a:endParaRPr lang="en-GB" sz="900" dirty="0"/>
          </a:p>
          <a:p>
            <a:pPr marL="171450" indent="-171450" algn="just">
              <a:buFont typeface="Arial" panose="020B0604020202020204" pitchFamily="34" charset="0"/>
              <a:buChar char="•"/>
            </a:pPr>
            <a:r>
              <a:rPr lang="en-GB" sz="900" dirty="0"/>
              <a:t>It would also focus on the sensory multimorbidity such as case management led approaches and multidisciplinary teams based in primary care, and supported discharge pathways (Owusu-Addo </a:t>
            </a:r>
            <a:r>
              <a:rPr lang="en-GB" sz="900" i="1" dirty="0"/>
              <a:t>et al.,</a:t>
            </a:r>
            <a:r>
              <a:rPr lang="en-GB" sz="900" dirty="0"/>
              <a:t> 2025). </a:t>
            </a:r>
            <a:endParaRPr lang="en-GB" sz="900" dirty="0"/>
          </a:p>
          <a:p>
            <a:pPr marL="171450" indent="-171450" algn="just">
              <a:buFont typeface="Arial" panose="020B0604020202020204" pitchFamily="34" charset="0"/>
              <a:buChar char="•"/>
            </a:pPr>
            <a:r>
              <a:rPr lang="en-GB" sz="900" dirty="0"/>
              <a:t>By grounding new models on lived experience and frontline realities, the addition of patient and professional views to the synthesis will also guarantee this (Russell, 2024). The review will aid in establishing research gaps and methodological constraints within the current evidence base (Hendry </a:t>
            </a:r>
            <a:r>
              <a:rPr lang="en-GB" sz="900" i="1" dirty="0"/>
              <a:t>et al.,</a:t>
            </a:r>
            <a:r>
              <a:rPr lang="en-GB" sz="900" dirty="0"/>
              <a:t> 2024). </a:t>
            </a:r>
            <a:endParaRPr lang="en-GB" sz="900" dirty="0"/>
          </a:p>
          <a:p>
            <a:pPr marL="171450" indent="-171450" algn="just">
              <a:buFont typeface="Arial" panose="020B0604020202020204" pitchFamily="34" charset="0"/>
              <a:buChar char="•"/>
            </a:pPr>
            <a:r>
              <a:rPr lang="en-GB" sz="900" dirty="0"/>
              <a:t>It would go to direct future primary research and assessments, which can be designed to be more responsive to this complicated group (Tops </a:t>
            </a:r>
            <a:r>
              <a:rPr lang="en-GB" sz="900" i="1" dirty="0"/>
              <a:t>et al.,</a:t>
            </a:r>
            <a:r>
              <a:rPr lang="en-GB" sz="900" dirty="0"/>
              <a:t> 2024). It will in this way help to build a more coherent, UK wide agenda on integrated care in older people, both bridging academic insight with practical service redesign and quality improvement (Dismore </a:t>
            </a:r>
            <a:r>
              <a:rPr lang="en-GB" sz="900" i="1" dirty="0"/>
              <a:t>et al.,</a:t>
            </a:r>
            <a:r>
              <a:rPr lang="en-GB" sz="900" dirty="0"/>
              <a:t> 2023).</a:t>
            </a:r>
            <a:endParaRPr lang="en-IN" sz="900" dirty="0"/>
          </a:p>
        </p:txBody>
      </p:sp>
      <p:sp>
        <p:nvSpPr>
          <p:cNvPr id="14" name="TextBox 13"/>
          <p:cNvSpPr txBox="1"/>
          <p:nvPr/>
        </p:nvSpPr>
        <p:spPr>
          <a:xfrm>
            <a:off x="90926" y="8264213"/>
            <a:ext cx="9419347" cy="4464000"/>
          </a:xfrm>
          <a:prstGeom prst="rect">
            <a:avLst/>
          </a:prstGeom>
        </p:spPr>
        <p:style>
          <a:lnRef idx="1">
            <a:schemeClr val="accent5"/>
          </a:lnRef>
          <a:fillRef idx="2">
            <a:schemeClr val="accent5"/>
          </a:fillRef>
          <a:effectRef idx="1">
            <a:schemeClr val="accent5"/>
          </a:effectRef>
          <a:fontRef idx="minor">
            <a:schemeClr val="dk1"/>
          </a:fontRef>
        </p:style>
        <p:txBody>
          <a:bodyPr wrap="square" lIns="79361" tIns="39680" rIns="79361" bIns="39680" rtlCol="0">
            <a:spAutoFit/>
          </a:bodyPr>
          <a:lstStyle/>
          <a:p>
            <a:pPr algn="ctr"/>
            <a:r>
              <a:rPr lang="en-IN" sz="800" b="1" dirty="0"/>
              <a:t>REFERENCES</a:t>
            </a:r>
            <a:endParaRPr lang="en-IN" sz="600" b="1" dirty="0"/>
          </a:p>
          <a:p>
            <a:pPr marL="171450" indent="-171450">
              <a:buFont typeface="Arial" panose="020B0604020202020204" pitchFamily="34" charset="0"/>
              <a:buChar char="•"/>
            </a:pPr>
            <a:r>
              <a:rPr lang="en-GB" sz="900" dirty="0"/>
              <a:t>Chitalu, P.N., 2024. </a:t>
            </a:r>
            <a:r>
              <a:rPr lang="en-GB" sz="900" i="1" dirty="0"/>
              <a:t>Evaluating services for older adults with multimorbidity across health and social care</a:t>
            </a:r>
            <a:r>
              <a:rPr lang="en-GB" sz="900" dirty="0"/>
              <a:t> (Doctoral dissertation, UCL (University College London)). </a:t>
            </a:r>
            <a:r>
              <a:rPr lang="en-GB" sz="900" u="sng" dirty="0">
                <a:hlinkClick r:id="rId1"/>
              </a:rPr>
              <a:t>https://discovery.ucl.ac.uk/id/eprint/10195763/1/final20195623.pdf</a:t>
            </a:r>
            <a:endParaRPr lang="en-IN" sz="900" dirty="0"/>
          </a:p>
          <a:p>
            <a:pPr marL="171450" indent="-171450">
              <a:buFont typeface="Arial" panose="020B0604020202020204" pitchFamily="34" charset="0"/>
              <a:buChar char="•"/>
            </a:pPr>
            <a:r>
              <a:rPr lang="en-IN" sz="900" dirty="0"/>
              <a:t>Cooper, H. (2026). </a:t>
            </a:r>
            <a:r>
              <a:rPr lang="en-IN" sz="900" i="1" dirty="0"/>
              <a:t>UK 2026 Over 1 in 3 Adults Face Multiple Chronic Conditions</a:t>
            </a:r>
            <a:r>
              <a:rPr lang="en-IN" sz="900" dirty="0"/>
              <a:t>. [online] </a:t>
            </a:r>
            <a:r>
              <a:rPr lang="en-IN" sz="900" dirty="0" err="1"/>
              <a:t>WeCovr</a:t>
            </a:r>
            <a:r>
              <a:rPr lang="en-IN" sz="900" dirty="0"/>
              <a:t>. Available at: </a:t>
            </a:r>
            <a:r>
              <a:rPr lang="en-IN" sz="900" u="sng" dirty="0">
                <a:hlinkClick r:id="rId2"/>
              </a:rPr>
              <a:t>https://wecovr.com/guides/uk-2026-over-1-in-3-adults-face-multiple-chronic-conditions/</a:t>
            </a:r>
            <a:r>
              <a:rPr lang="en-GB" sz="900" dirty="0"/>
              <a:t> </a:t>
            </a:r>
            <a:endParaRPr lang="en-IN" sz="900" dirty="0"/>
          </a:p>
          <a:p>
            <a:pPr marL="171450" indent="-171450">
              <a:buFont typeface="Arial" panose="020B0604020202020204" pitchFamily="34" charset="0"/>
              <a:buChar char="•"/>
            </a:pPr>
            <a:r>
              <a:rPr lang="en-GB" sz="900" dirty="0"/>
              <a:t>Dambha-Miller, H., Simpson, G., Hobson, L., Roderick, P., Little, P., Everitt, H. and Santer, M., 2021. Integrated primary care and social services for older adults with multimorbidity in England: a scoping review. </a:t>
            </a:r>
            <a:r>
              <a:rPr lang="en-GB" sz="900" i="1" dirty="0"/>
              <a:t>BMC geriatrics</a:t>
            </a:r>
            <a:r>
              <a:rPr lang="en-GB" sz="900" dirty="0"/>
              <a:t>, </a:t>
            </a:r>
            <a:r>
              <a:rPr lang="en-GB" sz="900" i="1" dirty="0"/>
              <a:t>21</a:t>
            </a:r>
            <a:r>
              <a:rPr lang="en-GB" sz="900" dirty="0"/>
              <a:t>(1), p.674. </a:t>
            </a:r>
            <a:r>
              <a:rPr lang="en-GB" sz="900" u="sng" dirty="0">
                <a:hlinkClick r:id="rId3"/>
              </a:rPr>
              <a:t>https://link.springer.com/content/pdf/10.1186/s12877-021-02618-8.pdf</a:t>
            </a:r>
            <a:endParaRPr lang="en-IN" sz="900" dirty="0"/>
          </a:p>
          <a:p>
            <a:pPr marL="171450" indent="-171450">
              <a:buFont typeface="Arial" panose="020B0604020202020204" pitchFamily="34" charset="0"/>
              <a:buChar char="•"/>
            </a:pPr>
            <a:r>
              <a:rPr lang="en-GB" sz="900" dirty="0"/>
              <a:t>Dismore, L., Hurst, C., </a:t>
            </a:r>
            <a:r>
              <a:rPr lang="en-GB" sz="900" dirty="0" err="1"/>
              <a:t>Granic</a:t>
            </a:r>
            <a:r>
              <a:rPr lang="en-GB" sz="900" dirty="0"/>
              <a:t>, A., Tullo, E., Witham, M.D., Dodds, R.M., Sayer, A.A. and Robinson, S.M., 2023. Why are older adults living with the complexity of multiple long-term conditions, frailty and a recent deterioration in health under-served by research? A narrative synthesis review of the literature. </a:t>
            </a:r>
            <a:r>
              <a:rPr lang="en-GB" sz="900" i="1" dirty="0"/>
              <a:t>Journal of frailty, sarcopenia and falls</a:t>
            </a:r>
            <a:r>
              <a:rPr lang="en-GB" sz="900" dirty="0"/>
              <a:t>, </a:t>
            </a:r>
            <a:r>
              <a:rPr lang="en-GB" sz="900" i="1" dirty="0"/>
              <a:t>8</a:t>
            </a:r>
            <a:r>
              <a:rPr lang="en-GB" sz="900" dirty="0"/>
              <a:t>(4), p.230. </a:t>
            </a:r>
            <a:r>
              <a:rPr lang="en-GB" sz="900" u="sng" dirty="0">
                <a:hlinkClick r:id="rId4"/>
              </a:rPr>
              <a:t>https://pmc.ncbi.nlm.nih.gov/articles/PMC10690133/pdf/JFSF-8-230.pdf</a:t>
            </a:r>
            <a:endParaRPr lang="en-IN" sz="900" dirty="0"/>
          </a:p>
          <a:p>
            <a:pPr marL="171450" indent="-171450">
              <a:buFont typeface="Arial" panose="020B0604020202020204" pitchFamily="34" charset="0"/>
              <a:buChar char="•"/>
            </a:pPr>
            <a:r>
              <a:rPr lang="en-IN" sz="900" dirty="0"/>
              <a:t>Hendry, A., Vanhecke, E., AM </a:t>
            </a:r>
            <a:r>
              <a:rPr lang="en-IN" sz="900" dirty="0" err="1"/>
              <a:t>Carriazo</a:t>
            </a:r>
            <a:r>
              <a:rPr lang="en-IN" sz="900" dirty="0"/>
              <a:t>, L López-Samaniego, Espinosa, J., D Sezgin, M O’Donovan, Hammar, T., Ferry, P., Vella, A., OA </a:t>
            </a:r>
            <a:r>
              <a:rPr lang="en-IN" sz="900" dirty="0" err="1"/>
              <a:t>Bacaicoa</a:t>
            </a:r>
            <a:r>
              <a:rPr lang="en-IN" sz="900" dirty="0"/>
              <a:t>, Braga, M., M </a:t>
            </a:r>
            <a:r>
              <a:rPr lang="en-IN" sz="900" dirty="0" err="1"/>
              <a:t>Ciutan</a:t>
            </a:r>
            <a:r>
              <a:rPr lang="en-IN" sz="900" dirty="0"/>
              <a:t>, A </a:t>
            </a:r>
            <a:r>
              <a:rPr lang="en-IN" sz="900" dirty="0" err="1"/>
              <a:t>Velivasi</a:t>
            </a:r>
            <a:r>
              <a:rPr lang="en-IN" sz="900" dirty="0"/>
              <a:t>, M Lamprini Koula, Van, Liew, A. and R </a:t>
            </a:r>
            <a:r>
              <a:rPr lang="en-IN" sz="900" dirty="0" err="1"/>
              <a:t>O’Caoimh</a:t>
            </a:r>
            <a:r>
              <a:rPr lang="en-IN" sz="900" dirty="0"/>
              <a:t> (2019). Integrated Care Models for Managing and Preventing Frailty: A Systematic Review for the European Joint Action on Frailty Prevention (ADVANTAGE JA). </a:t>
            </a:r>
            <a:r>
              <a:rPr lang="en-IN" sz="900" i="1" dirty="0"/>
              <a:t>Translational Medicine @ </a:t>
            </a:r>
            <a:r>
              <a:rPr lang="en-IN" sz="900" i="1" dirty="0" err="1"/>
              <a:t>UniSa</a:t>
            </a:r>
            <a:r>
              <a:rPr lang="en-IN" sz="900" dirty="0"/>
              <a:t>, [online] 19, p.5. Available at: </a:t>
            </a:r>
            <a:r>
              <a:rPr lang="en-IN" sz="900" u="sng" dirty="0">
                <a:hlinkClick r:id="rId5"/>
              </a:rPr>
              <a:t>https://pmc.ncbi.nlm.nih.gov/articles/PMC6581495/</a:t>
            </a:r>
            <a:r>
              <a:rPr lang="en-GB" sz="900" dirty="0"/>
              <a:t> </a:t>
            </a:r>
            <a:endParaRPr lang="en-IN" sz="900" dirty="0"/>
          </a:p>
          <a:p>
            <a:pPr marL="171450" indent="-171450">
              <a:buFont typeface="Arial" panose="020B0604020202020204" pitchFamily="34" charset="0"/>
              <a:buChar char="•"/>
            </a:pPr>
            <a:r>
              <a:rPr lang="en-GB" sz="900" dirty="0"/>
              <a:t>Hendry, A., </a:t>
            </a:r>
            <a:r>
              <a:rPr lang="en-GB" sz="900" dirty="0" err="1"/>
              <a:t>O’Caoimh</a:t>
            </a:r>
            <a:r>
              <a:rPr lang="en-GB" sz="900" dirty="0"/>
              <a:t>, R., Salem, M.A., </a:t>
            </a:r>
            <a:r>
              <a:rPr lang="en-GB" sz="900" dirty="0" err="1"/>
              <a:t>Carriazo</a:t>
            </a:r>
            <a:r>
              <a:rPr lang="en-GB" sz="900" dirty="0"/>
              <a:t>, A. and Roller-</a:t>
            </a:r>
            <a:r>
              <a:rPr lang="en-GB" sz="900" dirty="0" err="1"/>
              <a:t>Wirnsberger</a:t>
            </a:r>
            <a:r>
              <a:rPr lang="en-GB" sz="900" dirty="0"/>
              <a:t>, R., 2024. Integrated Care for Frailty. In </a:t>
            </a:r>
            <a:r>
              <a:rPr lang="en-GB" sz="900" i="1" dirty="0"/>
              <a:t>Frailty: A Multidisciplinary Approach to Assessment, Management, and Prevention</a:t>
            </a:r>
            <a:r>
              <a:rPr lang="en-GB" sz="900" dirty="0"/>
              <a:t> (pp. 223-228). Cham: Springer International Publishing. </a:t>
            </a:r>
            <a:r>
              <a:rPr lang="en-GB" sz="900" u="sng" dirty="0">
                <a:hlinkClick r:id="rId6"/>
              </a:rPr>
              <a:t>https://promisalute.it/wp-content/uploads/2022/12/A.Hendry-IntegratedCareforFrailty_13660_3324.pdf</a:t>
            </a:r>
            <a:r>
              <a:rPr lang="en-GB" sz="900" dirty="0"/>
              <a:t> </a:t>
            </a:r>
            <a:endParaRPr lang="en-IN" sz="900" dirty="0"/>
          </a:p>
          <a:p>
            <a:pPr marL="171450" indent="-171450">
              <a:buFont typeface="Arial" panose="020B0604020202020204" pitchFamily="34" charset="0"/>
              <a:buChar char="•"/>
            </a:pPr>
            <a:r>
              <a:rPr lang="en-IN" sz="900" dirty="0"/>
              <a:t>Khan, N., Randhawa, G. and Hewson, D. (2023). Integrated Care for Older People with Different Frailty Levels: A Qualitative Study of Local Implementation of a National Policy in Luton, England. </a:t>
            </a:r>
            <a:r>
              <a:rPr lang="en-IN" sz="900" i="1" dirty="0"/>
              <a:t>International Journal of Integrated Care</a:t>
            </a:r>
            <a:r>
              <a:rPr lang="en-IN" sz="900" dirty="0"/>
              <a:t>, 23(1). </a:t>
            </a:r>
            <a:r>
              <a:rPr lang="en-IN" sz="900" dirty="0" err="1"/>
              <a:t>doi</a:t>
            </a:r>
            <a:r>
              <a:rPr lang="en-IN" sz="900" dirty="0"/>
              <a:t>: </a:t>
            </a:r>
            <a:r>
              <a:rPr lang="en-IN" sz="900" u="sng" dirty="0">
                <a:hlinkClick r:id="rId7"/>
              </a:rPr>
              <a:t>https://doi.org/10.5334/ijic.6537</a:t>
            </a:r>
            <a:r>
              <a:rPr lang="en-GB" sz="900" dirty="0"/>
              <a:t> </a:t>
            </a:r>
            <a:endParaRPr lang="en-IN" sz="900" dirty="0"/>
          </a:p>
          <a:p>
            <a:pPr marL="171450" indent="-171450">
              <a:buFont typeface="Arial" panose="020B0604020202020204" pitchFamily="34" charset="0"/>
              <a:buChar char="•"/>
            </a:pPr>
            <a:r>
              <a:rPr lang="en-GB" sz="900" dirty="0"/>
              <a:t>Khan, N., Randhawa, G. and Hewson, D., 2023. Integrated care for older people with different frailty levels: a qualitative study of local implementation of a national policy in Luton, England. </a:t>
            </a:r>
            <a:r>
              <a:rPr lang="en-GB" sz="900" i="1" dirty="0"/>
              <a:t>International Journal of Integrated Care</a:t>
            </a:r>
            <a:r>
              <a:rPr lang="en-GB" sz="900" dirty="0"/>
              <a:t>, </a:t>
            </a:r>
            <a:r>
              <a:rPr lang="en-GB" sz="900" i="1" dirty="0"/>
              <a:t>23</a:t>
            </a:r>
            <a:r>
              <a:rPr lang="en-GB" sz="900" dirty="0"/>
              <a:t>(1), p.15. </a:t>
            </a:r>
            <a:r>
              <a:rPr lang="en-GB" sz="900" u="sng" dirty="0">
                <a:hlinkClick r:id="rId8"/>
              </a:rPr>
              <a:t>https://pmc.ncbi.nlm.nih.gov/articles/PMC10038114/pdf/ijic-23-1-6537.pdf</a:t>
            </a:r>
            <a:endParaRPr lang="en-IN" sz="900" dirty="0"/>
          </a:p>
          <a:p>
            <a:pPr marL="171450" indent="-171450">
              <a:buFont typeface="Arial" panose="020B0604020202020204" pitchFamily="34" charset="0"/>
              <a:buChar char="•"/>
            </a:pPr>
            <a:r>
              <a:rPr lang="en-GB" sz="900" dirty="0"/>
              <a:t>Khan, N., Hewson, D. and Randhawa, G., 2024. Factors that affect the implementation of an integrated care programme for older people with different frailty levels: a qualitative study of commissioners and provider stakeholders. </a:t>
            </a:r>
            <a:r>
              <a:rPr lang="en-GB" sz="900" i="1" dirty="0"/>
              <a:t>BMC geriatrics</a:t>
            </a:r>
            <a:r>
              <a:rPr lang="en-GB" sz="900" dirty="0"/>
              <a:t>, </a:t>
            </a:r>
            <a:r>
              <a:rPr lang="en-GB" sz="900" i="1" dirty="0"/>
              <a:t>24</a:t>
            </a:r>
            <a:r>
              <a:rPr lang="en-GB" sz="900" dirty="0"/>
              <a:t>(1), p.832. </a:t>
            </a:r>
            <a:r>
              <a:rPr lang="en-GB" sz="900" u="sng" dirty="0">
                <a:hlinkClick r:id="rId9"/>
              </a:rPr>
              <a:t>https://link.springer.com/content/pdf/10.1186/s12877-024-05412-4.pdf</a:t>
            </a:r>
            <a:endParaRPr lang="en-IN" sz="900" dirty="0"/>
          </a:p>
          <a:p>
            <a:pPr marL="171450" indent="-171450">
              <a:buFont typeface="Arial" panose="020B0604020202020204" pitchFamily="34" charset="0"/>
              <a:buChar char="•"/>
            </a:pPr>
            <a:r>
              <a:rPr lang="en-GB" sz="900" dirty="0"/>
              <a:t>Owusu-Addo, E., Gilbert, A.S., Feldman, P., Garratt, S.M., Mackell, P. and </a:t>
            </a:r>
            <a:r>
              <a:rPr lang="en-GB" sz="900" dirty="0" err="1"/>
              <a:t>Brijnath</a:t>
            </a:r>
            <a:r>
              <a:rPr lang="en-GB" sz="900" dirty="0"/>
              <a:t>, B., 2025. Integrated Care Models for Older People: An Umbrella Review. </a:t>
            </a:r>
            <a:r>
              <a:rPr lang="en-GB" sz="900" i="1" dirty="0"/>
              <a:t>Ageing International</a:t>
            </a:r>
            <a:r>
              <a:rPr lang="en-GB" sz="900" dirty="0"/>
              <a:t>, </a:t>
            </a:r>
            <a:r>
              <a:rPr lang="en-GB" sz="900" i="1" dirty="0"/>
              <a:t>50</a:t>
            </a:r>
            <a:r>
              <a:rPr lang="en-GB" sz="900" dirty="0"/>
              <a:t>(3), p.35. </a:t>
            </a:r>
            <a:r>
              <a:rPr lang="en-GB" sz="900" u="sng" dirty="0">
                <a:hlinkClick r:id="rId10"/>
              </a:rPr>
              <a:t>https://link.springer.com/article/10.1007/s12126-025-09610-2</a:t>
            </a:r>
            <a:endParaRPr lang="en-IN" sz="900" dirty="0"/>
          </a:p>
          <a:p>
            <a:pPr marL="171450" indent="-171450">
              <a:buFont typeface="Arial" panose="020B0604020202020204" pitchFamily="34" charset="0"/>
              <a:buChar char="•"/>
            </a:pPr>
            <a:r>
              <a:rPr lang="en-GB" sz="900" dirty="0"/>
              <a:t>Russell, S., 2024. Frailty, Dementia and Multi‐Morbidity. </a:t>
            </a:r>
            <a:r>
              <a:rPr lang="en-GB" sz="900" i="1" dirty="0"/>
              <a:t>Handbook of Palliative Care</a:t>
            </a:r>
            <a:r>
              <a:rPr lang="en-GB" sz="900" dirty="0"/>
              <a:t>, pp.230-241. </a:t>
            </a:r>
            <a:r>
              <a:rPr lang="en-GB" sz="900" u="sng" dirty="0">
                <a:hlinkClick r:id="rId11"/>
              </a:rPr>
              <a:t>https://onlinelibrary.wiley.com/doi/pdf/10.1002/9781119784395#page=244</a:t>
            </a:r>
            <a:endParaRPr lang="en-IN" sz="900" dirty="0"/>
          </a:p>
          <a:p>
            <a:pPr marL="171450" indent="-171450">
              <a:buFont typeface="Arial" panose="020B0604020202020204" pitchFamily="34" charset="0"/>
              <a:buChar char="•"/>
            </a:pPr>
            <a:r>
              <a:rPr lang="en-GB" sz="900" dirty="0"/>
              <a:t>Sadler, E., </a:t>
            </a:r>
            <a:r>
              <a:rPr lang="en-GB" sz="900" dirty="0" err="1"/>
              <a:t>Khadjesari</a:t>
            </a:r>
            <a:r>
              <a:rPr lang="en-GB" sz="900" dirty="0"/>
              <a:t>, Z., Ziemann, A., Sheehan, K.J., Whitney, J., Wilson, D., </a:t>
            </a:r>
            <a:r>
              <a:rPr lang="en-GB" sz="900" dirty="0" err="1"/>
              <a:t>Bakolis</a:t>
            </a:r>
            <a:r>
              <a:rPr lang="en-GB" sz="900" dirty="0"/>
              <a:t>, I., </a:t>
            </a:r>
            <a:r>
              <a:rPr lang="en-GB" sz="900" dirty="0" err="1"/>
              <a:t>Sevdalis</a:t>
            </a:r>
            <a:r>
              <a:rPr lang="en-GB" sz="900" dirty="0"/>
              <a:t>, N., Sandall, J., Soukup, T. and Corbett, T., 2023. Case management for integrated care of older people with frailty in community settings. </a:t>
            </a:r>
            <a:r>
              <a:rPr lang="en-GB" sz="900" i="1" dirty="0"/>
              <a:t>Cochrane Database of Systematic Reviews</a:t>
            </a:r>
            <a:r>
              <a:rPr lang="en-GB" sz="900" dirty="0"/>
              <a:t>, (5). </a:t>
            </a:r>
            <a:r>
              <a:rPr lang="en-GB" sz="900" u="sng" dirty="0">
                <a:hlinkClick r:id="rId12"/>
              </a:rPr>
              <a:t>https://www.cochranelibrary.com/cdsr/doi/10.1002/14651858.CD013088.pub2/pdf/full</a:t>
            </a:r>
            <a:endParaRPr lang="en-IN" sz="900" dirty="0"/>
          </a:p>
          <a:p>
            <a:pPr marL="171450" indent="-171450">
              <a:buFont typeface="Arial" panose="020B0604020202020204" pitchFamily="34" charset="0"/>
              <a:buChar char="•"/>
            </a:pPr>
            <a:r>
              <a:rPr lang="en-IN" sz="900" dirty="0"/>
              <a:t>Sinclair, D., Maharani, A., Adamson, J., Bower, P., Chandola, T., Hanratty, B., </a:t>
            </a:r>
            <a:r>
              <a:rPr lang="en-IN" sz="900" dirty="0" err="1"/>
              <a:t>Nazroo</a:t>
            </a:r>
            <a:r>
              <a:rPr lang="en-IN" sz="900" dirty="0"/>
              <a:t>, J., Tampubolon, G., Todd, C., Wittenberg, R., Matthews, F. and Pendleton, N. (2020). </a:t>
            </a:r>
            <a:r>
              <a:rPr lang="en-IN" sz="900" i="1" dirty="0"/>
              <a:t>Using individual and neighbourhood profiles and trends to understand frailty with nationally representative population data</a:t>
            </a:r>
            <a:r>
              <a:rPr lang="en-IN" sz="900" dirty="0"/>
              <a:t>. [online] Available at: </a:t>
            </a:r>
            <a:r>
              <a:rPr lang="en-IN" sz="900" u="sng" dirty="0">
                <a:hlinkClick r:id="rId13"/>
              </a:rPr>
              <a:t>https://documents.manchester.ac.uk/display.aspx?DocID=58963</a:t>
            </a:r>
            <a:r>
              <a:rPr lang="en-GB" sz="900" dirty="0"/>
              <a:t> </a:t>
            </a:r>
            <a:endParaRPr lang="en-IN" sz="900" dirty="0"/>
          </a:p>
          <a:p>
            <a:pPr marL="171450" indent="-171450">
              <a:buFont typeface="Arial" panose="020B0604020202020204" pitchFamily="34" charset="0"/>
              <a:buChar char="•"/>
            </a:pPr>
            <a:r>
              <a:rPr lang="en-GB" sz="900" dirty="0"/>
              <a:t>Tops, L., </a:t>
            </a:r>
            <a:r>
              <a:rPr lang="en-GB" sz="900" dirty="0" err="1"/>
              <a:t>Beerten</a:t>
            </a:r>
            <a:r>
              <a:rPr lang="en-GB" sz="900" dirty="0"/>
              <a:t>, S.G., </a:t>
            </a:r>
            <a:r>
              <a:rPr lang="en-GB" sz="900" dirty="0" err="1"/>
              <a:t>Vandenbulcke</a:t>
            </a:r>
            <a:r>
              <a:rPr lang="en-GB" sz="900" dirty="0"/>
              <a:t>, M., </a:t>
            </a:r>
            <a:r>
              <a:rPr lang="en-GB" sz="900" dirty="0" err="1"/>
              <a:t>Vermandere</a:t>
            </a:r>
            <a:r>
              <a:rPr lang="en-GB" sz="900" dirty="0"/>
              <a:t>, M. and </a:t>
            </a:r>
            <a:r>
              <a:rPr lang="en-GB" sz="900" dirty="0" err="1"/>
              <a:t>Deschodt</a:t>
            </a:r>
            <a:r>
              <a:rPr lang="en-GB" sz="900" dirty="0"/>
              <a:t>, M., 2024. Integrated care models for older adults with depression and physical comorbidity: a scoping review. </a:t>
            </a:r>
            <a:r>
              <a:rPr lang="en-GB" sz="900" i="1" dirty="0"/>
              <a:t>International journal of integrated care</a:t>
            </a:r>
            <a:r>
              <a:rPr lang="en-GB" sz="900" dirty="0"/>
              <a:t>, </a:t>
            </a:r>
            <a:r>
              <a:rPr lang="en-GB" sz="900" i="1" dirty="0"/>
              <a:t>24</a:t>
            </a:r>
            <a:r>
              <a:rPr lang="en-GB" sz="900" dirty="0"/>
              <a:t>(1), p.1. </a:t>
            </a:r>
            <a:r>
              <a:rPr lang="en-GB" sz="900" u="sng" dirty="0">
                <a:hlinkClick r:id="rId14"/>
              </a:rPr>
              <a:t>https://pmc.ncbi.nlm.nih.gov/articles/PMC10786096/pdf/ijic-24-1-7576.pdf</a:t>
            </a:r>
            <a:endParaRPr lang="en-IN" sz="900" dirty="0"/>
          </a:p>
          <a:p>
            <a:pPr marL="171450" indent="-171450">
              <a:buFont typeface="Arial" panose="020B0604020202020204" pitchFamily="34" charset="0"/>
              <a:buChar char="•"/>
            </a:pPr>
            <a:r>
              <a:rPr lang="en-IN" sz="900" dirty="0"/>
              <a:t>Walsh, B., Fogg, C., Harris, S., Roderick, P., Simon de Lusignan, England, T., Clegg, A., Brailsford, S. and Fraser, S.D.S. (2023). Frailty transitions and prevalence in an ageing population: longitudinal analysis of primary care data from an open cohort of adults aged 50 and over in England, 2006–2017. </a:t>
            </a:r>
            <a:r>
              <a:rPr lang="en-IN" sz="900" i="1" dirty="0"/>
              <a:t>Age and Ageing</a:t>
            </a:r>
            <a:r>
              <a:rPr lang="en-IN" sz="900" dirty="0"/>
              <a:t>, [online] 52(5). </a:t>
            </a:r>
            <a:r>
              <a:rPr lang="en-IN" sz="900" dirty="0" err="1"/>
              <a:t>doi</a:t>
            </a:r>
            <a:r>
              <a:rPr lang="en-IN" sz="900" dirty="0"/>
              <a:t>: </a:t>
            </a:r>
            <a:r>
              <a:rPr lang="en-IN" sz="900" u="sng" dirty="0">
                <a:hlinkClick r:id="rId15"/>
              </a:rPr>
              <a:t>https://doi.org/10.1093/ageing/afad058</a:t>
            </a:r>
            <a:endParaRPr lang="en-IN" sz="600" dirty="0"/>
          </a:p>
        </p:txBody>
      </p:sp>
      <p:pic>
        <p:nvPicPr>
          <p:cNvPr id="7" name="Picture 6"/>
          <p:cNvPicPr>
            <a:picLocks noChangeAspect="1"/>
          </p:cNvPicPr>
          <p:nvPr/>
        </p:nvPicPr>
        <p:blipFill>
          <a:blip r:embed="rId16" cstate="print"/>
          <a:stretch>
            <a:fillRect/>
          </a:stretch>
        </p:blipFill>
        <p:spPr>
          <a:xfrm>
            <a:off x="768815" y="6218817"/>
            <a:ext cx="3942078" cy="192190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11152</Words>
  <Application>WPS Presentation</Application>
  <PresentationFormat>A3 Paper (297x420 mm)</PresentationFormat>
  <Paragraphs>52</Paragraphs>
  <Slides>1</Slides>
  <Notes>1</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vt:i4>
      </vt:variant>
    </vt:vector>
  </HeadingPairs>
  <TitlesOfParts>
    <vt:vector size="9" baseType="lpstr">
      <vt:lpstr>Arial</vt:lpstr>
      <vt:lpstr>SimSun</vt:lpstr>
      <vt:lpstr>Wingdings</vt:lpstr>
      <vt:lpstr>Calibri</vt:lpstr>
      <vt:lpstr>Microsoft YaHei</vt:lpstr>
      <vt:lpstr>Arial Unicode MS</vt:lpstr>
      <vt:lpstr>Calibri Light</vt:lpstr>
      <vt:lpstr>Office Theme</vt:lpstr>
      <vt:lpstr>A Systematic Review of Integrated Care Models for Adults Aged 70+ with Frailty, Sensory and Multiple Long-Term Conditions in the UK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SYSTEMATIC REVIEW OF INTEGRATED CARE MODELS FOR ADULTS AGED 70+ WITH FRAILTY AND SENSORY MULTIMORBIDITY IN THE UK</dc:title>
  <dc:creator/>
  <cp:lastModifiedBy>Pratima Makwana</cp:lastModifiedBy>
  <cp:revision>13</cp:revision>
  <dcterms:created xsi:type="dcterms:W3CDTF">2026-03-07T17:03:26Z</dcterms:created>
  <dcterms:modified xsi:type="dcterms:W3CDTF">2026-03-07T17:33:30Z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E5271312F2724049AC10AA6C2776CB14_13</vt:lpwstr>
  </property>
  <property fmtid="{D5CDD505-2E9C-101B-9397-08002B2CF9AE}" pid="3" name="KSOProductBuildVer">
    <vt:lpwstr>2057-12.2.0.23196</vt:lpwstr>
  </property>
</Properties>
</file>