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1.png" ContentType="image/png"/>
  <Override PartName="/ppt/media/image2.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PlaceHolder 1"/>
          <p:cNvSpPr>
            <a:spLocks noGrp="1"/>
          </p:cNvSpPr>
          <p:nvPr>
            <p:ph type="sldImg"/>
          </p:nvPr>
        </p:nvSpPr>
        <p:spPr>
          <a:xfrm>
            <a:off x="720360" y="900000"/>
            <a:ext cx="6095880" cy="341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8" name="PlaceHolder 2"/>
          <p:cNvSpPr>
            <a:spLocks noGrp="1"/>
          </p:cNvSpPr>
          <p:nvPr>
            <p:ph type="body"/>
          </p:nvPr>
        </p:nvSpPr>
        <p:spPr>
          <a:xfrm>
            <a:off x="720360" y="4679640"/>
            <a:ext cx="6095880" cy="50166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9" name="PlaceHolder 3"/>
          <p:cNvSpPr>
            <a:spLocks noGrp="1"/>
          </p:cNvSpPr>
          <p:nvPr>
            <p:ph type="hdr"/>
          </p:nvPr>
        </p:nvSpPr>
        <p:spPr>
          <a:xfrm>
            <a:off x="-360" y="0"/>
            <a:ext cx="3257640" cy="511200"/>
          </a:xfrm>
          <a:prstGeom prst="rect">
            <a:avLst/>
          </a:prstGeom>
        </p:spPr>
        <p:txBody>
          <a:bodyPr lIns="0" rIns="0" tIns="0" bIns="0">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0" name="PlaceHolder 4"/>
          <p:cNvSpPr>
            <a:spLocks noGrp="1"/>
          </p:cNvSpPr>
          <p:nvPr>
            <p:ph type="dt"/>
          </p:nvPr>
        </p:nvSpPr>
        <p:spPr>
          <a:xfrm>
            <a:off x="4277880" y="0"/>
            <a:ext cx="3257640" cy="511200"/>
          </a:xfrm>
          <a:prstGeom prst="rect">
            <a:avLst/>
          </a:prstGeom>
        </p:spPr>
        <p:txBody>
          <a:bodyPr lIns="0" rIns="0" tIns="0" bIns="0">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1" name="PlaceHolder 5"/>
          <p:cNvSpPr>
            <a:spLocks noGrp="1"/>
          </p:cNvSpPr>
          <p:nvPr>
            <p:ph type="ftr"/>
          </p:nvPr>
        </p:nvSpPr>
        <p:spPr>
          <a:xfrm>
            <a:off x="-360" y="10156680"/>
            <a:ext cx="3257640" cy="511200"/>
          </a:xfrm>
          <a:prstGeom prst="rect">
            <a:avLst/>
          </a:prstGeom>
        </p:spPr>
        <p:txBody>
          <a:bodyPr lIns="0" rIns="0" tIns="0" bIns="0" anchor="b">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2" name="PlaceHolder 6"/>
          <p:cNvSpPr>
            <a:spLocks noGrp="1"/>
          </p:cNvSpPr>
          <p:nvPr>
            <p:ph type="sldNum"/>
          </p:nvPr>
        </p:nvSpPr>
        <p:spPr>
          <a:xfrm>
            <a:off x="4277880" y="10156680"/>
            <a:ext cx="3257640" cy="511200"/>
          </a:xfrm>
          <a:prstGeom prst="rect">
            <a:avLst/>
          </a:prstGeom>
        </p:spPr>
        <p:txBody>
          <a:bodyPr lIns="0" rIns="0" tIns="0" bIns="0" anchor="b">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8C83A907-B9FB-49DC-BCE1-69BD727FE4A3}"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sldImg"/>
          </p:nvPr>
        </p:nvSpPr>
        <p:spPr>
          <a:xfrm>
            <a:off x="720720" y="900000"/>
            <a:ext cx="6119640" cy="3441960"/>
          </a:xfrm>
          <a:prstGeom prst="rect">
            <a:avLst/>
          </a:prstGeom>
        </p:spPr>
      </p:sp>
      <p:sp>
        <p:nvSpPr>
          <p:cNvPr id="77"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PlaceHolder 1"/>
          <p:cNvSpPr>
            <a:spLocks noGrp="1"/>
          </p:cNvSpPr>
          <p:nvPr>
            <p:ph type="sldImg"/>
          </p:nvPr>
        </p:nvSpPr>
        <p:spPr>
          <a:xfrm>
            <a:off x="720720" y="900000"/>
            <a:ext cx="6119640" cy="3441960"/>
          </a:xfrm>
          <a:prstGeom prst="rect">
            <a:avLst/>
          </a:prstGeom>
        </p:spPr>
      </p:sp>
      <p:sp>
        <p:nvSpPr>
          <p:cNvPr id="79"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PlaceHolder 1"/>
          <p:cNvSpPr>
            <a:spLocks noGrp="1"/>
          </p:cNvSpPr>
          <p:nvPr>
            <p:ph type="sldImg"/>
          </p:nvPr>
        </p:nvSpPr>
        <p:spPr>
          <a:xfrm>
            <a:off x="720720" y="900000"/>
            <a:ext cx="6119640" cy="3441960"/>
          </a:xfrm>
          <a:prstGeom prst="rect">
            <a:avLst/>
          </a:prstGeom>
        </p:spPr>
      </p:sp>
      <p:sp>
        <p:nvSpPr>
          <p:cNvPr id="81"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000"/>
            <a:ext cx="9048600" cy="32641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000"/>
            <a:ext cx="90486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5640"/>
            <a:ext cx="8075520" cy="373104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00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256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184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256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184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000"/>
            <a:ext cx="9048600" cy="32641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19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5B8BF29F-EFA2-46F8-9649-531F8EACA080}"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3.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Heroism and </a:t>
            </a:r>
            <a:r>
              <a:rPr b="0" i="1" lang="de-DE" sz="3200" spc="-1" strike="noStrike">
                <a:solidFill>
                  <a:srgbClr val="000000"/>
                </a:solidFill>
                <a:latin typeface="Times New Roman"/>
                <a:ea typeface="Times New Roman"/>
              </a:rPr>
              <a:t>virtus</a:t>
            </a:r>
            <a:r>
              <a:rPr b="0" lang="de-DE" sz="3200" spc="-1" strike="noStrike">
                <a:solidFill>
                  <a:srgbClr val="000000"/>
                </a:solidFill>
                <a:latin typeface="Times New Roman"/>
                <a:ea typeface="Times New Roman"/>
              </a:rPr>
              <a:t> in Latin epic (</a:t>
            </a:r>
            <a:r>
              <a:rPr b="0" lang="de-DE" sz="3300" spc="-1" strike="noStrike">
                <a:solidFill>
                  <a:srgbClr val="000000"/>
                </a:solidFill>
                <a:latin typeface="Times New Roman"/>
              </a:rPr>
              <a:t>Alexander and/or Achilles)</a:t>
            </a:r>
            <a:endParaRPr b="0" lang="en-GB" sz="3300" spc="-1" strike="noStrike">
              <a:solidFill>
                <a:srgbClr val="000000"/>
              </a:solidFill>
              <a:latin typeface="Times New Roman"/>
            </a:endParaRPr>
          </a:p>
        </p:txBody>
      </p:sp>
      <p:sp>
        <p:nvSpPr>
          <p:cNvPr id="64" name=""/>
          <p:cNvSpPr txBox="1"/>
          <p:nvPr/>
        </p:nvSpPr>
        <p:spPr>
          <a:xfrm>
            <a:off x="502920" y="1368000"/>
            <a:ext cx="9072360" cy="328788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Alexander features in epic: explicitly (</a:t>
            </a:r>
            <a:r>
              <a:rPr b="0" i="1" lang="de-DE" sz="1800" spc="-1" strike="noStrike">
                <a:solidFill>
                  <a:srgbClr val="000000"/>
                </a:solidFill>
                <a:latin typeface="Times New Roman"/>
                <a:ea typeface="Arial"/>
              </a:rPr>
              <a:t>Alexandreis</a:t>
            </a:r>
            <a:r>
              <a:rPr b="0" lang="de-DE" sz="1800" spc="-1" strike="noStrike">
                <a:solidFill>
                  <a:srgbClr val="000000"/>
                </a:solidFill>
                <a:latin typeface="Times New Roman"/>
                <a:ea typeface="Arial"/>
              </a:rPr>
              <a:t>; Lucan 10 references)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and implicitly:</a:t>
            </a:r>
            <a:r>
              <a:rPr b="0" i="1" lang="de-DE" sz="1800" spc="-1" strike="noStrike">
                <a:solidFill>
                  <a:srgbClr val="000000"/>
                </a:solidFill>
                <a:latin typeface="Times New Roman"/>
                <a:ea typeface="Arial"/>
              </a:rPr>
              <a:t> see </a:t>
            </a:r>
            <a:r>
              <a:rPr b="0" lang="de-DE" sz="1800" spc="-1" strike="noStrike">
                <a:solidFill>
                  <a:srgbClr val="000000"/>
                </a:solidFill>
                <a:latin typeface="Times New Roman"/>
                <a:ea typeface="Arial"/>
              </a:rPr>
              <a:t>Vergil</a:t>
            </a:r>
            <a:r>
              <a:rPr b="0" i="1" lang="de-DE" sz="1800" spc="-1" strike="noStrike">
                <a:solidFill>
                  <a:srgbClr val="000000"/>
                </a:solidFill>
                <a:latin typeface="Times New Roman"/>
                <a:ea typeface="Arial"/>
              </a:rPr>
              <a:t> Aeneid</a:t>
            </a:r>
            <a:r>
              <a:rPr b="0" lang="de-DE" sz="1800" spc="-1" strike="noStrike">
                <a:solidFill>
                  <a:srgbClr val="000000"/>
                </a:solidFill>
                <a:latin typeface="Times New Roman"/>
                <a:ea typeface="Arial"/>
              </a:rPr>
              <a:t> 6.791-795 on Augustus: emulator of Hercules and Bacchus (6.801-5) and by implication Alexander the Great</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NB here also link between becoming divine and dominion over the inhabited world (Alexander thought he had come to birthplace of Dionysus, Nysa: parallels between him and Dionysus)</a:t>
            </a:r>
            <a:endParaRPr b="1" lang="en-GB" sz="1800" spc="-1" strike="noStrike">
              <a:solidFill>
                <a:srgbClr val="000000"/>
              </a:solidFill>
              <a:latin typeface="Times New Roman"/>
            </a:endParaRPr>
          </a:p>
          <a:p>
            <a:pPr marL="342720" indent="-33984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Times New Roman"/>
              </a:rPr>
              <a:t>“</a:t>
            </a:r>
            <a:r>
              <a:rPr b="0" lang="de-DE" sz="1800" spc="-1" strike="noStrike">
                <a:solidFill>
                  <a:srgbClr val="000000"/>
                </a:solidFill>
                <a:latin typeface="Times New Roman"/>
                <a:ea typeface="Times New Roman"/>
              </a:rPr>
              <a:t>This is the man, whom you will often hear promised to you, Augustus Caesar, </a:t>
            </a:r>
            <a:r>
              <a:rPr b="1" lang="de-DE" sz="1800" spc="-1" strike="noStrike">
                <a:solidFill>
                  <a:srgbClr val="000000"/>
                </a:solidFill>
                <a:latin typeface="Times New Roman"/>
                <a:ea typeface="Times New Roman"/>
              </a:rPr>
              <a:t>son of a god</a:t>
            </a:r>
            <a:r>
              <a:rPr b="0" lang="de-DE" sz="1800" spc="-1" strike="noStrike">
                <a:solidFill>
                  <a:srgbClr val="000000"/>
                </a:solidFill>
                <a:latin typeface="Times New Roman"/>
                <a:ea typeface="Times New Roman"/>
              </a:rPr>
              <a:t>, will found a golden age in Latium amid fields once ruled by Saturn; he will advance his empire beyond the Garamants and the </a:t>
            </a:r>
            <a:r>
              <a:rPr b="1" lang="de-DE" sz="1800" spc="-1" strike="noStrike">
                <a:solidFill>
                  <a:srgbClr val="000000"/>
                </a:solidFill>
                <a:latin typeface="Times New Roman"/>
                <a:ea typeface="Times New Roman"/>
              </a:rPr>
              <a:t>Indians</a:t>
            </a:r>
            <a:r>
              <a:rPr b="0" lang="de-DE" sz="1800" spc="-1" strike="noStrike">
                <a:solidFill>
                  <a:srgbClr val="000000"/>
                </a:solidFill>
                <a:latin typeface="Times New Roman"/>
                <a:ea typeface="Times New Roman"/>
              </a:rPr>
              <a:t>, to a land which lies beyond our stars…”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pic>
        <p:nvPicPr>
          <p:cNvPr id="65" name="" descr=""/>
          <p:cNvPicPr/>
          <p:nvPr/>
        </p:nvPicPr>
        <p:blipFill>
          <a:blip r:embed="rId1"/>
          <a:stretch/>
        </p:blipFill>
        <p:spPr>
          <a:xfrm>
            <a:off x="7380360" y="3959280"/>
            <a:ext cx="1851120" cy="66996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Alexander  in Latin epic</a:t>
            </a:r>
            <a:endParaRPr b="0" lang="en-GB" sz="3300" spc="-1" strike="noStrike">
              <a:solidFill>
                <a:srgbClr val="000000"/>
              </a:solidFill>
              <a:latin typeface="Times New Roman"/>
            </a:endParaRPr>
          </a:p>
        </p:txBody>
      </p:sp>
      <p:sp>
        <p:nvSpPr>
          <p:cNvPr id="67" name=""/>
          <p:cNvSpPr txBox="1"/>
          <p:nvPr/>
        </p:nvSpPr>
        <p:spPr>
          <a:xfrm>
            <a:off x="502920" y="1368000"/>
            <a:ext cx="9072360" cy="3287880"/>
          </a:xfrm>
          <a:prstGeom prst="rect">
            <a:avLst/>
          </a:prstGeom>
          <a:noFill/>
          <a:ln w="0">
            <a:noFill/>
          </a:ln>
        </p:spPr>
        <p:txBody>
          <a:bodyPr lIns="0" rIns="0" tIns="15120" bIns="0">
            <a:normAutofit fontScale="94000"/>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Silius </a:t>
            </a:r>
            <a:r>
              <a:rPr b="0" i="1" lang="de-DE" sz="1800" spc="-1" strike="noStrike">
                <a:solidFill>
                  <a:srgbClr val="010101"/>
                </a:solidFill>
                <a:latin typeface="Times New Roman"/>
                <a:ea typeface="Times New Roman"/>
              </a:rPr>
              <a:t>Punica</a:t>
            </a:r>
            <a:r>
              <a:rPr b="0" lang="de-DE" sz="1800" spc="-1" strike="noStrike">
                <a:solidFill>
                  <a:srgbClr val="010101"/>
                </a:solidFill>
                <a:latin typeface="Times New Roman"/>
                <a:ea typeface="Times New Roman"/>
              </a:rPr>
              <a:t> 13.762-76 (underworld) “</a:t>
            </a:r>
            <a:r>
              <a:rPr b="0" lang="de-DE" sz="1800" spc="-1" strike="noStrike">
                <a:solidFill>
                  <a:srgbClr val="000000"/>
                </a:solidFill>
                <a:latin typeface="Times New Roman"/>
                <a:ea typeface="Arial"/>
              </a:rPr>
              <a:t>Then the priestess pointed to a young man and spoke thus: “That is he, who ranged in arms over every land, who found a way through Bactra and the Dahae, and drank of the Ganges—the Macedonian who threw a bridge over the Niphates, and whose city, named after himself, stands on the sacred Nile.” The Roman [Scipio] addressed him thus: “O true-born son of Libyan Ammon, since your undisputed fame eclipses that of all other commanders, and my heart is fired with the same thirst for glory, tell me the path by which you rose to your proud eminence and the topmost pinnacle of achievement.” Alexander made answer: “Cunning and caution disgrace a general. Boldness is the way to win a war. Valour without speed has never risen triumphant over danger. When there is great work to be done, do it instantly; dark death hovers over your head while you are acting.” Thus he spoke, and departed.”</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(is individual glory a good thing in this epic?)</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8"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Alexander and/or Achilles in Latin epic</a:t>
            </a:r>
            <a:endParaRPr b="0" lang="en-GB" sz="3300" spc="-1" strike="noStrike">
              <a:solidFill>
                <a:srgbClr val="000000"/>
              </a:solidFill>
              <a:latin typeface="Times New Roman"/>
            </a:endParaRPr>
          </a:p>
        </p:txBody>
      </p:sp>
      <p:sp>
        <p:nvSpPr>
          <p:cNvPr id="69" name=""/>
          <p:cNvSpPr txBox="1"/>
          <p:nvPr/>
        </p:nvSpPr>
        <p:spPr>
          <a:xfrm>
            <a:off x="502920" y="1368000"/>
            <a:ext cx="9072360" cy="328788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the son here is inclined to imitate Alexander as a paradigm for the pursuit of renown, not the cultivation of excellence. Silius’ Alexander may recall Augustus’ achievements, but he is also a model for the republican Scipio of precisely that drive to individual glory through martial deeds that would destroy the Roman Republic” (B. Tipping, </a:t>
            </a:r>
            <a:r>
              <a:rPr b="0" i="1" lang="de-DE" sz="1800" spc="-1" strike="noStrike">
                <a:solidFill>
                  <a:srgbClr val="000000"/>
                </a:solidFill>
                <a:latin typeface="Times New Roman"/>
                <a:ea typeface="Arial"/>
              </a:rPr>
              <a:t>Exemplary Epic </a:t>
            </a:r>
            <a:r>
              <a:rPr b="0" lang="de-DE" sz="1800" spc="-1" strike="noStrike">
                <a:solidFill>
                  <a:srgbClr val="000000"/>
                </a:solidFill>
                <a:latin typeface="Times New Roman"/>
                <a:ea typeface="Arial"/>
              </a:rPr>
              <a:t> 2010)</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Achilles in epic:  Verg. </a:t>
            </a:r>
            <a:r>
              <a:rPr b="0" i="1" lang="de-DE" sz="1800" spc="-1" strike="noStrike">
                <a:solidFill>
                  <a:srgbClr val="000000"/>
                </a:solidFill>
                <a:latin typeface="Times New Roman"/>
                <a:ea typeface="Arial"/>
              </a:rPr>
              <a:t>Aen</a:t>
            </a:r>
            <a:r>
              <a:rPr b="0" lang="de-DE" sz="1800" spc="-1" strike="noStrike">
                <a:solidFill>
                  <a:srgbClr val="000000"/>
                </a:solidFill>
                <a:latin typeface="Times New Roman"/>
                <a:ea typeface="Arial"/>
              </a:rPr>
              <a:t>.1.466ff.: Achilles pictured on Dido’s temple wall (killing, securing glory)</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Valerius Flaccus: baby Achilles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Statius, </a:t>
            </a:r>
            <a:r>
              <a:rPr b="0" i="1" lang="de-DE" sz="1800" spc="-1" strike="noStrike">
                <a:solidFill>
                  <a:srgbClr val="000000"/>
                </a:solidFill>
                <a:latin typeface="Times New Roman"/>
                <a:ea typeface="Arial"/>
              </a:rPr>
              <a:t>Achilleid</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Virtus</a:t>
            </a:r>
            <a:endParaRPr b="0" lang="en-GB" sz="3300" spc="-1" strike="noStrike">
              <a:solidFill>
                <a:srgbClr val="000000"/>
              </a:solidFill>
              <a:latin typeface="Times New Roman"/>
            </a:endParaRPr>
          </a:p>
        </p:txBody>
      </p:sp>
      <p:sp>
        <p:nvSpPr>
          <p:cNvPr id="71"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i="1" lang="en-GB" sz="1800" spc="-1" strike="noStrike">
                <a:solidFill>
                  <a:srgbClr val="000000"/>
                </a:solidFill>
                <a:latin typeface="Times New Roman"/>
                <a:ea typeface="Times New Roman"/>
              </a:rPr>
              <a:t>Virtus</a:t>
            </a:r>
            <a:r>
              <a:rPr b="0" lang="en-GB" sz="1800" spc="-1" strike="noStrike">
                <a:solidFill>
                  <a:srgbClr val="000000"/>
                </a:solidFill>
                <a:latin typeface="Times New Roman"/>
                <a:ea typeface="Times New Roman"/>
              </a:rPr>
              <a:t> derived from </a:t>
            </a:r>
            <a:r>
              <a:rPr b="0" i="1" lang="en-GB" sz="1800" spc="-1" strike="noStrike">
                <a:solidFill>
                  <a:srgbClr val="000000"/>
                </a:solidFill>
                <a:latin typeface="Times New Roman"/>
                <a:ea typeface="Times New Roman"/>
              </a:rPr>
              <a:t>vir</a:t>
            </a:r>
            <a:r>
              <a:rPr b="0" lang="en-GB" sz="1800" spc="-1" strike="noStrike">
                <a:solidFill>
                  <a:srgbClr val="000000"/>
                </a:solidFill>
                <a:latin typeface="Times New Roman"/>
                <a:ea typeface="Times New Roman"/>
              </a:rPr>
              <a:t> [man], so thus had primary connotations of manliness, particularly military prowess, but it came to be extended more generally to civic or moral qualities, such as moral, mental or physical courage and excellence. Nevertheless it was still conceived of as inherently a man’s rather than a woman’s quality; women such as Lucretia to whom </a:t>
            </a:r>
            <a:r>
              <a:rPr b="0" i="1" lang="en-GB" sz="1800" spc="-1" strike="noStrike">
                <a:solidFill>
                  <a:srgbClr val="000000"/>
                </a:solidFill>
                <a:latin typeface="Times New Roman"/>
                <a:ea typeface="Times New Roman"/>
              </a:rPr>
              <a:t>virtus</a:t>
            </a:r>
            <a:r>
              <a:rPr b="0" lang="en-GB" sz="1800" spc="-1" strike="noStrike">
                <a:solidFill>
                  <a:srgbClr val="000000"/>
                </a:solidFill>
                <a:latin typeface="Times New Roman"/>
                <a:ea typeface="Times New Roman"/>
              </a:rPr>
              <a:t> is attributed for their display of unique courage and probity are often spoken of as having a masculine spirit or soul: cf. Val. Max. 4.6.5; 6.1.1.” (M. McAuley </a:t>
            </a:r>
            <a:r>
              <a:rPr b="0" i="1" lang="en-GB" sz="1800" spc="-1" strike="noStrike">
                <a:solidFill>
                  <a:srgbClr val="000000"/>
                </a:solidFill>
                <a:latin typeface="Times New Roman"/>
                <a:ea typeface="Times New Roman"/>
              </a:rPr>
              <a:t>Akroterion</a:t>
            </a:r>
            <a:r>
              <a:rPr b="0" lang="en-GB" sz="1800" spc="-1" strike="noStrike">
                <a:solidFill>
                  <a:srgbClr val="000000"/>
                </a:solidFill>
                <a:latin typeface="Times New Roman"/>
                <a:ea typeface="Times New Roman"/>
              </a:rPr>
              <a:t> 2010, 39, n 7)</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2"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Virtus/epic</a:t>
            </a:r>
            <a:endParaRPr b="0" lang="en-GB" sz="3300" spc="-1" strike="noStrike">
              <a:solidFill>
                <a:srgbClr val="000000"/>
              </a:solidFill>
              <a:latin typeface="Times New Roman"/>
            </a:endParaRPr>
          </a:p>
        </p:txBody>
      </p:sp>
      <p:sp>
        <p:nvSpPr>
          <p:cNvPr id="73"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generic essentialism: epic stereotypically about “arms and the man” (Hinds)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i="1" lang="en-GB" sz="1800" spc="-1" strike="noStrike">
                <a:solidFill>
                  <a:srgbClr val="000000"/>
                </a:solidFill>
                <a:latin typeface="Times New Roman"/>
              </a:rPr>
              <a:t>virtus</a:t>
            </a:r>
            <a:r>
              <a:rPr b="0" lang="en-GB" sz="1800" spc="-1" strike="noStrike">
                <a:solidFill>
                  <a:srgbClr val="000000"/>
                </a:solidFill>
                <a:latin typeface="Times New Roman"/>
              </a:rPr>
              <a:t> in Latin epic: what kind of </a:t>
            </a:r>
            <a:r>
              <a:rPr b="0" i="1" lang="en-GB" sz="1800" spc="-1" strike="noStrike">
                <a:solidFill>
                  <a:srgbClr val="000000"/>
                </a:solidFill>
                <a:latin typeface="Times New Roman"/>
              </a:rPr>
              <a:t>virtus</a:t>
            </a:r>
            <a:r>
              <a:rPr b="0" lang="en-GB" sz="1800" spc="-1" strike="noStrike">
                <a:solidFill>
                  <a:srgbClr val="000000"/>
                </a:solidFill>
                <a:latin typeface="Times New Roman"/>
              </a:rPr>
              <a:t>?</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rPr>
              <a:t>Keith (</a:t>
            </a:r>
            <a:r>
              <a:rPr b="0" i="1" lang="en-GB" sz="1800" spc="-1" strike="noStrike">
                <a:solidFill>
                  <a:srgbClr val="000000"/>
                </a:solidFill>
                <a:latin typeface="Times New Roman"/>
              </a:rPr>
              <a:t>Engendering Rome: Women in Latin epic </a:t>
            </a:r>
            <a:r>
              <a:rPr b="0" lang="en-GB" sz="1800" spc="-1" strike="noStrike">
                <a:solidFill>
                  <a:srgbClr val="000000"/>
                </a:solidFill>
                <a:latin typeface="Times New Roman"/>
              </a:rPr>
              <a:t>2000): epic in education</a:t>
            </a:r>
            <a:r>
              <a:rPr b="0" lang="en-GB" sz="2400" spc="-1" strike="noStrike">
                <a:solidFill>
                  <a:srgbClr val="000000"/>
                </a:solidFill>
                <a:latin typeface="Times New Roman"/>
              </a:rPr>
              <a:t> </a:t>
            </a:r>
            <a:endParaRPr b="1" lang="en-GB" sz="24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4"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What is virtus?</a:t>
            </a:r>
            <a:endParaRPr b="0" lang="en-GB" sz="3300" spc="-1" strike="noStrike">
              <a:solidFill>
                <a:srgbClr val="000000"/>
              </a:solidFill>
              <a:latin typeface="Times New Roman"/>
            </a:endParaRPr>
          </a:p>
        </p:txBody>
      </p:sp>
      <p:sp>
        <p:nvSpPr>
          <p:cNvPr id="75"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Catullus 64: virtus of Achilles/Peleus/Theseus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Previous tradition: open warfare v trickery- Achilles v Odysseus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16825</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2026-02-03T16:53:45Z</dcterms:modified>
  <cp:revision>18</cp:revision>
  <dc:subject/>
  <dc:title>Vintage</dc:title>
</cp:coreProperties>
</file>