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5D4202-C063-DB1A-6D29-3857F31A14C5}" v="641" dt="2024-04-26T07:35:17.9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5" autoAdjust="0"/>
    <p:restoredTop sz="94660"/>
  </p:normalViewPr>
  <p:slideViewPr>
    <p:cSldViewPr snapToGrid="0">
      <p:cViewPr varScale="1">
        <p:scale>
          <a:sx n="86" d="100"/>
          <a:sy n="86" d="100"/>
        </p:scale>
        <p:origin x="66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titlu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Clic pentru a edita stilul de subtitlu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26.04.2024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067360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26.04.2024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927695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26.04.2024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03149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conținut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26.04.2024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1396187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4" name="Substituent conținut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6" name="Substituent conținut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7" name="Substituent dată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26.04.2024</a:t>
            </a:fld>
            <a:endParaRPr lang="ro-RO"/>
          </a:p>
        </p:txBody>
      </p:sp>
      <p:sp>
        <p:nvSpPr>
          <p:cNvPr id="8" name="Substituent subsol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ubstituent număr diapozitiv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6529116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dată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26.04.2024</a:t>
            </a:fld>
            <a:endParaRPr lang="ro-RO"/>
          </a:p>
        </p:txBody>
      </p:sp>
      <p:sp>
        <p:nvSpPr>
          <p:cNvPr id="4" name="Substituent subsol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ubstituent număr diapozitiv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8369980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dată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26.04.2024</a:t>
            </a:fld>
            <a:endParaRPr lang="ro-RO"/>
          </a:p>
        </p:txBody>
      </p:sp>
      <p:sp>
        <p:nvSpPr>
          <p:cNvPr id="3" name="Substituent subsol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895968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26.04.2024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243803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imagine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o-RO"/>
          </a:p>
        </p:txBody>
      </p:sp>
      <p:sp>
        <p:nvSpPr>
          <p:cNvPr id="4" name="Substituent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26.04.2024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5250169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26.04.2024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8818997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26.04.2024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6683571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titlu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363E8AD-4F80-492A-97A9-79DD5BB5D54F}" type="datetimeFigureOut">
              <a:rPr lang="ro-RO" smtClean="0"/>
              <a:t>26.04.2024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934950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ro-RO" dirty="0"/>
              <a:t>Academic </a:t>
            </a:r>
            <a:r>
              <a:rPr lang="ro-RO" dirty="0" err="1"/>
              <a:t>skills</a:t>
            </a:r>
            <a:r>
              <a:rPr lang="ro-RO" dirty="0"/>
              <a:t> module </a:t>
            </a:r>
          </a:p>
        </p:txBody>
      </p:sp>
      <p:sp>
        <p:nvSpPr>
          <p:cNvPr id="3" name="Subtitlu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ro-RO" dirty="0" err="1"/>
              <a:t>Stundent</a:t>
            </a:r>
            <a:r>
              <a:rPr lang="ro-RO" dirty="0"/>
              <a:t> </a:t>
            </a:r>
            <a:r>
              <a:rPr lang="ro-RO" dirty="0" err="1"/>
              <a:t>Number</a:t>
            </a:r>
            <a:r>
              <a:rPr lang="ro-RO" dirty="0"/>
              <a:t>: 2329129</a:t>
            </a:r>
          </a:p>
          <a:p>
            <a:r>
              <a:rPr lang="ro-RO" dirty="0" err="1"/>
              <a:t>Name</a:t>
            </a:r>
            <a:r>
              <a:rPr lang="ro-RO" dirty="0"/>
              <a:t>: Robert Mihai Grigore </a:t>
            </a:r>
          </a:p>
          <a:p>
            <a:r>
              <a:rPr lang="ro-RO" dirty="0"/>
              <a:t>Date: 26.04.2024</a:t>
            </a:r>
          </a:p>
        </p:txBody>
      </p:sp>
    </p:spTree>
    <p:extLst>
      <p:ext uri="{BB962C8B-B14F-4D97-AF65-F5344CB8AC3E}">
        <p14:creationId xmlns:p14="http://schemas.microsoft.com/office/powerpoint/2010/main" val="24997911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AFD7EFAC-3385-8707-4B24-340D554D8C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dirty="0"/>
              <a:t>1.Academic </a:t>
            </a:r>
            <a:r>
              <a:rPr lang="ro-RO" dirty="0" err="1"/>
              <a:t>Wirting</a:t>
            </a:r>
            <a:r>
              <a:rPr lang="ro-RO" dirty="0"/>
              <a:t> </a:t>
            </a:r>
            <a:r>
              <a:rPr lang="ro-RO" dirty="0" err="1"/>
              <a:t>Skills</a:t>
            </a:r>
            <a:r>
              <a:rPr lang="ro-RO" dirty="0"/>
              <a:t> </a:t>
            </a:r>
            <a:endParaRPr lang="ro-RO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EA1DA9BF-66C5-0E67-1ACC-1C9D6A08FF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39362"/>
            <a:ext cx="11723297" cy="669484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ro-RO" sz="4400" dirty="0" err="1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Writing</a:t>
            </a:r>
            <a:r>
              <a:rPr lang="ro-RO" sz="4400" dirty="0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 </a:t>
            </a:r>
            <a:r>
              <a:rPr lang="ro-RO" sz="4400" dirty="0" err="1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Skills</a:t>
            </a:r>
            <a:r>
              <a:rPr lang="ro-RO" sz="4400" dirty="0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 Academic </a:t>
            </a:r>
            <a:r>
              <a:rPr lang="ro-RO" sz="4400" dirty="0" err="1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is</a:t>
            </a:r>
            <a:r>
              <a:rPr lang="ro-RO" sz="4400" dirty="0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 a </a:t>
            </a:r>
            <a:r>
              <a:rPr lang="ro-RO" sz="4400" dirty="0" err="1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critical</a:t>
            </a:r>
            <a:r>
              <a:rPr lang="ro-RO" sz="4400" dirty="0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 </a:t>
            </a:r>
            <a:r>
              <a:rPr lang="ro-RO" sz="4400" dirty="0" err="1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skill</a:t>
            </a:r>
            <a:r>
              <a:rPr lang="ro-RO" sz="4400" dirty="0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 for student </a:t>
            </a:r>
            <a:r>
              <a:rPr lang="ro-RO" sz="4400" dirty="0" err="1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and</a:t>
            </a:r>
            <a:r>
              <a:rPr lang="ro-RO" sz="4400" dirty="0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 </a:t>
            </a:r>
            <a:r>
              <a:rPr lang="ro-RO" sz="4400" dirty="0" err="1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researchers</a:t>
            </a:r>
            <a:r>
              <a:rPr lang="ro-RO" sz="4400" dirty="0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, </a:t>
            </a:r>
            <a:r>
              <a:rPr lang="ro-RO" sz="4400" dirty="0" err="1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encompassing</a:t>
            </a:r>
            <a:r>
              <a:rPr lang="ro-RO" sz="4400" dirty="0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 </a:t>
            </a:r>
            <a:r>
              <a:rPr lang="ro-RO" sz="4400" dirty="0" err="1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the</a:t>
            </a:r>
            <a:r>
              <a:rPr lang="ro-RO" sz="4400" dirty="0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 </a:t>
            </a:r>
            <a:r>
              <a:rPr lang="ro-RO" sz="4400" dirty="0" err="1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ability</a:t>
            </a:r>
            <a:r>
              <a:rPr lang="ro-RO" sz="4400" dirty="0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 </a:t>
            </a:r>
            <a:r>
              <a:rPr lang="ro-RO" sz="4400" dirty="0" err="1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to</a:t>
            </a:r>
            <a:r>
              <a:rPr lang="ro-RO" sz="4400" dirty="0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 </a:t>
            </a:r>
            <a:r>
              <a:rPr lang="ro-RO" sz="4400" dirty="0" err="1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express</a:t>
            </a:r>
            <a:r>
              <a:rPr lang="ro-RO" sz="4400" dirty="0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 </a:t>
            </a:r>
            <a:r>
              <a:rPr lang="ro-RO" sz="4400" dirty="0" err="1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ideas</a:t>
            </a:r>
            <a:r>
              <a:rPr lang="ro-RO" sz="4400" dirty="0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 </a:t>
            </a:r>
            <a:r>
              <a:rPr lang="ro-RO" sz="4400" dirty="0" err="1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clearly</a:t>
            </a:r>
            <a:r>
              <a:rPr lang="ro-RO" sz="4400" dirty="0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, </a:t>
            </a:r>
            <a:r>
              <a:rPr lang="ro-RO" sz="4400" dirty="0" err="1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structure</a:t>
            </a:r>
            <a:r>
              <a:rPr lang="ro-RO" sz="4400" dirty="0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 </a:t>
            </a:r>
            <a:r>
              <a:rPr lang="ro-RO" sz="4400" dirty="0" err="1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arguments</a:t>
            </a:r>
            <a:r>
              <a:rPr lang="ro-RO" sz="4400" dirty="0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 </a:t>
            </a:r>
            <a:r>
              <a:rPr lang="ro-RO" sz="4400" dirty="0" err="1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logically</a:t>
            </a:r>
            <a:r>
              <a:rPr lang="ro-RO" sz="4400" dirty="0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, </a:t>
            </a:r>
            <a:r>
              <a:rPr lang="ro-RO" sz="4400" dirty="0" err="1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and</a:t>
            </a:r>
            <a:r>
              <a:rPr lang="ro-RO" sz="4400" dirty="0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 </a:t>
            </a:r>
            <a:r>
              <a:rPr lang="ro-RO" sz="4400" dirty="0" err="1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adhere</a:t>
            </a:r>
            <a:r>
              <a:rPr lang="ro-RO" sz="4400" dirty="0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 </a:t>
            </a:r>
            <a:r>
              <a:rPr lang="ro-RO" sz="4400" dirty="0" err="1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to</a:t>
            </a:r>
            <a:r>
              <a:rPr lang="ro-RO" sz="4400" dirty="0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 specific </a:t>
            </a:r>
            <a:r>
              <a:rPr lang="ro-RO" sz="4400" dirty="0" err="1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formatting</a:t>
            </a:r>
            <a:r>
              <a:rPr lang="ro-RO" sz="4400" dirty="0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 </a:t>
            </a:r>
            <a:r>
              <a:rPr lang="ro-RO" sz="4400" dirty="0" err="1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guidelines</a:t>
            </a:r>
            <a:r>
              <a:rPr lang="ro-RO" sz="4400" dirty="0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.</a:t>
            </a:r>
          </a:p>
          <a:p>
            <a:pPr marL="0" indent="0">
              <a:buNone/>
            </a:pPr>
            <a:r>
              <a:rPr lang="ro-RO" sz="4400" err="1">
                <a:solidFill>
                  <a:srgbClr val="000000"/>
                </a:solidFill>
                <a:ea typeface="+mn-lt"/>
                <a:cs typeface="+mn-lt"/>
              </a:rPr>
              <a:t>This</a:t>
            </a:r>
            <a:r>
              <a:rPr lang="ro-RO" sz="4400" dirty="0">
                <a:solidFill>
                  <a:srgbClr val="000000"/>
                </a:solidFill>
                <a:ea typeface="+mn-lt"/>
                <a:cs typeface="+mn-lt"/>
              </a:rPr>
              <a:t> module </a:t>
            </a:r>
            <a:r>
              <a:rPr lang="ro-RO" sz="4400" err="1">
                <a:solidFill>
                  <a:srgbClr val="000000"/>
                </a:solidFill>
                <a:ea typeface="+mn-lt"/>
                <a:cs typeface="+mn-lt"/>
              </a:rPr>
              <a:t>focuses</a:t>
            </a:r>
            <a:r>
              <a:rPr lang="ro-RO" sz="4400" dirty="0">
                <a:solidFill>
                  <a:srgbClr val="000000"/>
                </a:solidFill>
                <a:ea typeface="+mn-lt"/>
                <a:cs typeface="+mn-lt"/>
              </a:rPr>
              <a:t> on </a:t>
            </a:r>
            <a:r>
              <a:rPr lang="ro-RO" sz="4400" err="1">
                <a:solidFill>
                  <a:srgbClr val="000000"/>
                </a:solidFill>
                <a:ea typeface="+mn-lt"/>
                <a:cs typeface="+mn-lt"/>
              </a:rPr>
              <a:t>developing</a:t>
            </a:r>
            <a:r>
              <a:rPr lang="ro-RO" sz="4400" dirty="0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ro-RO" sz="4400" err="1">
                <a:solidFill>
                  <a:srgbClr val="000000"/>
                </a:solidFill>
                <a:ea typeface="+mn-lt"/>
                <a:cs typeface="+mn-lt"/>
              </a:rPr>
              <a:t>the</a:t>
            </a:r>
            <a:r>
              <a:rPr lang="ro-RO" sz="4400" dirty="0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ro-RO" sz="4400" err="1">
                <a:solidFill>
                  <a:srgbClr val="000000"/>
                </a:solidFill>
                <a:ea typeface="+mn-lt"/>
                <a:cs typeface="+mn-lt"/>
              </a:rPr>
              <a:t>capacity</a:t>
            </a:r>
            <a:r>
              <a:rPr lang="ro-RO" sz="4400" dirty="0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ro-RO" sz="4400" err="1">
                <a:solidFill>
                  <a:srgbClr val="000000"/>
                </a:solidFill>
                <a:ea typeface="+mn-lt"/>
                <a:cs typeface="+mn-lt"/>
              </a:rPr>
              <a:t>to</a:t>
            </a:r>
            <a:r>
              <a:rPr lang="ro-RO" sz="4400" dirty="0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ro-RO" sz="4400" err="1">
                <a:solidFill>
                  <a:srgbClr val="000000"/>
                </a:solidFill>
                <a:ea typeface="+mn-lt"/>
                <a:cs typeface="+mn-lt"/>
              </a:rPr>
              <a:t>write</a:t>
            </a:r>
            <a:r>
              <a:rPr lang="ro-RO" sz="4400" dirty="0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ro-RO" sz="4400" err="1">
                <a:solidFill>
                  <a:srgbClr val="000000"/>
                </a:solidFill>
                <a:ea typeface="+mn-lt"/>
                <a:cs typeface="+mn-lt"/>
              </a:rPr>
              <a:t>essays</a:t>
            </a:r>
            <a:r>
              <a:rPr lang="ro-RO" sz="4400" dirty="0">
                <a:solidFill>
                  <a:srgbClr val="000000"/>
                </a:solidFill>
                <a:ea typeface="+mn-lt"/>
                <a:cs typeface="+mn-lt"/>
              </a:rPr>
              <a:t>, </a:t>
            </a:r>
            <a:r>
              <a:rPr lang="ro-RO" sz="4400" err="1">
                <a:solidFill>
                  <a:srgbClr val="000000"/>
                </a:solidFill>
                <a:ea typeface="+mn-lt"/>
                <a:cs typeface="+mn-lt"/>
              </a:rPr>
              <a:t>reports</a:t>
            </a:r>
            <a:r>
              <a:rPr lang="ro-RO" sz="4400" dirty="0">
                <a:solidFill>
                  <a:srgbClr val="000000"/>
                </a:solidFill>
                <a:ea typeface="+mn-lt"/>
                <a:cs typeface="+mn-lt"/>
              </a:rPr>
              <a:t>, </a:t>
            </a:r>
            <a:r>
              <a:rPr lang="ro-RO" sz="4400" err="1">
                <a:solidFill>
                  <a:srgbClr val="000000"/>
                </a:solidFill>
                <a:ea typeface="+mn-lt"/>
                <a:cs typeface="+mn-lt"/>
              </a:rPr>
              <a:t>dissertations</a:t>
            </a:r>
            <a:r>
              <a:rPr lang="ro-RO" sz="4400" dirty="0">
                <a:solidFill>
                  <a:srgbClr val="000000"/>
                </a:solidFill>
                <a:ea typeface="+mn-lt"/>
                <a:cs typeface="+mn-lt"/>
              </a:rPr>
              <a:t>, </a:t>
            </a:r>
            <a:r>
              <a:rPr lang="ro-RO" sz="4400" err="1">
                <a:solidFill>
                  <a:srgbClr val="000000"/>
                </a:solidFill>
                <a:ea typeface="+mn-lt"/>
                <a:cs typeface="+mn-lt"/>
              </a:rPr>
              <a:t>and</a:t>
            </a:r>
            <a:r>
              <a:rPr lang="ro-RO" sz="4400" dirty="0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ro-RO" sz="4400" err="1">
                <a:solidFill>
                  <a:srgbClr val="000000"/>
                </a:solidFill>
                <a:ea typeface="+mn-lt"/>
                <a:cs typeface="+mn-lt"/>
              </a:rPr>
              <a:t>other</a:t>
            </a:r>
            <a:r>
              <a:rPr lang="ro-RO" sz="4400" dirty="0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ro-RO" sz="4400" err="1">
                <a:solidFill>
                  <a:srgbClr val="000000"/>
                </a:solidFill>
                <a:ea typeface="+mn-lt"/>
                <a:cs typeface="+mn-lt"/>
              </a:rPr>
              <a:t>forms</a:t>
            </a:r>
            <a:r>
              <a:rPr lang="ro-RO" sz="4400" dirty="0">
                <a:solidFill>
                  <a:srgbClr val="000000"/>
                </a:solidFill>
                <a:ea typeface="+mn-lt"/>
                <a:cs typeface="+mn-lt"/>
              </a:rPr>
              <a:t> of academic </a:t>
            </a:r>
            <a:r>
              <a:rPr lang="ro-RO" sz="4400" err="1">
                <a:solidFill>
                  <a:srgbClr val="000000"/>
                </a:solidFill>
                <a:ea typeface="+mn-lt"/>
                <a:cs typeface="+mn-lt"/>
              </a:rPr>
              <a:t>texts</a:t>
            </a:r>
            <a:r>
              <a:rPr lang="ro-RO" sz="4400" dirty="0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ro-RO" sz="4400" err="1">
                <a:solidFill>
                  <a:srgbClr val="000000"/>
                </a:solidFill>
                <a:ea typeface="+mn-lt"/>
                <a:cs typeface="+mn-lt"/>
              </a:rPr>
              <a:t>with</a:t>
            </a:r>
            <a:r>
              <a:rPr lang="ro-RO" sz="4400" dirty="0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ro-RO" sz="4400" err="1">
                <a:solidFill>
                  <a:srgbClr val="000000"/>
                </a:solidFill>
                <a:ea typeface="+mn-lt"/>
                <a:cs typeface="+mn-lt"/>
              </a:rPr>
              <a:t>clarity</a:t>
            </a:r>
            <a:r>
              <a:rPr lang="ro-RO" sz="4400" dirty="0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ro-RO" sz="4400" err="1">
                <a:solidFill>
                  <a:srgbClr val="000000"/>
                </a:solidFill>
                <a:ea typeface="+mn-lt"/>
                <a:cs typeface="+mn-lt"/>
              </a:rPr>
              <a:t>and</a:t>
            </a:r>
            <a:r>
              <a:rPr lang="ro-RO" sz="4400" dirty="0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ro-RO" sz="4400" err="1">
                <a:solidFill>
                  <a:srgbClr val="000000"/>
                </a:solidFill>
                <a:ea typeface="+mn-lt"/>
                <a:cs typeface="+mn-lt"/>
              </a:rPr>
              <a:t>coherence</a:t>
            </a:r>
            <a:r>
              <a:rPr lang="ro-RO" sz="4400" dirty="0">
                <a:solidFill>
                  <a:srgbClr val="000000"/>
                </a:solidFill>
                <a:ea typeface="+mn-lt"/>
                <a:cs typeface="+mn-lt"/>
              </a:rPr>
              <a:t>.</a:t>
            </a:r>
          </a:p>
          <a:p>
            <a:pPr marL="0" indent="0">
              <a:buNone/>
            </a:pPr>
            <a:r>
              <a:rPr lang="ro-RO" sz="4400" err="1">
                <a:ea typeface="+mn-lt"/>
                <a:cs typeface="+mn-lt"/>
              </a:rPr>
              <a:t>Critical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err="1">
                <a:ea typeface="+mn-lt"/>
                <a:cs typeface="+mn-lt"/>
              </a:rPr>
              <a:t>Thinking</a:t>
            </a:r>
            <a:r>
              <a:rPr lang="ro-RO" sz="4400" dirty="0">
                <a:ea typeface="+mn-lt"/>
                <a:cs typeface="+mn-lt"/>
              </a:rPr>
              <a:t>: </a:t>
            </a:r>
            <a:r>
              <a:rPr lang="ro-RO" sz="4400" err="1">
                <a:ea typeface="+mn-lt"/>
                <a:cs typeface="+mn-lt"/>
              </a:rPr>
              <a:t>Encourages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err="1">
                <a:ea typeface="+mn-lt"/>
                <a:cs typeface="+mn-lt"/>
              </a:rPr>
              <a:t>the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err="1">
                <a:ea typeface="+mn-lt"/>
                <a:cs typeface="+mn-lt"/>
              </a:rPr>
              <a:t>development</a:t>
            </a:r>
            <a:r>
              <a:rPr lang="ro-RO" sz="4400" dirty="0">
                <a:ea typeface="+mn-lt"/>
                <a:cs typeface="+mn-lt"/>
              </a:rPr>
              <a:t> of </a:t>
            </a:r>
            <a:r>
              <a:rPr lang="ro-RO" sz="4400" err="1">
                <a:ea typeface="+mn-lt"/>
                <a:cs typeface="+mn-lt"/>
              </a:rPr>
              <a:t>critical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err="1">
                <a:ea typeface="+mn-lt"/>
                <a:cs typeface="+mn-lt"/>
              </a:rPr>
              <a:t>thinking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err="1">
                <a:ea typeface="+mn-lt"/>
                <a:cs typeface="+mn-lt"/>
              </a:rPr>
              <a:t>by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err="1">
                <a:ea typeface="+mn-lt"/>
                <a:cs typeface="+mn-lt"/>
              </a:rPr>
              <a:t>requiring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err="1">
                <a:ea typeface="+mn-lt"/>
                <a:cs typeface="+mn-lt"/>
              </a:rPr>
              <a:t>the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err="1">
                <a:ea typeface="+mn-lt"/>
                <a:cs typeface="+mn-lt"/>
              </a:rPr>
              <a:t>writer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err="1">
                <a:ea typeface="+mn-lt"/>
                <a:cs typeface="+mn-lt"/>
              </a:rPr>
              <a:t>to</a:t>
            </a:r>
            <a:r>
              <a:rPr lang="ro-RO" sz="4400" dirty="0">
                <a:ea typeface="+mn-lt"/>
                <a:cs typeface="+mn-lt"/>
              </a:rPr>
              <a:t> evaluate </a:t>
            </a:r>
            <a:r>
              <a:rPr lang="ro-RO" sz="4400" err="1">
                <a:ea typeface="+mn-lt"/>
                <a:cs typeface="+mn-lt"/>
              </a:rPr>
              <a:t>evidence</a:t>
            </a:r>
            <a:r>
              <a:rPr lang="ro-RO" sz="4400" dirty="0">
                <a:ea typeface="+mn-lt"/>
                <a:cs typeface="+mn-lt"/>
              </a:rPr>
              <a:t>, discern </a:t>
            </a:r>
            <a:r>
              <a:rPr lang="ro-RO" sz="4400" err="1">
                <a:ea typeface="+mn-lt"/>
                <a:cs typeface="+mn-lt"/>
              </a:rPr>
              <a:t>arguments</a:t>
            </a:r>
            <a:r>
              <a:rPr lang="ro-RO" sz="4400" dirty="0">
                <a:ea typeface="+mn-lt"/>
                <a:cs typeface="+mn-lt"/>
              </a:rPr>
              <a:t>, </a:t>
            </a:r>
            <a:r>
              <a:rPr lang="ro-RO" sz="4400" err="1">
                <a:ea typeface="+mn-lt"/>
                <a:cs typeface="+mn-lt"/>
              </a:rPr>
              <a:t>and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err="1">
                <a:ea typeface="+mn-lt"/>
                <a:cs typeface="+mn-lt"/>
              </a:rPr>
              <a:t>present</a:t>
            </a:r>
            <a:r>
              <a:rPr lang="ro-RO" sz="4400" dirty="0">
                <a:ea typeface="+mn-lt"/>
                <a:cs typeface="+mn-lt"/>
              </a:rPr>
              <a:t> a </a:t>
            </a:r>
            <a:r>
              <a:rPr lang="ro-RO" sz="4400" err="1">
                <a:ea typeface="+mn-lt"/>
                <a:cs typeface="+mn-lt"/>
              </a:rPr>
              <a:t>reasoned</a:t>
            </a:r>
            <a:r>
              <a:rPr lang="ro-RO" sz="4400" dirty="0">
                <a:ea typeface="+mn-lt"/>
                <a:cs typeface="+mn-lt"/>
              </a:rPr>
              <a:t> case.</a:t>
            </a:r>
          </a:p>
          <a:p>
            <a:pPr marL="0" indent="0">
              <a:buNone/>
            </a:pPr>
            <a:r>
              <a:rPr lang="ro-RO" sz="4400" err="1">
                <a:ea typeface="+mn-lt"/>
                <a:cs typeface="+mn-lt"/>
              </a:rPr>
              <a:t>Communication</a:t>
            </a:r>
            <a:r>
              <a:rPr lang="ro-RO" sz="4400" dirty="0">
                <a:ea typeface="+mn-lt"/>
                <a:cs typeface="+mn-lt"/>
              </a:rPr>
              <a:t>: </a:t>
            </a:r>
            <a:r>
              <a:rPr lang="ro-RO" sz="4400" err="1">
                <a:ea typeface="+mn-lt"/>
                <a:cs typeface="+mn-lt"/>
              </a:rPr>
              <a:t>Enhances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err="1">
                <a:ea typeface="+mn-lt"/>
                <a:cs typeface="+mn-lt"/>
              </a:rPr>
              <a:t>the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err="1">
                <a:ea typeface="+mn-lt"/>
                <a:cs typeface="+mn-lt"/>
              </a:rPr>
              <a:t>ability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err="1">
                <a:ea typeface="+mn-lt"/>
                <a:cs typeface="+mn-lt"/>
              </a:rPr>
              <a:t>to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err="1">
                <a:ea typeface="+mn-lt"/>
                <a:cs typeface="+mn-lt"/>
              </a:rPr>
              <a:t>communicate</a:t>
            </a:r>
            <a:r>
              <a:rPr lang="ro-RO" sz="4400" dirty="0">
                <a:ea typeface="+mn-lt"/>
                <a:cs typeface="+mn-lt"/>
              </a:rPr>
              <a:t> complex </a:t>
            </a:r>
            <a:r>
              <a:rPr lang="ro-RO" sz="4400" err="1">
                <a:ea typeface="+mn-lt"/>
                <a:cs typeface="+mn-lt"/>
              </a:rPr>
              <a:t>ideas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err="1">
                <a:ea typeface="+mn-lt"/>
                <a:cs typeface="+mn-lt"/>
              </a:rPr>
              <a:t>effectively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err="1">
                <a:ea typeface="+mn-lt"/>
                <a:cs typeface="+mn-lt"/>
              </a:rPr>
              <a:t>to</a:t>
            </a:r>
            <a:r>
              <a:rPr lang="ro-RO" sz="4400" dirty="0">
                <a:ea typeface="+mn-lt"/>
                <a:cs typeface="+mn-lt"/>
              </a:rPr>
              <a:t> an academic </a:t>
            </a:r>
            <a:r>
              <a:rPr lang="ro-RO" sz="4400" err="1">
                <a:ea typeface="+mn-lt"/>
                <a:cs typeface="+mn-lt"/>
              </a:rPr>
              <a:t>audience</a:t>
            </a:r>
            <a:r>
              <a:rPr lang="ro-RO" sz="4400" dirty="0">
                <a:ea typeface="+mn-lt"/>
                <a:cs typeface="+mn-lt"/>
              </a:rPr>
              <a:t>.</a:t>
            </a:r>
          </a:p>
          <a:p>
            <a:pPr marL="0" indent="0">
              <a:buNone/>
            </a:pPr>
            <a:r>
              <a:rPr lang="ro-RO" sz="4400" dirty="0" err="1">
                <a:ea typeface="+mn-lt"/>
                <a:cs typeface="+mn-lt"/>
              </a:rPr>
              <a:t>Adherence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dirty="0" err="1">
                <a:ea typeface="+mn-lt"/>
                <a:cs typeface="+mn-lt"/>
              </a:rPr>
              <a:t>to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dirty="0" err="1">
                <a:ea typeface="+mn-lt"/>
                <a:cs typeface="+mn-lt"/>
              </a:rPr>
              <a:t>Standards</a:t>
            </a:r>
            <a:r>
              <a:rPr lang="ro-RO" sz="4400" dirty="0">
                <a:ea typeface="+mn-lt"/>
                <a:cs typeface="+mn-lt"/>
              </a:rPr>
              <a:t>: </a:t>
            </a:r>
            <a:r>
              <a:rPr lang="ro-RO" sz="4400" dirty="0" err="1">
                <a:ea typeface="+mn-lt"/>
                <a:cs typeface="+mn-lt"/>
              </a:rPr>
              <a:t>Teaches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dirty="0" err="1">
                <a:ea typeface="+mn-lt"/>
                <a:cs typeface="+mn-lt"/>
              </a:rPr>
              <a:t>the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dirty="0" err="1">
                <a:ea typeface="+mn-lt"/>
                <a:cs typeface="+mn-lt"/>
              </a:rPr>
              <a:t>importance</a:t>
            </a:r>
            <a:r>
              <a:rPr lang="ro-RO" sz="4400" dirty="0">
                <a:ea typeface="+mn-lt"/>
                <a:cs typeface="+mn-lt"/>
              </a:rPr>
              <a:t> of </a:t>
            </a:r>
            <a:r>
              <a:rPr lang="ro-RO" sz="4400" dirty="0" err="1">
                <a:ea typeface="+mn-lt"/>
                <a:cs typeface="+mn-lt"/>
              </a:rPr>
              <a:t>following</a:t>
            </a:r>
            <a:r>
              <a:rPr lang="ro-RO" sz="4400" dirty="0">
                <a:ea typeface="+mn-lt"/>
                <a:cs typeface="+mn-lt"/>
              </a:rPr>
              <a:t> academic </a:t>
            </a:r>
            <a:r>
              <a:rPr lang="ro-RO" sz="4400" dirty="0" err="1">
                <a:ea typeface="+mn-lt"/>
                <a:cs typeface="+mn-lt"/>
              </a:rPr>
              <a:t>standards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dirty="0" err="1">
                <a:ea typeface="+mn-lt"/>
                <a:cs typeface="+mn-lt"/>
              </a:rPr>
              <a:t>and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dirty="0" err="1">
                <a:ea typeface="+mn-lt"/>
                <a:cs typeface="+mn-lt"/>
              </a:rPr>
              <a:t>styles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dirty="0" err="1">
                <a:ea typeface="+mn-lt"/>
                <a:cs typeface="+mn-lt"/>
              </a:rPr>
              <a:t>which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dirty="0" err="1">
                <a:ea typeface="+mn-lt"/>
                <a:cs typeface="+mn-lt"/>
              </a:rPr>
              <a:t>is</a:t>
            </a:r>
            <a:r>
              <a:rPr lang="ro-RO" sz="4400" dirty="0">
                <a:ea typeface="+mn-lt"/>
                <a:cs typeface="+mn-lt"/>
              </a:rPr>
              <a:t> crucial for academic </a:t>
            </a:r>
            <a:r>
              <a:rPr lang="ro-RO" sz="4400" dirty="0" err="1">
                <a:ea typeface="+mn-lt"/>
                <a:cs typeface="+mn-lt"/>
              </a:rPr>
              <a:t>integrity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dirty="0" err="1">
                <a:ea typeface="+mn-lt"/>
                <a:cs typeface="+mn-lt"/>
              </a:rPr>
              <a:t>and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dirty="0" err="1">
                <a:ea typeface="+mn-lt"/>
                <a:cs typeface="+mn-lt"/>
              </a:rPr>
              <a:t>credibility</a:t>
            </a:r>
            <a:r>
              <a:rPr lang="ro-RO" sz="4400" dirty="0">
                <a:ea typeface="+mn-lt"/>
                <a:cs typeface="+mn-lt"/>
              </a:rPr>
              <a:t>.</a:t>
            </a:r>
          </a:p>
          <a:p>
            <a:pPr marL="0" indent="0">
              <a:buNone/>
            </a:pPr>
            <a:r>
              <a:rPr lang="ro-RO" sz="4400" err="1">
                <a:ea typeface="+mn-lt"/>
                <a:cs typeface="+mn-lt"/>
              </a:rPr>
              <a:t>Structure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err="1">
                <a:ea typeface="+mn-lt"/>
                <a:cs typeface="+mn-lt"/>
              </a:rPr>
              <a:t>and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err="1">
                <a:ea typeface="+mn-lt"/>
                <a:cs typeface="+mn-lt"/>
              </a:rPr>
              <a:t>Organization</a:t>
            </a:r>
            <a:r>
              <a:rPr lang="ro-RO" sz="4400" dirty="0">
                <a:ea typeface="+mn-lt"/>
                <a:cs typeface="+mn-lt"/>
              </a:rPr>
              <a:t>: </a:t>
            </a:r>
            <a:r>
              <a:rPr lang="ro-RO" sz="4400" err="1">
                <a:ea typeface="+mn-lt"/>
                <a:cs typeface="+mn-lt"/>
              </a:rPr>
              <a:t>Learning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err="1">
                <a:ea typeface="+mn-lt"/>
                <a:cs typeface="+mn-lt"/>
              </a:rPr>
              <a:t>how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err="1">
                <a:ea typeface="+mn-lt"/>
                <a:cs typeface="+mn-lt"/>
              </a:rPr>
              <a:t>to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err="1">
                <a:ea typeface="+mn-lt"/>
                <a:cs typeface="+mn-lt"/>
              </a:rPr>
              <a:t>organize</a:t>
            </a:r>
            <a:r>
              <a:rPr lang="ro-RO" sz="4400" dirty="0">
                <a:ea typeface="+mn-lt"/>
                <a:cs typeface="+mn-lt"/>
              </a:rPr>
              <a:t> an academic </a:t>
            </a:r>
            <a:r>
              <a:rPr lang="ro-RO" sz="4400" err="1">
                <a:ea typeface="+mn-lt"/>
                <a:cs typeface="+mn-lt"/>
              </a:rPr>
              <a:t>paper</a:t>
            </a:r>
            <a:r>
              <a:rPr lang="ro-RO" sz="4400" dirty="0">
                <a:ea typeface="+mn-lt"/>
                <a:cs typeface="+mn-lt"/>
              </a:rPr>
              <a:t>, </a:t>
            </a:r>
            <a:r>
              <a:rPr lang="ro-RO" sz="4400" err="1">
                <a:ea typeface="+mn-lt"/>
                <a:cs typeface="+mn-lt"/>
              </a:rPr>
              <a:t>including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err="1">
                <a:ea typeface="+mn-lt"/>
                <a:cs typeface="+mn-lt"/>
              </a:rPr>
              <a:t>the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err="1">
                <a:ea typeface="+mn-lt"/>
                <a:cs typeface="+mn-lt"/>
              </a:rPr>
              <a:t>use</a:t>
            </a:r>
            <a:r>
              <a:rPr lang="ro-RO" sz="4400" dirty="0">
                <a:ea typeface="+mn-lt"/>
                <a:cs typeface="+mn-lt"/>
              </a:rPr>
              <a:t> of </a:t>
            </a:r>
            <a:r>
              <a:rPr lang="ro-RO" sz="4400" err="1">
                <a:ea typeface="+mn-lt"/>
                <a:cs typeface="+mn-lt"/>
              </a:rPr>
              <a:t>introductions</a:t>
            </a:r>
            <a:r>
              <a:rPr lang="ro-RO" sz="4400" dirty="0">
                <a:ea typeface="+mn-lt"/>
                <a:cs typeface="+mn-lt"/>
              </a:rPr>
              <a:t>, </a:t>
            </a:r>
            <a:r>
              <a:rPr lang="ro-RO" sz="4400" err="1">
                <a:ea typeface="+mn-lt"/>
                <a:cs typeface="+mn-lt"/>
              </a:rPr>
              <a:t>thesis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err="1">
                <a:ea typeface="+mn-lt"/>
                <a:cs typeface="+mn-lt"/>
              </a:rPr>
              <a:t>statements</a:t>
            </a:r>
            <a:r>
              <a:rPr lang="ro-RO" sz="4400" dirty="0">
                <a:ea typeface="+mn-lt"/>
                <a:cs typeface="+mn-lt"/>
              </a:rPr>
              <a:t>, body </a:t>
            </a:r>
            <a:r>
              <a:rPr lang="ro-RO" sz="4400" err="1">
                <a:ea typeface="+mn-lt"/>
                <a:cs typeface="+mn-lt"/>
              </a:rPr>
              <a:t>paragraphs</a:t>
            </a:r>
            <a:r>
              <a:rPr lang="ro-RO" sz="4400" dirty="0">
                <a:ea typeface="+mn-lt"/>
                <a:cs typeface="+mn-lt"/>
              </a:rPr>
              <a:t>, </a:t>
            </a:r>
            <a:r>
              <a:rPr lang="ro-RO" sz="4400" err="1">
                <a:ea typeface="+mn-lt"/>
                <a:cs typeface="+mn-lt"/>
              </a:rPr>
              <a:t>and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err="1">
                <a:ea typeface="+mn-lt"/>
                <a:cs typeface="+mn-lt"/>
              </a:rPr>
              <a:t>conclusions</a:t>
            </a:r>
            <a:r>
              <a:rPr lang="ro-RO" sz="4400" dirty="0">
                <a:ea typeface="+mn-lt"/>
                <a:cs typeface="+mn-lt"/>
              </a:rPr>
              <a:t>.</a:t>
            </a:r>
          </a:p>
          <a:p>
            <a:pPr marL="0" indent="0">
              <a:buNone/>
            </a:pPr>
            <a:r>
              <a:rPr lang="ro-RO" sz="4400" err="1">
                <a:ea typeface="+mn-lt"/>
                <a:cs typeface="+mn-lt"/>
              </a:rPr>
              <a:t>Writing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err="1">
                <a:ea typeface="+mn-lt"/>
                <a:cs typeface="+mn-lt"/>
              </a:rPr>
              <a:t>Style</a:t>
            </a:r>
            <a:r>
              <a:rPr lang="ro-RO" sz="4400" dirty="0">
                <a:ea typeface="+mn-lt"/>
                <a:cs typeface="+mn-lt"/>
              </a:rPr>
              <a:t>: </a:t>
            </a:r>
            <a:r>
              <a:rPr lang="ro-RO" sz="4400" err="1">
                <a:ea typeface="+mn-lt"/>
                <a:cs typeface="+mn-lt"/>
              </a:rPr>
              <a:t>Developing</a:t>
            </a:r>
            <a:r>
              <a:rPr lang="ro-RO" sz="4400" dirty="0">
                <a:ea typeface="+mn-lt"/>
                <a:cs typeface="+mn-lt"/>
              </a:rPr>
              <a:t> a formal </a:t>
            </a:r>
            <a:r>
              <a:rPr lang="ro-RO" sz="4400" err="1">
                <a:ea typeface="+mn-lt"/>
                <a:cs typeface="+mn-lt"/>
              </a:rPr>
              <a:t>objective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err="1">
                <a:ea typeface="+mn-lt"/>
                <a:cs typeface="+mn-lt"/>
              </a:rPr>
              <a:t>and</a:t>
            </a:r>
            <a:r>
              <a:rPr lang="ro-RO" sz="4400" dirty="0">
                <a:ea typeface="+mn-lt"/>
                <a:cs typeface="+mn-lt"/>
              </a:rPr>
              <a:t> precise </a:t>
            </a:r>
            <a:r>
              <a:rPr lang="ro-RO" sz="4400" err="1">
                <a:ea typeface="+mn-lt"/>
                <a:cs typeface="+mn-lt"/>
              </a:rPr>
              <a:t>writing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err="1">
                <a:ea typeface="+mn-lt"/>
                <a:cs typeface="+mn-lt"/>
              </a:rPr>
              <a:t>style</a:t>
            </a:r>
            <a:r>
              <a:rPr lang="ro-RO" sz="4400" dirty="0">
                <a:ea typeface="+mn-lt"/>
                <a:cs typeface="+mn-lt"/>
              </a:rPr>
              <a:t>, </a:t>
            </a:r>
            <a:r>
              <a:rPr lang="ro-RO" sz="4400" err="1">
                <a:ea typeface="+mn-lt"/>
                <a:cs typeface="+mn-lt"/>
              </a:rPr>
              <a:t>avoiding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err="1">
                <a:ea typeface="+mn-lt"/>
                <a:cs typeface="+mn-lt"/>
              </a:rPr>
              <a:t>colloquialisms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err="1">
                <a:ea typeface="+mn-lt"/>
                <a:cs typeface="+mn-lt"/>
              </a:rPr>
              <a:t>and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err="1">
                <a:ea typeface="+mn-lt"/>
                <a:cs typeface="+mn-lt"/>
              </a:rPr>
              <a:t>bias</a:t>
            </a:r>
            <a:r>
              <a:rPr lang="ro-RO" sz="4400" dirty="0">
                <a:ea typeface="+mn-lt"/>
                <a:cs typeface="+mn-lt"/>
              </a:rPr>
              <a:t>.</a:t>
            </a:r>
          </a:p>
          <a:p>
            <a:pPr marL="0" indent="0">
              <a:buNone/>
            </a:pPr>
            <a:r>
              <a:rPr lang="ro-RO" sz="4400" err="1">
                <a:ea typeface="+mn-lt"/>
                <a:cs typeface="+mn-lt"/>
              </a:rPr>
              <a:t>Referencing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err="1">
                <a:ea typeface="+mn-lt"/>
                <a:cs typeface="+mn-lt"/>
              </a:rPr>
              <a:t>and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err="1">
                <a:ea typeface="+mn-lt"/>
                <a:cs typeface="+mn-lt"/>
              </a:rPr>
              <a:t>Citation</a:t>
            </a:r>
            <a:r>
              <a:rPr lang="ro-RO" sz="4400" dirty="0">
                <a:ea typeface="+mn-lt"/>
                <a:cs typeface="+mn-lt"/>
              </a:rPr>
              <a:t>: </a:t>
            </a:r>
            <a:r>
              <a:rPr lang="ro-RO" sz="4400" err="1">
                <a:ea typeface="+mn-lt"/>
                <a:cs typeface="+mn-lt"/>
              </a:rPr>
              <a:t>Understanding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err="1">
                <a:ea typeface="+mn-lt"/>
                <a:cs typeface="+mn-lt"/>
              </a:rPr>
              <a:t>the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err="1">
                <a:ea typeface="+mn-lt"/>
                <a:cs typeface="+mn-lt"/>
              </a:rPr>
              <a:t>importance</a:t>
            </a:r>
            <a:r>
              <a:rPr lang="ro-RO" sz="4400" dirty="0">
                <a:ea typeface="+mn-lt"/>
                <a:cs typeface="+mn-lt"/>
              </a:rPr>
              <a:t> of </a:t>
            </a:r>
            <a:r>
              <a:rPr lang="ro-RO" sz="4400" err="1">
                <a:ea typeface="+mn-lt"/>
                <a:cs typeface="+mn-lt"/>
              </a:rPr>
              <a:t>citing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err="1">
                <a:ea typeface="+mn-lt"/>
                <a:cs typeface="+mn-lt"/>
              </a:rPr>
              <a:t>sources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err="1">
                <a:ea typeface="+mn-lt"/>
                <a:cs typeface="+mn-lt"/>
              </a:rPr>
              <a:t>correctly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err="1">
                <a:ea typeface="+mn-lt"/>
                <a:cs typeface="+mn-lt"/>
              </a:rPr>
              <a:t>to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err="1">
                <a:ea typeface="+mn-lt"/>
                <a:cs typeface="+mn-lt"/>
              </a:rPr>
              <a:t>avoid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err="1">
                <a:ea typeface="+mn-lt"/>
                <a:cs typeface="+mn-lt"/>
              </a:rPr>
              <a:t>plagiarism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err="1">
                <a:ea typeface="+mn-lt"/>
                <a:cs typeface="+mn-lt"/>
              </a:rPr>
              <a:t>and</a:t>
            </a:r>
            <a:r>
              <a:rPr lang="ro-RO" sz="4400" dirty="0">
                <a:ea typeface="+mn-lt"/>
                <a:cs typeface="+mn-lt"/>
              </a:rPr>
              <a:t> </a:t>
            </a:r>
            <a:r>
              <a:rPr lang="ro-RO" sz="4400" err="1">
                <a:ea typeface="+mn-lt"/>
                <a:cs typeface="+mn-lt"/>
              </a:rPr>
              <a:t>uphold</a:t>
            </a:r>
            <a:r>
              <a:rPr lang="ro-RO" sz="4400" dirty="0">
                <a:ea typeface="+mn-lt"/>
                <a:cs typeface="+mn-lt"/>
              </a:rPr>
              <a:t> academic </a:t>
            </a:r>
            <a:r>
              <a:rPr lang="ro-RO" sz="4400" err="1">
                <a:ea typeface="+mn-lt"/>
                <a:cs typeface="+mn-lt"/>
              </a:rPr>
              <a:t>integrity</a:t>
            </a:r>
            <a:r>
              <a:rPr lang="ro-RO" sz="4400" dirty="0">
                <a:ea typeface="+mn-lt"/>
                <a:cs typeface="+mn-lt"/>
              </a:rPr>
              <a:t>.</a:t>
            </a:r>
          </a:p>
          <a:p>
            <a:pPr marL="0" indent="0">
              <a:buNone/>
            </a:pPr>
            <a:endParaRPr lang="ro-RO" sz="4400" dirty="0"/>
          </a:p>
        </p:txBody>
      </p:sp>
    </p:spTree>
    <p:extLst>
      <p:ext uri="{BB962C8B-B14F-4D97-AF65-F5344CB8AC3E}">
        <p14:creationId xmlns:p14="http://schemas.microsoft.com/office/powerpoint/2010/main" val="7514312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F11FDEC6-20F4-7600-F83F-5FA37F12B4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dirty="0"/>
              <a:t>2.Research </a:t>
            </a:r>
            <a:r>
              <a:rPr lang="ro-RO" dirty="0" err="1"/>
              <a:t>Skills</a:t>
            </a:r>
            <a:r>
              <a:rPr lang="ro-RO" dirty="0"/>
              <a:t> 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8139FFF6-05B3-9EF1-DBF8-2B2EBE4828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ro-RO" sz="4000" err="1">
                <a:latin typeface="Calibri"/>
                <a:ea typeface="+mn-lt"/>
                <a:cs typeface="+mn-lt"/>
              </a:rPr>
              <a:t>Research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skills</a:t>
            </a:r>
            <a:r>
              <a:rPr lang="ro-RO" sz="4000" dirty="0">
                <a:latin typeface="Calibri"/>
                <a:ea typeface="+mn-lt"/>
                <a:cs typeface="+mn-lt"/>
              </a:rPr>
              <a:t> are </a:t>
            </a:r>
            <a:r>
              <a:rPr lang="ro-RO" sz="4000" err="1">
                <a:latin typeface="Calibri"/>
                <a:ea typeface="+mn-lt"/>
                <a:cs typeface="+mn-lt"/>
              </a:rPr>
              <a:t>essential</a:t>
            </a:r>
            <a:r>
              <a:rPr lang="ro-RO" sz="4000" dirty="0">
                <a:latin typeface="Calibri"/>
                <a:ea typeface="+mn-lt"/>
                <a:cs typeface="+mn-lt"/>
              </a:rPr>
              <a:t> for </a:t>
            </a:r>
            <a:r>
              <a:rPr lang="ro-RO" sz="4000" err="1">
                <a:latin typeface="Calibri"/>
                <a:ea typeface="+mn-lt"/>
                <a:cs typeface="+mn-lt"/>
              </a:rPr>
              <a:t>the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acquisition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and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analysis</a:t>
            </a:r>
            <a:r>
              <a:rPr lang="ro-RO" sz="4000" dirty="0">
                <a:latin typeface="Calibri"/>
                <a:ea typeface="+mn-lt"/>
                <a:cs typeface="+mn-lt"/>
              </a:rPr>
              <a:t> of </a:t>
            </a:r>
            <a:r>
              <a:rPr lang="ro-RO" sz="4000" err="1">
                <a:latin typeface="Calibri"/>
                <a:ea typeface="+mn-lt"/>
                <a:cs typeface="+mn-lt"/>
              </a:rPr>
              <a:t>information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to</a:t>
            </a:r>
            <a:r>
              <a:rPr lang="ro-RO" sz="4000" dirty="0">
                <a:latin typeface="Calibri"/>
                <a:ea typeface="+mn-lt"/>
                <a:cs typeface="+mn-lt"/>
              </a:rPr>
              <a:t> create </a:t>
            </a:r>
            <a:r>
              <a:rPr lang="ro-RO" sz="4000" err="1">
                <a:latin typeface="Calibri"/>
                <a:ea typeface="+mn-lt"/>
                <a:cs typeface="+mn-lt"/>
              </a:rPr>
              <a:t>new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knowledge</a:t>
            </a:r>
            <a:r>
              <a:rPr lang="ro-RO" sz="4000" dirty="0">
                <a:latin typeface="Calibri"/>
                <a:ea typeface="+mn-lt"/>
                <a:cs typeface="+mn-lt"/>
              </a:rPr>
              <a:t> or </a:t>
            </a:r>
            <a:r>
              <a:rPr lang="ro-RO" sz="4000" err="1">
                <a:latin typeface="Calibri"/>
                <a:ea typeface="+mn-lt"/>
                <a:cs typeface="+mn-lt"/>
              </a:rPr>
              <a:t>insights</a:t>
            </a:r>
            <a:r>
              <a:rPr lang="ro-RO" sz="4000" dirty="0">
                <a:latin typeface="Calibri"/>
                <a:ea typeface="+mn-lt"/>
                <a:cs typeface="+mn-lt"/>
              </a:rPr>
              <a:t>. </a:t>
            </a:r>
            <a:r>
              <a:rPr lang="ro-RO" sz="4000" err="1">
                <a:latin typeface="Calibri"/>
                <a:ea typeface="+mn-lt"/>
                <a:cs typeface="+mn-lt"/>
              </a:rPr>
              <a:t>This</a:t>
            </a:r>
            <a:r>
              <a:rPr lang="ro-RO" sz="4000" dirty="0">
                <a:latin typeface="Calibri"/>
                <a:ea typeface="+mn-lt"/>
                <a:cs typeface="+mn-lt"/>
              </a:rPr>
              <a:t> module </a:t>
            </a:r>
            <a:r>
              <a:rPr lang="ro-RO" sz="4000" err="1">
                <a:latin typeface="Calibri"/>
                <a:ea typeface="+mn-lt"/>
                <a:cs typeface="+mn-lt"/>
              </a:rPr>
              <a:t>covers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the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methodologies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and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strategies</a:t>
            </a:r>
            <a:r>
              <a:rPr lang="ro-RO" sz="4000" dirty="0">
                <a:latin typeface="Calibri"/>
                <a:ea typeface="+mn-lt"/>
                <a:cs typeface="+mn-lt"/>
              </a:rPr>
              <a:t> for </a:t>
            </a:r>
            <a:r>
              <a:rPr lang="ro-RO" sz="4000" err="1">
                <a:latin typeface="Calibri"/>
                <a:ea typeface="+mn-lt"/>
                <a:cs typeface="+mn-lt"/>
              </a:rPr>
              <a:t>conducting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effective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research</a:t>
            </a:r>
            <a:r>
              <a:rPr lang="ro-RO" sz="4000" dirty="0">
                <a:latin typeface="Calibri"/>
                <a:ea typeface="+mn-lt"/>
                <a:cs typeface="+mn-lt"/>
              </a:rPr>
              <a:t>, </a:t>
            </a:r>
            <a:r>
              <a:rPr lang="ro-RO" sz="4000" err="1">
                <a:latin typeface="Calibri"/>
                <a:ea typeface="+mn-lt"/>
                <a:cs typeface="+mn-lt"/>
              </a:rPr>
              <a:t>including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the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formulation</a:t>
            </a:r>
            <a:r>
              <a:rPr lang="ro-RO" sz="4000" dirty="0">
                <a:latin typeface="Calibri"/>
                <a:ea typeface="+mn-lt"/>
                <a:cs typeface="+mn-lt"/>
              </a:rPr>
              <a:t> of </a:t>
            </a:r>
            <a:r>
              <a:rPr lang="ro-RO" sz="4000" err="1">
                <a:latin typeface="Calibri"/>
                <a:ea typeface="+mn-lt"/>
                <a:cs typeface="+mn-lt"/>
              </a:rPr>
              <a:t>research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questions</a:t>
            </a:r>
            <a:r>
              <a:rPr lang="ro-RO" sz="4000" dirty="0">
                <a:latin typeface="Calibri"/>
                <a:ea typeface="+mn-lt"/>
                <a:cs typeface="+mn-lt"/>
              </a:rPr>
              <a:t>, </a:t>
            </a:r>
            <a:r>
              <a:rPr lang="ro-RO" sz="4000" err="1">
                <a:latin typeface="Calibri"/>
                <a:ea typeface="+mn-lt"/>
                <a:cs typeface="+mn-lt"/>
              </a:rPr>
              <a:t>literature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review</a:t>
            </a:r>
            <a:r>
              <a:rPr lang="ro-RO" sz="4000" dirty="0">
                <a:latin typeface="Calibri"/>
                <a:ea typeface="+mn-lt"/>
                <a:cs typeface="+mn-lt"/>
              </a:rPr>
              <a:t>, data </a:t>
            </a:r>
            <a:r>
              <a:rPr lang="ro-RO" sz="4000" err="1">
                <a:latin typeface="Calibri"/>
                <a:ea typeface="+mn-lt"/>
                <a:cs typeface="+mn-lt"/>
              </a:rPr>
              <a:t>collection</a:t>
            </a:r>
            <a:r>
              <a:rPr lang="ro-RO" sz="4000" dirty="0">
                <a:latin typeface="Calibri"/>
                <a:ea typeface="+mn-lt"/>
                <a:cs typeface="+mn-lt"/>
              </a:rPr>
              <a:t>, </a:t>
            </a:r>
            <a:r>
              <a:rPr lang="ro-RO" sz="4000" err="1">
                <a:latin typeface="Calibri"/>
                <a:ea typeface="+mn-lt"/>
                <a:cs typeface="+mn-lt"/>
              </a:rPr>
              <a:t>and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analysis</a:t>
            </a:r>
            <a:r>
              <a:rPr lang="ro-RO" sz="4000" dirty="0">
                <a:latin typeface="Calibri"/>
                <a:ea typeface="+mn-lt"/>
                <a:cs typeface="+mn-lt"/>
              </a:rPr>
              <a:t>.</a:t>
            </a:r>
          </a:p>
          <a:p>
            <a:r>
              <a:rPr lang="ro-RO" sz="4000" dirty="0">
                <a:latin typeface="Calibri"/>
                <a:ea typeface="+mn-lt"/>
                <a:cs typeface="+mn-lt"/>
              </a:rPr>
              <a:t>Information </a:t>
            </a:r>
            <a:r>
              <a:rPr lang="ro-RO" sz="4000" err="1">
                <a:latin typeface="Calibri"/>
                <a:ea typeface="+mn-lt"/>
                <a:cs typeface="+mn-lt"/>
              </a:rPr>
              <a:t>Literacy</a:t>
            </a:r>
            <a:r>
              <a:rPr lang="ro-RO" sz="4000" dirty="0">
                <a:latin typeface="Calibri"/>
                <a:ea typeface="+mn-lt"/>
                <a:cs typeface="+mn-lt"/>
              </a:rPr>
              <a:t>: </a:t>
            </a:r>
            <a:r>
              <a:rPr lang="ro-RO" sz="4000" err="1">
                <a:latin typeface="Calibri"/>
                <a:ea typeface="+mn-lt"/>
                <a:cs typeface="+mn-lt"/>
              </a:rPr>
              <a:t>Enhances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the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ability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to</a:t>
            </a:r>
            <a:r>
              <a:rPr lang="ro-RO" sz="4000" dirty="0">
                <a:latin typeface="Calibri"/>
                <a:ea typeface="+mn-lt"/>
                <a:cs typeface="+mn-lt"/>
              </a:rPr>
              <a:t> locate, evaluate, </a:t>
            </a:r>
            <a:r>
              <a:rPr lang="ro-RO" sz="4000" err="1">
                <a:latin typeface="Calibri"/>
                <a:ea typeface="+mn-lt"/>
                <a:cs typeface="+mn-lt"/>
              </a:rPr>
              <a:t>and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use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information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effectively</a:t>
            </a:r>
            <a:r>
              <a:rPr lang="ro-RO" sz="4000" dirty="0">
                <a:latin typeface="Calibri"/>
                <a:ea typeface="+mn-lt"/>
                <a:cs typeface="+mn-lt"/>
              </a:rPr>
              <a:t>.</a:t>
            </a:r>
          </a:p>
          <a:p>
            <a:r>
              <a:rPr lang="ro-RO" sz="4000" err="1">
                <a:latin typeface="Calibri"/>
                <a:ea typeface="+mn-lt"/>
                <a:cs typeface="+mn-lt"/>
              </a:rPr>
              <a:t>Methodological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Understanding</a:t>
            </a:r>
            <a:r>
              <a:rPr lang="ro-RO" sz="4000" dirty="0">
                <a:latin typeface="Calibri"/>
                <a:ea typeface="+mn-lt"/>
                <a:cs typeface="+mn-lt"/>
              </a:rPr>
              <a:t>: </a:t>
            </a:r>
            <a:r>
              <a:rPr lang="ro-RO" sz="4000" err="1">
                <a:latin typeface="Calibri"/>
                <a:ea typeface="+mn-lt"/>
                <a:cs typeface="+mn-lt"/>
              </a:rPr>
              <a:t>Provides</a:t>
            </a:r>
            <a:r>
              <a:rPr lang="ro-RO" sz="4000" dirty="0">
                <a:latin typeface="Calibri"/>
                <a:ea typeface="+mn-lt"/>
                <a:cs typeface="+mn-lt"/>
              </a:rPr>
              <a:t> a </a:t>
            </a:r>
            <a:r>
              <a:rPr lang="ro-RO" sz="4000" err="1">
                <a:latin typeface="Calibri"/>
                <a:ea typeface="+mn-lt"/>
                <a:cs typeface="+mn-lt"/>
              </a:rPr>
              <a:t>foundation</a:t>
            </a:r>
            <a:r>
              <a:rPr lang="ro-RO" sz="4000" dirty="0">
                <a:latin typeface="Calibri"/>
                <a:ea typeface="+mn-lt"/>
                <a:cs typeface="+mn-lt"/>
              </a:rPr>
              <a:t> in </a:t>
            </a:r>
            <a:r>
              <a:rPr lang="ro-RO" sz="4000" err="1">
                <a:latin typeface="Calibri"/>
                <a:ea typeface="+mn-lt"/>
                <a:cs typeface="+mn-lt"/>
              </a:rPr>
              <a:t>understanding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various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research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methodologies</a:t>
            </a:r>
            <a:r>
              <a:rPr lang="ro-RO" sz="4000" dirty="0">
                <a:latin typeface="Calibri"/>
                <a:ea typeface="+mn-lt"/>
                <a:cs typeface="+mn-lt"/>
              </a:rPr>
              <a:t>, </a:t>
            </a:r>
            <a:r>
              <a:rPr lang="ro-RO" sz="4000" err="1">
                <a:latin typeface="Calibri"/>
                <a:ea typeface="+mn-lt"/>
                <a:cs typeface="+mn-lt"/>
              </a:rPr>
              <a:t>enabling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the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selection</a:t>
            </a:r>
            <a:r>
              <a:rPr lang="ro-RO" sz="4000" dirty="0">
                <a:latin typeface="Calibri"/>
                <a:ea typeface="+mn-lt"/>
                <a:cs typeface="+mn-lt"/>
              </a:rPr>
              <a:t> of </a:t>
            </a:r>
            <a:r>
              <a:rPr lang="ro-RO" sz="4000" err="1">
                <a:latin typeface="Calibri"/>
                <a:ea typeface="+mn-lt"/>
                <a:cs typeface="+mn-lt"/>
              </a:rPr>
              <a:t>appropriate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methods</a:t>
            </a:r>
            <a:r>
              <a:rPr lang="ro-RO" sz="4000" dirty="0">
                <a:latin typeface="Calibri"/>
                <a:ea typeface="+mn-lt"/>
                <a:cs typeface="+mn-lt"/>
              </a:rPr>
              <a:t> for </a:t>
            </a:r>
            <a:r>
              <a:rPr lang="ro-RO" sz="4000" err="1">
                <a:latin typeface="Calibri"/>
                <a:ea typeface="+mn-lt"/>
                <a:cs typeface="+mn-lt"/>
              </a:rPr>
              <a:t>different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types</a:t>
            </a:r>
            <a:r>
              <a:rPr lang="ro-RO" sz="4000" dirty="0">
                <a:latin typeface="Calibri"/>
                <a:ea typeface="+mn-lt"/>
                <a:cs typeface="+mn-lt"/>
              </a:rPr>
              <a:t> of </a:t>
            </a:r>
            <a:r>
              <a:rPr lang="ro-RO" sz="4000" err="1">
                <a:latin typeface="Calibri"/>
                <a:ea typeface="+mn-lt"/>
                <a:cs typeface="+mn-lt"/>
              </a:rPr>
              <a:t>research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questions</a:t>
            </a:r>
            <a:r>
              <a:rPr lang="ro-RO" sz="4000" dirty="0">
                <a:latin typeface="Calibri"/>
                <a:ea typeface="+mn-lt"/>
                <a:cs typeface="+mn-lt"/>
              </a:rPr>
              <a:t>.</a:t>
            </a:r>
          </a:p>
          <a:p>
            <a:r>
              <a:rPr lang="ro-RO" sz="4000" err="1">
                <a:latin typeface="Calibri"/>
                <a:ea typeface="+mn-lt"/>
                <a:cs typeface="+mn-lt"/>
              </a:rPr>
              <a:t>Critical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Evaluation</a:t>
            </a:r>
            <a:r>
              <a:rPr lang="ro-RO" sz="4000" dirty="0">
                <a:latin typeface="Calibri"/>
                <a:ea typeface="+mn-lt"/>
                <a:cs typeface="+mn-lt"/>
              </a:rPr>
              <a:t>: </a:t>
            </a:r>
            <a:r>
              <a:rPr lang="ro-RO" sz="4000" err="1">
                <a:latin typeface="Calibri"/>
                <a:ea typeface="+mn-lt"/>
                <a:cs typeface="+mn-lt"/>
              </a:rPr>
              <a:t>Develops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the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skill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to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critically</a:t>
            </a:r>
            <a:r>
              <a:rPr lang="ro-RO" sz="4000" dirty="0">
                <a:latin typeface="Calibri"/>
                <a:ea typeface="+mn-lt"/>
                <a:cs typeface="+mn-lt"/>
              </a:rPr>
              <a:t> evaluate </a:t>
            </a:r>
            <a:r>
              <a:rPr lang="ro-RO" sz="4000" err="1">
                <a:latin typeface="Calibri"/>
                <a:ea typeface="+mn-lt"/>
                <a:cs typeface="+mn-lt"/>
              </a:rPr>
              <a:t>sources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and</a:t>
            </a:r>
            <a:r>
              <a:rPr lang="ro-RO" sz="4000" dirty="0">
                <a:latin typeface="Calibri"/>
                <a:ea typeface="+mn-lt"/>
                <a:cs typeface="+mn-lt"/>
              </a:rPr>
              <a:t> data, </a:t>
            </a:r>
            <a:r>
              <a:rPr lang="ro-RO" sz="4000" err="1">
                <a:latin typeface="Calibri"/>
                <a:ea typeface="+mn-lt"/>
                <a:cs typeface="+mn-lt"/>
              </a:rPr>
              <a:t>distinguishing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between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reliable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and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unreliable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information</a:t>
            </a:r>
            <a:r>
              <a:rPr lang="ro-RO" sz="4000" dirty="0">
                <a:latin typeface="Calibri"/>
                <a:ea typeface="+mn-lt"/>
                <a:cs typeface="+mn-lt"/>
              </a:rPr>
              <a:t>.</a:t>
            </a:r>
            <a:endParaRPr lang="ro-RO" sz="4000">
              <a:latin typeface="Calibri"/>
              <a:ea typeface="Calibri"/>
              <a:cs typeface="Calibri"/>
            </a:endParaRPr>
          </a:p>
          <a:p>
            <a:r>
              <a:rPr lang="ro-RO" sz="4000" err="1">
                <a:latin typeface="Calibri"/>
                <a:ea typeface="+mn-lt"/>
                <a:cs typeface="+mn-lt"/>
              </a:rPr>
              <a:t>Formulating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Research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Question</a:t>
            </a:r>
            <a:r>
              <a:rPr lang="ro-RO" sz="4000" dirty="0">
                <a:latin typeface="Calibri"/>
                <a:ea typeface="+mn-lt"/>
                <a:cs typeface="+mn-lt"/>
              </a:rPr>
              <a:t>: </a:t>
            </a:r>
            <a:r>
              <a:rPr lang="ro-RO" sz="4000" err="1">
                <a:latin typeface="Calibri"/>
                <a:ea typeface="+mn-lt"/>
                <a:cs typeface="+mn-lt"/>
              </a:rPr>
              <a:t>Learning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how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to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develop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clear</a:t>
            </a:r>
            <a:r>
              <a:rPr lang="ro-RO" sz="4000" dirty="0">
                <a:latin typeface="Calibri"/>
                <a:ea typeface="+mn-lt"/>
                <a:cs typeface="+mn-lt"/>
              </a:rPr>
              <a:t>, </a:t>
            </a:r>
            <a:r>
              <a:rPr lang="ro-RO" sz="4000" err="1">
                <a:latin typeface="Calibri"/>
                <a:ea typeface="+mn-lt"/>
                <a:cs typeface="+mn-lt"/>
              </a:rPr>
              <a:t>focused</a:t>
            </a:r>
            <a:r>
              <a:rPr lang="ro-RO" sz="4000" dirty="0">
                <a:latin typeface="Calibri"/>
                <a:ea typeface="+mn-lt"/>
                <a:cs typeface="+mn-lt"/>
              </a:rPr>
              <a:t>, </a:t>
            </a:r>
            <a:r>
              <a:rPr lang="ro-RO" sz="4000" err="1">
                <a:latin typeface="Calibri"/>
                <a:ea typeface="+mn-lt"/>
                <a:cs typeface="+mn-lt"/>
              </a:rPr>
              <a:t>and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researchable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questions</a:t>
            </a:r>
            <a:r>
              <a:rPr lang="ro-RO" sz="4000" dirty="0">
                <a:latin typeface="Calibri"/>
                <a:ea typeface="+mn-lt"/>
                <a:cs typeface="+mn-lt"/>
              </a:rPr>
              <a:t>. </a:t>
            </a:r>
          </a:p>
          <a:p>
            <a:r>
              <a:rPr lang="ro-RO" sz="4000" err="1">
                <a:latin typeface="Calibri"/>
                <a:ea typeface="+mn-lt"/>
                <a:cs typeface="+mn-lt"/>
              </a:rPr>
              <a:t>Literature</a:t>
            </a:r>
            <a:r>
              <a:rPr lang="ro-RO" sz="4000" dirty="0">
                <a:latin typeface="Calibri"/>
                <a:ea typeface="+mn-lt"/>
                <a:cs typeface="+mn-lt"/>
              </a:rPr>
              <a:t> Review: </a:t>
            </a:r>
            <a:r>
              <a:rPr lang="ro-RO" sz="4000" err="1">
                <a:latin typeface="Calibri"/>
                <a:ea typeface="+mn-lt"/>
                <a:cs typeface="+mn-lt"/>
              </a:rPr>
              <a:t>Understanding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how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to</a:t>
            </a:r>
            <a:r>
              <a:rPr lang="ro-RO" sz="4000" dirty="0">
                <a:latin typeface="Calibri"/>
                <a:ea typeface="+mn-lt"/>
                <a:cs typeface="+mn-lt"/>
              </a:rPr>
              <a:t> conduct a </a:t>
            </a:r>
            <a:r>
              <a:rPr lang="ro-RO" sz="4000" err="1">
                <a:latin typeface="Calibri"/>
                <a:ea typeface="+mn-lt"/>
                <a:cs typeface="+mn-lt"/>
              </a:rPr>
              <a:t>thorough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literature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review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to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frame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research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questions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within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the</a:t>
            </a:r>
            <a:r>
              <a:rPr lang="ro-RO" sz="4000" dirty="0">
                <a:latin typeface="Calibri"/>
                <a:ea typeface="+mn-lt"/>
                <a:cs typeface="+mn-lt"/>
              </a:rPr>
              <a:t> context of </a:t>
            </a:r>
            <a:r>
              <a:rPr lang="ro-RO" sz="4000" err="1">
                <a:latin typeface="Calibri"/>
                <a:ea typeface="+mn-lt"/>
                <a:cs typeface="+mn-lt"/>
              </a:rPr>
              <a:t>existing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knowledge</a:t>
            </a:r>
            <a:r>
              <a:rPr lang="ro-RO" sz="4000" dirty="0">
                <a:latin typeface="Calibri"/>
                <a:ea typeface="+mn-lt"/>
                <a:cs typeface="+mn-lt"/>
              </a:rPr>
              <a:t>.</a:t>
            </a:r>
          </a:p>
          <a:p>
            <a:r>
              <a:rPr lang="ro-RO" sz="4000" dirty="0">
                <a:latin typeface="Calibri"/>
                <a:ea typeface="+mn-lt"/>
                <a:cs typeface="+mn-lt"/>
              </a:rPr>
              <a:t>Data </a:t>
            </a:r>
            <a:r>
              <a:rPr lang="ro-RO" sz="4000" err="1">
                <a:latin typeface="Calibri"/>
                <a:ea typeface="+mn-lt"/>
                <a:cs typeface="+mn-lt"/>
              </a:rPr>
              <a:t>Analysis</a:t>
            </a:r>
            <a:r>
              <a:rPr lang="ro-RO" sz="4000" dirty="0">
                <a:latin typeface="Calibri"/>
                <a:ea typeface="+mn-lt"/>
                <a:cs typeface="+mn-lt"/>
              </a:rPr>
              <a:t>: </a:t>
            </a:r>
            <a:r>
              <a:rPr lang="ro-RO" sz="4000" err="1">
                <a:latin typeface="Calibri"/>
                <a:ea typeface="+mn-lt"/>
                <a:cs typeface="+mn-lt"/>
              </a:rPr>
              <a:t>Acquiring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the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skills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to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analyze</a:t>
            </a:r>
            <a:r>
              <a:rPr lang="ro-RO" sz="4000" dirty="0">
                <a:latin typeface="Calibri"/>
                <a:ea typeface="+mn-lt"/>
                <a:cs typeface="+mn-lt"/>
              </a:rPr>
              <a:t> data </a:t>
            </a:r>
            <a:r>
              <a:rPr lang="ro-RO" sz="4000" err="1">
                <a:latin typeface="Calibri"/>
                <a:ea typeface="+mn-lt"/>
                <a:cs typeface="+mn-lt"/>
              </a:rPr>
              <a:t>using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appropriate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methodologies</a:t>
            </a:r>
            <a:r>
              <a:rPr lang="ro-RO" sz="4000" dirty="0">
                <a:latin typeface="Calibri"/>
                <a:ea typeface="+mn-lt"/>
                <a:cs typeface="+mn-lt"/>
              </a:rPr>
              <a:t>, </a:t>
            </a:r>
            <a:r>
              <a:rPr lang="ro-RO" sz="4000" err="1">
                <a:latin typeface="Calibri"/>
                <a:ea typeface="+mn-lt"/>
                <a:cs typeface="+mn-lt"/>
              </a:rPr>
              <a:t>whether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qualitative</a:t>
            </a:r>
            <a:r>
              <a:rPr lang="ro-RO" sz="4000" dirty="0">
                <a:latin typeface="Calibri"/>
                <a:ea typeface="+mn-lt"/>
                <a:cs typeface="+mn-lt"/>
              </a:rPr>
              <a:t>, </a:t>
            </a:r>
            <a:r>
              <a:rPr lang="ro-RO" sz="4000" err="1">
                <a:latin typeface="Calibri"/>
                <a:ea typeface="+mn-lt"/>
                <a:cs typeface="+mn-lt"/>
              </a:rPr>
              <a:t>quantitative</a:t>
            </a:r>
            <a:r>
              <a:rPr lang="ro-RO" sz="4000" dirty="0">
                <a:latin typeface="Calibri"/>
                <a:ea typeface="+mn-lt"/>
                <a:cs typeface="+mn-lt"/>
              </a:rPr>
              <a:t>, or </a:t>
            </a:r>
            <a:r>
              <a:rPr lang="ro-RO" sz="4000" err="1">
                <a:latin typeface="Calibri"/>
                <a:ea typeface="+mn-lt"/>
                <a:cs typeface="+mn-lt"/>
              </a:rPr>
              <a:t>mixed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methods</a:t>
            </a:r>
            <a:r>
              <a:rPr lang="ro-RO" sz="4000" dirty="0">
                <a:latin typeface="Calibri"/>
                <a:ea typeface="+mn-lt"/>
                <a:cs typeface="+mn-lt"/>
              </a:rPr>
              <a:t>.</a:t>
            </a:r>
          </a:p>
          <a:p>
            <a:endParaRPr lang="ro-RO" sz="3600" dirty="0">
              <a:latin typeface="Aptos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424767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2130214F-A907-2646-0F48-56D80332DF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dirty="0"/>
              <a:t>3.Note-Taking </a:t>
            </a:r>
            <a:r>
              <a:rPr lang="ro-RO" dirty="0" err="1"/>
              <a:t>Skills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15AC44D6-77D8-109C-FFD6-3F0763C068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ro-RO" sz="4000" dirty="0">
                <a:latin typeface="Calibri"/>
                <a:ea typeface="+mn-lt"/>
                <a:cs typeface="+mn-lt"/>
              </a:rPr>
              <a:t>Note-</a:t>
            </a:r>
            <a:r>
              <a:rPr lang="ro-RO" sz="4000" err="1">
                <a:latin typeface="Calibri"/>
                <a:ea typeface="+mn-lt"/>
                <a:cs typeface="+mn-lt"/>
              </a:rPr>
              <a:t>taking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is</a:t>
            </a:r>
            <a:r>
              <a:rPr lang="ro-RO" sz="4000" dirty="0">
                <a:latin typeface="Calibri"/>
                <a:ea typeface="+mn-lt"/>
                <a:cs typeface="+mn-lt"/>
              </a:rPr>
              <a:t> a fundamental </a:t>
            </a:r>
            <a:r>
              <a:rPr lang="ro-RO" sz="4000" err="1">
                <a:latin typeface="Calibri"/>
                <a:ea typeface="+mn-lt"/>
                <a:cs typeface="+mn-lt"/>
              </a:rPr>
              <a:t>skill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that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facilitates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the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effective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recording</a:t>
            </a:r>
            <a:r>
              <a:rPr lang="ro-RO" sz="4000" dirty="0">
                <a:latin typeface="Calibri"/>
                <a:ea typeface="+mn-lt"/>
                <a:cs typeface="+mn-lt"/>
              </a:rPr>
              <a:t>, </a:t>
            </a:r>
            <a:r>
              <a:rPr lang="ro-RO" sz="4000" err="1">
                <a:latin typeface="Calibri"/>
                <a:ea typeface="+mn-lt"/>
                <a:cs typeface="+mn-lt"/>
              </a:rPr>
              <a:t>organization</a:t>
            </a:r>
            <a:r>
              <a:rPr lang="ro-RO" sz="4000" dirty="0">
                <a:latin typeface="Calibri"/>
                <a:ea typeface="+mn-lt"/>
                <a:cs typeface="+mn-lt"/>
              </a:rPr>
              <a:t>, </a:t>
            </a:r>
            <a:r>
              <a:rPr lang="ro-RO" sz="4000" err="1">
                <a:latin typeface="Calibri"/>
                <a:ea typeface="+mn-lt"/>
                <a:cs typeface="+mn-lt"/>
              </a:rPr>
              <a:t>and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review</a:t>
            </a:r>
            <a:r>
              <a:rPr lang="ro-RO" sz="4000" dirty="0">
                <a:latin typeface="Calibri"/>
                <a:ea typeface="+mn-lt"/>
                <a:cs typeface="+mn-lt"/>
              </a:rPr>
              <a:t> of </a:t>
            </a:r>
            <a:r>
              <a:rPr lang="ro-RO" sz="4000" err="1">
                <a:latin typeface="Calibri"/>
                <a:ea typeface="+mn-lt"/>
                <a:cs typeface="+mn-lt"/>
              </a:rPr>
              <a:t>information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from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various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sources</a:t>
            </a:r>
            <a:r>
              <a:rPr lang="ro-RO" sz="4000" dirty="0">
                <a:latin typeface="Calibri"/>
                <a:ea typeface="+mn-lt"/>
                <a:cs typeface="+mn-lt"/>
              </a:rPr>
              <a:t>, </a:t>
            </a:r>
            <a:r>
              <a:rPr lang="ro-RO" sz="4000" err="1">
                <a:latin typeface="Calibri"/>
                <a:ea typeface="+mn-lt"/>
                <a:cs typeface="+mn-lt"/>
              </a:rPr>
              <a:t>including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lectures</a:t>
            </a:r>
            <a:r>
              <a:rPr lang="ro-RO" sz="4000" dirty="0">
                <a:latin typeface="Calibri"/>
                <a:ea typeface="+mn-lt"/>
                <a:cs typeface="+mn-lt"/>
              </a:rPr>
              <a:t>, </a:t>
            </a:r>
            <a:r>
              <a:rPr lang="ro-RO" sz="4000" err="1">
                <a:latin typeface="Calibri"/>
                <a:ea typeface="+mn-lt"/>
                <a:cs typeface="+mn-lt"/>
              </a:rPr>
              <a:t>books</a:t>
            </a:r>
            <a:r>
              <a:rPr lang="ro-RO" sz="4000" dirty="0">
                <a:latin typeface="Calibri"/>
                <a:ea typeface="+mn-lt"/>
                <a:cs typeface="+mn-lt"/>
              </a:rPr>
              <a:t>, </a:t>
            </a:r>
            <a:r>
              <a:rPr lang="ro-RO" sz="4000" err="1">
                <a:latin typeface="Calibri"/>
                <a:ea typeface="+mn-lt"/>
                <a:cs typeface="+mn-lt"/>
              </a:rPr>
              <a:t>and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articles</a:t>
            </a:r>
            <a:r>
              <a:rPr lang="ro-RO" sz="4000" dirty="0">
                <a:latin typeface="Calibri"/>
                <a:ea typeface="+mn-lt"/>
                <a:cs typeface="+mn-lt"/>
              </a:rPr>
              <a:t>. </a:t>
            </a:r>
            <a:r>
              <a:rPr lang="ro-RO" sz="4000" err="1">
                <a:latin typeface="Calibri"/>
                <a:ea typeface="+mn-lt"/>
                <a:cs typeface="+mn-lt"/>
              </a:rPr>
              <a:t>This</a:t>
            </a:r>
            <a:r>
              <a:rPr lang="ro-RO" sz="4000" dirty="0">
                <a:latin typeface="Calibri"/>
                <a:ea typeface="+mn-lt"/>
                <a:cs typeface="+mn-lt"/>
              </a:rPr>
              <a:t> module </a:t>
            </a:r>
            <a:r>
              <a:rPr lang="ro-RO" sz="4000" err="1">
                <a:latin typeface="Calibri"/>
                <a:ea typeface="+mn-lt"/>
                <a:cs typeface="+mn-lt"/>
              </a:rPr>
              <a:t>focuses</a:t>
            </a:r>
            <a:r>
              <a:rPr lang="ro-RO" sz="4000" dirty="0">
                <a:latin typeface="Calibri"/>
                <a:ea typeface="+mn-lt"/>
                <a:cs typeface="+mn-lt"/>
              </a:rPr>
              <a:t> on </a:t>
            </a:r>
            <a:r>
              <a:rPr lang="ro-RO" sz="4000" err="1">
                <a:latin typeface="Calibri"/>
                <a:ea typeface="+mn-lt"/>
                <a:cs typeface="+mn-lt"/>
              </a:rPr>
              <a:t>strategies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to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enhance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the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effectiveness</a:t>
            </a:r>
            <a:r>
              <a:rPr lang="ro-RO" sz="4000" dirty="0">
                <a:latin typeface="Calibri"/>
                <a:ea typeface="+mn-lt"/>
                <a:cs typeface="+mn-lt"/>
              </a:rPr>
              <a:t> of note-</a:t>
            </a:r>
            <a:r>
              <a:rPr lang="ro-RO" sz="4000" err="1">
                <a:latin typeface="Calibri"/>
                <a:ea typeface="+mn-lt"/>
                <a:cs typeface="+mn-lt"/>
              </a:rPr>
              <a:t>taking</a:t>
            </a:r>
            <a:r>
              <a:rPr lang="ro-RO" sz="4000" dirty="0">
                <a:latin typeface="Calibri"/>
                <a:ea typeface="+mn-lt"/>
                <a:cs typeface="+mn-lt"/>
              </a:rPr>
              <a:t>, </a:t>
            </a:r>
            <a:r>
              <a:rPr lang="ro-RO" sz="4000" err="1">
                <a:latin typeface="Calibri"/>
                <a:ea typeface="+mn-lt"/>
                <a:cs typeface="+mn-lt"/>
              </a:rPr>
              <a:t>aiding</a:t>
            </a:r>
            <a:r>
              <a:rPr lang="ro-RO" sz="4000" dirty="0">
                <a:latin typeface="Calibri"/>
                <a:ea typeface="+mn-lt"/>
                <a:cs typeface="+mn-lt"/>
              </a:rPr>
              <a:t> in </a:t>
            </a:r>
            <a:r>
              <a:rPr lang="ro-RO" sz="4000" err="1">
                <a:latin typeface="Calibri"/>
                <a:ea typeface="+mn-lt"/>
                <a:cs typeface="+mn-lt"/>
              </a:rPr>
              <a:t>comprehension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and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retention</a:t>
            </a:r>
            <a:r>
              <a:rPr lang="ro-RO" sz="4000" dirty="0">
                <a:latin typeface="Calibri"/>
                <a:ea typeface="+mn-lt"/>
                <a:cs typeface="+mn-lt"/>
              </a:rPr>
              <a:t>.</a:t>
            </a:r>
          </a:p>
          <a:p>
            <a:r>
              <a:rPr lang="ro-RO" sz="4000" dirty="0" err="1">
                <a:latin typeface="Calibri"/>
                <a:ea typeface="+mn-lt"/>
                <a:cs typeface="+mn-lt"/>
              </a:rPr>
              <a:t>Improves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dirty="0" err="1">
                <a:latin typeface="Calibri"/>
                <a:ea typeface="+mn-lt"/>
                <a:cs typeface="+mn-lt"/>
              </a:rPr>
              <a:t>the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dirty="0" err="1">
                <a:latin typeface="Calibri"/>
                <a:ea typeface="+mn-lt"/>
                <a:cs typeface="+mn-lt"/>
              </a:rPr>
              <a:t>ability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dirty="0" err="1">
                <a:latin typeface="Calibri"/>
                <a:ea typeface="+mn-lt"/>
                <a:cs typeface="+mn-lt"/>
              </a:rPr>
              <a:t>to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dirty="0" err="1">
                <a:latin typeface="Calibri"/>
                <a:ea typeface="+mn-lt"/>
                <a:cs typeface="+mn-lt"/>
              </a:rPr>
              <a:t>understand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dirty="0" err="1">
                <a:latin typeface="Calibri"/>
                <a:ea typeface="+mn-lt"/>
                <a:cs typeface="+mn-lt"/>
              </a:rPr>
              <a:t>and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dirty="0" err="1">
                <a:latin typeface="Calibri"/>
                <a:ea typeface="+mn-lt"/>
                <a:cs typeface="+mn-lt"/>
              </a:rPr>
              <a:t>assimilate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dirty="0" err="1">
                <a:latin typeface="Calibri"/>
                <a:ea typeface="+mn-lt"/>
                <a:cs typeface="+mn-lt"/>
              </a:rPr>
              <a:t>information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dirty="0" err="1">
                <a:latin typeface="Calibri"/>
                <a:ea typeface="+mn-lt"/>
                <a:cs typeface="+mn-lt"/>
              </a:rPr>
              <a:t>presented</a:t>
            </a:r>
            <a:r>
              <a:rPr lang="ro-RO" sz="4000" dirty="0">
                <a:latin typeface="Calibri"/>
                <a:ea typeface="+mn-lt"/>
                <a:cs typeface="+mn-lt"/>
              </a:rPr>
              <a:t> in academic </a:t>
            </a:r>
            <a:r>
              <a:rPr lang="ro-RO" sz="4000" dirty="0" err="1">
                <a:latin typeface="Calibri"/>
                <a:ea typeface="+mn-lt"/>
                <a:cs typeface="+mn-lt"/>
              </a:rPr>
              <a:t>settings</a:t>
            </a:r>
            <a:r>
              <a:rPr lang="ro-RO" sz="4000" dirty="0">
                <a:latin typeface="Calibri"/>
                <a:ea typeface="+mn-lt"/>
                <a:cs typeface="+mn-lt"/>
              </a:rPr>
              <a:t>.</a:t>
            </a:r>
          </a:p>
          <a:p>
            <a:r>
              <a:rPr lang="ro-RO" sz="4000" dirty="0">
                <a:latin typeface="Calibri"/>
                <a:ea typeface="+mn-lt"/>
                <a:cs typeface="+mn-lt"/>
              </a:rPr>
              <a:t>Aids in </a:t>
            </a:r>
            <a:r>
              <a:rPr lang="ro-RO" sz="4000" err="1">
                <a:latin typeface="Calibri"/>
                <a:ea typeface="+mn-lt"/>
                <a:cs typeface="+mn-lt"/>
              </a:rPr>
              <a:t>the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organization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and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retrieval</a:t>
            </a:r>
            <a:r>
              <a:rPr lang="ro-RO" sz="4000" dirty="0">
                <a:latin typeface="Calibri"/>
                <a:ea typeface="+mn-lt"/>
                <a:cs typeface="+mn-lt"/>
              </a:rPr>
              <a:t> of </a:t>
            </a:r>
            <a:r>
              <a:rPr lang="ro-RO" sz="4000" err="1">
                <a:latin typeface="Calibri"/>
                <a:ea typeface="+mn-lt"/>
                <a:cs typeface="+mn-lt"/>
              </a:rPr>
              <a:t>information</a:t>
            </a:r>
            <a:r>
              <a:rPr lang="ro-RO" sz="4000" dirty="0">
                <a:latin typeface="Calibri"/>
                <a:ea typeface="+mn-lt"/>
                <a:cs typeface="+mn-lt"/>
              </a:rPr>
              <a:t> for </a:t>
            </a:r>
            <a:r>
              <a:rPr lang="ro-RO" sz="4000" err="1">
                <a:latin typeface="Calibri"/>
                <a:ea typeface="+mn-lt"/>
                <a:cs typeface="+mn-lt"/>
              </a:rPr>
              <a:t>study</a:t>
            </a:r>
            <a:r>
              <a:rPr lang="ro-RO" sz="4000" dirty="0">
                <a:latin typeface="Calibri"/>
                <a:ea typeface="+mn-lt"/>
                <a:cs typeface="+mn-lt"/>
              </a:rPr>
              <a:t>, </a:t>
            </a:r>
            <a:r>
              <a:rPr lang="ro-RO" sz="4000" err="1">
                <a:latin typeface="Calibri"/>
                <a:ea typeface="+mn-lt"/>
                <a:cs typeface="+mn-lt"/>
              </a:rPr>
              <a:t>research</a:t>
            </a:r>
            <a:r>
              <a:rPr lang="ro-RO" sz="4000" dirty="0">
                <a:latin typeface="Calibri"/>
                <a:ea typeface="+mn-lt"/>
                <a:cs typeface="+mn-lt"/>
              </a:rPr>
              <a:t>, </a:t>
            </a:r>
            <a:r>
              <a:rPr lang="ro-RO" sz="4000" err="1">
                <a:latin typeface="Calibri"/>
                <a:ea typeface="+mn-lt"/>
                <a:cs typeface="+mn-lt"/>
              </a:rPr>
              <a:t>and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writing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purposes</a:t>
            </a:r>
            <a:r>
              <a:rPr lang="ro-RO" sz="4000" dirty="0">
                <a:latin typeface="Calibri"/>
                <a:ea typeface="+mn-lt"/>
                <a:cs typeface="+mn-lt"/>
              </a:rPr>
              <a:t>. </a:t>
            </a:r>
          </a:p>
          <a:p>
            <a:r>
              <a:rPr lang="ro-RO" sz="4000" err="1">
                <a:latin typeface="Calibri"/>
                <a:ea typeface="+mn-lt"/>
                <a:cs typeface="+mn-lt"/>
              </a:rPr>
              <a:t>Increases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study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efficiency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by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creating</a:t>
            </a:r>
            <a:r>
              <a:rPr lang="ro-RO" sz="4000" dirty="0">
                <a:latin typeface="Calibri"/>
                <a:ea typeface="+mn-lt"/>
                <a:cs typeface="+mn-lt"/>
              </a:rPr>
              <a:t> a </a:t>
            </a:r>
            <a:r>
              <a:rPr lang="ro-RO" sz="4000" err="1">
                <a:latin typeface="Calibri"/>
                <a:ea typeface="+mn-lt"/>
                <a:cs typeface="+mn-lt"/>
              </a:rPr>
              <a:t>structured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approach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to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reviewing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and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revising</a:t>
            </a:r>
            <a:r>
              <a:rPr lang="ro-RO" sz="4000" dirty="0">
                <a:latin typeface="Calibri"/>
                <a:ea typeface="+mn-lt"/>
                <a:cs typeface="+mn-lt"/>
              </a:rPr>
              <a:t> academic material.</a:t>
            </a:r>
          </a:p>
          <a:p>
            <a:r>
              <a:rPr lang="ro-RO" sz="4000" err="1">
                <a:latin typeface="Calibri"/>
                <a:ea typeface="+mn-lt"/>
                <a:cs typeface="+mn-lt"/>
              </a:rPr>
              <a:t>Methods</a:t>
            </a:r>
            <a:r>
              <a:rPr lang="ro-RO" sz="4000" dirty="0">
                <a:latin typeface="Calibri"/>
                <a:ea typeface="+mn-lt"/>
                <a:cs typeface="+mn-lt"/>
              </a:rPr>
              <a:t> of Note-</a:t>
            </a:r>
            <a:r>
              <a:rPr lang="ro-RO" sz="4000" err="1">
                <a:latin typeface="Calibri"/>
                <a:ea typeface="+mn-lt"/>
                <a:cs typeface="+mn-lt"/>
              </a:rPr>
              <a:t>taking</a:t>
            </a:r>
            <a:r>
              <a:rPr lang="ro-RO" sz="4000" dirty="0">
                <a:latin typeface="Calibri"/>
                <a:ea typeface="+mn-lt"/>
                <a:cs typeface="+mn-lt"/>
              </a:rPr>
              <a:t>: </a:t>
            </a:r>
            <a:r>
              <a:rPr lang="ro-RO" sz="4000" err="1">
                <a:latin typeface="Calibri"/>
                <a:ea typeface="+mn-lt"/>
                <a:cs typeface="+mn-lt"/>
              </a:rPr>
              <a:t>Introduction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to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various</a:t>
            </a:r>
            <a:r>
              <a:rPr lang="ro-RO" sz="4000" dirty="0">
                <a:latin typeface="Calibri"/>
                <a:ea typeface="+mn-lt"/>
                <a:cs typeface="+mn-lt"/>
              </a:rPr>
              <a:t> note-</a:t>
            </a:r>
            <a:r>
              <a:rPr lang="ro-RO" sz="4000" err="1">
                <a:latin typeface="Calibri"/>
                <a:ea typeface="+mn-lt"/>
                <a:cs typeface="+mn-lt"/>
              </a:rPr>
              <a:t>taking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methods</a:t>
            </a:r>
            <a:r>
              <a:rPr lang="ro-RO" sz="4000" dirty="0">
                <a:latin typeface="Calibri"/>
                <a:ea typeface="+mn-lt"/>
                <a:cs typeface="+mn-lt"/>
              </a:rPr>
              <a:t>, </a:t>
            </a:r>
            <a:r>
              <a:rPr lang="ro-RO" sz="4000" err="1">
                <a:latin typeface="Calibri"/>
                <a:ea typeface="+mn-lt"/>
                <a:cs typeface="+mn-lt"/>
              </a:rPr>
              <a:t>such</a:t>
            </a:r>
            <a:r>
              <a:rPr lang="ro-RO" sz="4000" dirty="0">
                <a:latin typeface="Calibri"/>
                <a:ea typeface="+mn-lt"/>
                <a:cs typeface="+mn-lt"/>
              </a:rPr>
              <a:t> as </a:t>
            </a:r>
            <a:r>
              <a:rPr lang="ro-RO" sz="4000" err="1">
                <a:latin typeface="Calibri"/>
                <a:ea typeface="+mn-lt"/>
                <a:cs typeface="+mn-lt"/>
              </a:rPr>
              <a:t>the</a:t>
            </a:r>
            <a:r>
              <a:rPr lang="ro-RO" sz="4000" dirty="0">
                <a:latin typeface="Calibri"/>
                <a:ea typeface="+mn-lt"/>
                <a:cs typeface="+mn-lt"/>
              </a:rPr>
              <a:t> Cornell </a:t>
            </a:r>
            <a:r>
              <a:rPr lang="ro-RO" sz="4000" err="1">
                <a:latin typeface="Calibri"/>
                <a:ea typeface="+mn-lt"/>
                <a:cs typeface="+mn-lt"/>
              </a:rPr>
              <a:t>method</a:t>
            </a:r>
            <a:r>
              <a:rPr lang="ro-RO" sz="4000" dirty="0">
                <a:latin typeface="Calibri"/>
                <a:ea typeface="+mn-lt"/>
                <a:cs typeface="+mn-lt"/>
              </a:rPr>
              <a:t>, </a:t>
            </a:r>
            <a:r>
              <a:rPr lang="ro-RO" sz="4000" err="1">
                <a:latin typeface="Calibri"/>
                <a:ea typeface="+mn-lt"/>
                <a:cs typeface="+mn-lt"/>
              </a:rPr>
              <a:t>mapping</a:t>
            </a:r>
            <a:r>
              <a:rPr lang="ro-RO" sz="4000" dirty="0">
                <a:latin typeface="Calibri"/>
                <a:ea typeface="+mn-lt"/>
                <a:cs typeface="+mn-lt"/>
              </a:rPr>
              <a:t>, </a:t>
            </a:r>
            <a:r>
              <a:rPr lang="ro-RO" sz="4000" err="1">
                <a:latin typeface="Calibri"/>
                <a:ea typeface="+mn-lt"/>
                <a:cs typeface="+mn-lt"/>
              </a:rPr>
              <a:t>charting</a:t>
            </a:r>
            <a:r>
              <a:rPr lang="ro-RO" sz="4000" dirty="0">
                <a:latin typeface="Calibri"/>
                <a:ea typeface="+mn-lt"/>
                <a:cs typeface="+mn-lt"/>
              </a:rPr>
              <a:t>, </a:t>
            </a:r>
            <a:r>
              <a:rPr lang="ro-RO" sz="4000" err="1">
                <a:latin typeface="Calibri"/>
                <a:ea typeface="+mn-lt"/>
                <a:cs typeface="+mn-lt"/>
              </a:rPr>
              <a:t>and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outlining</a:t>
            </a:r>
            <a:r>
              <a:rPr lang="ro-RO" sz="4000" dirty="0">
                <a:latin typeface="Calibri"/>
                <a:ea typeface="+mn-lt"/>
                <a:cs typeface="+mn-lt"/>
              </a:rPr>
              <a:t>, </a:t>
            </a:r>
            <a:r>
              <a:rPr lang="ro-RO" sz="4000" err="1">
                <a:latin typeface="Calibri"/>
                <a:ea typeface="+mn-lt"/>
                <a:cs typeface="+mn-lt"/>
              </a:rPr>
              <a:t>allowing</a:t>
            </a:r>
            <a:r>
              <a:rPr lang="ro-RO" sz="4000" dirty="0">
                <a:latin typeface="Calibri"/>
                <a:ea typeface="+mn-lt"/>
                <a:cs typeface="+mn-lt"/>
              </a:rPr>
              <a:t> for </a:t>
            </a:r>
            <a:r>
              <a:rPr lang="ro-RO" sz="4000" err="1">
                <a:latin typeface="Calibri"/>
                <a:ea typeface="+mn-lt"/>
                <a:cs typeface="+mn-lt"/>
              </a:rPr>
              <a:t>the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selection</a:t>
            </a:r>
            <a:r>
              <a:rPr lang="ro-RO" sz="4000" dirty="0">
                <a:latin typeface="Calibri"/>
                <a:ea typeface="+mn-lt"/>
                <a:cs typeface="+mn-lt"/>
              </a:rPr>
              <a:t> of </a:t>
            </a:r>
            <a:r>
              <a:rPr lang="ro-RO" sz="4000" err="1">
                <a:latin typeface="Calibri"/>
                <a:ea typeface="+mn-lt"/>
                <a:cs typeface="+mn-lt"/>
              </a:rPr>
              <a:t>the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most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appropriate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method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based</a:t>
            </a:r>
            <a:r>
              <a:rPr lang="ro-RO" sz="4000" dirty="0">
                <a:latin typeface="Calibri"/>
                <a:ea typeface="+mn-lt"/>
                <a:cs typeface="+mn-lt"/>
              </a:rPr>
              <a:t> on </a:t>
            </a:r>
            <a:r>
              <a:rPr lang="ro-RO" sz="4000" err="1">
                <a:latin typeface="Calibri"/>
                <a:ea typeface="+mn-lt"/>
                <a:cs typeface="+mn-lt"/>
              </a:rPr>
              <a:t>the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learning</a:t>
            </a:r>
            <a:r>
              <a:rPr lang="ro-RO" sz="4000" dirty="0">
                <a:latin typeface="Calibri"/>
                <a:ea typeface="+mn-lt"/>
                <a:cs typeface="+mn-lt"/>
              </a:rPr>
              <a:t> context.</a:t>
            </a:r>
          </a:p>
          <a:p>
            <a:r>
              <a:rPr lang="ro-RO" sz="4000" dirty="0" err="1">
                <a:ea typeface="+mn-lt"/>
                <a:cs typeface="+mn-lt"/>
              </a:rPr>
              <a:t>Developing</a:t>
            </a:r>
            <a:r>
              <a:rPr lang="ro-RO" sz="4000" dirty="0">
                <a:ea typeface="+mn-lt"/>
                <a:cs typeface="+mn-lt"/>
              </a:rPr>
              <a:t> </a:t>
            </a:r>
            <a:r>
              <a:rPr lang="ro-RO" sz="4000" dirty="0" err="1">
                <a:ea typeface="+mn-lt"/>
                <a:cs typeface="+mn-lt"/>
              </a:rPr>
              <a:t>skills</a:t>
            </a:r>
            <a:r>
              <a:rPr lang="ro-RO" sz="4000" dirty="0">
                <a:ea typeface="+mn-lt"/>
                <a:cs typeface="+mn-lt"/>
              </a:rPr>
              <a:t> in </a:t>
            </a:r>
            <a:r>
              <a:rPr lang="ro-RO" sz="4000" dirty="0" err="1">
                <a:ea typeface="+mn-lt"/>
                <a:cs typeface="+mn-lt"/>
              </a:rPr>
              <a:t>critical</a:t>
            </a:r>
            <a:r>
              <a:rPr lang="ro-RO" sz="4000" dirty="0">
                <a:ea typeface="+mn-lt"/>
                <a:cs typeface="+mn-lt"/>
              </a:rPr>
              <a:t> </a:t>
            </a:r>
            <a:r>
              <a:rPr lang="ro-RO" sz="4000" dirty="0" err="1">
                <a:ea typeface="+mn-lt"/>
                <a:cs typeface="+mn-lt"/>
              </a:rPr>
              <a:t>listening</a:t>
            </a:r>
            <a:r>
              <a:rPr lang="ro-RO" sz="4000" dirty="0">
                <a:ea typeface="+mn-lt"/>
                <a:cs typeface="+mn-lt"/>
              </a:rPr>
              <a:t> </a:t>
            </a:r>
            <a:r>
              <a:rPr lang="ro-RO" sz="4000" dirty="0" err="1">
                <a:ea typeface="+mn-lt"/>
                <a:cs typeface="+mn-lt"/>
              </a:rPr>
              <a:t>and</a:t>
            </a:r>
            <a:r>
              <a:rPr lang="ro-RO" sz="4000" dirty="0">
                <a:ea typeface="+mn-lt"/>
                <a:cs typeface="+mn-lt"/>
              </a:rPr>
              <a:t> </a:t>
            </a:r>
            <a:r>
              <a:rPr lang="ro-RO" sz="4000" dirty="0" err="1">
                <a:ea typeface="+mn-lt"/>
                <a:cs typeface="+mn-lt"/>
              </a:rPr>
              <a:t>reading</a:t>
            </a:r>
            <a:r>
              <a:rPr lang="ro-RO" sz="4000" dirty="0">
                <a:ea typeface="+mn-lt"/>
                <a:cs typeface="+mn-lt"/>
              </a:rPr>
              <a:t> </a:t>
            </a:r>
            <a:r>
              <a:rPr lang="ro-RO" sz="4000" dirty="0" err="1">
                <a:ea typeface="+mn-lt"/>
                <a:cs typeface="+mn-lt"/>
              </a:rPr>
              <a:t>to</a:t>
            </a:r>
            <a:r>
              <a:rPr lang="ro-RO" sz="4000" dirty="0">
                <a:ea typeface="+mn-lt"/>
                <a:cs typeface="+mn-lt"/>
              </a:rPr>
              <a:t> </a:t>
            </a:r>
            <a:r>
              <a:rPr lang="ro-RO" sz="4000" dirty="0" err="1">
                <a:ea typeface="+mn-lt"/>
                <a:cs typeface="+mn-lt"/>
              </a:rPr>
              <a:t>identify</a:t>
            </a:r>
            <a:r>
              <a:rPr lang="ro-RO" sz="4000" dirty="0">
                <a:ea typeface="+mn-lt"/>
                <a:cs typeface="+mn-lt"/>
              </a:rPr>
              <a:t> </a:t>
            </a:r>
            <a:r>
              <a:rPr lang="ro-RO" sz="4000" dirty="0" err="1">
                <a:ea typeface="+mn-lt"/>
                <a:cs typeface="+mn-lt"/>
              </a:rPr>
              <a:t>key</a:t>
            </a:r>
            <a:r>
              <a:rPr lang="ro-RO" sz="4000" dirty="0">
                <a:ea typeface="+mn-lt"/>
                <a:cs typeface="+mn-lt"/>
              </a:rPr>
              <a:t> </a:t>
            </a:r>
            <a:r>
              <a:rPr lang="ro-RO" sz="4000" dirty="0" err="1">
                <a:ea typeface="+mn-lt"/>
                <a:cs typeface="+mn-lt"/>
              </a:rPr>
              <a:t>concepts</a:t>
            </a:r>
            <a:r>
              <a:rPr lang="ro-RO" sz="4000" dirty="0">
                <a:ea typeface="+mn-lt"/>
                <a:cs typeface="+mn-lt"/>
              </a:rPr>
              <a:t> </a:t>
            </a:r>
            <a:r>
              <a:rPr lang="ro-RO" sz="4000" dirty="0" err="1">
                <a:ea typeface="+mn-lt"/>
                <a:cs typeface="+mn-lt"/>
              </a:rPr>
              <a:t>and</a:t>
            </a:r>
            <a:r>
              <a:rPr lang="ro-RO" sz="4000" dirty="0">
                <a:ea typeface="+mn-lt"/>
                <a:cs typeface="+mn-lt"/>
              </a:rPr>
              <a:t> </a:t>
            </a:r>
            <a:r>
              <a:rPr lang="ro-RO" sz="4000" dirty="0" err="1">
                <a:ea typeface="+mn-lt"/>
                <a:cs typeface="+mn-lt"/>
              </a:rPr>
              <a:t>arguments</a:t>
            </a:r>
            <a:r>
              <a:rPr lang="ro-RO" sz="4000" dirty="0">
                <a:ea typeface="+mn-lt"/>
                <a:cs typeface="+mn-lt"/>
              </a:rPr>
              <a:t> for note-</a:t>
            </a:r>
            <a:r>
              <a:rPr lang="ro-RO" sz="4000" dirty="0" err="1">
                <a:ea typeface="+mn-lt"/>
                <a:cs typeface="+mn-lt"/>
              </a:rPr>
              <a:t>taking</a:t>
            </a:r>
            <a:r>
              <a:rPr lang="ro-RO" sz="4000" dirty="0">
                <a:ea typeface="+mn-lt"/>
                <a:cs typeface="+mn-lt"/>
              </a:rPr>
              <a:t>.</a:t>
            </a:r>
            <a:endParaRPr lang="ro-RO" sz="4000" dirty="0">
              <a:latin typeface="Calibri"/>
            </a:endParaRPr>
          </a:p>
          <a:p>
            <a:r>
              <a:rPr lang="ro-RO" sz="4000" dirty="0" err="1">
                <a:ea typeface="+mn-lt"/>
                <a:cs typeface="+mn-lt"/>
              </a:rPr>
              <a:t>Strategies</a:t>
            </a:r>
            <a:r>
              <a:rPr lang="ro-RO" sz="4000" dirty="0">
                <a:ea typeface="+mn-lt"/>
                <a:cs typeface="+mn-lt"/>
              </a:rPr>
              <a:t> for </a:t>
            </a:r>
            <a:r>
              <a:rPr lang="ro-RO" sz="4000" dirty="0" err="1">
                <a:ea typeface="+mn-lt"/>
                <a:cs typeface="+mn-lt"/>
              </a:rPr>
              <a:t>organizing</a:t>
            </a:r>
            <a:r>
              <a:rPr lang="ro-RO" sz="4000" dirty="0">
                <a:ea typeface="+mn-lt"/>
                <a:cs typeface="+mn-lt"/>
              </a:rPr>
              <a:t> </a:t>
            </a:r>
            <a:r>
              <a:rPr lang="ro-RO" sz="4000" dirty="0" err="1">
                <a:ea typeface="+mn-lt"/>
                <a:cs typeface="+mn-lt"/>
              </a:rPr>
              <a:t>editing</a:t>
            </a:r>
            <a:r>
              <a:rPr lang="ro-RO" sz="4000" dirty="0">
                <a:ea typeface="+mn-lt"/>
                <a:cs typeface="+mn-lt"/>
              </a:rPr>
              <a:t> </a:t>
            </a:r>
            <a:r>
              <a:rPr lang="ro-RO" sz="4000" dirty="0" err="1">
                <a:ea typeface="+mn-lt"/>
                <a:cs typeface="+mn-lt"/>
              </a:rPr>
              <a:t>and</a:t>
            </a:r>
            <a:r>
              <a:rPr lang="ro-RO" sz="4000" dirty="0">
                <a:ea typeface="+mn-lt"/>
                <a:cs typeface="+mn-lt"/>
              </a:rPr>
              <a:t> </a:t>
            </a:r>
            <a:r>
              <a:rPr lang="ro-RO" sz="4000" dirty="0" err="1">
                <a:ea typeface="+mn-lt"/>
                <a:cs typeface="+mn-lt"/>
              </a:rPr>
              <a:t>reviewing</a:t>
            </a:r>
            <a:r>
              <a:rPr lang="ro-RO" sz="4000" dirty="0">
                <a:ea typeface="+mn-lt"/>
                <a:cs typeface="+mn-lt"/>
              </a:rPr>
              <a:t> notes </a:t>
            </a:r>
            <a:r>
              <a:rPr lang="ro-RO" sz="4000" dirty="0" err="1">
                <a:ea typeface="+mn-lt"/>
                <a:cs typeface="+mn-lt"/>
              </a:rPr>
              <a:t>to</a:t>
            </a:r>
            <a:r>
              <a:rPr lang="ro-RO" sz="4000" dirty="0">
                <a:ea typeface="+mn-lt"/>
                <a:cs typeface="+mn-lt"/>
              </a:rPr>
              <a:t> </a:t>
            </a:r>
            <a:r>
              <a:rPr lang="ro-RO" sz="4000" dirty="0" err="1">
                <a:ea typeface="+mn-lt"/>
                <a:cs typeface="+mn-lt"/>
              </a:rPr>
              <a:t>enhance</a:t>
            </a:r>
            <a:r>
              <a:rPr lang="ro-RO" sz="4000" dirty="0">
                <a:ea typeface="+mn-lt"/>
                <a:cs typeface="+mn-lt"/>
              </a:rPr>
              <a:t> </a:t>
            </a:r>
            <a:r>
              <a:rPr lang="ro-RO" sz="4000" dirty="0" err="1">
                <a:ea typeface="+mn-lt"/>
                <a:cs typeface="+mn-lt"/>
              </a:rPr>
              <a:t>learning</a:t>
            </a:r>
            <a:r>
              <a:rPr lang="ro-RO" sz="4000" dirty="0">
                <a:ea typeface="+mn-lt"/>
                <a:cs typeface="+mn-lt"/>
              </a:rPr>
              <a:t> </a:t>
            </a:r>
            <a:r>
              <a:rPr lang="ro-RO" sz="4000" dirty="0" err="1">
                <a:ea typeface="+mn-lt"/>
                <a:cs typeface="+mn-lt"/>
              </a:rPr>
              <a:t>and</a:t>
            </a:r>
            <a:r>
              <a:rPr lang="ro-RO" sz="4000" dirty="0">
                <a:ea typeface="+mn-lt"/>
                <a:cs typeface="+mn-lt"/>
              </a:rPr>
              <a:t> </a:t>
            </a:r>
            <a:r>
              <a:rPr lang="ro-RO" sz="4000" dirty="0" err="1">
                <a:ea typeface="+mn-lt"/>
                <a:cs typeface="+mn-lt"/>
              </a:rPr>
              <a:t>recall</a:t>
            </a:r>
            <a:r>
              <a:rPr lang="ro-RO" sz="4000" dirty="0">
                <a:ea typeface="+mn-lt"/>
                <a:cs typeface="+mn-lt"/>
              </a:rPr>
              <a:t>. </a:t>
            </a:r>
            <a:endParaRPr lang="ro-RO" sz="4000" dirty="0"/>
          </a:p>
          <a:p>
            <a:endParaRPr lang="ro-RO" dirty="0"/>
          </a:p>
          <a:p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14903842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43D4443C-8726-84AB-5D01-62B5163AA5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dirty="0"/>
              <a:t>4.Conclusion 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006BF981-AB64-AAEC-1725-08B4C97B25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ro-RO" sz="4000" err="1">
                <a:ea typeface="+mn-lt"/>
                <a:cs typeface="+mn-lt"/>
              </a:rPr>
              <a:t>Conclusion</a:t>
            </a:r>
            <a:r>
              <a:rPr lang="ro-RO" sz="4000" dirty="0">
                <a:ea typeface="+mn-lt"/>
                <a:cs typeface="+mn-lt"/>
              </a:rPr>
              <a:t> The </a:t>
            </a:r>
            <a:r>
              <a:rPr lang="ro-RO" sz="4000" err="1">
                <a:ea typeface="+mn-lt"/>
                <a:cs typeface="+mn-lt"/>
              </a:rPr>
              <a:t>integration</a:t>
            </a:r>
            <a:r>
              <a:rPr lang="ro-RO" sz="4000" dirty="0">
                <a:ea typeface="+mn-lt"/>
                <a:cs typeface="+mn-lt"/>
              </a:rPr>
              <a:t> of Academic </a:t>
            </a:r>
            <a:r>
              <a:rPr lang="ro-RO" sz="4000" err="1">
                <a:ea typeface="+mn-lt"/>
                <a:cs typeface="+mn-lt"/>
              </a:rPr>
              <a:t>Writing</a:t>
            </a:r>
            <a:r>
              <a:rPr lang="ro-RO" sz="4000" dirty="0">
                <a:ea typeface="+mn-lt"/>
                <a:cs typeface="+mn-lt"/>
              </a:rPr>
              <a:t> </a:t>
            </a:r>
            <a:r>
              <a:rPr lang="ro-RO" sz="4000" err="1">
                <a:ea typeface="+mn-lt"/>
                <a:cs typeface="+mn-lt"/>
              </a:rPr>
              <a:t>Skills</a:t>
            </a:r>
            <a:r>
              <a:rPr lang="ro-RO" sz="4000" dirty="0">
                <a:ea typeface="+mn-lt"/>
                <a:cs typeface="+mn-lt"/>
              </a:rPr>
              <a:t>, </a:t>
            </a:r>
            <a:r>
              <a:rPr lang="ro-RO" sz="4000" err="1">
                <a:ea typeface="+mn-lt"/>
                <a:cs typeface="+mn-lt"/>
              </a:rPr>
              <a:t>Research</a:t>
            </a:r>
            <a:r>
              <a:rPr lang="ro-RO" sz="4000" dirty="0">
                <a:ea typeface="+mn-lt"/>
                <a:cs typeface="+mn-lt"/>
              </a:rPr>
              <a:t> </a:t>
            </a:r>
            <a:r>
              <a:rPr lang="ro-RO" sz="4000" err="1">
                <a:ea typeface="+mn-lt"/>
                <a:cs typeface="+mn-lt"/>
              </a:rPr>
              <a:t>Skills</a:t>
            </a:r>
            <a:r>
              <a:rPr lang="ro-RO" sz="4000" dirty="0">
                <a:ea typeface="+mn-lt"/>
                <a:cs typeface="+mn-lt"/>
              </a:rPr>
              <a:t>, </a:t>
            </a:r>
            <a:r>
              <a:rPr lang="ro-RO" sz="4000" err="1">
                <a:ea typeface="+mn-lt"/>
                <a:cs typeface="+mn-lt"/>
              </a:rPr>
              <a:t>and</a:t>
            </a:r>
            <a:r>
              <a:rPr lang="ro-RO" sz="4000" dirty="0">
                <a:ea typeface="+mn-lt"/>
                <a:cs typeface="+mn-lt"/>
              </a:rPr>
              <a:t> Note-</a:t>
            </a:r>
            <a:r>
              <a:rPr lang="ro-RO" sz="4000" err="1">
                <a:ea typeface="+mn-lt"/>
                <a:cs typeface="+mn-lt"/>
              </a:rPr>
              <a:t>taking</a:t>
            </a:r>
            <a:r>
              <a:rPr lang="ro-RO" sz="4000" dirty="0">
                <a:ea typeface="+mn-lt"/>
                <a:cs typeface="+mn-lt"/>
              </a:rPr>
              <a:t> </a:t>
            </a:r>
            <a:r>
              <a:rPr lang="ro-RO" sz="4000" err="1">
                <a:ea typeface="+mn-lt"/>
                <a:cs typeface="+mn-lt"/>
              </a:rPr>
              <a:t>Skills</a:t>
            </a:r>
            <a:r>
              <a:rPr lang="ro-RO" sz="4000" dirty="0">
                <a:ea typeface="+mn-lt"/>
                <a:cs typeface="+mn-lt"/>
              </a:rPr>
              <a:t> </a:t>
            </a:r>
            <a:r>
              <a:rPr lang="ro-RO" sz="4000" err="1">
                <a:ea typeface="+mn-lt"/>
                <a:cs typeface="+mn-lt"/>
              </a:rPr>
              <a:t>forms</a:t>
            </a:r>
            <a:r>
              <a:rPr lang="ro-RO" sz="4000" dirty="0">
                <a:ea typeface="+mn-lt"/>
                <a:cs typeface="+mn-lt"/>
              </a:rPr>
              <a:t> a robust </a:t>
            </a:r>
            <a:r>
              <a:rPr lang="ro-RO" sz="4000" err="1">
                <a:ea typeface="+mn-lt"/>
                <a:cs typeface="+mn-lt"/>
              </a:rPr>
              <a:t>foundation</a:t>
            </a:r>
            <a:r>
              <a:rPr lang="ro-RO" sz="4000" dirty="0">
                <a:ea typeface="+mn-lt"/>
                <a:cs typeface="+mn-lt"/>
              </a:rPr>
              <a:t> for </a:t>
            </a:r>
            <a:r>
              <a:rPr lang="ro-RO" sz="4000">
                <a:ea typeface="+mn-lt"/>
                <a:cs typeface="+mn-lt"/>
              </a:rPr>
              <a:t>academic </a:t>
            </a:r>
            <a:r>
              <a:rPr lang="ro-RO" sz="4000" err="1">
                <a:ea typeface="+mn-lt"/>
                <a:cs typeface="+mn-lt"/>
              </a:rPr>
              <a:t>success</a:t>
            </a:r>
            <a:r>
              <a:rPr lang="ro-RO" sz="4000">
                <a:ea typeface="+mn-lt"/>
                <a:cs typeface="+mn-lt"/>
              </a:rPr>
              <a:t>.</a:t>
            </a:r>
          </a:p>
          <a:p>
            <a:r>
              <a:rPr lang="ro-RO" sz="4000" dirty="0" err="1">
                <a:ea typeface="+mn-lt"/>
                <a:cs typeface="+mn-lt"/>
              </a:rPr>
              <a:t>Mastery</a:t>
            </a:r>
            <a:r>
              <a:rPr lang="ro-RO" sz="4000" dirty="0">
                <a:ea typeface="+mn-lt"/>
                <a:cs typeface="+mn-lt"/>
              </a:rPr>
              <a:t> of </a:t>
            </a:r>
            <a:r>
              <a:rPr lang="ro-RO" sz="4000" dirty="0" err="1">
                <a:ea typeface="+mn-lt"/>
                <a:cs typeface="+mn-lt"/>
              </a:rPr>
              <a:t>these</a:t>
            </a:r>
            <a:r>
              <a:rPr lang="ro-RO" sz="4000" dirty="0">
                <a:ea typeface="+mn-lt"/>
                <a:cs typeface="+mn-lt"/>
              </a:rPr>
              <a:t> </a:t>
            </a:r>
            <a:r>
              <a:rPr lang="ro-RO" sz="4000" dirty="0" err="1">
                <a:ea typeface="+mn-lt"/>
                <a:cs typeface="+mn-lt"/>
              </a:rPr>
              <a:t>modules</a:t>
            </a:r>
            <a:r>
              <a:rPr lang="ro-RO" sz="4000" dirty="0">
                <a:ea typeface="+mn-lt"/>
                <a:cs typeface="+mn-lt"/>
              </a:rPr>
              <a:t> </a:t>
            </a:r>
            <a:r>
              <a:rPr lang="ro-RO" sz="4000" dirty="0" err="1">
                <a:ea typeface="+mn-lt"/>
                <a:cs typeface="+mn-lt"/>
              </a:rPr>
              <a:t>equips</a:t>
            </a:r>
            <a:r>
              <a:rPr lang="ro-RO" sz="4000" dirty="0">
                <a:ea typeface="+mn-lt"/>
                <a:cs typeface="+mn-lt"/>
              </a:rPr>
              <a:t> </a:t>
            </a:r>
            <a:r>
              <a:rPr lang="ro-RO" sz="4000" dirty="0" err="1">
                <a:ea typeface="+mn-lt"/>
                <a:cs typeface="+mn-lt"/>
              </a:rPr>
              <a:t>students</a:t>
            </a:r>
            <a:r>
              <a:rPr lang="ro-RO" sz="4000" dirty="0">
                <a:ea typeface="+mn-lt"/>
                <a:cs typeface="+mn-lt"/>
              </a:rPr>
              <a:t> </a:t>
            </a:r>
            <a:r>
              <a:rPr lang="ro-RO" sz="4000" dirty="0" err="1">
                <a:ea typeface="+mn-lt"/>
                <a:cs typeface="+mn-lt"/>
              </a:rPr>
              <a:t>with</a:t>
            </a:r>
            <a:r>
              <a:rPr lang="ro-RO" sz="4000" dirty="0">
                <a:ea typeface="+mn-lt"/>
                <a:cs typeface="+mn-lt"/>
              </a:rPr>
              <a:t> </a:t>
            </a:r>
            <a:r>
              <a:rPr lang="ro-RO" sz="4000" dirty="0" err="1">
                <a:ea typeface="+mn-lt"/>
                <a:cs typeface="+mn-lt"/>
              </a:rPr>
              <a:t>the</a:t>
            </a:r>
            <a:r>
              <a:rPr lang="ro-RO" sz="4000" dirty="0">
                <a:ea typeface="+mn-lt"/>
                <a:cs typeface="+mn-lt"/>
              </a:rPr>
              <a:t> </a:t>
            </a:r>
            <a:r>
              <a:rPr lang="ro-RO" sz="4000" dirty="0" err="1">
                <a:ea typeface="+mn-lt"/>
                <a:cs typeface="+mn-lt"/>
              </a:rPr>
              <a:t>tools</a:t>
            </a:r>
            <a:r>
              <a:rPr lang="ro-RO" sz="4000" dirty="0">
                <a:ea typeface="+mn-lt"/>
                <a:cs typeface="+mn-lt"/>
              </a:rPr>
              <a:t> </a:t>
            </a:r>
            <a:r>
              <a:rPr lang="ro-RO" sz="4000" dirty="0" err="1">
                <a:ea typeface="+mn-lt"/>
                <a:cs typeface="+mn-lt"/>
              </a:rPr>
              <a:t>necessary</a:t>
            </a:r>
            <a:r>
              <a:rPr lang="ro-RO" sz="4000" dirty="0">
                <a:ea typeface="+mn-lt"/>
                <a:cs typeface="+mn-lt"/>
              </a:rPr>
              <a:t> for </a:t>
            </a:r>
            <a:r>
              <a:rPr lang="ro-RO" sz="4000" dirty="0" err="1">
                <a:ea typeface="+mn-lt"/>
                <a:cs typeface="+mn-lt"/>
              </a:rPr>
              <a:t>critical</a:t>
            </a:r>
            <a:r>
              <a:rPr lang="ro-RO" sz="4000" dirty="0">
                <a:ea typeface="+mn-lt"/>
                <a:cs typeface="+mn-lt"/>
              </a:rPr>
              <a:t> </a:t>
            </a:r>
            <a:r>
              <a:rPr lang="ro-RO" sz="4000" dirty="0" err="1">
                <a:ea typeface="+mn-lt"/>
                <a:cs typeface="+mn-lt"/>
              </a:rPr>
              <a:t>engagement</a:t>
            </a:r>
            <a:r>
              <a:rPr lang="ro-RO" sz="4000" dirty="0">
                <a:ea typeface="+mn-lt"/>
                <a:cs typeface="+mn-lt"/>
              </a:rPr>
              <a:t> </a:t>
            </a:r>
            <a:r>
              <a:rPr lang="ro-RO" sz="4000" dirty="0" err="1">
                <a:ea typeface="+mn-lt"/>
                <a:cs typeface="+mn-lt"/>
              </a:rPr>
              <a:t>with</a:t>
            </a:r>
            <a:r>
              <a:rPr lang="ro-RO" sz="4000" dirty="0">
                <a:ea typeface="+mn-lt"/>
                <a:cs typeface="+mn-lt"/>
              </a:rPr>
              <a:t> academic </a:t>
            </a:r>
            <a:r>
              <a:rPr lang="ro-RO" sz="4000" dirty="0" err="1">
                <a:ea typeface="+mn-lt"/>
                <a:cs typeface="+mn-lt"/>
              </a:rPr>
              <a:t>materials</a:t>
            </a:r>
            <a:r>
              <a:rPr lang="ro-RO" sz="4000" dirty="0">
                <a:ea typeface="+mn-lt"/>
                <a:cs typeface="+mn-lt"/>
              </a:rPr>
              <a:t>, </a:t>
            </a:r>
            <a:r>
              <a:rPr lang="ro-RO" sz="4000" dirty="0" err="1">
                <a:ea typeface="+mn-lt"/>
                <a:cs typeface="+mn-lt"/>
              </a:rPr>
              <a:t>the</a:t>
            </a:r>
            <a:r>
              <a:rPr lang="ro-RO" sz="4000" dirty="0">
                <a:ea typeface="+mn-lt"/>
                <a:cs typeface="+mn-lt"/>
              </a:rPr>
              <a:t> </a:t>
            </a:r>
            <a:r>
              <a:rPr lang="ro-RO" sz="4000" dirty="0" err="1">
                <a:ea typeface="+mn-lt"/>
                <a:cs typeface="+mn-lt"/>
              </a:rPr>
              <a:t>production</a:t>
            </a:r>
            <a:r>
              <a:rPr lang="ro-RO" sz="4000" dirty="0">
                <a:ea typeface="+mn-lt"/>
                <a:cs typeface="+mn-lt"/>
              </a:rPr>
              <a:t> of </a:t>
            </a:r>
            <a:r>
              <a:rPr lang="ro-RO" sz="4000" dirty="0" err="1">
                <a:ea typeface="+mn-lt"/>
                <a:cs typeface="+mn-lt"/>
              </a:rPr>
              <a:t>scholarly</a:t>
            </a:r>
            <a:r>
              <a:rPr lang="ro-RO" sz="4000" dirty="0">
                <a:ea typeface="+mn-lt"/>
                <a:cs typeface="+mn-lt"/>
              </a:rPr>
              <a:t> </a:t>
            </a:r>
            <a:r>
              <a:rPr lang="ro-RO" sz="4000" dirty="0" err="1">
                <a:ea typeface="+mn-lt"/>
                <a:cs typeface="+mn-lt"/>
              </a:rPr>
              <a:t>work</a:t>
            </a:r>
            <a:r>
              <a:rPr lang="ro-RO" sz="4000" dirty="0">
                <a:ea typeface="+mn-lt"/>
                <a:cs typeface="+mn-lt"/>
              </a:rPr>
              <a:t>, </a:t>
            </a:r>
            <a:r>
              <a:rPr lang="ro-RO" sz="4000" dirty="0" err="1">
                <a:ea typeface="+mn-lt"/>
                <a:cs typeface="+mn-lt"/>
              </a:rPr>
              <a:t>and</a:t>
            </a:r>
            <a:r>
              <a:rPr lang="ro-RO" sz="4000" dirty="0">
                <a:ea typeface="+mn-lt"/>
                <a:cs typeface="+mn-lt"/>
              </a:rPr>
              <a:t> </a:t>
            </a:r>
            <a:r>
              <a:rPr lang="ro-RO" sz="4000" dirty="0" err="1">
                <a:ea typeface="+mn-lt"/>
                <a:cs typeface="+mn-lt"/>
              </a:rPr>
              <a:t>the</a:t>
            </a:r>
            <a:r>
              <a:rPr lang="ro-RO" sz="4000" dirty="0">
                <a:ea typeface="+mn-lt"/>
                <a:cs typeface="+mn-lt"/>
              </a:rPr>
              <a:t> </a:t>
            </a:r>
            <a:r>
              <a:rPr lang="ro-RO" sz="4000" dirty="0" err="1">
                <a:ea typeface="+mn-lt"/>
                <a:cs typeface="+mn-lt"/>
              </a:rPr>
              <a:t>efficient</a:t>
            </a:r>
            <a:r>
              <a:rPr lang="ro-RO" sz="4000" dirty="0">
                <a:ea typeface="+mn-lt"/>
                <a:cs typeface="+mn-lt"/>
              </a:rPr>
              <a:t> management of </a:t>
            </a:r>
            <a:r>
              <a:rPr lang="ro-RO" sz="4000" dirty="0" err="1">
                <a:ea typeface="+mn-lt"/>
                <a:cs typeface="+mn-lt"/>
              </a:rPr>
              <a:t>information</a:t>
            </a:r>
            <a:r>
              <a:rPr lang="ro-RO" sz="4000" dirty="0">
                <a:ea typeface="+mn-lt"/>
                <a:cs typeface="+mn-lt"/>
              </a:rPr>
              <a:t>.</a:t>
            </a:r>
          </a:p>
          <a:p>
            <a:r>
              <a:rPr lang="ro-RO" sz="4000" dirty="0" err="1">
                <a:ea typeface="+mn-lt"/>
                <a:cs typeface="+mn-lt"/>
              </a:rPr>
              <a:t>These</a:t>
            </a:r>
            <a:r>
              <a:rPr lang="ro-RO" sz="4000" dirty="0">
                <a:ea typeface="+mn-lt"/>
                <a:cs typeface="+mn-lt"/>
              </a:rPr>
              <a:t> </a:t>
            </a:r>
            <a:r>
              <a:rPr lang="ro-RO" sz="4000" dirty="0" err="1">
                <a:ea typeface="+mn-lt"/>
                <a:cs typeface="+mn-lt"/>
              </a:rPr>
              <a:t>skills</a:t>
            </a:r>
            <a:r>
              <a:rPr lang="ro-RO" sz="4000" dirty="0">
                <a:ea typeface="+mn-lt"/>
                <a:cs typeface="+mn-lt"/>
              </a:rPr>
              <a:t> are </a:t>
            </a:r>
            <a:r>
              <a:rPr lang="ro-RO" sz="4000" dirty="0" err="1">
                <a:ea typeface="+mn-lt"/>
                <a:cs typeface="+mn-lt"/>
              </a:rPr>
              <a:t>indispensable</a:t>
            </a:r>
            <a:r>
              <a:rPr lang="ro-RO" sz="4000" dirty="0">
                <a:ea typeface="+mn-lt"/>
                <a:cs typeface="+mn-lt"/>
              </a:rPr>
              <a:t> in </a:t>
            </a:r>
            <a:r>
              <a:rPr lang="ro-RO" sz="4000" dirty="0" err="1">
                <a:ea typeface="+mn-lt"/>
                <a:cs typeface="+mn-lt"/>
              </a:rPr>
              <a:t>navigating</a:t>
            </a:r>
            <a:r>
              <a:rPr lang="ro-RO" sz="4000" dirty="0">
                <a:ea typeface="+mn-lt"/>
                <a:cs typeface="+mn-lt"/>
              </a:rPr>
              <a:t> </a:t>
            </a:r>
            <a:r>
              <a:rPr lang="ro-RO" sz="4000" dirty="0" err="1">
                <a:ea typeface="+mn-lt"/>
                <a:cs typeface="+mn-lt"/>
              </a:rPr>
              <a:t>the</a:t>
            </a:r>
            <a:r>
              <a:rPr lang="ro-RO" sz="4000" dirty="0">
                <a:ea typeface="+mn-lt"/>
                <a:cs typeface="+mn-lt"/>
              </a:rPr>
              <a:t> </a:t>
            </a:r>
            <a:r>
              <a:rPr lang="ro-RO" sz="4000" dirty="0" err="1">
                <a:ea typeface="+mn-lt"/>
                <a:cs typeface="+mn-lt"/>
              </a:rPr>
              <a:t>complexities</a:t>
            </a:r>
            <a:r>
              <a:rPr lang="ro-RO" sz="4000" dirty="0">
                <a:ea typeface="+mn-lt"/>
                <a:cs typeface="+mn-lt"/>
              </a:rPr>
              <a:t> of academic </a:t>
            </a:r>
            <a:r>
              <a:rPr lang="ro-RO" sz="4000" dirty="0" err="1">
                <a:ea typeface="+mn-lt"/>
                <a:cs typeface="+mn-lt"/>
              </a:rPr>
              <a:t>research</a:t>
            </a:r>
            <a:r>
              <a:rPr lang="ro-RO" sz="4000" dirty="0">
                <a:ea typeface="+mn-lt"/>
                <a:cs typeface="+mn-lt"/>
              </a:rPr>
              <a:t> </a:t>
            </a:r>
            <a:r>
              <a:rPr lang="ro-RO" sz="4000" dirty="0" err="1">
                <a:ea typeface="+mn-lt"/>
                <a:cs typeface="+mn-lt"/>
              </a:rPr>
              <a:t>and</a:t>
            </a:r>
            <a:r>
              <a:rPr lang="ro-RO" sz="4000" dirty="0">
                <a:ea typeface="+mn-lt"/>
                <a:cs typeface="+mn-lt"/>
              </a:rPr>
              <a:t> </a:t>
            </a:r>
            <a:r>
              <a:rPr lang="ro-RO" sz="4000" dirty="0" err="1">
                <a:ea typeface="+mn-lt"/>
                <a:cs typeface="+mn-lt"/>
              </a:rPr>
              <a:t>writing</a:t>
            </a:r>
            <a:r>
              <a:rPr lang="ro-RO" sz="4000" dirty="0">
                <a:ea typeface="+mn-lt"/>
                <a:cs typeface="+mn-lt"/>
              </a:rPr>
              <a:t>.</a:t>
            </a:r>
            <a:endParaRPr lang="ro-RO" sz="4000" dirty="0">
              <a:latin typeface="Aptos"/>
            </a:endParaRPr>
          </a:p>
          <a:p>
            <a:endParaRPr lang="ro-RO" sz="4000" dirty="0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33500558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50A6DCAA-09CC-01B5-81CF-DC5479526B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dirty="0"/>
              <a:t>5.References 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5C3A25C9-CDB7-4F93-FE3A-913C7142AB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ro-RO" sz="4000" dirty="0">
                <a:latin typeface="Calibri"/>
                <a:ea typeface="+mn-lt"/>
                <a:cs typeface="+mn-lt"/>
              </a:rPr>
              <a:t>Bell, J. (2014). </a:t>
            </a:r>
            <a:r>
              <a:rPr lang="ro-RO" sz="4000" err="1">
                <a:latin typeface="Calibri"/>
                <a:ea typeface="+mn-lt"/>
                <a:cs typeface="+mn-lt"/>
              </a:rPr>
              <a:t>Doing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Your</a:t>
            </a:r>
            <a:r>
              <a:rPr lang="ro-RO" sz="4000" dirty="0">
                <a:latin typeface="Calibri"/>
                <a:ea typeface="+mn-lt"/>
                <a:cs typeface="+mn-lt"/>
              </a:rPr>
              <a:t> </a:t>
            </a:r>
            <a:r>
              <a:rPr lang="ro-RO" sz="4000" err="1">
                <a:latin typeface="Calibri"/>
                <a:ea typeface="+mn-lt"/>
                <a:cs typeface="+mn-lt"/>
              </a:rPr>
              <a:t>Research</a:t>
            </a:r>
            <a:r>
              <a:rPr lang="ro-RO" sz="4000" dirty="0">
                <a:latin typeface="Calibri"/>
                <a:ea typeface="+mn-lt"/>
                <a:cs typeface="+mn-lt"/>
              </a:rPr>
              <a:t> Project: A </a:t>
            </a:r>
            <a:r>
              <a:rPr lang="ro-RO" sz="4000" err="1">
                <a:latin typeface="Calibri"/>
                <a:ea typeface="+mn-lt"/>
                <a:cs typeface="+mn-lt"/>
              </a:rPr>
              <a:t>Guide</a:t>
            </a:r>
            <a:r>
              <a:rPr lang="ro-RO" sz="4000">
                <a:latin typeface="Calibri"/>
                <a:ea typeface="+mn-lt"/>
                <a:cs typeface="+mn-lt"/>
              </a:rPr>
              <a:t> for </a:t>
            </a:r>
            <a:r>
              <a:rPr lang="ro-RO" sz="4000" err="1">
                <a:latin typeface="Calibri"/>
                <a:ea typeface="+mn-lt"/>
                <a:cs typeface="+mn-lt"/>
              </a:rPr>
              <a:t>First</a:t>
            </a:r>
            <a:r>
              <a:rPr lang="ro-RO" sz="4000">
                <a:latin typeface="Calibri"/>
                <a:ea typeface="+mn-lt"/>
                <a:cs typeface="+mn-lt"/>
              </a:rPr>
              <a:t>-Time </a:t>
            </a:r>
            <a:endParaRPr lang="ro-RO" sz="40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ro-RO" sz="4000" err="1">
                <a:latin typeface="Calibri"/>
                <a:ea typeface="+mn-lt"/>
                <a:cs typeface="+mn-lt"/>
              </a:rPr>
              <a:t>Researchers.McGraw</a:t>
            </a:r>
            <a:r>
              <a:rPr lang="ro-RO" sz="4000" dirty="0">
                <a:latin typeface="Calibri"/>
                <a:ea typeface="+mn-lt"/>
                <a:cs typeface="+mn-lt"/>
              </a:rPr>
              <a:t>-Hill </a:t>
            </a:r>
            <a:r>
              <a:rPr lang="ro-RO" sz="4000" err="1">
                <a:latin typeface="Calibri"/>
                <a:ea typeface="+mn-lt"/>
                <a:cs typeface="+mn-lt"/>
              </a:rPr>
              <a:t>Education</a:t>
            </a:r>
            <a:r>
              <a:rPr lang="ro-RO" sz="4000" dirty="0">
                <a:latin typeface="Calibri"/>
                <a:ea typeface="+mn-lt"/>
                <a:cs typeface="+mn-lt"/>
              </a:rPr>
              <a:t>.</a:t>
            </a:r>
          </a:p>
          <a:p>
            <a:pPr marL="0" indent="0">
              <a:buNone/>
            </a:pPr>
            <a:r>
              <a:rPr lang="ro-RO" sz="4000" dirty="0">
                <a:latin typeface="Calibri"/>
                <a:ea typeface="Calibri"/>
                <a:cs typeface="Calibri"/>
              </a:rPr>
              <a:t>-</a:t>
            </a:r>
            <a:r>
              <a:rPr lang="ro-RO" sz="4000" err="1">
                <a:latin typeface="Calibri"/>
                <a:ea typeface="Calibri"/>
                <a:cs typeface="Calibri"/>
              </a:rPr>
              <a:t>Cottrell</a:t>
            </a:r>
            <a:r>
              <a:rPr lang="ro-RO" sz="4000" dirty="0">
                <a:latin typeface="Calibri"/>
                <a:ea typeface="Calibri"/>
                <a:cs typeface="Calibri"/>
              </a:rPr>
              <a:t>, S. (2013) </a:t>
            </a:r>
          </a:p>
          <a:p>
            <a:pPr marL="0" indent="0">
              <a:buNone/>
            </a:pPr>
            <a:r>
              <a:rPr lang="ro-RO" sz="4000" dirty="0">
                <a:latin typeface="Calibri"/>
                <a:ea typeface="Calibri"/>
                <a:cs typeface="Calibri"/>
              </a:rPr>
              <a:t>The </a:t>
            </a:r>
            <a:r>
              <a:rPr lang="ro-RO" sz="4000" err="1">
                <a:latin typeface="Calibri"/>
                <a:ea typeface="Calibri"/>
                <a:cs typeface="Calibri"/>
              </a:rPr>
              <a:t>Study</a:t>
            </a:r>
            <a:r>
              <a:rPr lang="ro-RO" sz="4000" dirty="0">
                <a:latin typeface="Calibri"/>
                <a:ea typeface="Calibri"/>
                <a:cs typeface="Calibri"/>
              </a:rPr>
              <a:t> </a:t>
            </a:r>
            <a:r>
              <a:rPr lang="ro-RO" sz="4000" err="1">
                <a:latin typeface="Calibri"/>
                <a:ea typeface="Calibri"/>
                <a:cs typeface="Calibri"/>
              </a:rPr>
              <a:t>Skills</a:t>
            </a:r>
            <a:r>
              <a:rPr lang="ro-RO" sz="4000" dirty="0">
                <a:latin typeface="Calibri"/>
                <a:ea typeface="Calibri"/>
                <a:cs typeface="Calibri"/>
              </a:rPr>
              <a:t>  </a:t>
            </a:r>
            <a:r>
              <a:rPr lang="ro-RO" sz="4000" err="1">
                <a:latin typeface="Calibri"/>
                <a:ea typeface="Calibri"/>
                <a:cs typeface="Calibri"/>
              </a:rPr>
              <a:t>Handbook</a:t>
            </a:r>
            <a:r>
              <a:rPr lang="ro-RO" sz="4000" dirty="0">
                <a:latin typeface="Calibri"/>
                <a:ea typeface="Calibri"/>
                <a:cs typeface="Calibri"/>
              </a:rPr>
              <a:t>. </a:t>
            </a:r>
            <a:r>
              <a:rPr lang="ro-RO" sz="4000" err="1">
                <a:latin typeface="Calibri"/>
                <a:ea typeface="Calibri"/>
                <a:cs typeface="Calibri"/>
              </a:rPr>
              <a:t>Palgrave</a:t>
            </a:r>
            <a:r>
              <a:rPr lang="ro-RO" sz="4000" dirty="0">
                <a:latin typeface="Calibri"/>
                <a:ea typeface="Calibri"/>
                <a:cs typeface="Calibri"/>
              </a:rPr>
              <a:t> </a:t>
            </a:r>
            <a:r>
              <a:rPr lang="ro-RO" sz="4000" err="1">
                <a:latin typeface="Calibri"/>
                <a:ea typeface="Calibri"/>
                <a:cs typeface="Calibri"/>
              </a:rPr>
              <a:t>Macmillan</a:t>
            </a:r>
            <a:r>
              <a:rPr lang="ro-RO" sz="4000" dirty="0">
                <a:latin typeface="Calibri"/>
                <a:ea typeface="Calibri"/>
                <a:cs typeface="Calibri"/>
              </a:rPr>
              <a:t>.</a:t>
            </a:r>
          </a:p>
          <a:p>
            <a:pPr marL="0" indent="0">
              <a:buNone/>
            </a:pPr>
            <a:r>
              <a:rPr lang="ro-RO" sz="4000" err="1">
                <a:latin typeface="Calibri"/>
                <a:ea typeface="Calibri"/>
                <a:cs typeface="Calibri"/>
              </a:rPr>
              <a:t>Greetham</a:t>
            </a:r>
            <a:r>
              <a:rPr lang="ro-RO" sz="4000" dirty="0">
                <a:latin typeface="Calibri"/>
                <a:ea typeface="Calibri"/>
                <a:cs typeface="Calibri"/>
              </a:rPr>
              <a:t>, B. (2018). </a:t>
            </a:r>
            <a:r>
              <a:rPr lang="ro-RO" sz="4000" err="1">
                <a:latin typeface="Calibri"/>
                <a:ea typeface="Calibri"/>
                <a:cs typeface="Calibri"/>
              </a:rPr>
              <a:t>How</a:t>
            </a:r>
            <a:r>
              <a:rPr lang="ro-RO" sz="4000" dirty="0">
                <a:latin typeface="Calibri"/>
                <a:ea typeface="Calibri"/>
                <a:cs typeface="Calibri"/>
              </a:rPr>
              <a:t> </a:t>
            </a:r>
            <a:r>
              <a:rPr lang="ro-RO" sz="4000" err="1">
                <a:latin typeface="Calibri"/>
                <a:ea typeface="Calibri"/>
                <a:cs typeface="Calibri"/>
              </a:rPr>
              <a:t>to</a:t>
            </a:r>
            <a:r>
              <a:rPr lang="ro-RO" sz="4000" dirty="0">
                <a:latin typeface="Calibri"/>
                <a:ea typeface="Calibri"/>
                <a:cs typeface="Calibri"/>
              </a:rPr>
              <a:t> </a:t>
            </a:r>
            <a:r>
              <a:rPr lang="ro-RO" sz="4000" err="1">
                <a:latin typeface="Calibri"/>
                <a:ea typeface="Calibri"/>
                <a:cs typeface="Calibri"/>
              </a:rPr>
              <a:t>write</a:t>
            </a:r>
            <a:r>
              <a:rPr lang="ro-RO" sz="4000" dirty="0">
                <a:latin typeface="Calibri"/>
                <a:ea typeface="Calibri"/>
                <a:cs typeface="Calibri"/>
              </a:rPr>
              <a:t> </a:t>
            </a:r>
            <a:r>
              <a:rPr lang="ro-RO" sz="4000" err="1">
                <a:latin typeface="Calibri"/>
                <a:ea typeface="Calibri"/>
                <a:cs typeface="Calibri"/>
              </a:rPr>
              <a:t>Better</a:t>
            </a:r>
            <a:r>
              <a:rPr lang="ro-RO" sz="4000" dirty="0">
                <a:latin typeface="Calibri"/>
                <a:ea typeface="Calibri"/>
                <a:cs typeface="Calibri"/>
              </a:rPr>
              <a:t> </a:t>
            </a:r>
            <a:r>
              <a:rPr lang="ro-RO" sz="4000" err="1">
                <a:latin typeface="Calibri"/>
                <a:ea typeface="Calibri"/>
                <a:cs typeface="Calibri"/>
              </a:rPr>
              <a:t>Essays</a:t>
            </a:r>
            <a:r>
              <a:rPr lang="ro-RO" sz="4000" dirty="0">
                <a:latin typeface="Calibri"/>
                <a:ea typeface="Calibri"/>
                <a:cs typeface="Calibri"/>
              </a:rPr>
              <a:t>. </a:t>
            </a:r>
            <a:r>
              <a:rPr lang="ro-RO" sz="4000" err="1">
                <a:latin typeface="Calibri"/>
                <a:ea typeface="Calibri"/>
                <a:cs typeface="Calibri"/>
              </a:rPr>
              <a:t>Palgrave</a:t>
            </a:r>
            <a:r>
              <a:rPr lang="ro-RO" sz="4000" dirty="0">
                <a:latin typeface="Calibri"/>
                <a:ea typeface="Calibri"/>
                <a:cs typeface="Calibri"/>
              </a:rPr>
              <a:t> </a:t>
            </a:r>
            <a:r>
              <a:rPr lang="ro-RO" sz="4000" err="1">
                <a:latin typeface="Calibri"/>
                <a:ea typeface="Calibri"/>
                <a:cs typeface="Calibri"/>
              </a:rPr>
              <a:t>Study</a:t>
            </a:r>
            <a:r>
              <a:rPr lang="ro-RO" sz="4000" dirty="0">
                <a:latin typeface="Calibri"/>
                <a:ea typeface="Calibri"/>
                <a:cs typeface="Calibri"/>
              </a:rPr>
              <a:t> </a:t>
            </a:r>
            <a:r>
              <a:rPr lang="ro-RO" sz="4000" err="1">
                <a:latin typeface="Calibri"/>
                <a:ea typeface="Calibri"/>
                <a:cs typeface="Calibri"/>
              </a:rPr>
              <a:t>Skills</a:t>
            </a:r>
            <a:r>
              <a:rPr lang="ro-RO" sz="4000">
                <a:latin typeface="Calibri"/>
                <a:ea typeface="Calibri"/>
                <a:cs typeface="Calibri"/>
              </a:rPr>
              <a:t>.</a:t>
            </a:r>
            <a:endParaRPr lang="ro-RO" sz="40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ro-RO" sz="4000" dirty="0">
                <a:latin typeface="Calibri"/>
                <a:ea typeface="Calibri"/>
                <a:cs typeface="Calibri"/>
              </a:rPr>
              <a:t>Murray, N. (2012). </a:t>
            </a:r>
            <a:r>
              <a:rPr lang="ro-RO" sz="4000" err="1">
                <a:latin typeface="Calibri"/>
                <a:ea typeface="Calibri"/>
                <a:cs typeface="Calibri"/>
              </a:rPr>
              <a:t>Writing</a:t>
            </a:r>
            <a:r>
              <a:rPr lang="ro-RO" sz="4000" dirty="0">
                <a:latin typeface="Calibri"/>
                <a:ea typeface="Calibri"/>
                <a:cs typeface="Calibri"/>
              </a:rPr>
              <a:t> </a:t>
            </a:r>
            <a:r>
              <a:rPr lang="ro-RO" sz="4000" err="1">
                <a:latin typeface="Calibri"/>
                <a:ea typeface="Calibri"/>
                <a:cs typeface="Calibri"/>
              </a:rPr>
              <a:t>Essays</a:t>
            </a:r>
            <a:r>
              <a:rPr lang="ro-RO" sz="4000" dirty="0">
                <a:latin typeface="Calibri"/>
                <a:ea typeface="Calibri"/>
                <a:cs typeface="Calibri"/>
              </a:rPr>
              <a:t> in English </a:t>
            </a:r>
            <a:r>
              <a:rPr lang="ro-RO" sz="4000" err="1">
                <a:latin typeface="Calibri"/>
                <a:ea typeface="Calibri"/>
                <a:cs typeface="Calibri"/>
              </a:rPr>
              <a:t>Language</a:t>
            </a:r>
            <a:r>
              <a:rPr lang="ro-RO" sz="4000" dirty="0">
                <a:latin typeface="Calibri"/>
                <a:ea typeface="Calibri"/>
                <a:cs typeface="Calibri"/>
              </a:rPr>
              <a:t> </a:t>
            </a:r>
            <a:r>
              <a:rPr lang="ro-RO" sz="4000" err="1">
                <a:latin typeface="Calibri"/>
                <a:ea typeface="Calibri"/>
                <a:cs typeface="Calibri"/>
              </a:rPr>
              <a:t>and</a:t>
            </a:r>
            <a:r>
              <a:rPr lang="ro-RO" sz="4000" dirty="0">
                <a:latin typeface="Calibri"/>
                <a:ea typeface="Calibri"/>
                <a:cs typeface="Calibri"/>
              </a:rPr>
              <a:t> </a:t>
            </a:r>
            <a:r>
              <a:rPr lang="ro-RO" sz="4000" err="1">
                <a:latin typeface="Calibri"/>
                <a:ea typeface="Calibri"/>
                <a:cs typeface="Calibri"/>
              </a:rPr>
              <a:t>Liguistics</a:t>
            </a:r>
            <a:r>
              <a:rPr lang="ro-RO" sz="4000">
                <a:latin typeface="Calibri"/>
                <a:ea typeface="Calibri"/>
                <a:cs typeface="Calibri"/>
              </a:rPr>
              <a:t>. </a:t>
            </a:r>
            <a:endParaRPr lang="ro-RO" sz="40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ro-RO" sz="4000" err="1">
                <a:latin typeface="Calibri"/>
                <a:ea typeface="Calibri"/>
                <a:cs typeface="Calibri"/>
              </a:rPr>
              <a:t>Peck</a:t>
            </a:r>
            <a:r>
              <a:rPr lang="ro-RO" sz="4000" dirty="0">
                <a:latin typeface="Calibri"/>
                <a:ea typeface="Calibri"/>
                <a:cs typeface="Calibri"/>
              </a:rPr>
              <a:t> , J . &amp; </a:t>
            </a:r>
            <a:r>
              <a:rPr lang="ro-RO" sz="4000" err="1">
                <a:latin typeface="Calibri"/>
                <a:ea typeface="Calibri"/>
                <a:cs typeface="Calibri"/>
              </a:rPr>
              <a:t>Coyle</a:t>
            </a:r>
            <a:r>
              <a:rPr lang="ro-RO" sz="4000" dirty="0">
                <a:latin typeface="Calibri"/>
                <a:ea typeface="Calibri"/>
                <a:cs typeface="Calibri"/>
              </a:rPr>
              <a:t> , M. (2012). The Student s </a:t>
            </a:r>
            <a:r>
              <a:rPr lang="ro-RO" sz="4000" err="1">
                <a:latin typeface="Calibri"/>
                <a:ea typeface="Calibri"/>
                <a:cs typeface="Calibri"/>
              </a:rPr>
              <a:t>Guide</a:t>
            </a:r>
            <a:r>
              <a:rPr lang="ro-RO" sz="4000" dirty="0">
                <a:latin typeface="Calibri"/>
                <a:ea typeface="Calibri"/>
                <a:cs typeface="Calibri"/>
              </a:rPr>
              <a:t> </a:t>
            </a:r>
            <a:r>
              <a:rPr lang="ro-RO" sz="4000" err="1">
                <a:latin typeface="Calibri"/>
                <a:ea typeface="Calibri"/>
                <a:cs typeface="Calibri"/>
              </a:rPr>
              <a:t>Writing</a:t>
            </a:r>
            <a:r>
              <a:rPr lang="ro-RO" sz="4000" dirty="0">
                <a:latin typeface="Calibri"/>
                <a:ea typeface="Calibri"/>
                <a:cs typeface="Calibri"/>
              </a:rPr>
              <a:t> : </a:t>
            </a:r>
            <a:r>
              <a:rPr lang="ro-RO" sz="4000" err="1">
                <a:latin typeface="Calibri"/>
                <a:ea typeface="Calibri"/>
                <a:cs typeface="Calibri"/>
              </a:rPr>
              <a:t>Grammar</a:t>
            </a:r>
            <a:r>
              <a:rPr lang="ro-RO" sz="4000" dirty="0">
                <a:latin typeface="Calibri"/>
                <a:ea typeface="Calibri"/>
                <a:cs typeface="Calibri"/>
              </a:rPr>
              <a:t> </a:t>
            </a:r>
            <a:r>
              <a:rPr lang="ro-RO" sz="4000" err="1">
                <a:latin typeface="Calibri"/>
                <a:ea typeface="Calibri"/>
                <a:cs typeface="Calibri"/>
              </a:rPr>
              <a:t>Punctuation</a:t>
            </a:r>
            <a:r>
              <a:rPr lang="ro-RO" sz="4000" dirty="0">
                <a:latin typeface="Calibri"/>
                <a:ea typeface="Calibri"/>
                <a:cs typeface="Calibri"/>
              </a:rPr>
              <a:t> </a:t>
            </a:r>
            <a:r>
              <a:rPr lang="ro-RO" sz="4000" err="1">
                <a:latin typeface="Calibri"/>
                <a:ea typeface="Calibri"/>
                <a:cs typeface="Calibri"/>
              </a:rPr>
              <a:t>and</a:t>
            </a:r>
            <a:r>
              <a:rPr lang="ro-RO" sz="4000">
                <a:latin typeface="Calibri"/>
                <a:ea typeface="Calibri"/>
                <a:cs typeface="Calibri"/>
              </a:rPr>
              <a:t> Spelling . </a:t>
            </a:r>
            <a:r>
              <a:rPr lang="ro-RO" sz="4000" err="1">
                <a:latin typeface="Calibri"/>
                <a:ea typeface="Calibri"/>
                <a:cs typeface="Calibri"/>
              </a:rPr>
              <a:t>Palgrave</a:t>
            </a:r>
            <a:r>
              <a:rPr lang="ro-RO" sz="4000" dirty="0">
                <a:latin typeface="Calibri"/>
                <a:ea typeface="Calibri"/>
                <a:cs typeface="Calibri"/>
              </a:rPr>
              <a:t> </a:t>
            </a:r>
            <a:r>
              <a:rPr lang="ro-RO" sz="4000" err="1">
                <a:latin typeface="Calibri"/>
                <a:ea typeface="Calibri"/>
                <a:cs typeface="Calibri"/>
              </a:rPr>
              <a:t>Macmillan</a:t>
            </a:r>
            <a:r>
              <a:rPr lang="ro-RO" sz="4000" dirty="0">
                <a:latin typeface="Calibri"/>
                <a:ea typeface="Calibri"/>
                <a:cs typeface="Calibri"/>
              </a:rPr>
              <a:t> </a:t>
            </a:r>
          </a:p>
          <a:p>
            <a:pPr marL="0" indent="0">
              <a:buNone/>
            </a:pPr>
            <a:r>
              <a:rPr lang="ro-RO" sz="4000" dirty="0">
                <a:latin typeface="Calibri"/>
                <a:ea typeface="Calibri"/>
                <a:cs typeface="Calibri"/>
              </a:rPr>
              <a:t>Ridley, D . (2012). The </a:t>
            </a:r>
            <a:r>
              <a:rPr lang="ro-RO" sz="4000" err="1">
                <a:latin typeface="Calibri"/>
                <a:ea typeface="Calibri"/>
                <a:cs typeface="Calibri"/>
              </a:rPr>
              <a:t>Literature</a:t>
            </a:r>
            <a:r>
              <a:rPr lang="ro-RO" sz="4000" dirty="0">
                <a:latin typeface="Calibri"/>
                <a:ea typeface="Calibri"/>
                <a:cs typeface="Calibri"/>
              </a:rPr>
              <a:t> Review : Step-by-Step </a:t>
            </a:r>
            <a:r>
              <a:rPr lang="ro-RO" sz="4000" err="1">
                <a:latin typeface="Calibri"/>
                <a:ea typeface="Calibri"/>
                <a:cs typeface="Calibri"/>
              </a:rPr>
              <a:t>Guide</a:t>
            </a:r>
            <a:r>
              <a:rPr lang="ro-RO" sz="4000" dirty="0">
                <a:latin typeface="Calibri"/>
                <a:ea typeface="Calibri"/>
                <a:cs typeface="Calibri"/>
              </a:rPr>
              <a:t> for student. </a:t>
            </a:r>
            <a:r>
              <a:rPr lang="ro-RO" sz="4000" err="1">
                <a:latin typeface="Calibri"/>
                <a:ea typeface="Calibri"/>
                <a:cs typeface="Calibri"/>
              </a:rPr>
              <a:t>Sage</a:t>
            </a:r>
            <a:r>
              <a:rPr lang="ro-RO" sz="4000" dirty="0">
                <a:latin typeface="Calibri"/>
                <a:ea typeface="Calibri"/>
                <a:cs typeface="Calibri"/>
              </a:rPr>
              <a:t> </a:t>
            </a:r>
            <a:r>
              <a:rPr lang="ro-RO" sz="4000" err="1">
                <a:latin typeface="Calibri"/>
                <a:ea typeface="Calibri"/>
                <a:cs typeface="Calibri"/>
              </a:rPr>
              <a:t>Publications</a:t>
            </a:r>
            <a:r>
              <a:rPr lang="ro-RO" sz="4000" dirty="0">
                <a:latin typeface="Calibri"/>
                <a:ea typeface="Calibri"/>
                <a:cs typeface="Calibri"/>
              </a:rPr>
              <a:t> .</a:t>
            </a:r>
          </a:p>
          <a:p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2375881985"/>
      </p:ext>
    </p:extLst>
  </p:cSld>
  <p:clrMapOvr>
    <a:masterClrMapping/>
  </p:clrMapOvr>
</p:sld>
</file>

<file path=ppt/theme/theme1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Ecran lat</PresentationFormat>
  <Paragraphs>0</Paragraphs>
  <Slides>6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6</vt:i4>
      </vt:variant>
    </vt:vector>
  </HeadingPairs>
  <TitlesOfParts>
    <vt:vector size="7" baseType="lpstr">
      <vt:lpstr>Temă Office</vt:lpstr>
      <vt:lpstr>Academic skills module </vt:lpstr>
      <vt:lpstr>1.Academic Wirting Skills </vt:lpstr>
      <vt:lpstr>2.Research Skills </vt:lpstr>
      <vt:lpstr>3.Note-Taking Skills</vt:lpstr>
      <vt:lpstr>4.Conclusion </vt:lpstr>
      <vt:lpstr>5.References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Prezentare PowerPoint</dc:title>
  <dc:creator/>
  <cp:lastModifiedBy/>
  <cp:revision>208</cp:revision>
  <dcterms:created xsi:type="dcterms:W3CDTF">2024-04-26T07:05:53Z</dcterms:created>
  <dcterms:modified xsi:type="dcterms:W3CDTF">2024-04-26T07:35:56Z</dcterms:modified>
</cp:coreProperties>
</file>