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61" r:id="rId5"/>
    <p:sldId id="262" r:id="rId6"/>
    <p:sldId id="263" r:id="rId7"/>
    <p:sldId id="269" r:id="rId8"/>
    <p:sldId id="268" r:id="rId9"/>
    <p:sldId id="270" r:id="rId10"/>
    <p:sldId id="266" r:id="rId11"/>
    <p:sldId id="260" r:id="rId12"/>
    <p:sldId id="265" r:id="rId13"/>
    <p:sldId id="267" r:id="rId14"/>
  </p:sldIdLst>
  <p:sldSz cx="12192000" cy="6858000"/>
  <p:notesSz cx="6888163" cy="100187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6440" autoAdjust="0"/>
  </p:normalViewPr>
  <p:slideViewPr>
    <p:cSldViewPr snapToGrid="0">
      <p:cViewPr varScale="1">
        <p:scale>
          <a:sx n="44" d="100"/>
          <a:sy n="44" d="100"/>
        </p:scale>
        <p:origin x="1524"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676"/>
          </a:xfrm>
          <a:prstGeom prst="rect">
            <a:avLst/>
          </a:prstGeom>
        </p:spPr>
        <p:txBody>
          <a:bodyPr vert="horz" lIns="96606" tIns="48303" rIns="96606" bIns="48303" rtlCol="0"/>
          <a:lstStyle>
            <a:lvl1pPr algn="l">
              <a:defRPr sz="1300"/>
            </a:lvl1pPr>
          </a:lstStyle>
          <a:p>
            <a:endParaRPr lang="en-GB"/>
          </a:p>
        </p:txBody>
      </p:sp>
      <p:sp>
        <p:nvSpPr>
          <p:cNvPr id="3" name="Date Placeholder 2"/>
          <p:cNvSpPr>
            <a:spLocks noGrp="1"/>
          </p:cNvSpPr>
          <p:nvPr>
            <p:ph type="dt" idx="1"/>
          </p:nvPr>
        </p:nvSpPr>
        <p:spPr>
          <a:xfrm>
            <a:off x="3901698" y="0"/>
            <a:ext cx="2984871" cy="502676"/>
          </a:xfrm>
          <a:prstGeom prst="rect">
            <a:avLst/>
          </a:prstGeom>
        </p:spPr>
        <p:txBody>
          <a:bodyPr vert="horz" lIns="96606" tIns="48303" rIns="96606" bIns="48303" rtlCol="0"/>
          <a:lstStyle>
            <a:lvl1pPr algn="r">
              <a:defRPr sz="1300"/>
            </a:lvl1pPr>
          </a:lstStyle>
          <a:p>
            <a:fld id="{C6E9CEF9-F2DD-4FFE-BF27-FB1558E0AF0D}" type="datetimeFigureOut">
              <a:rPr lang="en-GB" smtClean="0"/>
              <a:pPr/>
              <a:t>22/04/2020</a:t>
            </a:fld>
            <a:endParaRPr lang="en-GB"/>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6606" tIns="48303" rIns="96606" bIns="48303" rtlCol="0" anchor="ctr"/>
          <a:lstStyle/>
          <a:p>
            <a:endParaRPr lang="en-GB"/>
          </a:p>
        </p:txBody>
      </p:sp>
      <p:sp>
        <p:nvSpPr>
          <p:cNvPr id="5" name="Notes Placeholder 4"/>
          <p:cNvSpPr>
            <a:spLocks noGrp="1"/>
          </p:cNvSpPr>
          <p:nvPr>
            <p:ph type="body" sz="quarter" idx="3"/>
          </p:nvPr>
        </p:nvSpPr>
        <p:spPr>
          <a:xfrm>
            <a:off x="688817" y="4821506"/>
            <a:ext cx="5510530" cy="3944868"/>
          </a:xfrm>
          <a:prstGeom prst="rect">
            <a:avLst/>
          </a:prstGeom>
        </p:spPr>
        <p:txBody>
          <a:bodyPr vert="horz" lIns="96606" tIns="48303" rIns="96606" bIns="4830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6039"/>
            <a:ext cx="2984871" cy="502674"/>
          </a:xfrm>
          <a:prstGeom prst="rect">
            <a:avLst/>
          </a:prstGeom>
        </p:spPr>
        <p:txBody>
          <a:bodyPr vert="horz" lIns="96606" tIns="48303" rIns="96606" bIns="48303" rtlCol="0" anchor="b"/>
          <a:lstStyle>
            <a:lvl1pPr algn="l">
              <a:defRPr sz="1300"/>
            </a:lvl1pPr>
          </a:lstStyle>
          <a:p>
            <a:endParaRPr lang="en-GB"/>
          </a:p>
        </p:txBody>
      </p:sp>
      <p:sp>
        <p:nvSpPr>
          <p:cNvPr id="7" name="Slide Number Placeholder 6"/>
          <p:cNvSpPr>
            <a:spLocks noGrp="1"/>
          </p:cNvSpPr>
          <p:nvPr>
            <p:ph type="sldNum" sz="quarter" idx="5"/>
          </p:nvPr>
        </p:nvSpPr>
        <p:spPr>
          <a:xfrm>
            <a:off x="3901698" y="9516039"/>
            <a:ext cx="2984871" cy="502674"/>
          </a:xfrm>
          <a:prstGeom prst="rect">
            <a:avLst/>
          </a:prstGeom>
        </p:spPr>
        <p:txBody>
          <a:bodyPr vert="horz" lIns="96606" tIns="48303" rIns="96606" bIns="48303" rtlCol="0" anchor="b"/>
          <a:lstStyle>
            <a:lvl1pPr algn="r">
              <a:defRPr sz="1300"/>
            </a:lvl1pPr>
          </a:lstStyle>
          <a:p>
            <a:fld id="{A915208E-11EF-43B1-ACEA-1ABF01024A53}" type="slidenum">
              <a:rPr lang="en-GB" smtClean="0"/>
              <a:pPr/>
              <a:t>‹#›</a:t>
            </a:fld>
            <a:endParaRPr lang="en-GB"/>
          </a:p>
        </p:txBody>
      </p:sp>
    </p:spTree>
    <p:extLst>
      <p:ext uri="{BB962C8B-B14F-4D97-AF65-F5344CB8AC3E}">
        <p14:creationId xmlns:p14="http://schemas.microsoft.com/office/powerpoint/2010/main" val="1308863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15208E-11EF-43B1-ACEA-1ABF01024A53}" type="slidenum">
              <a:rPr lang="en-GB" smtClean="0"/>
              <a:pPr/>
              <a:t>1</a:t>
            </a:fld>
            <a:endParaRPr lang="en-GB"/>
          </a:p>
        </p:txBody>
      </p:sp>
    </p:spTree>
    <p:extLst>
      <p:ext uri="{BB962C8B-B14F-4D97-AF65-F5344CB8AC3E}">
        <p14:creationId xmlns:p14="http://schemas.microsoft.com/office/powerpoint/2010/main" val="2290409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064">
              <a:defRPr/>
            </a:pPr>
            <a:r>
              <a:rPr lang="en-GB" sz="1300" dirty="0"/>
              <a:t>This project was focused on the current tools that are out there to help students learn programming and to develop a tool. </a:t>
            </a:r>
          </a:p>
          <a:p>
            <a:pPr defTabSz="966064">
              <a:defRPr/>
            </a:pPr>
            <a:endParaRPr lang="en-GB" sz="1300" dirty="0"/>
          </a:p>
          <a:p>
            <a:pPr defTabSz="966064">
              <a:defRPr/>
            </a:pPr>
            <a:r>
              <a:rPr lang="en-GB" sz="1300" dirty="0"/>
              <a:t>This was done by researching what programming is, the current programmer shortage, the current computing curriculum in secondary schools, learning styles and teaching methods and some of the available tools/services to learn programming. </a:t>
            </a:r>
          </a:p>
          <a:p>
            <a:endParaRPr lang="en-GB" dirty="0"/>
          </a:p>
        </p:txBody>
      </p:sp>
      <p:sp>
        <p:nvSpPr>
          <p:cNvPr id="4" name="Slide Number Placeholder 3"/>
          <p:cNvSpPr>
            <a:spLocks noGrp="1"/>
          </p:cNvSpPr>
          <p:nvPr>
            <p:ph type="sldNum" sz="quarter" idx="5"/>
          </p:nvPr>
        </p:nvSpPr>
        <p:spPr/>
        <p:txBody>
          <a:bodyPr/>
          <a:lstStyle/>
          <a:p>
            <a:fld id="{A915208E-11EF-43B1-ACEA-1ABF01024A53}" type="slidenum">
              <a:rPr lang="en-GB" smtClean="0"/>
              <a:pPr/>
              <a:t>2</a:t>
            </a:fld>
            <a:endParaRPr lang="en-GB"/>
          </a:p>
        </p:txBody>
      </p:sp>
    </p:spTree>
    <p:extLst>
      <p:ext uri="{BB962C8B-B14F-4D97-AF65-F5344CB8AC3E}">
        <p14:creationId xmlns:p14="http://schemas.microsoft.com/office/powerpoint/2010/main" val="18357157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064">
              <a:defRPr/>
            </a:pPr>
            <a:r>
              <a:rPr lang="en-GB" sz="1000" b="1" dirty="0"/>
              <a:t>Aim- </a:t>
            </a:r>
            <a:r>
              <a:rPr lang="en-GB" sz="1000" dirty="0"/>
              <a:t>The aim was to investigate the use of software for students to learn a computing language in secondary schools.</a:t>
            </a:r>
            <a:endParaRPr lang="en-GB" sz="1000" b="1" dirty="0"/>
          </a:p>
          <a:p>
            <a:endParaRPr lang="en-GB" sz="1000" b="1" dirty="0"/>
          </a:p>
          <a:p>
            <a:r>
              <a:rPr lang="en-GB" sz="1000" b="1" dirty="0"/>
              <a:t>Objectives</a:t>
            </a:r>
          </a:p>
          <a:p>
            <a:pPr marL="181137" indent="-181137">
              <a:buFont typeface="Arial" panose="020B0604020202020204" pitchFamily="34" charset="0"/>
              <a:buChar char="•"/>
            </a:pPr>
            <a:r>
              <a:rPr lang="en-GB" sz="1000" dirty="0"/>
              <a:t>The first objective was to carry out a full literature review - Search terms were made specific to get relevant information and only reputable sources were used. This was to give a better understanding when developing the tool later.</a:t>
            </a:r>
          </a:p>
          <a:p>
            <a:r>
              <a:rPr lang="en-GB" sz="1000" dirty="0"/>
              <a:t>  </a:t>
            </a:r>
          </a:p>
          <a:p>
            <a:pPr marL="181137" indent="-181137">
              <a:buFont typeface="Arial" panose="020B0604020202020204" pitchFamily="34" charset="0"/>
              <a:buChar char="•"/>
            </a:pPr>
            <a:r>
              <a:rPr lang="en-GB" sz="1000" dirty="0"/>
              <a:t>The second objective was to design the tool- The user interface of the tool was designed in the chosen IDE and was designed based on the findings found in the full literature review. This made the tool user friendly.   </a:t>
            </a:r>
          </a:p>
          <a:p>
            <a:r>
              <a:rPr lang="en-GB" sz="1000" dirty="0"/>
              <a:t> </a:t>
            </a:r>
          </a:p>
          <a:p>
            <a:pPr marL="181137" indent="-181137">
              <a:buFont typeface="Arial" panose="020B0604020202020204" pitchFamily="34" charset="0"/>
              <a:buChar char="•"/>
            </a:pPr>
            <a:r>
              <a:rPr lang="en-GB" sz="1000" dirty="0"/>
              <a:t>The third objective was to program the tool- The functionality and logic of the tool was programmed in the chosen IDE. This was done to work with the design of the tool and to make the tool useable. </a:t>
            </a:r>
          </a:p>
          <a:p>
            <a:r>
              <a:rPr lang="en-GB" sz="1000" dirty="0"/>
              <a:t> </a:t>
            </a:r>
          </a:p>
          <a:p>
            <a:pPr marL="181137" indent="-181137">
              <a:buFont typeface="Arial" panose="020B0604020202020204" pitchFamily="34" charset="0"/>
              <a:buChar char="•"/>
            </a:pPr>
            <a:r>
              <a:rPr lang="en-GB" sz="1000" dirty="0"/>
              <a:t>The fourth objective was to test the tool- The tool was tested for errors and logic problems. This was to make sure the tool is useful and does what it is programmed to do. Any errors or logic problems were fixed.  </a:t>
            </a:r>
          </a:p>
          <a:p>
            <a:endParaRPr lang="en-GB" sz="1000" dirty="0"/>
          </a:p>
          <a:p>
            <a:pPr marL="181137" indent="-181137">
              <a:buFont typeface="Arial" panose="020B0604020202020204" pitchFamily="34" charset="0"/>
              <a:buChar char="•"/>
            </a:pPr>
            <a:r>
              <a:rPr lang="en-GB" sz="1000" dirty="0"/>
              <a:t>The fifth objective was to get feedback of the tool and make improvements- The tool was given out to a user to test and provide feedback based on their experience using the tool. This was to make sure the tool was meeting user requirements and that the user experience was a good one. Improvements that were suggested were completed.  </a:t>
            </a:r>
          </a:p>
          <a:p>
            <a:endParaRPr lang="en-GB" sz="1000" b="1" dirty="0"/>
          </a:p>
        </p:txBody>
      </p:sp>
      <p:sp>
        <p:nvSpPr>
          <p:cNvPr id="4" name="Slide Number Placeholder 3"/>
          <p:cNvSpPr>
            <a:spLocks noGrp="1"/>
          </p:cNvSpPr>
          <p:nvPr>
            <p:ph type="sldNum" sz="quarter" idx="5"/>
          </p:nvPr>
        </p:nvSpPr>
        <p:spPr/>
        <p:txBody>
          <a:bodyPr/>
          <a:lstStyle/>
          <a:p>
            <a:fld id="{A915208E-11EF-43B1-ACEA-1ABF01024A53}" type="slidenum">
              <a:rPr lang="en-GB" smtClean="0"/>
              <a:pPr/>
              <a:t>3</a:t>
            </a:fld>
            <a:endParaRPr lang="en-GB"/>
          </a:p>
        </p:txBody>
      </p:sp>
    </p:spTree>
    <p:extLst>
      <p:ext uri="{BB962C8B-B14F-4D97-AF65-F5344CB8AC3E}">
        <p14:creationId xmlns:p14="http://schemas.microsoft.com/office/powerpoint/2010/main" val="2208441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There is currently a shortage of good programmers. There are many qualified applicants that apply for jobs but most of them don’t actually have the expertise they claim to have or only have a basic knowledge of programming so are unable to write big applications or spot mistakes in somebody else’s code. </a:t>
            </a:r>
          </a:p>
          <a:p>
            <a:endParaRPr lang="en-GB" sz="1300" dirty="0"/>
          </a:p>
          <a:p>
            <a:r>
              <a:rPr lang="en-GB" sz="1300" dirty="0"/>
              <a:t>This is because programming is challenging and students normally don’t develop their knowledge of programming outside the classroom or only learn the bare minimum to just pass the course they are on. </a:t>
            </a:r>
          </a:p>
          <a:p>
            <a:r>
              <a:rPr lang="en-GB" sz="1300" b="1" dirty="0"/>
              <a:t>(1)</a:t>
            </a:r>
          </a:p>
          <a:p>
            <a:endParaRPr lang="en-GB" sz="1300" b="1" dirty="0"/>
          </a:p>
          <a:p>
            <a:pPr defTabSz="966064">
              <a:defRPr/>
            </a:pPr>
            <a:r>
              <a:rPr lang="en-GB" sz="1300" dirty="0"/>
              <a:t>Programmers are now also required to understand the business they are applying at to get a job at these companies and also need to know how to make IT related solutions instead of just knowing how to program overall to have a higher success of getting a job. Companies want the best programmers possible and only 2-4 percent of applicants are offered jobs from their favourite choice of company.</a:t>
            </a:r>
            <a:endParaRPr lang="en-GB" b="1" dirty="0"/>
          </a:p>
          <a:p>
            <a:r>
              <a:rPr lang="en-GB" sz="1300" b="1" dirty="0"/>
              <a:t>(2)</a:t>
            </a:r>
            <a:r>
              <a:rPr lang="en-GB" sz="1300" dirty="0"/>
              <a:t> </a:t>
            </a:r>
          </a:p>
          <a:p>
            <a:endParaRPr lang="en-GB" b="0" dirty="0"/>
          </a:p>
        </p:txBody>
      </p:sp>
      <p:sp>
        <p:nvSpPr>
          <p:cNvPr id="4" name="Slide Number Placeholder 3"/>
          <p:cNvSpPr>
            <a:spLocks noGrp="1"/>
          </p:cNvSpPr>
          <p:nvPr>
            <p:ph type="sldNum" sz="quarter" idx="5"/>
          </p:nvPr>
        </p:nvSpPr>
        <p:spPr/>
        <p:txBody>
          <a:bodyPr/>
          <a:lstStyle/>
          <a:p>
            <a:fld id="{A915208E-11EF-43B1-ACEA-1ABF01024A53}" type="slidenum">
              <a:rPr lang="en-GB" smtClean="0"/>
              <a:pPr/>
              <a:t>4</a:t>
            </a:fld>
            <a:endParaRPr lang="en-GB"/>
          </a:p>
        </p:txBody>
      </p:sp>
    </p:spTree>
    <p:extLst>
      <p:ext uri="{BB962C8B-B14F-4D97-AF65-F5344CB8AC3E}">
        <p14:creationId xmlns:p14="http://schemas.microsoft.com/office/powerpoint/2010/main" val="23115270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According to the Department for Education </a:t>
            </a:r>
            <a:r>
              <a:rPr lang="en-GB" sz="1300" b="1" dirty="0"/>
              <a:t>[3],</a:t>
            </a:r>
            <a:r>
              <a:rPr lang="en-GB" sz="1300" dirty="0"/>
              <a:t> Key Stage 3 computer science (for students in year 7, 8 and 9 aged 11-14) mainly includes:</a:t>
            </a:r>
          </a:p>
          <a:p>
            <a:pPr marL="181137" indent="-181137">
              <a:buFont typeface="Arial" panose="020B0604020202020204" pitchFamily="34" charset="0"/>
              <a:buChar char="•"/>
            </a:pPr>
            <a:r>
              <a:rPr lang="en-GB" sz="1300" dirty="0"/>
              <a:t>Designing, using and evaluating computational abstractions that model the state and behaviour of real-world physical systems</a:t>
            </a:r>
          </a:p>
          <a:p>
            <a:pPr marL="181137" indent="-181137">
              <a:buFont typeface="Arial" panose="020B0604020202020204" pitchFamily="34" charset="0"/>
              <a:buChar char="•"/>
            </a:pPr>
            <a:r>
              <a:rPr lang="en-GB" sz="1300" dirty="0"/>
              <a:t>Understand several algorithms that reflect computational thinking such as searching and sorting </a:t>
            </a:r>
          </a:p>
          <a:p>
            <a:pPr marL="181137" indent="-181137">
              <a:buFont typeface="Arial" panose="020B0604020202020204" pitchFamily="34" charset="0"/>
              <a:buChar char="•"/>
            </a:pPr>
            <a:r>
              <a:rPr lang="en-GB" sz="1300" dirty="0"/>
              <a:t>Use two or more programming languages with at least one being textual to solve a variety of computational problems</a:t>
            </a:r>
          </a:p>
          <a:p>
            <a:pPr marL="181137" indent="-181137">
              <a:buFont typeface="Arial" panose="020B0604020202020204" pitchFamily="34" charset="0"/>
              <a:buChar char="•"/>
            </a:pPr>
            <a:r>
              <a:rPr lang="en-GB" sz="1300" dirty="0"/>
              <a:t>Understand simple Boolean logic such as AND, OR and NOT</a:t>
            </a:r>
          </a:p>
          <a:p>
            <a:pPr marL="181137" indent="-181137">
              <a:buFont typeface="Arial" panose="020B0604020202020204" pitchFamily="34" charset="0"/>
              <a:buChar char="•"/>
            </a:pPr>
            <a:r>
              <a:rPr lang="en-GB" sz="1300" dirty="0"/>
              <a:t>Understand the hardware and software components that make up a computer system and how they communicate with one another </a:t>
            </a:r>
          </a:p>
          <a:p>
            <a:pPr marL="181137" indent="-181137">
              <a:buFont typeface="Arial" panose="020B0604020202020204" pitchFamily="34" charset="0"/>
              <a:buChar char="•"/>
            </a:pPr>
            <a:r>
              <a:rPr lang="en-GB" sz="1300" dirty="0"/>
              <a:t>Understand how instructions are stored and executed within a computer system</a:t>
            </a:r>
          </a:p>
          <a:p>
            <a:endParaRPr lang="en-GB" sz="1300" dirty="0"/>
          </a:p>
          <a:p>
            <a:r>
              <a:rPr lang="en-GB" sz="1300" dirty="0"/>
              <a:t>Key Stage 4 computer science (for students in year 10 and 11 aged 14-16) includes all the learning aims from Key Stage 3 but goes into more depth to allow all students the opportunity to progress to higher levels of study and/or a professional career.</a:t>
            </a:r>
          </a:p>
        </p:txBody>
      </p:sp>
      <p:sp>
        <p:nvSpPr>
          <p:cNvPr id="4" name="Slide Number Placeholder 3"/>
          <p:cNvSpPr>
            <a:spLocks noGrp="1"/>
          </p:cNvSpPr>
          <p:nvPr>
            <p:ph type="sldNum" sz="quarter" idx="5"/>
          </p:nvPr>
        </p:nvSpPr>
        <p:spPr/>
        <p:txBody>
          <a:bodyPr/>
          <a:lstStyle/>
          <a:p>
            <a:fld id="{A915208E-11EF-43B1-ACEA-1ABF01024A53}" type="slidenum">
              <a:rPr lang="en-GB" smtClean="0"/>
              <a:pPr/>
              <a:t>5</a:t>
            </a:fld>
            <a:endParaRPr lang="en-GB"/>
          </a:p>
        </p:txBody>
      </p:sp>
    </p:spTree>
    <p:extLst>
      <p:ext uri="{BB962C8B-B14F-4D97-AF65-F5344CB8AC3E}">
        <p14:creationId xmlns:p14="http://schemas.microsoft.com/office/powerpoint/2010/main" val="41559613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700" b="1" dirty="0"/>
              <a:t>Learning Styles</a:t>
            </a:r>
            <a:endParaRPr lang="en-GB" sz="700" dirty="0"/>
          </a:p>
          <a:p>
            <a:pPr>
              <a:lnSpc>
                <a:spcPct val="150000"/>
              </a:lnSpc>
            </a:pPr>
            <a:r>
              <a:rPr lang="en-GB" sz="700" dirty="0"/>
              <a:t>There are three main learning styles; these are visual, auditory and kinaesthetic. Visual learners need pictures or graphs to learn and normally write down notes, auditory learners need to hear information and prefer listening to PowerPoints and kinaesthetic learners need to do an activity in order to understand the concept. Around 65% of students are visual learners, 30% of students are auditory learners and around 5% of students are kinaesthetic learners. </a:t>
            </a:r>
            <a:r>
              <a:rPr lang="en-GB" sz="700" b="1" dirty="0"/>
              <a:t>(4)</a:t>
            </a:r>
            <a:endParaRPr lang="en-GB" sz="700" dirty="0"/>
          </a:p>
          <a:p>
            <a:pPr>
              <a:lnSpc>
                <a:spcPct val="150000"/>
              </a:lnSpc>
            </a:pPr>
            <a:endParaRPr lang="en-GB" sz="700" b="1" dirty="0"/>
          </a:p>
          <a:p>
            <a:pPr>
              <a:lnSpc>
                <a:spcPct val="150000"/>
              </a:lnSpc>
            </a:pPr>
            <a:r>
              <a:rPr lang="en-GB" sz="700" b="1" dirty="0"/>
              <a:t>Teaching Methods</a:t>
            </a:r>
            <a:endParaRPr lang="en-GB" sz="700" dirty="0"/>
          </a:p>
          <a:p>
            <a:pPr>
              <a:lnSpc>
                <a:spcPct val="150000"/>
              </a:lnSpc>
            </a:pPr>
            <a:r>
              <a:rPr lang="en-GB" sz="700" dirty="0"/>
              <a:t>Teaching methods are split into two main categories. These are teacher-centred methods and student-centred methods. The two main teacher-centred methods that will be discussed are direct instruction and flipped classrooms. The two main student-centred methods that will be discussed are differentiated instruction and Inquiry-based learning. </a:t>
            </a:r>
            <a:r>
              <a:rPr lang="en-GB" sz="700" b="1" dirty="0"/>
              <a:t>(5)</a:t>
            </a:r>
          </a:p>
          <a:p>
            <a:pPr>
              <a:lnSpc>
                <a:spcPct val="150000"/>
              </a:lnSpc>
            </a:pPr>
            <a:r>
              <a:rPr lang="en-GB" sz="700" i="1" dirty="0"/>
              <a:t>Teacher-centred methods</a:t>
            </a:r>
            <a:endParaRPr lang="en-GB" sz="700" dirty="0"/>
          </a:p>
          <a:p>
            <a:pPr marL="181137" indent="-181137">
              <a:lnSpc>
                <a:spcPct val="150000"/>
              </a:lnSpc>
              <a:buFont typeface="Arial" panose="020B0604020202020204" pitchFamily="34" charset="0"/>
              <a:buChar char="•"/>
            </a:pPr>
            <a:r>
              <a:rPr lang="en-GB" sz="700" dirty="0"/>
              <a:t>Direct instruction is a teaching strategy that relies on teaching students through lectures and demonstrations. In this method the teacher could play one or all of the following roles. These are formal authority, expert and personal model. A formal authority teacher is normally in a position of authority because of their really good knowledge about the subject they are teaching. Formal authority also focuses on rules and expectations. An expert teacher has all the knowledge in the classroom and students are viewed as receptors (“empty vessels”) for the knowledge and information. A personal model teacher leads by example and demonstrates to students how to access and comprehend the subject information. In this particular role a student learns by observing and copying the teachers process. </a:t>
            </a:r>
            <a:r>
              <a:rPr lang="en-GB" sz="700" b="1" dirty="0"/>
              <a:t>(6)</a:t>
            </a:r>
          </a:p>
          <a:p>
            <a:pPr marL="181137" indent="-181137" defTabSz="966064">
              <a:lnSpc>
                <a:spcPct val="150000"/>
              </a:lnSpc>
              <a:buFont typeface="Arial" panose="020B0604020202020204" pitchFamily="34" charset="0"/>
              <a:buChar char="•"/>
              <a:defRPr/>
            </a:pPr>
            <a:r>
              <a:rPr lang="en-GB" sz="700" dirty="0"/>
              <a:t>Flipped classrooms is a teaching strategy that has students watching pre-recorded lectures at home and complete school work at school instead of the other way around. Teachers who use this method may also use videos from online sources. This teaching strategy allows students to work at their own pace but this relies heavily on pre-recorded videos which means both students and the teacher will need a good internet connect and devices that can access the videos. This is a high tech teaching method. </a:t>
            </a:r>
            <a:r>
              <a:rPr lang="en-GB" sz="700" b="1" dirty="0"/>
              <a:t>(5)</a:t>
            </a:r>
            <a:endParaRPr lang="en-GB" sz="700" dirty="0"/>
          </a:p>
          <a:p>
            <a:pPr>
              <a:lnSpc>
                <a:spcPct val="150000"/>
              </a:lnSpc>
            </a:pPr>
            <a:r>
              <a:rPr lang="en-GB" sz="700" i="1" dirty="0"/>
              <a:t>Student-centred methods</a:t>
            </a:r>
            <a:endParaRPr lang="en-GB" sz="700" dirty="0"/>
          </a:p>
          <a:p>
            <a:pPr marL="181137" indent="-181137">
              <a:lnSpc>
                <a:spcPct val="150000"/>
              </a:lnSpc>
              <a:buFont typeface="Arial" panose="020B0604020202020204" pitchFamily="34" charset="0"/>
              <a:buChar char="•"/>
            </a:pPr>
            <a:r>
              <a:rPr lang="en-GB" sz="700" dirty="0"/>
              <a:t>Differentiated instruction is the teaching practice of giving specific instructions to meet a student’s individual needs. This includes having students read books at their own reading level or giving different spelling lists to different students. </a:t>
            </a:r>
            <a:r>
              <a:rPr lang="en-GB" sz="700" b="1" dirty="0"/>
              <a:t>(5)</a:t>
            </a:r>
          </a:p>
          <a:p>
            <a:pPr marL="181137" indent="-181137" defTabSz="966064">
              <a:lnSpc>
                <a:spcPct val="150000"/>
              </a:lnSpc>
              <a:buFont typeface="Arial" panose="020B0604020202020204" pitchFamily="34" charset="0"/>
              <a:buChar char="•"/>
              <a:defRPr/>
            </a:pPr>
            <a:r>
              <a:rPr lang="en-GB" sz="700" dirty="0"/>
              <a:t>Inquiry-based learning is a teaching strategy that makes students investigate projects by themselves with the teacher as a supportive figure that provides support if needed by either learning together in the facilitator role, telling students how to access the information in the personal model role or answering any student questions in the delegator role or even all of the mentioned roles. This is a high tech teaching method. </a:t>
            </a:r>
            <a:r>
              <a:rPr lang="en-GB" sz="700" b="1" dirty="0"/>
              <a:t>(5)</a:t>
            </a:r>
            <a:endParaRPr lang="en-GB" sz="700" dirty="0"/>
          </a:p>
        </p:txBody>
      </p:sp>
      <p:sp>
        <p:nvSpPr>
          <p:cNvPr id="4" name="Slide Number Placeholder 3"/>
          <p:cNvSpPr>
            <a:spLocks noGrp="1"/>
          </p:cNvSpPr>
          <p:nvPr>
            <p:ph type="sldNum" sz="quarter" idx="5"/>
          </p:nvPr>
        </p:nvSpPr>
        <p:spPr/>
        <p:txBody>
          <a:bodyPr/>
          <a:lstStyle/>
          <a:p>
            <a:fld id="{A915208E-11EF-43B1-ACEA-1ABF01024A53}" type="slidenum">
              <a:rPr lang="en-GB" smtClean="0"/>
              <a:pPr/>
              <a:t>6</a:t>
            </a:fld>
            <a:endParaRPr lang="en-GB"/>
          </a:p>
        </p:txBody>
      </p:sp>
    </p:spTree>
    <p:extLst>
      <p:ext uri="{BB962C8B-B14F-4D97-AF65-F5344CB8AC3E}">
        <p14:creationId xmlns:p14="http://schemas.microsoft.com/office/powerpoint/2010/main" val="34977241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three main tools available to learn a computing language that were looked at are Scratch, </a:t>
            </a:r>
            <a:r>
              <a:rPr lang="en-GB" dirty="0" err="1"/>
              <a:t>Codecademy</a:t>
            </a:r>
            <a:r>
              <a:rPr lang="en-GB" dirty="0"/>
              <a:t> and W3Schools.</a:t>
            </a:r>
          </a:p>
          <a:p>
            <a:endParaRPr lang="en-GB" dirty="0"/>
          </a:p>
          <a:p>
            <a:r>
              <a:rPr lang="en-GB" b="1" dirty="0"/>
              <a:t>Scratch</a:t>
            </a:r>
            <a:r>
              <a:rPr lang="en-GB" dirty="0"/>
              <a:t>- Scratch is a program that teaches mainly children and teenagers between the ages of 8-16 about the basics of programming but can be used by people of any age. Scratch allows users to make stories, games and animations. Users can also share their creations with other users on the Scratch website. Scratch is free to use and creating an account is optional. </a:t>
            </a:r>
            <a:r>
              <a:rPr lang="en-GB" b="1" dirty="0"/>
              <a:t>(6)</a:t>
            </a:r>
          </a:p>
          <a:p>
            <a:endParaRPr lang="en-GB" dirty="0"/>
          </a:p>
          <a:p>
            <a:r>
              <a:rPr lang="en-GB" b="1" dirty="0" err="1"/>
              <a:t>Codecademy</a:t>
            </a:r>
            <a:r>
              <a:rPr lang="en-GB" b="1" dirty="0"/>
              <a:t>-</a:t>
            </a:r>
            <a:r>
              <a:rPr lang="en-GB" dirty="0"/>
              <a:t> </a:t>
            </a:r>
            <a:r>
              <a:rPr lang="en-GB" dirty="0" err="1"/>
              <a:t>Codecademy</a:t>
            </a:r>
            <a:r>
              <a:rPr lang="en-GB" dirty="0"/>
              <a:t> is a website that teaches people of all ages how to program regardless of how much they know about it. This covers a wide range of languages with some of them including HTML, CSS, JavaScript, Python, SQL, C# and C++. To use </a:t>
            </a:r>
            <a:r>
              <a:rPr lang="en-GB" dirty="0" err="1"/>
              <a:t>Codecademy</a:t>
            </a:r>
            <a:r>
              <a:rPr lang="en-GB" dirty="0"/>
              <a:t> the user must create an account and for some features the user has to pay £15.99 a month under the pro package to use them. </a:t>
            </a:r>
            <a:r>
              <a:rPr lang="en-GB" b="1" dirty="0"/>
              <a:t>(7)</a:t>
            </a:r>
          </a:p>
          <a:p>
            <a:endParaRPr lang="en-GB" dirty="0"/>
          </a:p>
          <a:p>
            <a:r>
              <a:rPr lang="en-GB" b="1" dirty="0"/>
              <a:t>W3Schools</a:t>
            </a:r>
            <a:r>
              <a:rPr lang="en-GB" dirty="0"/>
              <a:t>- W3Schools is a website that mainly teaches website development but it also covers other languages such as Python, Java, C++ and C#. Users read the subsections for the language they want to learn and complete programming activities on each page. People of all ages and knowledge can use W3Schools and it is free to use. </a:t>
            </a:r>
            <a:r>
              <a:rPr lang="en-GB" b="1" dirty="0"/>
              <a:t>(8)</a:t>
            </a:r>
            <a:endParaRPr lang="en-GB" dirty="0"/>
          </a:p>
        </p:txBody>
      </p:sp>
      <p:sp>
        <p:nvSpPr>
          <p:cNvPr id="4" name="Slide Number Placeholder 3"/>
          <p:cNvSpPr>
            <a:spLocks noGrp="1"/>
          </p:cNvSpPr>
          <p:nvPr>
            <p:ph type="sldNum" sz="quarter" idx="5"/>
          </p:nvPr>
        </p:nvSpPr>
        <p:spPr/>
        <p:txBody>
          <a:bodyPr/>
          <a:lstStyle/>
          <a:p>
            <a:fld id="{A915208E-11EF-43B1-ACEA-1ABF01024A53}" type="slidenum">
              <a:rPr lang="en-GB" smtClean="0"/>
              <a:pPr/>
              <a:t>7</a:t>
            </a:fld>
            <a:endParaRPr lang="en-GB"/>
          </a:p>
        </p:txBody>
      </p:sp>
    </p:spTree>
    <p:extLst>
      <p:ext uri="{BB962C8B-B14F-4D97-AF65-F5344CB8AC3E}">
        <p14:creationId xmlns:p14="http://schemas.microsoft.com/office/powerpoint/2010/main" val="31032752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dirty="0"/>
              <a:t>The tool was developed in Visual Studio and used the programming language C# while teaching the language Visual Basic because this is a simple language to learn. The tool includes the Main, Introduction, Variables, Input and Output and Logic, Calculation, If Statements, Cases, Loops, Validation and Recap forms. </a:t>
            </a:r>
          </a:p>
          <a:p>
            <a:endParaRPr lang="en-GB" sz="800" dirty="0"/>
          </a:p>
          <a:p>
            <a:r>
              <a:rPr lang="en-GB" sz="800" dirty="0"/>
              <a:t>The user interface of the forms is slightly different than in the design such as the page options being in a separate form to make the tool less clunky, the try it yourself section being renamed to the exercise section, the results section were merged with the exercise section for a better visual appearance and the Advanced form was removed from the tool due to time restrictions and not to overload the learner with information. Adding user created questions was also removed due to difficulties getting the feature to function correctly. </a:t>
            </a:r>
          </a:p>
          <a:p>
            <a:endParaRPr lang="en-GB" sz="800" dirty="0"/>
          </a:p>
          <a:p>
            <a:r>
              <a:rPr lang="en-GB" sz="800" dirty="0"/>
              <a:t>The Main form includes a dropdown list for the user to select a form of their choice about what section of programming the user wants to learn about. The Introduction form has text introducing the user to the tool and explaining how the tool works in more detail with the Recap form having text summarising what the user has learned. The learning section for the Variables, Input and Output, Logic, Calculation, If Statements, Cases, Loops and Validation forms have the required text for the user to learn about that particular subject area of programming along with an exercise on each form. For validation textboxes and components that cannot be edited by the user have been made read only. </a:t>
            </a:r>
          </a:p>
          <a:p>
            <a:endParaRPr lang="en-GB" sz="800" dirty="0"/>
          </a:p>
          <a:p>
            <a:r>
              <a:rPr lang="en-GB" sz="800" dirty="0"/>
              <a:t>The questions and answers for each form in the exercise section are connected to the relevant table in a Microsoft Access database and are used to compare the users inputted answers with the answers in the database. The exercises for each form include a variety of methods such as selecting an option from a dropdown list, dragging an answer onto a textbox and typing the answer into a textbox and all include validation to stop the user inputting garbage data. </a:t>
            </a:r>
          </a:p>
          <a:p>
            <a:r>
              <a:rPr lang="en-GB" sz="800" dirty="0"/>
              <a:t>The questions update when the user presses the next question button and the users’ score is calculated and shown to them when the user has answered all the questions for a particular form after pressing the “Check Results” button. </a:t>
            </a:r>
          </a:p>
          <a:p>
            <a:endParaRPr lang="en-GB" sz="800" dirty="0"/>
          </a:p>
          <a:p>
            <a:r>
              <a:rPr lang="en-GB" sz="800" dirty="0"/>
              <a:t>This project was a success because the main functionality is working, the database connection works as intended, the user requirements are met and the tool is dynamic which was achieved by using a wide variety of testing methods. The problems of this project were time and technical issues because as discussed, some elements and features from the design had to be scrapped or even not be implemented at all due to difficulties and from prioritising other tasks. </a:t>
            </a:r>
          </a:p>
        </p:txBody>
      </p:sp>
      <p:sp>
        <p:nvSpPr>
          <p:cNvPr id="4" name="Slide Number Placeholder 3"/>
          <p:cNvSpPr>
            <a:spLocks noGrp="1"/>
          </p:cNvSpPr>
          <p:nvPr>
            <p:ph type="sldNum" sz="quarter" idx="5"/>
          </p:nvPr>
        </p:nvSpPr>
        <p:spPr/>
        <p:txBody>
          <a:bodyPr/>
          <a:lstStyle/>
          <a:p>
            <a:fld id="{A915208E-11EF-43B1-ACEA-1ABF01024A53}" type="slidenum">
              <a:rPr lang="en-GB" smtClean="0"/>
              <a:pPr/>
              <a:t>8</a:t>
            </a:fld>
            <a:endParaRPr lang="en-GB"/>
          </a:p>
        </p:txBody>
      </p:sp>
    </p:spTree>
    <p:extLst>
      <p:ext uri="{BB962C8B-B14F-4D97-AF65-F5344CB8AC3E}">
        <p14:creationId xmlns:p14="http://schemas.microsoft.com/office/powerpoint/2010/main" val="9273474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t>The aim of developing a tool to learn programming was met by completing the objectives set out at the start of the project.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t>The first objective of completing the full literature review was met by using reputable sources and breaking the literature review into smaller sections.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t>The second objective of designing the tool was met by setting out the requirements, creating a flowchart and ERD to help understand the flow and working of the tool and by creating </a:t>
            </a:r>
            <a:r>
              <a:rPr lang="en-GB" sz="1200" dirty="0" err="1"/>
              <a:t>mockups</a:t>
            </a:r>
            <a:r>
              <a:rPr lang="en-GB" sz="1200" dirty="0"/>
              <a:t> of the user interface to know what the tool should look like.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t>The third objective of developing the tool was met by having a prototype developed, creating the user interface based mainly on the design and using code to make the components work.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t>The fourth objective of testing was met by using multiple testing methods to test different parts of the tool and by eliminating bugs.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t>The fifth objective of getting user feedback and making improvements was met by having a user complete acceptance testing and the user suggesting improvements in the form of feedback.  </a:t>
            </a:r>
          </a:p>
          <a:p>
            <a:endParaRPr lang="en-GB" dirty="0"/>
          </a:p>
        </p:txBody>
      </p:sp>
      <p:sp>
        <p:nvSpPr>
          <p:cNvPr id="4" name="Slide Number Placeholder 3"/>
          <p:cNvSpPr>
            <a:spLocks noGrp="1"/>
          </p:cNvSpPr>
          <p:nvPr>
            <p:ph type="sldNum" sz="quarter" idx="5"/>
          </p:nvPr>
        </p:nvSpPr>
        <p:spPr/>
        <p:txBody>
          <a:bodyPr/>
          <a:lstStyle/>
          <a:p>
            <a:fld id="{A915208E-11EF-43B1-ACEA-1ABF01024A53}" type="slidenum">
              <a:rPr lang="en-GB" smtClean="0"/>
              <a:pPr/>
              <a:t>9</a:t>
            </a:fld>
            <a:endParaRPr lang="en-GB"/>
          </a:p>
        </p:txBody>
      </p:sp>
    </p:spTree>
    <p:extLst>
      <p:ext uri="{BB962C8B-B14F-4D97-AF65-F5344CB8AC3E}">
        <p14:creationId xmlns:p14="http://schemas.microsoft.com/office/powerpoint/2010/main" val="37571290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300" dirty="0"/>
              <a:t>The full literature review could be expanded by going into more depth in the sections what is secondary education and other tools to learn programming languages because these sections are straight to the point and other sections had more time dedicated to them. </a:t>
            </a:r>
          </a:p>
          <a:p>
            <a:endParaRPr lang="en-GB" sz="1300" dirty="0"/>
          </a:p>
          <a:p>
            <a:r>
              <a:rPr lang="en-GB" sz="1300" dirty="0"/>
              <a:t>The design should use a flowchart and </a:t>
            </a:r>
            <a:r>
              <a:rPr lang="en-GB" sz="1300" dirty="0" err="1"/>
              <a:t>mockups</a:t>
            </a:r>
            <a:r>
              <a:rPr lang="en-GB" sz="1300" dirty="0"/>
              <a:t> for the user interfaces again because this helped greatly by understanding the flow and appearance of the tool when developing the tool. </a:t>
            </a:r>
          </a:p>
          <a:p>
            <a:endParaRPr lang="en-GB" sz="1300" dirty="0"/>
          </a:p>
          <a:p>
            <a:r>
              <a:rPr lang="en-GB" sz="1300" dirty="0"/>
              <a:t>For the implementation Visual Studio should be used because this was very useful for developing the user interface and programming the tool was made much easier when using the built-in features of Visual Studio. C# should also be used for the implementation when coding because this programming language is easy to understand and can be used to make a lot of Windows features work such as connecting the tool to a Microsoft Access database. </a:t>
            </a:r>
          </a:p>
          <a:p>
            <a:endParaRPr lang="en-GB" sz="1100" dirty="0"/>
          </a:p>
        </p:txBody>
      </p:sp>
      <p:sp>
        <p:nvSpPr>
          <p:cNvPr id="4" name="Slide Number Placeholder 3"/>
          <p:cNvSpPr>
            <a:spLocks noGrp="1"/>
          </p:cNvSpPr>
          <p:nvPr>
            <p:ph type="sldNum" sz="quarter" idx="5"/>
          </p:nvPr>
        </p:nvSpPr>
        <p:spPr/>
        <p:txBody>
          <a:bodyPr/>
          <a:lstStyle/>
          <a:p>
            <a:fld id="{A915208E-11EF-43B1-ACEA-1ABF01024A53}" type="slidenum">
              <a:rPr lang="en-GB" smtClean="0"/>
              <a:pPr/>
              <a:t>10</a:t>
            </a:fld>
            <a:endParaRPr lang="en-GB"/>
          </a:p>
        </p:txBody>
      </p:sp>
    </p:spTree>
    <p:extLst>
      <p:ext uri="{BB962C8B-B14F-4D97-AF65-F5344CB8AC3E}">
        <p14:creationId xmlns:p14="http://schemas.microsoft.com/office/powerpoint/2010/main" val="22582470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video shows a demonstration of the learn programming tool. </a:t>
            </a:r>
          </a:p>
        </p:txBody>
      </p:sp>
      <p:sp>
        <p:nvSpPr>
          <p:cNvPr id="4" name="Slide Number Placeholder 3"/>
          <p:cNvSpPr>
            <a:spLocks noGrp="1"/>
          </p:cNvSpPr>
          <p:nvPr>
            <p:ph type="sldNum" sz="quarter" idx="5"/>
          </p:nvPr>
        </p:nvSpPr>
        <p:spPr/>
        <p:txBody>
          <a:bodyPr/>
          <a:lstStyle/>
          <a:p>
            <a:fld id="{A915208E-11EF-43B1-ACEA-1ABF01024A53}" type="slidenum">
              <a:rPr lang="en-GB" smtClean="0"/>
              <a:pPr/>
              <a:t>11</a:t>
            </a:fld>
            <a:endParaRPr lang="en-GB"/>
          </a:p>
        </p:txBody>
      </p:sp>
    </p:spTree>
    <p:extLst>
      <p:ext uri="{BB962C8B-B14F-4D97-AF65-F5344CB8AC3E}">
        <p14:creationId xmlns:p14="http://schemas.microsoft.com/office/powerpoint/2010/main" val="7912628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15208E-11EF-43B1-ACEA-1ABF01024A53}" type="slidenum">
              <a:rPr lang="en-GB" smtClean="0"/>
              <a:pPr/>
              <a:t>12</a:t>
            </a:fld>
            <a:endParaRPr lang="en-GB"/>
          </a:p>
        </p:txBody>
      </p:sp>
    </p:spTree>
    <p:extLst>
      <p:ext uri="{BB962C8B-B14F-4D97-AF65-F5344CB8AC3E}">
        <p14:creationId xmlns:p14="http://schemas.microsoft.com/office/powerpoint/2010/main" val="13647669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15208E-11EF-43B1-ACEA-1ABF01024A53}" type="slidenum">
              <a:rPr lang="en-GB" smtClean="0"/>
              <a:pPr/>
              <a:t>13</a:t>
            </a:fld>
            <a:endParaRPr lang="en-GB"/>
          </a:p>
        </p:txBody>
      </p:sp>
    </p:spTree>
    <p:extLst>
      <p:ext uri="{BB962C8B-B14F-4D97-AF65-F5344CB8AC3E}">
        <p14:creationId xmlns:p14="http://schemas.microsoft.com/office/powerpoint/2010/main" val="15551066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4AF20-24B6-4A11-8B86-28CBCEEC8C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2F38D7-A1A7-40E2-9359-3DE0F5E995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9F0AFC-A39F-46E0-9424-949C66ECA160}"/>
              </a:ext>
            </a:extLst>
          </p:cNvPr>
          <p:cNvSpPr>
            <a:spLocks noGrp="1"/>
          </p:cNvSpPr>
          <p:nvPr>
            <p:ph type="dt" sz="half" idx="10"/>
          </p:nvPr>
        </p:nvSpPr>
        <p:spPr/>
        <p:txBody>
          <a:bodyPr/>
          <a:lstStyle/>
          <a:p>
            <a:fld id="{AC6C5370-F7E7-4713-BD1D-D675AB268D47}" type="datetimeFigureOut">
              <a:rPr lang="en-GB" smtClean="0"/>
              <a:pPr/>
              <a:t>22/04/2020</a:t>
            </a:fld>
            <a:endParaRPr lang="en-GB"/>
          </a:p>
        </p:txBody>
      </p:sp>
      <p:sp>
        <p:nvSpPr>
          <p:cNvPr id="5" name="Footer Placeholder 4">
            <a:extLst>
              <a:ext uri="{FF2B5EF4-FFF2-40B4-BE49-F238E27FC236}">
                <a16:creationId xmlns:a16="http://schemas.microsoft.com/office/drawing/2014/main" id="{0DAEED98-C327-490D-A0EA-FCE07286BD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95BF85-69E6-4600-A7C4-BFF6E028564F}"/>
              </a:ext>
            </a:extLst>
          </p:cNvPr>
          <p:cNvSpPr>
            <a:spLocks noGrp="1"/>
          </p:cNvSpPr>
          <p:nvPr>
            <p:ph type="sldNum" sz="quarter" idx="12"/>
          </p:nvPr>
        </p:nvSpPr>
        <p:spPr/>
        <p:txBody>
          <a:bodyPr/>
          <a:lstStyle/>
          <a:p>
            <a:fld id="{49E9E9C3-1FDC-451B-9631-4F8FB2CD51F5}" type="slidenum">
              <a:rPr lang="en-GB" smtClean="0"/>
              <a:pPr/>
              <a:t>‹#›</a:t>
            </a:fld>
            <a:endParaRPr lang="en-GB"/>
          </a:p>
        </p:txBody>
      </p:sp>
    </p:spTree>
    <p:extLst>
      <p:ext uri="{BB962C8B-B14F-4D97-AF65-F5344CB8AC3E}">
        <p14:creationId xmlns:p14="http://schemas.microsoft.com/office/powerpoint/2010/main" val="1266824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4CC96-29D7-43BE-A5B5-18B3F7AB81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2834B8-9A3E-4294-BA48-796591942A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D850AD-C688-492B-990B-E06B412DB272}"/>
              </a:ext>
            </a:extLst>
          </p:cNvPr>
          <p:cNvSpPr>
            <a:spLocks noGrp="1"/>
          </p:cNvSpPr>
          <p:nvPr>
            <p:ph type="dt" sz="half" idx="10"/>
          </p:nvPr>
        </p:nvSpPr>
        <p:spPr/>
        <p:txBody>
          <a:bodyPr/>
          <a:lstStyle/>
          <a:p>
            <a:fld id="{AC6C5370-F7E7-4713-BD1D-D675AB268D47}" type="datetimeFigureOut">
              <a:rPr lang="en-GB" smtClean="0"/>
              <a:pPr/>
              <a:t>22/04/2020</a:t>
            </a:fld>
            <a:endParaRPr lang="en-GB"/>
          </a:p>
        </p:txBody>
      </p:sp>
      <p:sp>
        <p:nvSpPr>
          <p:cNvPr id="5" name="Footer Placeholder 4">
            <a:extLst>
              <a:ext uri="{FF2B5EF4-FFF2-40B4-BE49-F238E27FC236}">
                <a16:creationId xmlns:a16="http://schemas.microsoft.com/office/drawing/2014/main" id="{63DC2334-D993-44B8-B735-FD0B92D883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7B2816-1CD7-43A4-8957-181DD018D6DC}"/>
              </a:ext>
            </a:extLst>
          </p:cNvPr>
          <p:cNvSpPr>
            <a:spLocks noGrp="1"/>
          </p:cNvSpPr>
          <p:nvPr>
            <p:ph type="sldNum" sz="quarter" idx="12"/>
          </p:nvPr>
        </p:nvSpPr>
        <p:spPr/>
        <p:txBody>
          <a:bodyPr/>
          <a:lstStyle/>
          <a:p>
            <a:fld id="{49E9E9C3-1FDC-451B-9631-4F8FB2CD51F5}" type="slidenum">
              <a:rPr lang="en-GB" smtClean="0"/>
              <a:pPr/>
              <a:t>‹#›</a:t>
            </a:fld>
            <a:endParaRPr lang="en-GB"/>
          </a:p>
        </p:txBody>
      </p:sp>
    </p:spTree>
    <p:extLst>
      <p:ext uri="{BB962C8B-B14F-4D97-AF65-F5344CB8AC3E}">
        <p14:creationId xmlns:p14="http://schemas.microsoft.com/office/powerpoint/2010/main" val="707500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41062-39EB-413E-9017-3F9E93075F2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384976-1328-4AA4-B463-79262C923A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9C08714-56D6-42EC-8D7B-ECB1E6B1348C}"/>
              </a:ext>
            </a:extLst>
          </p:cNvPr>
          <p:cNvSpPr>
            <a:spLocks noGrp="1"/>
          </p:cNvSpPr>
          <p:nvPr>
            <p:ph type="dt" sz="half" idx="10"/>
          </p:nvPr>
        </p:nvSpPr>
        <p:spPr/>
        <p:txBody>
          <a:bodyPr/>
          <a:lstStyle/>
          <a:p>
            <a:fld id="{AC6C5370-F7E7-4713-BD1D-D675AB268D47}" type="datetimeFigureOut">
              <a:rPr lang="en-GB" smtClean="0"/>
              <a:pPr/>
              <a:t>22/04/2020</a:t>
            </a:fld>
            <a:endParaRPr lang="en-GB"/>
          </a:p>
        </p:txBody>
      </p:sp>
      <p:sp>
        <p:nvSpPr>
          <p:cNvPr id="5" name="Footer Placeholder 4">
            <a:extLst>
              <a:ext uri="{FF2B5EF4-FFF2-40B4-BE49-F238E27FC236}">
                <a16:creationId xmlns:a16="http://schemas.microsoft.com/office/drawing/2014/main" id="{7852AB02-AE28-4AF4-9F46-3E00E4D31E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C6AE0A-AE5D-431F-8214-2097B787F773}"/>
              </a:ext>
            </a:extLst>
          </p:cNvPr>
          <p:cNvSpPr>
            <a:spLocks noGrp="1"/>
          </p:cNvSpPr>
          <p:nvPr>
            <p:ph type="sldNum" sz="quarter" idx="12"/>
          </p:nvPr>
        </p:nvSpPr>
        <p:spPr/>
        <p:txBody>
          <a:bodyPr/>
          <a:lstStyle/>
          <a:p>
            <a:fld id="{49E9E9C3-1FDC-451B-9631-4F8FB2CD51F5}" type="slidenum">
              <a:rPr lang="en-GB" smtClean="0"/>
              <a:pPr/>
              <a:t>‹#›</a:t>
            </a:fld>
            <a:endParaRPr lang="en-GB"/>
          </a:p>
        </p:txBody>
      </p:sp>
    </p:spTree>
    <p:extLst>
      <p:ext uri="{BB962C8B-B14F-4D97-AF65-F5344CB8AC3E}">
        <p14:creationId xmlns:p14="http://schemas.microsoft.com/office/powerpoint/2010/main" val="2828700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8F7B2-B6BE-4BE0-A602-B7A8876D33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7D4C8D-6E00-43A2-962D-BDC3DA3171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AAA8EA-6C66-4F31-871D-BE4B858FC7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4510DF-518D-4635-B10C-52EBA49F9F02}"/>
              </a:ext>
            </a:extLst>
          </p:cNvPr>
          <p:cNvSpPr>
            <a:spLocks noGrp="1"/>
          </p:cNvSpPr>
          <p:nvPr>
            <p:ph type="dt" sz="half" idx="10"/>
          </p:nvPr>
        </p:nvSpPr>
        <p:spPr/>
        <p:txBody>
          <a:bodyPr/>
          <a:lstStyle/>
          <a:p>
            <a:fld id="{AC6C5370-F7E7-4713-BD1D-D675AB268D47}" type="datetimeFigureOut">
              <a:rPr lang="en-GB" smtClean="0"/>
              <a:pPr/>
              <a:t>22/04/2020</a:t>
            </a:fld>
            <a:endParaRPr lang="en-GB"/>
          </a:p>
        </p:txBody>
      </p:sp>
      <p:sp>
        <p:nvSpPr>
          <p:cNvPr id="6" name="Footer Placeholder 5">
            <a:extLst>
              <a:ext uri="{FF2B5EF4-FFF2-40B4-BE49-F238E27FC236}">
                <a16:creationId xmlns:a16="http://schemas.microsoft.com/office/drawing/2014/main" id="{F9783886-157A-4DE8-83E2-F4E78F3DF7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E9C770-C49D-4B52-8469-A0A18BD7787C}"/>
              </a:ext>
            </a:extLst>
          </p:cNvPr>
          <p:cNvSpPr>
            <a:spLocks noGrp="1"/>
          </p:cNvSpPr>
          <p:nvPr>
            <p:ph type="sldNum" sz="quarter" idx="12"/>
          </p:nvPr>
        </p:nvSpPr>
        <p:spPr/>
        <p:txBody>
          <a:bodyPr/>
          <a:lstStyle/>
          <a:p>
            <a:fld id="{49E9E9C3-1FDC-451B-9631-4F8FB2CD51F5}" type="slidenum">
              <a:rPr lang="en-GB" smtClean="0"/>
              <a:pPr/>
              <a:t>‹#›</a:t>
            </a:fld>
            <a:endParaRPr lang="en-GB"/>
          </a:p>
        </p:txBody>
      </p:sp>
    </p:spTree>
    <p:extLst>
      <p:ext uri="{BB962C8B-B14F-4D97-AF65-F5344CB8AC3E}">
        <p14:creationId xmlns:p14="http://schemas.microsoft.com/office/powerpoint/2010/main" val="69638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A3AF3-886E-482A-8082-0E7582E8D48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3BE0EF-36C3-40D3-8552-B0B37171E6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14B4D7D-48E5-4AF4-8C80-6EE084A8FF3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118DEF-93DE-4302-9B77-3D2AE38B539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B77C32D-1A75-48A6-B16D-CAB2C162094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2705C86-C7ED-42D4-805D-7BCEE3BF2100}"/>
              </a:ext>
            </a:extLst>
          </p:cNvPr>
          <p:cNvSpPr>
            <a:spLocks noGrp="1"/>
          </p:cNvSpPr>
          <p:nvPr>
            <p:ph type="dt" sz="half" idx="10"/>
          </p:nvPr>
        </p:nvSpPr>
        <p:spPr/>
        <p:txBody>
          <a:bodyPr/>
          <a:lstStyle/>
          <a:p>
            <a:fld id="{AC6C5370-F7E7-4713-BD1D-D675AB268D47}" type="datetimeFigureOut">
              <a:rPr lang="en-GB" smtClean="0"/>
              <a:pPr/>
              <a:t>22/04/2020</a:t>
            </a:fld>
            <a:endParaRPr lang="en-GB"/>
          </a:p>
        </p:txBody>
      </p:sp>
      <p:sp>
        <p:nvSpPr>
          <p:cNvPr id="8" name="Footer Placeholder 7">
            <a:extLst>
              <a:ext uri="{FF2B5EF4-FFF2-40B4-BE49-F238E27FC236}">
                <a16:creationId xmlns:a16="http://schemas.microsoft.com/office/drawing/2014/main" id="{EEAE5304-CF5F-4E84-9105-E5707DFA9C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1565A60-3362-4963-869F-0CB1700D5EAE}"/>
              </a:ext>
            </a:extLst>
          </p:cNvPr>
          <p:cNvSpPr>
            <a:spLocks noGrp="1"/>
          </p:cNvSpPr>
          <p:nvPr>
            <p:ph type="sldNum" sz="quarter" idx="12"/>
          </p:nvPr>
        </p:nvSpPr>
        <p:spPr/>
        <p:txBody>
          <a:bodyPr/>
          <a:lstStyle/>
          <a:p>
            <a:fld id="{49E9E9C3-1FDC-451B-9631-4F8FB2CD51F5}" type="slidenum">
              <a:rPr lang="en-GB" smtClean="0"/>
              <a:pPr/>
              <a:t>‹#›</a:t>
            </a:fld>
            <a:endParaRPr lang="en-GB"/>
          </a:p>
        </p:txBody>
      </p:sp>
    </p:spTree>
    <p:extLst>
      <p:ext uri="{BB962C8B-B14F-4D97-AF65-F5344CB8AC3E}">
        <p14:creationId xmlns:p14="http://schemas.microsoft.com/office/powerpoint/2010/main" val="31161807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6E617-D1B3-4574-8EB4-A946A4BA35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967410-C8CB-416E-86AF-33C5F29A6D58}"/>
              </a:ext>
            </a:extLst>
          </p:cNvPr>
          <p:cNvSpPr>
            <a:spLocks noGrp="1"/>
          </p:cNvSpPr>
          <p:nvPr>
            <p:ph type="dt" sz="half" idx="10"/>
          </p:nvPr>
        </p:nvSpPr>
        <p:spPr/>
        <p:txBody>
          <a:bodyPr/>
          <a:lstStyle/>
          <a:p>
            <a:fld id="{AC6C5370-F7E7-4713-BD1D-D675AB268D47}" type="datetimeFigureOut">
              <a:rPr lang="en-GB" smtClean="0"/>
              <a:pPr/>
              <a:t>22/04/2020</a:t>
            </a:fld>
            <a:endParaRPr lang="en-GB"/>
          </a:p>
        </p:txBody>
      </p:sp>
      <p:sp>
        <p:nvSpPr>
          <p:cNvPr id="4" name="Footer Placeholder 3">
            <a:extLst>
              <a:ext uri="{FF2B5EF4-FFF2-40B4-BE49-F238E27FC236}">
                <a16:creationId xmlns:a16="http://schemas.microsoft.com/office/drawing/2014/main" id="{BBEC353D-2608-40D5-9ADF-961044B8D4A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806201-FE23-4470-8CDC-1971323BFAD9}"/>
              </a:ext>
            </a:extLst>
          </p:cNvPr>
          <p:cNvSpPr>
            <a:spLocks noGrp="1"/>
          </p:cNvSpPr>
          <p:nvPr>
            <p:ph type="sldNum" sz="quarter" idx="12"/>
          </p:nvPr>
        </p:nvSpPr>
        <p:spPr/>
        <p:txBody>
          <a:bodyPr/>
          <a:lstStyle/>
          <a:p>
            <a:fld id="{49E9E9C3-1FDC-451B-9631-4F8FB2CD51F5}" type="slidenum">
              <a:rPr lang="en-GB" smtClean="0"/>
              <a:pPr/>
              <a:t>‹#›</a:t>
            </a:fld>
            <a:endParaRPr lang="en-GB"/>
          </a:p>
        </p:txBody>
      </p:sp>
    </p:spTree>
    <p:extLst>
      <p:ext uri="{BB962C8B-B14F-4D97-AF65-F5344CB8AC3E}">
        <p14:creationId xmlns:p14="http://schemas.microsoft.com/office/powerpoint/2010/main" val="2976321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906ACC-B741-46F6-AA92-D8740F17596D}"/>
              </a:ext>
            </a:extLst>
          </p:cNvPr>
          <p:cNvSpPr>
            <a:spLocks noGrp="1"/>
          </p:cNvSpPr>
          <p:nvPr>
            <p:ph type="dt" sz="half" idx="10"/>
          </p:nvPr>
        </p:nvSpPr>
        <p:spPr/>
        <p:txBody>
          <a:bodyPr/>
          <a:lstStyle/>
          <a:p>
            <a:fld id="{AC6C5370-F7E7-4713-BD1D-D675AB268D47}" type="datetimeFigureOut">
              <a:rPr lang="en-GB" smtClean="0"/>
              <a:pPr/>
              <a:t>22/04/2020</a:t>
            </a:fld>
            <a:endParaRPr lang="en-GB"/>
          </a:p>
        </p:txBody>
      </p:sp>
      <p:sp>
        <p:nvSpPr>
          <p:cNvPr id="3" name="Footer Placeholder 2">
            <a:extLst>
              <a:ext uri="{FF2B5EF4-FFF2-40B4-BE49-F238E27FC236}">
                <a16:creationId xmlns:a16="http://schemas.microsoft.com/office/drawing/2014/main" id="{F0DDCBA6-D88B-49A1-9B26-285570CC0A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FA5A46A-246D-47B5-A290-D4BD5D0F9C83}"/>
              </a:ext>
            </a:extLst>
          </p:cNvPr>
          <p:cNvSpPr>
            <a:spLocks noGrp="1"/>
          </p:cNvSpPr>
          <p:nvPr>
            <p:ph type="sldNum" sz="quarter" idx="12"/>
          </p:nvPr>
        </p:nvSpPr>
        <p:spPr/>
        <p:txBody>
          <a:bodyPr/>
          <a:lstStyle/>
          <a:p>
            <a:fld id="{49E9E9C3-1FDC-451B-9631-4F8FB2CD51F5}" type="slidenum">
              <a:rPr lang="en-GB" smtClean="0"/>
              <a:pPr/>
              <a:t>‹#›</a:t>
            </a:fld>
            <a:endParaRPr lang="en-GB"/>
          </a:p>
        </p:txBody>
      </p:sp>
    </p:spTree>
    <p:extLst>
      <p:ext uri="{BB962C8B-B14F-4D97-AF65-F5344CB8AC3E}">
        <p14:creationId xmlns:p14="http://schemas.microsoft.com/office/powerpoint/2010/main" val="4056176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558E1-880B-49C6-9B51-60D44BD511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A8B599B-4F08-4890-96A8-48329DDC907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D26D9FB-AFE7-4A22-802F-C2A3C111F4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49570A-8672-48F7-867E-A278E7243148}"/>
              </a:ext>
            </a:extLst>
          </p:cNvPr>
          <p:cNvSpPr>
            <a:spLocks noGrp="1"/>
          </p:cNvSpPr>
          <p:nvPr>
            <p:ph type="dt" sz="half" idx="10"/>
          </p:nvPr>
        </p:nvSpPr>
        <p:spPr/>
        <p:txBody>
          <a:bodyPr/>
          <a:lstStyle/>
          <a:p>
            <a:fld id="{AC6C5370-F7E7-4713-BD1D-D675AB268D47}" type="datetimeFigureOut">
              <a:rPr lang="en-GB" smtClean="0"/>
              <a:pPr/>
              <a:t>22/04/2020</a:t>
            </a:fld>
            <a:endParaRPr lang="en-GB"/>
          </a:p>
        </p:txBody>
      </p:sp>
      <p:sp>
        <p:nvSpPr>
          <p:cNvPr id="6" name="Footer Placeholder 5">
            <a:extLst>
              <a:ext uri="{FF2B5EF4-FFF2-40B4-BE49-F238E27FC236}">
                <a16:creationId xmlns:a16="http://schemas.microsoft.com/office/drawing/2014/main" id="{65CB1D49-73EF-48E7-8789-2604AC973F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7055F2-CD95-4E94-81B5-087CAE1215D6}"/>
              </a:ext>
            </a:extLst>
          </p:cNvPr>
          <p:cNvSpPr>
            <a:spLocks noGrp="1"/>
          </p:cNvSpPr>
          <p:nvPr>
            <p:ph type="sldNum" sz="quarter" idx="12"/>
          </p:nvPr>
        </p:nvSpPr>
        <p:spPr/>
        <p:txBody>
          <a:bodyPr/>
          <a:lstStyle/>
          <a:p>
            <a:fld id="{49E9E9C3-1FDC-451B-9631-4F8FB2CD51F5}" type="slidenum">
              <a:rPr lang="en-GB" smtClean="0"/>
              <a:pPr/>
              <a:t>‹#›</a:t>
            </a:fld>
            <a:endParaRPr lang="en-GB"/>
          </a:p>
        </p:txBody>
      </p:sp>
    </p:spTree>
    <p:extLst>
      <p:ext uri="{BB962C8B-B14F-4D97-AF65-F5344CB8AC3E}">
        <p14:creationId xmlns:p14="http://schemas.microsoft.com/office/powerpoint/2010/main" val="2589300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982E3-AD8D-4901-9ED8-E1BBB2E6F3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A252A44-22D3-4FA0-8E54-E677F7FA99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2069551-FA54-411F-9B12-45B70732CF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869861-31B3-4FBE-8E2F-4D4E9E317EE1}"/>
              </a:ext>
            </a:extLst>
          </p:cNvPr>
          <p:cNvSpPr>
            <a:spLocks noGrp="1"/>
          </p:cNvSpPr>
          <p:nvPr>
            <p:ph type="dt" sz="half" idx="10"/>
          </p:nvPr>
        </p:nvSpPr>
        <p:spPr/>
        <p:txBody>
          <a:bodyPr/>
          <a:lstStyle/>
          <a:p>
            <a:fld id="{AC6C5370-F7E7-4713-BD1D-D675AB268D47}" type="datetimeFigureOut">
              <a:rPr lang="en-GB" smtClean="0"/>
              <a:pPr/>
              <a:t>22/04/2020</a:t>
            </a:fld>
            <a:endParaRPr lang="en-GB"/>
          </a:p>
        </p:txBody>
      </p:sp>
      <p:sp>
        <p:nvSpPr>
          <p:cNvPr id="6" name="Footer Placeholder 5">
            <a:extLst>
              <a:ext uri="{FF2B5EF4-FFF2-40B4-BE49-F238E27FC236}">
                <a16:creationId xmlns:a16="http://schemas.microsoft.com/office/drawing/2014/main" id="{D3A98BB4-89FF-48EC-93A5-E650701034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5C5CD1-B4C7-47F6-A3DF-3653F74BF7F1}"/>
              </a:ext>
            </a:extLst>
          </p:cNvPr>
          <p:cNvSpPr>
            <a:spLocks noGrp="1"/>
          </p:cNvSpPr>
          <p:nvPr>
            <p:ph type="sldNum" sz="quarter" idx="12"/>
          </p:nvPr>
        </p:nvSpPr>
        <p:spPr/>
        <p:txBody>
          <a:bodyPr/>
          <a:lstStyle/>
          <a:p>
            <a:fld id="{49E9E9C3-1FDC-451B-9631-4F8FB2CD51F5}" type="slidenum">
              <a:rPr lang="en-GB" smtClean="0"/>
              <a:pPr/>
              <a:t>‹#›</a:t>
            </a:fld>
            <a:endParaRPr lang="en-GB"/>
          </a:p>
        </p:txBody>
      </p:sp>
    </p:spTree>
    <p:extLst>
      <p:ext uri="{BB962C8B-B14F-4D97-AF65-F5344CB8AC3E}">
        <p14:creationId xmlns:p14="http://schemas.microsoft.com/office/powerpoint/2010/main" val="37740531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BF99D-9529-4A15-9D15-FDB92118AF5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6FBEFC-ABF1-4628-9D08-E611641E4A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73C3D6-8517-4923-97FA-ACD20F0BD24E}"/>
              </a:ext>
            </a:extLst>
          </p:cNvPr>
          <p:cNvSpPr>
            <a:spLocks noGrp="1"/>
          </p:cNvSpPr>
          <p:nvPr>
            <p:ph type="dt" sz="half" idx="10"/>
          </p:nvPr>
        </p:nvSpPr>
        <p:spPr/>
        <p:txBody>
          <a:bodyPr/>
          <a:lstStyle/>
          <a:p>
            <a:fld id="{AC6C5370-F7E7-4713-BD1D-D675AB268D47}" type="datetimeFigureOut">
              <a:rPr lang="en-GB" smtClean="0"/>
              <a:pPr/>
              <a:t>22/04/2020</a:t>
            </a:fld>
            <a:endParaRPr lang="en-GB"/>
          </a:p>
        </p:txBody>
      </p:sp>
      <p:sp>
        <p:nvSpPr>
          <p:cNvPr id="5" name="Footer Placeholder 4">
            <a:extLst>
              <a:ext uri="{FF2B5EF4-FFF2-40B4-BE49-F238E27FC236}">
                <a16:creationId xmlns:a16="http://schemas.microsoft.com/office/drawing/2014/main" id="{57B41394-B5A0-430D-9DA4-E03A2C0AFC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265B06-3603-4159-8B16-93CB7A8ED479}"/>
              </a:ext>
            </a:extLst>
          </p:cNvPr>
          <p:cNvSpPr>
            <a:spLocks noGrp="1"/>
          </p:cNvSpPr>
          <p:nvPr>
            <p:ph type="sldNum" sz="quarter" idx="12"/>
          </p:nvPr>
        </p:nvSpPr>
        <p:spPr/>
        <p:txBody>
          <a:bodyPr/>
          <a:lstStyle/>
          <a:p>
            <a:fld id="{49E9E9C3-1FDC-451B-9631-4F8FB2CD51F5}" type="slidenum">
              <a:rPr lang="en-GB" smtClean="0"/>
              <a:pPr/>
              <a:t>‹#›</a:t>
            </a:fld>
            <a:endParaRPr lang="en-GB"/>
          </a:p>
        </p:txBody>
      </p:sp>
    </p:spTree>
    <p:extLst>
      <p:ext uri="{BB962C8B-B14F-4D97-AF65-F5344CB8AC3E}">
        <p14:creationId xmlns:p14="http://schemas.microsoft.com/office/powerpoint/2010/main" val="21511047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3227E2-94C2-4660-A049-6AD27F09BA1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82894F-F9FD-4802-9A88-5FB8F1A6FE6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BAEAFE-CA5F-4728-9C5D-2A06E3C51C43}"/>
              </a:ext>
            </a:extLst>
          </p:cNvPr>
          <p:cNvSpPr>
            <a:spLocks noGrp="1"/>
          </p:cNvSpPr>
          <p:nvPr>
            <p:ph type="dt" sz="half" idx="10"/>
          </p:nvPr>
        </p:nvSpPr>
        <p:spPr/>
        <p:txBody>
          <a:bodyPr/>
          <a:lstStyle/>
          <a:p>
            <a:fld id="{AC6C5370-F7E7-4713-BD1D-D675AB268D47}" type="datetimeFigureOut">
              <a:rPr lang="en-GB" smtClean="0"/>
              <a:pPr/>
              <a:t>22/04/2020</a:t>
            </a:fld>
            <a:endParaRPr lang="en-GB"/>
          </a:p>
        </p:txBody>
      </p:sp>
      <p:sp>
        <p:nvSpPr>
          <p:cNvPr id="5" name="Footer Placeholder 4">
            <a:extLst>
              <a:ext uri="{FF2B5EF4-FFF2-40B4-BE49-F238E27FC236}">
                <a16:creationId xmlns:a16="http://schemas.microsoft.com/office/drawing/2014/main" id="{10B5592B-122B-49D3-8EA0-B11434F510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860913-8A34-43E5-985F-EA310F67B6E8}"/>
              </a:ext>
            </a:extLst>
          </p:cNvPr>
          <p:cNvSpPr>
            <a:spLocks noGrp="1"/>
          </p:cNvSpPr>
          <p:nvPr>
            <p:ph type="sldNum" sz="quarter" idx="12"/>
          </p:nvPr>
        </p:nvSpPr>
        <p:spPr/>
        <p:txBody>
          <a:bodyPr/>
          <a:lstStyle/>
          <a:p>
            <a:fld id="{49E9E9C3-1FDC-451B-9631-4F8FB2CD51F5}" type="slidenum">
              <a:rPr lang="en-GB" smtClean="0"/>
              <a:pPr/>
              <a:t>‹#›</a:t>
            </a:fld>
            <a:endParaRPr lang="en-GB"/>
          </a:p>
        </p:txBody>
      </p:sp>
    </p:spTree>
    <p:extLst>
      <p:ext uri="{BB962C8B-B14F-4D97-AF65-F5344CB8AC3E}">
        <p14:creationId xmlns:p14="http://schemas.microsoft.com/office/powerpoint/2010/main" val="2854474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CA2417-757C-425F-869E-283AE9C928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1CE350-B7C6-45F1-ACA8-D5766C58AA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E6BF05-C0FE-4382-A45C-F2B134CE49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6C5370-F7E7-4713-BD1D-D675AB268D47}" type="datetimeFigureOut">
              <a:rPr lang="en-GB" smtClean="0"/>
              <a:pPr/>
              <a:t>22/04/2020</a:t>
            </a:fld>
            <a:endParaRPr lang="en-GB"/>
          </a:p>
        </p:txBody>
      </p:sp>
      <p:sp>
        <p:nvSpPr>
          <p:cNvPr id="5" name="Footer Placeholder 4">
            <a:extLst>
              <a:ext uri="{FF2B5EF4-FFF2-40B4-BE49-F238E27FC236}">
                <a16:creationId xmlns:a16="http://schemas.microsoft.com/office/drawing/2014/main" id="{CD5C6FF0-54CA-433F-9FA0-4C1ECE0AEB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272CB00-126C-4A05-A247-3E50C2FEC9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E9E9C3-1FDC-451B-9631-4F8FB2CD51F5}" type="slidenum">
              <a:rPr lang="en-GB" smtClean="0"/>
              <a:pPr/>
              <a:t>‹#›</a:t>
            </a:fld>
            <a:endParaRPr lang="en-GB"/>
          </a:p>
        </p:txBody>
      </p:sp>
    </p:spTree>
    <p:extLst>
      <p:ext uri="{BB962C8B-B14F-4D97-AF65-F5344CB8AC3E}">
        <p14:creationId xmlns:p14="http://schemas.microsoft.com/office/powerpoint/2010/main" val="25609440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education.cu-portland.edu/blog/classroom-resources/5-types-of-%20classroom-teaching-styles/" TargetMode="External"/><Relationship Id="rId3" Type="http://schemas.openxmlformats.org/officeDocument/2006/relationships/hyperlink" Target="https://about.futurelearn.com/blog/shortage-of-programmers" TargetMode="External"/><Relationship Id="rId7" Type="http://schemas.openxmlformats.org/officeDocument/2006/relationships/hyperlink" Target="https://www.quizalize.com/blog/2018/02/23/teaching-strategie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teach.com/what/teachers-know/teaching-methods/" TargetMode="External"/><Relationship Id="rId11" Type="http://schemas.openxmlformats.org/officeDocument/2006/relationships/hyperlink" Target="https://www.w3schools.com/about/default.asphttps:/www.microsoft.com/en-gb/windows" TargetMode="External"/><Relationship Id="rId5" Type="http://schemas.openxmlformats.org/officeDocument/2006/relationships/hyperlink" Target="https://www.computingatschool.org.uk/data/uploads/cas_secondary.pdf" TargetMode="External"/><Relationship Id="rId10" Type="http://schemas.openxmlformats.org/officeDocument/2006/relationships/hyperlink" Target="https://www.codecademy.com/" TargetMode="External"/><Relationship Id="rId4" Type="http://schemas.openxmlformats.org/officeDocument/2006/relationships/hyperlink" Target="https://fullscale.io/talent-shortage-software-developers/" TargetMode="External"/><Relationship Id="rId9" Type="http://schemas.openxmlformats.org/officeDocument/2006/relationships/hyperlink" Target="https://scratch.mit.ed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AE470-D871-462A-BF22-65431C0CDA6B}"/>
              </a:ext>
            </a:extLst>
          </p:cNvPr>
          <p:cNvSpPr>
            <a:spLocks noGrp="1"/>
          </p:cNvSpPr>
          <p:nvPr>
            <p:ph type="ctrTitle"/>
          </p:nvPr>
        </p:nvSpPr>
        <p:spPr/>
        <p:txBody>
          <a:bodyPr>
            <a:normAutofit fontScale="90000"/>
          </a:bodyPr>
          <a:lstStyle/>
          <a:p>
            <a:r>
              <a:rPr lang="en-GB" dirty="0"/>
              <a:t>An investigation into the use of software for students to learn a computing language in secondary schools</a:t>
            </a:r>
          </a:p>
        </p:txBody>
      </p:sp>
      <p:sp>
        <p:nvSpPr>
          <p:cNvPr id="3" name="Subtitle 2">
            <a:extLst>
              <a:ext uri="{FF2B5EF4-FFF2-40B4-BE49-F238E27FC236}">
                <a16:creationId xmlns:a16="http://schemas.microsoft.com/office/drawing/2014/main" id="{03F7714C-D5B4-4C9B-8D5D-FA6A24DB7DAA}"/>
              </a:ext>
            </a:extLst>
          </p:cNvPr>
          <p:cNvSpPr>
            <a:spLocks noGrp="1"/>
          </p:cNvSpPr>
          <p:nvPr>
            <p:ph type="subTitle" idx="1"/>
          </p:nvPr>
        </p:nvSpPr>
        <p:spPr/>
        <p:txBody>
          <a:bodyPr/>
          <a:lstStyle/>
          <a:p>
            <a:r>
              <a:rPr lang="en-GB" dirty="0"/>
              <a:t>Adam Dennis/119684</a:t>
            </a:r>
          </a:p>
        </p:txBody>
      </p:sp>
    </p:spTree>
    <p:extLst>
      <p:ext uri="{BB962C8B-B14F-4D97-AF65-F5344CB8AC3E}">
        <p14:creationId xmlns:p14="http://schemas.microsoft.com/office/powerpoint/2010/main" val="14788109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35CFB-F53C-44DE-924A-6087FC3AE932}"/>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4CBC7E08-BDB5-4610-96A7-66F7FF175538}"/>
              </a:ext>
            </a:extLst>
          </p:cNvPr>
          <p:cNvSpPr>
            <a:spLocks noGrp="1"/>
          </p:cNvSpPr>
          <p:nvPr>
            <p:ph idx="1"/>
          </p:nvPr>
        </p:nvSpPr>
        <p:spPr/>
        <p:txBody>
          <a:bodyPr/>
          <a:lstStyle/>
          <a:p>
            <a:r>
              <a:rPr lang="en-GB" dirty="0"/>
              <a:t>Develop a tool that will help secondary school students learn programming</a:t>
            </a:r>
          </a:p>
          <a:p>
            <a:r>
              <a:rPr lang="en-GB" dirty="0"/>
              <a:t>Research the current computing curriculum and some of the tools already available to learn programming </a:t>
            </a:r>
          </a:p>
          <a:p>
            <a:endParaRPr lang="en-GB" dirty="0"/>
          </a:p>
        </p:txBody>
      </p:sp>
    </p:spTree>
    <p:extLst>
      <p:ext uri="{BB962C8B-B14F-4D97-AF65-F5344CB8AC3E}">
        <p14:creationId xmlns:p14="http://schemas.microsoft.com/office/powerpoint/2010/main" val="16034523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AAFBB-B1DD-47DA-BF76-84FAC4BE8680}"/>
              </a:ext>
            </a:extLst>
          </p:cNvPr>
          <p:cNvSpPr>
            <a:spLocks noGrp="1"/>
          </p:cNvSpPr>
          <p:nvPr>
            <p:ph type="title"/>
          </p:nvPr>
        </p:nvSpPr>
        <p:spPr/>
        <p:txBody>
          <a:bodyPr/>
          <a:lstStyle/>
          <a:p>
            <a:r>
              <a:rPr lang="en-GB" dirty="0"/>
              <a:t>Aim and Objectives</a:t>
            </a:r>
          </a:p>
        </p:txBody>
      </p:sp>
      <p:sp>
        <p:nvSpPr>
          <p:cNvPr id="3" name="Content Placeholder 2">
            <a:extLst>
              <a:ext uri="{FF2B5EF4-FFF2-40B4-BE49-F238E27FC236}">
                <a16:creationId xmlns:a16="http://schemas.microsoft.com/office/drawing/2014/main" id="{74CD79AC-10C1-4C79-8C5B-9E921043E23C}"/>
              </a:ext>
            </a:extLst>
          </p:cNvPr>
          <p:cNvSpPr>
            <a:spLocks noGrp="1"/>
          </p:cNvSpPr>
          <p:nvPr>
            <p:ph idx="1"/>
          </p:nvPr>
        </p:nvSpPr>
        <p:spPr/>
        <p:txBody>
          <a:bodyPr>
            <a:normAutofit fontScale="92500" lnSpcReduction="10000"/>
          </a:bodyPr>
          <a:lstStyle/>
          <a:p>
            <a:pPr marL="0" indent="0">
              <a:buNone/>
            </a:pPr>
            <a:r>
              <a:rPr lang="en-GB" b="1" dirty="0"/>
              <a:t>Aim</a:t>
            </a:r>
          </a:p>
          <a:p>
            <a:r>
              <a:rPr lang="en-GB" dirty="0"/>
              <a:t>To investigate the use of software for students to learn a computing language in secondary schools.</a:t>
            </a:r>
            <a:endParaRPr lang="en-GB" b="1" dirty="0"/>
          </a:p>
          <a:p>
            <a:pPr marL="0" indent="0">
              <a:buNone/>
            </a:pPr>
            <a:r>
              <a:rPr lang="en-GB" b="1" dirty="0"/>
              <a:t>Objectives</a:t>
            </a:r>
          </a:p>
          <a:p>
            <a:pPr lvl="0"/>
            <a:r>
              <a:rPr lang="en-GB" dirty="0"/>
              <a:t>Carry out a full literature review based on the sub topics talked about in the statement of the problem</a:t>
            </a:r>
          </a:p>
          <a:p>
            <a:pPr lvl="0"/>
            <a:r>
              <a:rPr lang="en-GB" dirty="0"/>
              <a:t>Design the tool</a:t>
            </a:r>
          </a:p>
          <a:p>
            <a:pPr lvl="0"/>
            <a:r>
              <a:rPr lang="en-GB" dirty="0"/>
              <a:t>Program the tool</a:t>
            </a:r>
          </a:p>
          <a:p>
            <a:pPr lvl="0"/>
            <a:r>
              <a:rPr lang="en-GB" dirty="0"/>
              <a:t>Test the tool</a:t>
            </a:r>
          </a:p>
          <a:p>
            <a:pPr lvl="0"/>
            <a:r>
              <a:rPr lang="en-GB" dirty="0"/>
              <a:t>Get feedback of the tool and make improvements</a:t>
            </a:r>
          </a:p>
        </p:txBody>
      </p:sp>
    </p:spTree>
    <p:extLst>
      <p:ext uri="{BB962C8B-B14F-4D97-AF65-F5344CB8AC3E}">
        <p14:creationId xmlns:p14="http://schemas.microsoft.com/office/powerpoint/2010/main" val="3443258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C8D56-E8C3-4087-BC37-5A58EE7C7B55}"/>
              </a:ext>
            </a:extLst>
          </p:cNvPr>
          <p:cNvSpPr>
            <a:spLocks noGrp="1"/>
          </p:cNvSpPr>
          <p:nvPr>
            <p:ph type="title"/>
          </p:nvPr>
        </p:nvSpPr>
        <p:spPr/>
        <p:txBody>
          <a:bodyPr/>
          <a:lstStyle/>
          <a:p>
            <a:r>
              <a:rPr lang="en-GB" dirty="0"/>
              <a:t>Skills shortage of computer programmers </a:t>
            </a:r>
            <a:br>
              <a:rPr lang="en-GB" dirty="0"/>
            </a:br>
            <a:endParaRPr lang="en-GB" dirty="0"/>
          </a:p>
        </p:txBody>
      </p:sp>
      <p:sp>
        <p:nvSpPr>
          <p:cNvPr id="3" name="Content Placeholder 2">
            <a:extLst>
              <a:ext uri="{FF2B5EF4-FFF2-40B4-BE49-F238E27FC236}">
                <a16:creationId xmlns:a16="http://schemas.microsoft.com/office/drawing/2014/main" id="{9115176B-D17B-40A3-A279-010AEE41A5D9}"/>
              </a:ext>
            </a:extLst>
          </p:cNvPr>
          <p:cNvSpPr>
            <a:spLocks noGrp="1"/>
          </p:cNvSpPr>
          <p:nvPr>
            <p:ph idx="1"/>
          </p:nvPr>
        </p:nvSpPr>
        <p:spPr/>
        <p:txBody>
          <a:bodyPr/>
          <a:lstStyle/>
          <a:p>
            <a:r>
              <a:rPr lang="en-GB" dirty="0"/>
              <a:t>There is currently a shortage of good programmers</a:t>
            </a:r>
          </a:p>
          <a:p>
            <a:r>
              <a:rPr lang="en-GB" dirty="0"/>
              <a:t>Students normally only learn the bare minimum to pass the course they are on</a:t>
            </a:r>
          </a:p>
          <a:p>
            <a:r>
              <a:rPr lang="en-GB" dirty="0"/>
              <a:t>Programmers are now also required to understand the business they are applying at to get a job at these companies </a:t>
            </a:r>
          </a:p>
          <a:p>
            <a:endParaRPr lang="en-GB" dirty="0"/>
          </a:p>
        </p:txBody>
      </p:sp>
    </p:spTree>
    <p:extLst>
      <p:ext uri="{BB962C8B-B14F-4D97-AF65-F5344CB8AC3E}">
        <p14:creationId xmlns:p14="http://schemas.microsoft.com/office/powerpoint/2010/main" val="2846155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EC0C7-E734-4DC0-8676-E3E35A3CFA87}"/>
              </a:ext>
            </a:extLst>
          </p:cNvPr>
          <p:cNvSpPr>
            <a:spLocks noGrp="1"/>
          </p:cNvSpPr>
          <p:nvPr>
            <p:ph type="title"/>
          </p:nvPr>
        </p:nvSpPr>
        <p:spPr/>
        <p:txBody>
          <a:bodyPr/>
          <a:lstStyle/>
          <a:p>
            <a:r>
              <a:rPr lang="en-GB" dirty="0"/>
              <a:t>The current computing curriculum</a:t>
            </a:r>
            <a:br>
              <a:rPr lang="en-GB" dirty="0"/>
            </a:br>
            <a:endParaRPr lang="en-GB" dirty="0"/>
          </a:p>
        </p:txBody>
      </p:sp>
      <p:sp>
        <p:nvSpPr>
          <p:cNvPr id="3" name="Content Placeholder 2">
            <a:extLst>
              <a:ext uri="{FF2B5EF4-FFF2-40B4-BE49-F238E27FC236}">
                <a16:creationId xmlns:a16="http://schemas.microsoft.com/office/drawing/2014/main" id="{4A574C09-0678-4225-B9A9-F92465D6CDF6}"/>
              </a:ext>
            </a:extLst>
          </p:cNvPr>
          <p:cNvSpPr>
            <a:spLocks noGrp="1"/>
          </p:cNvSpPr>
          <p:nvPr>
            <p:ph idx="1"/>
          </p:nvPr>
        </p:nvSpPr>
        <p:spPr/>
        <p:txBody>
          <a:bodyPr/>
          <a:lstStyle/>
          <a:p>
            <a:r>
              <a:rPr lang="en-GB" dirty="0"/>
              <a:t>Key Stage 3 Computer Science (for students in year 7, 8 and 9 aged 11-14)</a:t>
            </a:r>
          </a:p>
          <a:p>
            <a:r>
              <a:rPr lang="en-GB" dirty="0"/>
              <a:t>Key Stage 4 Computer Science (for students in year 10 and 11 aged 14-16) </a:t>
            </a:r>
          </a:p>
          <a:p>
            <a:endParaRPr lang="en-GB" dirty="0"/>
          </a:p>
        </p:txBody>
      </p:sp>
    </p:spTree>
    <p:extLst>
      <p:ext uri="{BB962C8B-B14F-4D97-AF65-F5344CB8AC3E}">
        <p14:creationId xmlns:p14="http://schemas.microsoft.com/office/powerpoint/2010/main" val="1008200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71AF3-9CA2-4DA2-9DD2-365E7CB15445}"/>
              </a:ext>
            </a:extLst>
          </p:cNvPr>
          <p:cNvSpPr>
            <a:spLocks noGrp="1"/>
          </p:cNvSpPr>
          <p:nvPr>
            <p:ph type="title"/>
          </p:nvPr>
        </p:nvSpPr>
        <p:spPr/>
        <p:txBody>
          <a:bodyPr/>
          <a:lstStyle/>
          <a:p>
            <a:r>
              <a:rPr lang="en-GB" dirty="0"/>
              <a:t>Learning Styles and Teaching Methods</a:t>
            </a:r>
            <a:br>
              <a:rPr lang="en-GB" dirty="0"/>
            </a:br>
            <a:endParaRPr lang="en-GB" dirty="0"/>
          </a:p>
        </p:txBody>
      </p:sp>
      <p:sp>
        <p:nvSpPr>
          <p:cNvPr id="3" name="Content Placeholder 2">
            <a:extLst>
              <a:ext uri="{FF2B5EF4-FFF2-40B4-BE49-F238E27FC236}">
                <a16:creationId xmlns:a16="http://schemas.microsoft.com/office/drawing/2014/main" id="{2D1E34E9-CB03-408F-A2A1-C7F9E1DD773F}"/>
              </a:ext>
            </a:extLst>
          </p:cNvPr>
          <p:cNvSpPr>
            <a:spLocks noGrp="1"/>
          </p:cNvSpPr>
          <p:nvPr>
            <p:ph idx="1"/>
          </p:nvPr>
        </p:nvSpPr>
        <p:spPr/>
        <p:txBody>
          <a:bodyPr/>
          <a:lstStyle/>
          <a:p>
            <a:pPr marL="0" indent="0">
              <a:buNone/>
            </a:pPr>
            <a:r>
              <a:rPr lang="en-GB" b="1" dirty="0"/>
              <a:t>Learning Styles</a:t>
            </a:r>
          </a:p>
          <a:p>
            <a:r>
              <a:rPr lang="en-GB" dirty="0"/>
              <a:t>Visual </a:t>
            </a:r>
          </a:p>
          <a:p>
            <a:r>
              <a:rPr lang="en-GB" dirty="0"/>
              <a:t>Auditory</a:t>
            </a:r>
          </a:p>
          <a:p>
            <a:r>
              <a:rPr lang="en-GB" dirty="0"/>
              <a:t>Kinaesthetic </a:t>
            </a:r>
          </a:p>
          <a:p>
            <a:pPr marL="0" indent="0">
              <a:buNone/>
            </a:pPr>
            <a:r>
              <a:rPr lang="en-GB" b="1" dirty="0"/>
              <a:t>Teaching Methods</a:t>
            </a:r>
            <a:endParaRPr lang="en-GB" dirty="0"/>
          </a:p>
          <a:p>
            <a:r>
              <a:rPr lang="en-GB" dirty="0"/>
              <a:t>Teacher centred- Direct instruction and Flipped classrooms</a:t>
            </a:r>
          </a:p>
          <a:p>
            <a:r>
              <a:rPr lang="en-GB" dirty="0"/>
              <a:t>Student centred- Differentiated instruction and Inquiry-based learning</a:t>
            </a:r>
          </a:p>
          <a:p>
            <a:pPr marL="0" indent="0">
              <a:buNone/>
            </a:pPr>
            <a:endParaRPr lang="en-GB" dirty="0"/>
          </a:p>
        </p:txBody>
      </p:sp>
    </p:spTree>
    <p:extLst>
      <p:ext uri="{BB962C8B-B14F-4D97-AF65-F5344CB8AC3E}">
        <p14:creationId xmlns:p14="http://schemas.microsoft.com/office/powerpoint/2010/main" val="18681150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A9ECE3-732E-4B27-8E9D-A153BF1595F0}"/>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15914" y="1027906"/>
            <a:ext cx="4920199" cy="2112098"/>
          </a:xfrm>
          <a:prstGeom prst="rect">
            <a:avLst/>
          </a:prstGeom>
          <a:noFill/>
          <a:ln>
            <a:noFill/>
          </a:ln>
        </p:spPr>
      </p:pic>
      <p:sp>
        <p:nvSpPr>
          <p:cNvPr id="2" name="Title 1">
            <a:extLst>
              <a:ext uri="{FF2B5EF4-FFF2-40B4-BE49-F238E27FC236}">
                <a16:creationId xmlns:a16="http://schemas.microsoft.com/office/drawing/2014/main" id="{62031663-A5B7-4AA9-86BA-BF635B2687EB}"/>
              </a:ext>
            </a:extLst>
          </p:cNvPr>
          <p:cNvSpPr>
            <a:spLocks noGrp="1"/>
          </p:cNvSpPr>
          <p:nvPr>
            <p:ph type="title"/>
          </p:nvPr>
        </p:nvSpPr>
        <p:spPr/>
        <p:txBody>
          <a:bodyPr>
            <a:normAutofit/>
          </a:bodyPr>
          <a:lstStyle/>
          <a:p>
            <a:r>
              <a:rPr lang="en-GB" dirty="0"/>
              <a:t>Tools available to learn a computing language </a:t>
            </a:r>
            <a:br>
              <a:rPr lang="en-GB" dirty="0"/>
            </a:br>
            <a:endParaRPr lang="en-GB" dirty="0"/>
          </a:p>
        </p:txBody>
      </p:sp>
      <p:sp>
        <p:nvSpPr>
          <p:cNvPr id="3" name="Content Placeholder 2">
            <a:extLst>
              <a:ext uri="{FF2B5EF4-FFF2-40B4-BE49-F238E27FC236}">
                <a16:creationId xmlns:a16="http://schemas.microsoft.com/office/drawing/2014/main" id="{E3B73C89-8E50-4764-B87F-5814E00A0184}"/>
              </a:ext>
            </a:extLst>
          </p:cNvPr>
          <p:cNvSpPr>
            <a:spLocks noGrp="1"/>
          </p:cNvSpPr>
          <p:nvPr>
            <p:ph idx="1"/>
          </p:nvPr>
        </p:nvSpPr>
        <p:spPr/>
        <p:txBody>
          <a:bodyPr>
            <a:normAutofit fontScale="77500" lnSpcReduction="20000"/>
          </a:bodyPr>
          <a:lstStyle/>
          <a:p>
            <a:r>
              <a:rPr lang="en-GB" dirty="0"/>
              <a:t>Scratch</a:t>
            </a:r>
          </a:p>
          <a:p>
            <a:endParaRPr lang="en-GB" dirty="0"/>
          </a:p>
          <a:p>
            <a:endParaRPr lang="en-GB" dirty="0"/>
          </a:p>
          <a:p>
            <a:endParaRPr lang="en-GB" dirty="0"/>
          </a:p>
          <a:p>
            <a:endParaRPr lang="en-GB" dirty="0"/>
          </a:p>
          <a:p>
            <a:endParaRPr lang="en-GB" dirty="0"/>
          </a:p>
          <a:p>
            <a:endParaRPr lang="en-GB" dirty="0"/>
          </a:p>
          <a:p>
            <a:endParaRPr lang="en-GB" dirty="0"/>
          </a:p>
          <a:p>
            <a:r>
              <a:rPr lang="en-GB" dirty="0" err="1"/>
              <a:t>Codecademy</a:t>
            </a:r>
            <a:r>
              <a:rPr lang="en-GB" dirty="0"/>
              <a:t> </a:t>
            </a:r>
          </a:p>
          <a:p>
            <a:endParaRPr lang="en-GB" dirty="0"/>
          </a:p>
          <a:p>
            <a:endParaRPr lang="en-GB" dirty="0"/>
          </a:p>
          <a:p>
            <a:r>
              <a:rPr lang="en-GB" dirty="0"/>
              <a:t>W3Schools       </a:t>
            </a:r>
          </a:p>
        </p:txBody>
      </p:sp>
      <p:pic>
        <p:nvPicPr>
          <p:cNvPr id="5" name="Picture 4">
            <a:extLst>
              <a:ext uri="{FF2B5EF4-FFF2-40B4-BE49-F238E27FC236}">
                <a16:creationId xmlns:a16="http://schemas.microsoft.com/office/drawing/2014/main" id="{B4251009-4931-44D5-B2E7-82C0D202F645}"/>
              </a:ext>
            </a:extLst>
          </p:cNvPr>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15914" y="3341302"/>
            <a:ext cx="5213549" cy="2112098"/>
          </a:xfrm>
          <a:prstGeom prst="rect">
            <a:avLst/>
          </a:prstGeom>
          <a:noFill/>
          <a:ln>
            <a:noFill/>
          </a:ln>
        </p:spPr>
      </p:pic>
      <p:pic>
        <p:nvPicPr>
          <p:cNvPr id="6" name="Picture 5">
            <a:extLst>
              <a:ext uri="{FF2B5EF4-FFF2-40B4-BE49-F238E27FC236}">
                <a16:creationId xmlns:a16="http://schemas.microsoft.com/office/drawing/2014/main" id="{888E1F60-5E0E-4E27-B7FA-92C0B7DD0B51}"/>
              </a:ext>
            </a:extLst>
          </p:cNvPr>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849475" y="4846535"/>
            <a:ext cx="4315404" cy="1937294"/>
          </a:xfrm>
          <a:prstGeom prst="rect">
            <a:avLst/>
          </a:prstGeom>
          <a:noFill/>
          <a:ln>
            <a:noFill/>
          </a:ln>
        </p:spPr>
      </p:pic>
    </p:spTree>
    <p:extLst>
      <p:ext uri="{BB962C8B-B14F-4D97-AF65-F5344CB8AC3E}">
        <p14:creationId xmlns:p14="http://schemas.microsoft.com/office/powerpoint/2010/main" val="3663072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94B21-ABAD-4365-A86F-9DFB75AD4D42}"/>
              </a:ext>
            </a:extLst>
          </p:cNvPr>
          <p:cNvSpPr>
            <a:spLocks noGrp="1"/>
          </p:cNvSpPr>
          <p:nvPr>
            <p:ph type="title"/>
          </p:nvPr>
        </p:nvSpPr>
        <p:spPr/>
        <p:txBody>
          <a:bodyPr/>
          <a:lstStyle/>
          <a:p>
            <a:r>
              <a:rPr lang="en-GB" dirty="0"/>
              <a:t>Main Results</a:t>
            </a:r>
          </a:p>
        </p:txBody>
      </p:sp>
      <p:sp>
        <p:nvSpPr>
          <p:cNvPr id="3" name="Content Placeholder 2">
            <a:extLst>
              <a:ext uri="{FF2B5EF4-FFF2-40B4-BE49-F238E27FC236}">
                <a16:creationId xmlns:a16="http://schemas.microsoft.com/office/drawing/2014/main" id="{C9E032C8-EDD4-474B-9A21-971C9CE9F2C9}"/>
              </a:ext>
            </a:extLst>
          </p:cNvPr>
          <p:cNvSpPr>
            <a:spLocks noGrp="1"/>
          </p:cNvSpPr>
          <p:nvPr>
            <p:ph idx="1"/>
          </p:nvPr>
        </p:nvSpPr>
        <p:spPr/>
        <p:txBody>
          <a:bodyPr/>
          <a:lstStyle/>
          <a:p>
            <a:pPr>
              <a:lnSpc>
                <a:spcPct val="150000"/>
              </a:lnSpc>
            </a:pPr>
            <a:r>
              <a:rPr lang="en-GB" dirty="0"/>
              <a:t>Design and Development</a:t>
            </a:r>
          </a:p>
          <a:p>
            <a:pPr>
              <a:lnSpc>
                <a:spcPct val="150000"/>
              </a:lnSpc>
            </a:pPr>
            <a:r>
              <a:rPr lang="en-GB" dirty="0"/>
              <a:t>Project Successes and Failures</a:t>
            </a:r>
          </a:p>
        </p:txBody>
      </p:sp>
    </p:spTree>
    <p:extLst>
      <p:ext uri="{BB962C8B-B14F-4D97-AF65-F5344CB8AC3E}">
        <p14:creationId xmlns:p14="http://schemas.microsoft.com/office/powerpoint/2010/main" val="1337251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8931C-5942-49FC-8E39-1D4871AAF2A6}"/>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040DD4BB-CCBB-4A13-A655-3DD001925D14}"/>
              </a:ext>
            </a:extLst>
          </p:cNvPr>
          <p:cNvSpPr>
            <a:spLocks noGrp="1"/>
          </p:cNvSpPr>
          <p:nvPr>
            <p:ph idx="1"/>
          </p:nvPr>
        </p:nvSpPr>
        <p:spPr/>
        <p:txBody>
          <a:bodyPr/>
          <a:lstStyle/>
          <a:p>
            <a:r>
              <a:rPr lang="en-GB" dirty="0"/>
              <a:t>Meeting the aim and objectives</a:t>
            </a:r>
          </a:p>
          <a:p>
            <a:endParaRPr lang="en-GB" dirty="0"/>
          </a:p>
        </p:txBody>
      </p:sp>
    </p:spTree>
    <p:extLst>
      <p:ext uri="{BB962C8B-B14F-4D97-AF65-F5344CB8AC3E}">
        <p14:creationId xmlns:p14="http://schemas.microsoft.com/office/powerpoint/2010/main" val="1902912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478B8-8B4E-435E-AD80-9B7647F82C47}"/>
              </a:ext>
            </a:extLst>
          </p:cNvPr>
          <p:cNvSpPr>
            <a:spLocks noGrp="1"/>
          </p:cNvSpPr>
          <p:nvPr>
            <p:ph type="title"/>
          </p:nvPr>
        </p:nvSpPr>
        <p:spPr/>
        <p:txBody>
          <a:bodyPr/>
          <a:lstStyle/>
          <a:p>
            <a:r>
              <a:rPr lang="en-GB" dirty="0"/>
              <a:t>Recommendations for Future Work</a:t>
            </a:r>
          </a:p>
        </p:txBody>
      </p:sp>
      <p:sp>
        <p:nvSpPr>
          <p:cNvPr id="3" name="Content Placeholder 2">
            <a:extLst>
              <a:ext uri="{FF2B5EF4-FFF2-40B4-BE49-F238E27FC236}">
                <a16:creationId xmlns:a16="http://schemas.microsoft.com/office/drawing/2014/main" id="{D6B18042-EEF9-40CF-8FBB-2A3C02CD2C6D}"/>
              </a:ext>
            </a:extLst>
          </p:cNvPr>
          <p:cNvSpPr>
            <a:spLocks noGrp="1"/>
          </p:cNvSpPr>
          <p:nvPr>
            <p:ph idx="1"/>
          </p:nvPr>
        </p:nvSpPr>
        <p:spPr>
          <a:xfrm>
            <a:off x="838200" y="1549854"/>
            <a:ext cx="10515600" cy="4351338"/>
          </a:xfrm>
        </p:spPr>
        <p:txBody>
          <a:bodyPr/>
          <a:lstStyle/>
          <a:p>
            <a:pPr>
              <a:lnSpc>
                <a:spcPct val="150000"/>
              </a:lnSpc>
            </a:pPr>
            <a:r>
              <a:rPr lang="en-GB" dirty="0"/>
              <a:t>Full literature review</a:t>
            </a:r>
          </a:p>
          <a:p>
            <a:pPr>
              <a:lnSpc>
                <a:spcPct val="150000"/>
              </a:lnSpc>
            </a:pPr>
            <a:r>
              <a:rPr lang="en-GB" dirty="0"/>
              <a:t>Design</a:t>
            </a:r>
          </a:p>
          <a:p>
            <a:pPr>
              <a:lnSpc>
                <a:spcPct val="150000"/>
              </a:lnSpc>
            </a:pPr>
            <a:r>
              <a:rPr lang="en-GB" dirty="0"/>
              <a:t>Implementation</a:t>
            </a:r>
          </a:p>
        </p:txBody>
      </p:sp>
    </p:spTree>
    <p:extLst>
      <p:ext uri="{BB962C8B-B14F-4D97-AF65-F5344CB8AC3E}">
        <p14:creationId xmlns:p14="http://schemas.microsoft.com/office/powerpoint/2010/main" val="34991449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D26A5-A8E5-497F-83C4-CA7A4FF3CFC3}"/>
              </a:ext>
            </a:extLst>
          </p:cNvPr>
          <p:cNvSpPr>
            <a:spLocks noGrp="1"/>
          </p:cNvSpPr>
          <p:nvPr>
            <p:ph type="title"/>
          </p:nvPr>
        </p:nvSpPr>
        <p:spPr/>
        <p:txBody>
          <a:bodyPr/>
          <a:lstStyle/>
          <a:p>
            <a:r>
              <a:rPr lang="en-GB" dirty="0"/>
              <a:t>Software Demonstration</a:t>
            </a:r>
          </a:p>
        </p:txBody>
      </p:sp>
      <p:sp>
        <p:nvSpPr>
          <p:cNvPr id="4" name="Content Placeholder 3">
            <a:extLst>
              <a:ext uri="{FF2B5EF4-FFF2-40B4-BE49-F238E27FC236}">
                <a16:creationId xmlns:a16="http://schemas.microsoft.com/office/drawing/2014/main" id="{F9B7A187-C309-4113-A39F-E7A703629C71}"/>
              </a:ext>
            </a:extLst>
          </p:cNvPr>
          <p:cNvSpPr>
            <a:spLocks noGrp="1"/>
          </p:cNvSpPr>
          <p:nvPr>
            <p:ph idx="1"/>
          </p:nvPr>
        </p:nvSpPr>
        <p:spPr>
          <a:xfrm>
            <a:off x="838200" y="1690688"/>
            <a:ext cx="10515600" cy="4351338"/>
          </a:xfrm>
        </p:spPr>
        <p:txBody>
          <a:bodyPr/>
          <a:lstStyle/>
          <a:p>
            <a:r>
              <a:rPr lang="en-GB" dirty="0"/>
              <a:t>Demonstration of the tool</a:t>
            </a:r>
          </a:p>
        </p:txBody>
      </p:sp>
    </p:spTree>
    <p:extLst>
      <p:ext uri="{BB962C8B-B14F-4D97-AF65-F5344CB8AC3E}">
        <p14:creationId xmlns:p14="http://schemas.microsoft.com/office/powerpoint/2010/main" val="26279729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58545-0BD0-4F44-8186-0E1A4475F0AE}"/>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6CAF5B99-F97C-4164-A9B4-9035DB11EEBB}"/>
              </a:ext>
            </a:extLst>
          </p:cNvPr>
          <p:cNvSpPr>
            <a:spLocks noGrp="1"/>
          </p:cNvSpPr>
          <p:nvPr>
            <p:ph idx="1"/>
          </p:nvPr>
        </p:nvSpPr>
        <p:spPr/>
        <p:txBody>
          <a:bodyPr/>
          <a:lstStyle/>
          <a:p>
            <a:r>
              <a:rPr lang="en-GB" dirty="0"/>
              <a:t>Any questions?</a:t>
            </a:r>
          </a:p>
        </p:txBody>
      </p:sp>
    </p:spTree>
    <p:extLst>
      <p:ext uri="{BB962C8B-B14F-4D97-AF65-F5344CB8AC3E}">
        <p14:creationId xmlns:p14="http://schemas.microsoft.com/office/powerpoint/2010/main" val="40048452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9E398-3DA2-4C4A-B0F3-A16EEEB7EBE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D5CC786-9637-4086-B0D1-A4B72DFD4023}"/>
              </a:ext>
            </a:extLst>
          </p:cNvPr>
          <p:cNvSpPr>
            <a:spLocks noGrp="1"/>
          </p:cNvSpPr>
          <p:nvPr>
            <p:ph idx="1"/>
          </p:nvPr>
        </p:nvSpPr>
        <p:spPr/>
        <p:txBody>
          <a:bodyPr>
            <a:normAutofit fontScale="55000" lnSpcReduction="20000"/>
          </a:bodyPr>
          <a:lstStyle/>
          <a:p>
            <a:pPr marL="514350" lvl="0" indent="-514350">
              <a:buFont typeface="+mj-lt"/>
              <a:buAutoNum type="arabicPeriod"/>
            </a:pPr>
            <a:r>
              <a:rPr lang="en-GB" dirty="0"/>
              <a:t>Why is there a shortage of good programmers? - </a:t>
            </a:r>
            <a:r>
              <a:rPr lang="en-GB" dirty="0" err="1"/>
              <a:t>FutureLearn</a:t>
            </a:r>
            <a:r>
              <a:rPr lang="en-GB" dirty="0"/>
              <a:t> [Internet]. About.futurelearn.com. [cited 07 April 2020]. Available from: </a:t>
            </a:r>
            <a:r>
              <a:rPr lang="en-GB" u="sng" dirty="0">
                <a:hlinkClick r:id="rId3"/>
              </a:rPr>
              <a:t>https://about.futurelearn.com/blog/shortage-of-programmers</a:t>
            </a:r>
            <a:endParaRPr lang="en-GB" u="sng" dirty="0"/>
          </a:p>
          <a:p>
            <a:pPr marL="514350" indent="-514350">
              <a:buFont typeface="+mj-lt"/>
              <a:buAutoNum type="arabicPeriod"/>
            </a:pPr>
            <a:r>
              <a:rPr lang="en-GB" dirty="0"/>
              <a:t>Talent Shortage of Software Developers [Internet]. Full Scale. [cited 07 April 2020]. Available from: </a:t>
            </a:r>
            <a:r>
              <a:rPr lang="en-GB" u="sng" dirty="0">
                <a:hlinkClick r:id="rId4"/>
              </a:rPr>
              <a:t>https://fullscale.io/talent-shortage-software-developers/</a:t>
            </a:r>
            <a:r>
              <a:rPr lang="en-GB" dirty="0"/>
              <a:t>  </a:t>
            </a:r>
          </a:p>
          <a:p>
            <a:pPr marL="514350" lvl="0" indent="-514350">
              <a:buFont typeface="+mj-lt"/>
              <a:buAutoNum type="arabicPeriod"/>
            </a:pPr>
            <a:r>
              <a:rPr lang="en-GB" dirty="0"/>
              <a:t>[Internet]. Computingatschool.org.uk. [cited 07 April 2020]. Available from: </a:t>
            </a:r>
            <a:r>
              <a:rPr lang="en-GB" u="sng" dirty="0">
                <a:hlinkClick r:id="rId5"/>
              </a:rPr>
              <a:t>https://www.computingatschool.org.uk/data/uploads/cas_secondary.pdf</a:t>
            </a:r>
            <a:endParaRPr lang="en-GB" dirty="0"/>
          </a:p>
          <a:p>
            <a:pPr marL="514350" indent="-514350">
              <a:buFont typeface="+mj-lt"/>
              <a:buAutoNum type="arabicPeriod"/>
            </a:pPr>
            <a:r>
              <a:rPr lang="en-GB" dirty="0"/>
              <a:t>Teaching Methods [Internet]. Teach.com. [cited 07 April 2020]. Available from: </a:t>
            </a:r>
            <a:r>
              <a:rPr lang="en-GB" u="sng" dirty="0">
                <a:hlinkClick r:id="rId6"/>
              </a:rPr>
              <a:t>https://teach.com/what/teachers-know/teaching-methods/</a:t>
            </a:r>
            <a:r>
              <a:rPr lang="en-GB" dirty="0"/>
              <a:t> </a:t>
            </a:r>
          </a:p>
          <a:p>
            <a:pPr marL="514350" indent="-514350">
              <a:buFont typeface="+mj-lt"/>
              <a:buAutoNum type="arabicPeriod"/>
            </a:pPr>
            <a:r>
              <a:rPr lang="en-GB" dirty="0"/>
              <a:t>Effective Teaching Strategies For The Classroom - </a:t>
            </a:r>
            <a:r>
              <a:rPr lang="en-GB" dirty="0" err="1"/>
              <a:t>Quizalize</a:t>
            </a:r>
            <a:r>
              <a:rPr lang="en-GB" dirty="0"/>
              <a:t> Blog [Internet]. </a:t>
            </a:r>
            <a:r>
              <a:rPr lang="en-GB" dirty="0" err="1"/>
              <a:t>Quizalize</a:t>
            </a:r>
            <a:r>
              <a:rPr lang="en-GB" dirty="0"/>
              <a:t> Blog. [cited 07 April 2020]. Available from: </a:t>
            </a:r>
            <a:r>
              <a:rPr lang="en-GB" u="sng" dirty="0">
                <a:hlinkClick r:id="rId7"/>
              </a:rPr>
              <a:t>https://www.quizalize.com/blog/2018/02/23/teaching-strategies/</a:t>
            </a:r>
            <a:r>
              <a:rPr lang="en-GB" dirty="0"/>
              <a:t> </a:t>
            </a:r>
          </a:p>
          <a:p>
            <a:pPr marL="514350" lvl="0" indent="-514350">
              <a:buFont typeface="+mj-lt"/>
              <a:buAutoNum type="arabicPeriod"/>
            </a:pPr>
            <a:r>
              <a:rPr lang="en-GB" dirty="0"/>
              <a:t>[Internet]. Concordia University-Portland. [cited 07 April 2020]. Available from: </a:t>
            </a:r>
            <a:r>
              <a:rPr lang="en-GB" u="sng" dirty="0">
                <a:hlinkClick r:id="rId8"/>
              </a:rPr>
              <a:t>https://education.cu-portland.edu/blog/classroom-resources/5-types-of- classroom-teaching-styles/</a:t>
            </a:r>
            <a:r>
              <a:rPr lang="en-GB" dirty="0"/>
              <a:t> </a:t>
            </a:r>
          </a:p>
          <a:p>
            <a:pPr marL="514350" lvl="0" indent="-514350">
              <a:buFont typeface="+mj-lt"/>
              <a:buAutoNum type="arabicPeriod"/>
            </a:pPr>
            <a:r>
              <a:rPr lang="en-GB" dirty="0"/>
              <a:t>Scratch - Imagine, Program, Share [Internet]. Scratch.mit.edu. [cited 07 April 2020]. Available from: </a:t>
            </a:r>
            <a:r>
              <a:rPr lang="en-GB" u="sng" dirty="0">
                <a:hlinkClick r:id="rId9"/>
              </a:rPr>
              <a:t>https://scratch.mit.edu/</a:t>
            </a:r>
            <a:endParaRPr lang="en-GB" dirty="0"/>
          </a:p>
          <a:p>
            <a:pPr marL="514350" lvl="0" indent="-514350">
              <a:buFont typeface="+mj-lt"/>
              <a:buAutoNum type="arabicPeriod"/>
            </a:pPr>
            <a:r>
              <a:rPr lang="en-GB" dirty="0"/>
              <a:t>Learn to Code - for Free | </a:t>
            </a:r>
            <a:r>
              <a:rPr lang="en-GB" dirty="0" err="1"/>
              <a:t>Codecademy</a:t>
            </a:r>
            <a:r>
              <a:rPr lang="en-GB" dirty="0"/>
              <a:t> [Internet]. </a:t>
            </a:r>
            <a:r>
              <a:rPr lang="en-GB" dirty="0" err="1"/>
              <a:t>Codecademy</a:t>
            </a:r>
            <a:r>
              <a:rPr lang="en-GB" dirty="0"/>
              <a:t>. [cited 07 April 2020]. Available from: </a:t>
            </a:r>
            <a:r>
              <a:rPr lang="en-GB" u="sng" dirty="0">
                <a:hlinkClick r:id="rId10"/>
              </a:rPr>
              <a:t>https://www.codecademy.com/</a:t>
            </a:r>
            <a:endParaRPr lang="en-GB" dirty="0"/>
          </a:p>
          <a:p>
            <a:pPr marL="514350" lvl="0" indent="-514350">
              <a:buFont typeface="+mj-lt"/>
              <a:buAutoNum type="arabicPeriod"/>
            </a:pPr>
            <a:r>
              <a:rPr lang="en-GB" dirty="0"/>
              <a:t>About W3Schools [Internet]. W3schools.com. [cited 07 April 2020]. Available from: </a:t>
            </a:r>
            <a:r>
              <a:rPr lang="en-GB" u="sng" dirty="0">
                <a:hlinkClick r:id="rId11"/>
              </a:rPr>
              <a:t>https://www.w3schools.com/about/default.asphttps://www.microsoft.com/en-gb/windows</a:t>
            </a:r>
            <a:r>
              <a:rPr lang="en-GB" u="sng" dirty="0"/>
              <a:t> </a:t>
            </a:r>
            <a:endParaRPr lang="en-GB" dirty="0"/>
          </a:p>
          <a:p>
            <a:pPr marL="514350" indent="-514350">
              <a:buFont typeface="+mj-lt"/>
              <a:buAutoNum type="arabicPeriod"/>
            </a:pPr>
            <a:endParaRPr lang="en-GB" u="sng" dirty="0"/>
          </a:p>
          <a:p>
            <a:pPr marL="514350" indent="-514350">
              <a:buFont typeface="+mj-lt"/>
              <a:buAutoNum type="arabicPeriod"/>
            </a:pPr>
            <a:endParaRPr lang="en-GB" dirty="0"/>
          </a:p>
          <a:p>
            <a:endParaRPr lang="en-GB" dirty="0"/>
          </a:p>
        </p:txBody>
      </p:sp>
    </p:spTree>
    <p:extLst>
      <p:ext uri="{BB962C8B-B14F-4D97-AF65-F5344CB8AC3E}">
        <p14:creationId xmlns:p14="http://schemas.microsoft.com/office/powerpoint/2010/main" val="1290426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1093</TotalTime>
  <Words>2796</Words>
  <Application>Microsoft Office PowerPoint</Application>
  <PresentationFormat>Widescreen</PresentationFormat>
  <Paragraphs>150</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An investigation into the use of software for students to learn a computing language in secondary schools</vt:lpstr>
      <vt:lpstr>Overview</vt:lpstr>
      <vt:lpstr>Aim and Objectives</vt:lpstr>
      <vt:lpstr>Skills shortage of computer programmers  </vt:lpstr>
      <vt:lpstr>The current computing curriculum </vt:lpstr>
      <vt:lpstr>Learning Styles and Teaching Methods </vt:lpstr>
      <vt:lpstr>Tools available to learn a computing language  </vt:lpstr>
      <vt:lpstr>Main Results</vt:lpstr>
      <vt:lpstr>Conclusions</vt:lpstr>
      <vt:lpstr>Recommendations for Future Work</vt:lpstr>
      <vt:lpstr>Software Demonstration</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Adam Dennis</dc:creator>
  <cp:lastModifiedBy>Adam Dennis</cp:lastModifiedBy>
  <cp:revision>100</cp:revision>
  <dcterms:created xsi:type="dcterms:W3CDTF">2019-11-26T13:11:46Z</dcterms:created>
  <dcterms:modified xsi:type="dcterms:W3CDTF">2020-04-22T16:42:39Z</dcterms:modified>
</cp:coreProperties>
</file>