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9" r:id="rId3"/>
    <p:sldId id="258" r:id="rId4"/>
    <p:sldId id="261" r:id="rId5"/>
    <p:sldId id="260" r:id="rId6"/>
    <p:sldId id="263" r:id="rId7"/>
    <p:sldId id="262" r:id="rId8"/>
    <p:sldId id="265" r:id="rId9"/>
    <p:sldId id="264" r:id="rId10"/>
    <p:sldId id="266" r:id="rId11"/>
    <p:sldId id="267"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35F48798-A2EE-4923-6328-8E8F7781925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2359D9D5-DB6D-115B-BB0D-B296DB59FB4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405F23D-8FAF-42C0-92F3-DC2C6F7BAF3A}" type="datetime1">
              <a:rPr lang="en-GB"/>
              <a:pPr lvl="0"/>
              <a:t>03/06/2025</a:t>
            </a:fld>
            <a:endParaRPr lang="en-GB"/>
          </a:p>
        </p:txBody>
      </p:sp>
      <p:sp>
        <p:nvSpPr>
          <p:cNvPr id="10" name="Slide Image Placeholder 3">
            <a:extLst>
              <a:ext uri="{FF2B5EF4-FFF2-40B4-BE49-F238E27FC236}">
                <a16:creationId xmlns:a16="http://schemas.microsoft.com/office/drawing/2014/main" id="{586FE8CA-19E1-7AEF-B378-ABBA9A830D3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B8EC4D7E-A8C0-0384-2D41-39FCD363C7E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02CB1CCE-55BE-27CA-7900-67C2E73CCAB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8E42822D-799D-9481-6BD4-B65AAB7AA1D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50B627A7-55A0-49D5-9B8B-C0B57FBCDF23}"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2D0EA-2D9E-4A81-A41A-62DA218D0D0B}" type="datetimeFigureOut">
              <a:t>6/3/25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4088D8-6A73-4A26-8200-2993A5272606}" type="slidenum">
              <a:t>‹#›</a:t>
            </a:fld>
            <a:endParaRPr lang="en-US"/>
          </a:p>
        </p:txBody>
      </p:sp>
    </p:spTree>
    <p:extLst>
      <p:ext uri="{BB962C8B-B14F-4D97-AF65-F5344CB8AC3E}">
        <p14:creationId xmlns:p14="http://schemas.microsoft.com/office/powerpoint/2010/main" val="258055670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9AE43-EBDF-D792-718A-C78E39C09EB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44126355-02A8-E800-B7FB-E140CEDF31F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752AC9D-CEBD-7E07-0103-05FB74F1865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008CF27-4F03-44F3-9EF0-4296F5FD9776}"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15F42E-2A3A-DA05-71AE-84D72193D0E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B3CE5BAA-FFCA-51C2-3DEA-7995AC86FA7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The swift progress of AI technology transforms the hotel and hospitality sector through fundamental changes in service delivery and operational organizations. The implementation of AI  is an essential element for hotel aiming to merge digital progress with customized guest services. Artificial Intelligence is increasingly used in hotel operations to automate service and increase efficiency,. At Ibis Barking London AI tools like self-check-in kiosks have been implemented not to replace staff but to support them. The goal is to enhance guest experience while preserving the human connection that defines quality hospitality. The hotel’s adoption of digital tools shows its commitment to meeting current industry norm while keeping human interaction as its core strength. </a:t>
            </a:r>
          </a:p>
        </p:txBody>
      </p:sp>
      <p:sp>
        <p:nvSpPr>
          <p:cNvPr id="4" name="Slide Number Placeholder 3">
            <a:extLst>
              <a:ext uri="{FF2B5EF4-FFF2-40B4-BE49-F238E27FC236}">
                <a16:creationId xmlns:a16="http://schemas.microsoft.com/office/drawing/2014/main" id="{6335183A-1B66-F397-2DE4-7C49EC59214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DF24D9-E1DE-4B52-923C-233946A559BF}" type="slidenum">
              <a:t>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B81B37-DAA7-F7D4-A730-B5DB51F6BEB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A7BABA1-5952-DC4C-4B1A-F381D05446F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The hospitality industry has experienced a transformation in service operations through AI integration which has affected front-desk functions and guest communications. Modern hotels use AI system like chatbots, virtual assistants, facial recognition technology and automated check-in solutions to fulfil guest expectations for quick service delivery and customized experiences. The implementation of these technologies allows hotels to improve operations while cutting labour expenses and frees up workers to dedicate their time to meaningful guest service exchanges. Self check-in kiosks have transformed what guest experience at the front desk. The self-service kiosk feature AI integration along with facial recognition and cloud database support for guests to complete check-in procedures and room choice without requiring extensive staff aid. Self-check-in system minimize wait time and improve operational flow especially during high demand period. At Ibis Barking London, these tools handle repetitive tasks like check-ins and bookings. This enables the front desk team to concentrate on complex guest needs, complaints, and personalized service, which adds more value to the overall guest experience. </a:t>
            </a:r>
          </a:p>
        </p:txBody>
      </p:sp>
      <p:sp>
        <p:nvSpPr>
          <p:cNvPr id="4" name="Slide Number Placeholder 3">
            <a:extLst>
              <a:ext uri="{FF2B5EF4-FFF2-40B4-BE49-F238E27FC236}">
                <a16:creationId xmlns:a16="http://schemas.microsoft.com/office/drawing/2014/main" id="{8D0E43F9-A027-93F6-5BFA-EAFB471B25A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C8758E9-2F64-4AC3-B35D-A012FC4A0E10}" type="slidenum">
              <a:t>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66DD2F-E518-016C-A016-6D1449FCE2E8}"/>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057ABDD-A346-3CE1-122F-FC4B7F97AE1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Employee resistance is another recurring theme . AI tools are seen as direct competitors to front-desk hotel employees who view them as  job replacement mechanisms. Many hotel workers view AI as a job treat. Ibis Barking London approached this challenge by introducing AI in stages and offering training programs. This helped staff understand that AI is a support system, not a replacement. As a result, operational efficiency improved and employees trust in the technology increased. AI is reshaping rather than replacing most jobs. The most successful employees will be those who adapt to working alongside AI, embrace new technologies, and cultivate uniquely human skills- like creativity, empathy, and ethical judgment.  </a:t>
            </a:r>
          </a:p>
        </p:txBody>
      </p:sp>
      <p:sp>
        <p:nvSpPr>
          <p:cNvPr id="4" name="Slide Number Placeholder 3">
            <a:extLst>
              <a:ext uri="{FF2B5EF4-FFF2-40B4-BE49-F238E27FC236}">
                <a16:creationId xmlns:a16="http://schemas.microsoft.com/office/drawing/2014/main" id="{83AE93AC-DBCB-BB94-F58D-467EAC6C0C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6FD597-743B-4555-BC18-A06E8EC2F742}"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1404A-8444-1C3D-6B16-06A8210F2D6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5385848A-D46B-16AC-2FE9-9AACFDE2CB2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The study use a qualitative approach while using exclusively secondary data to explore Artificial Intelligence effects on hotel functions alongside human service interaction . The data set primarily consist of academic journals, industry reports, books, and case studies that were published from 2018 through 2024. The selected methods aims to explore the broad effects of AI on hospitality front-desk operations and guest interactions through an examination of practical applications. A PEST analytical framework was applied to analyse external factors that influence AI implementation in hotels. The approach provides a structured evaluation of macro-environmental factors including labour shortages, guest demands for speed and convenience and technological innovation ( Kotler et al ., 2021). </a:t>
            </a:r>
          </a:p>
        </p:txBody>
      </p:sp>
      <p:sp>
        <p:nvSpPr>
          <p:cNvPr id="4" name="Slide Number Placeholder 3">
            <a:extLst>
              <a:ext uri="{FF2B5EF4-FFF2-40B4-BE49-F238E27FC236}">
                <a16:creationId xmlns:a16="http://schemas.microsoft.com/office/drawing/2014/main" id="{7DC67808-C0E1-5DCD-C072-E1AA1488081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33C3DA-84D9-4637-84EF-84E91FF8ADC8}" type="slidenum">
              <a:t>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321F38-B5BA-6D22-274D-1F1AA34F438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9C23288-8172-B22D-32F1-A46F385CF4B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International governments have implemented digital  rules and data protections legislations which guide the use of AI technology in hotel operation. The General Data Protection Regulation( GDPR) requires UK and EU organizations to maintain transparency and accountability for customers data processing within AI system. AI platforms used by hotels including booking chatbots and facial recognition system must follow legal standards. Ibis Barking London offered internal training to guide staff of GDPR-compliant data handling within their automated messaging system. Economically, post-COVID staff shortages and rising costs have encouraged hotels to automate task such as room allocation and late-inquires, easing the burden on a reduced workforce. </a:t>
            </a:r>
          </a:p>
        </p:txBody>
      </p:sp>
      <p:sp>
        <p:nvSpPr>
          <p:cNvPr id="4" name="Slide Number Placeholder 3">
            <a:extLst>
              <a:ext uri="{FF2B5EF4-FFF2-40B4-BE49-F238E27FC236}">
                <a16:creationId xmlns:a16="http://schemas.microsoft.com/office/drawing/2014/main" id="{DB7C9E9B-3635-341E-6587-38983FF88B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D140E8-9AB7-49C7-B4C5-C51848E5D7E9}"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062E4C-B474-888B-C4F2-752312B770E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D405A48-19BD-E6E0-A278-794E1DC09CF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 Social Factors: Recent travel trends show guests moving towards self-service options and contactless exchanges. The pandemic intensified younger travelers expectations for quicker service while supporting privacy and control options ( Tussyadiah, 2020). The research shows that 70% of hotel guests favour immediate responses to their inquires from automated system over replies from human agent. Ibis Barking guests commonly used the AI-based mobile check-in tool with business travellers being the primary users for time-saving purpose. Digital literacy variations between different generations continue to be an obstacle. Older guests usually favour  direct human contact, and they view AI tools as cold or complex technologies. </a:t>
            </a:r>
          </a:p>
          <a:p>
            <a:pPr lvl="0"/>
            <a:r>
              <a:rPr lang="en-GB"/>
              <a:t>Technological Factors driving AI in hotels are primarily focused on automation, personalization, and optimization. Hotels that adopt AI effectively can gain a competitive edge by delivering smarter service, enhancing the guest journey, and improving their bottom line. </a:t>
            </a:r>
          </a:p>
        </p:txBody>
      </p:sp>
      <p:sp>
        <p:nvSpPr>
          <p:cNvPr id="4" name="Slide Number Placeholder 3">
            <a:extLst>
              <a:ext uri="{FF2B5EF4-FFF2-40B4-BE49-F238E27FC236}">
                <a16:creationId xmlns:a16="http://schemas.microsoft.com/office/drawing/2014/main" id="{F14D22FF-D4B3-D498-C3C4-BE6BA9D0BC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34F181-5299-46EE-B3C3-119E1B0A2604}"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13EFC7-EB27-C580-29DA-1BB62EBF764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12CF99D-7EFA-42B9-3A00-E7C96856DF2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AI in hotels should be implemented responsibly, balancing innovation with ethics. While AI can streamline operations and personalize guest experiences, failure to address ethical and operational concerns can damage trust, service quality, and employee morale. The future of AI in hospitality depends in thoughtful integration, transparent use, and human- centred  design. Despite its advantages, AI raises ethical concerns, especially around data privacy and emotional disconnect. Ibis Barking addresses this by ensuring GDPR compliance and involving staff in AI system design and testing. This participatory approach builds trust among both employees and guests. </a:t>
            </a:r>
          </a:p>
        </p:txBody>
      </p:sp>
      <p:sp>
        <p:nvSpPr>
          <p:cNvPr id="4" name="Slide Number Placeholder 3">
            <a:extLst>
              <a:ext uri="{FF2B5EF4-FFF2-40B4-BE49-F238E27FC236}">
                <a16:creationId xmlns:a16="http://schemas.microsoft.com/office/drawing/2014/main" id="{3CBD3429-C524-338A-D638-538C37D35C4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37DF7D-2798-441B-AFEB-117FDB8F1B36}"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C27EEF-762D-C026-E9A1-8F7EBFD66D6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042039B-4C7F-22F0-86CE-8B5C1C38D97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Industry leaders like Hilton and Marriott showcase advanced AI applications Hilton’s used a robot named Connie, Marriott relies on chatbots, CitizenM provides in room AI tablets. Ibis Barking uses affordable, cloud-based AI systems to optimise service without large investment. </a:t>
            </a:r>
          </a:p>
        </p:txBody>
      </p:sp>
      <p:sp>
        <p:nvSpPr>
          <p:cNvPr id="4" name="Slide Number Placeholder 3">
            <a:extLst>
              <a:ext uri="{FF2B5EF4-FFF2-40B4-BE49-F238E27FC236}">
                <a16:creationId xmlns:a16="http://schemas.microsoft.com/office/drawing/2014/main" id="{4E3D53D6-AB6B-FE5A-83F0-44BABAEF21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1E6ABEF-E836-48B6-A499-2A9766E38AB3}" type="slidenum">
              <a:t>9</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F83BD-4CBE-E24E-B0FC-D28F2D7FC586}"/>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A696BC54-34B0-D045-C657-4994BF05F85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sz="1800">
                <a:latin typeface="Arial" pitchFamily="34"/>
                <a:cs typeface="Times New Roman" pitchFamily="18"/>
              </a:rPr>
              <a:t>This research has explored how Artificial Intelligence (AI) is reshaping hotel operations, particularly front-desk functions, through enhanced efficiency, personalization, and guest satisfaction. Using the PEST framework and practical insights from Ibis Barking London, the analysis has proved both the opportunities and limitations of AI adoption. While automation perfects workflows and reduces costs, challenges stay in data privacy, staff resistance, and keeping human interaction. The findings confirm that AI, when integrated strategically and ethically, complements human service rather than replacing it. A balanced human-AI model is essential for sustaining competitiveness in the evolving hospitality landscape.</a:t>
            </a:r>
            <a:endParaRPr lang="en-GB" sz="1800">
              <a:latin typeface="Aptos" pitchFamily="34"/>
              <a:cs typeface="Times New Roman" pitchFamily="18"/>
            </a:endParaRPr>
          </a:p>
          <a:p>
            <a:pPr lvl="0"/>
            <a:endParaRPr lang="en-GB"/>
          </a:p>
        </p:txBody>
      </p:sp>
      <p:sp>
        <p:nvSpPr>
          <p:cNvPr id="4" name="Slide Number Placeholder 3">
            <a:extLst>
              <a:ext uri="{FF2B5EF4-FFF2-40B4-BE49-F238E27FC236}">
                <a16:creationId xmlns:a16="http://schemas.microsoft.com/office/drawing/2014/main" id="{99C63179-B9E7-BB37-59A1-04CDC03DD9E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3B18EC-31E4-4729-A6D1-A1E1BD0350E5}"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F37DEA-4CA4-5AFD-6988-44379BDC0C31}"/>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AE86E86-BC98-EF3A-1D2F-ECAD27604F7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sz="1800" b="1">
                <a:latin typeface="Arial" pitchFamily="34"/>
                <a:cs typeface="Times New Roman" pitchFamily="18"/>
              </a:rPr>
              <a:t>1. Implement a Phased AI Integration Strategy</a:t>
            </a:r>
            <a:endParaRPr lang="en-GB" sz="1800">
              <a:latin typeface="Aptos" pitchFamily="34"/>
              <a:cs typeface="Times New Roman" pitchFamily="18"/>
            </a:endParaRPr>
          </a:p>
          <a:p>
            <a:pPr lvl="0"/>
            <a:r>
              <a:rPr lang="en-US" sz="1800" b="1">
                <a:latin typeface="Arial" pitchFamily="34"/>
                <a:cs typeface="Times New Roman" pitchFamily="18"/>
              </a:rPr>
              <a:t>2. Priorities Staff Training and Change Management</a:t>
            </a:r>
            <a:endParaRPr lang="en-GB" sz="1800">
              <a:latin typeface="Aptos" pitchFamily="34"/>
              <a:cs typeface="Times New Roman" pitchFamily="18"/>
            </a:endParaRPr>
          </a:p>
          <a:p>
            <a:pPr lvl="0"/>
            <a:r>
              <a:rPr lang="en-US" sz="1800" b="1">
                <a:latin typeface="Arial" pitchFamily="34"/>
              </a:rPr>
              <a:t>3. Maintain Service Personalization and Guest Choice</a:t>
            </a:r>
          </a:p>
          <a:p>
            <a:pPr lvl="0"/>
            <a:r>
              <a:rPr lang="en-US" sz="1800" b="1">
                <a:latin typeface="Arial" pitchFamily="34"/>
                <a:cs typeface="Times New Roman" pitchFamily="18"/>
              </a:rPr>
              <a:t>4. Enforce Data Privacy and Ethical AI Practices</a:t>
            </a:r>
            <a:endParaRPr lang="en-GB" sz="1800">
              <a:latin typeface="Aptos" pitchFamily="34"/>
              <a:cs typeface="Times New Roman" pitchFamily="18"/>
            </a:endParaRPr>
          </a:p>
          <a:p>
            <a:pPr lvl="0"/>
            <a:r>
              <a:rPr lang="en-US" sz="1800" b="1">
                <a:latin typeface="Arial" pitchFamily="34"/>
                <a:cs typeface="Times New Roman" pitchFamily="18"/>
              </a:rPr>
              <a:t>5. Adopt Scalable, Cloud-Based AI Solutions</a:t>
            </a:r>
            <a:endParaRPr lang="en-GB" sz="1800">
              <a:latin typeface="Aptos" pitchFamily="34"/>
              <a:cs typeface="Times New Roman" pitchFamily="18"/>
            </a:endParaRPr>
          </a:p>
          <a:p>
            <a:pPr lvl="0"/>
            <a:r>
              <a:rPr lang="en-US" sz="1800" b="1">
                <a:latin typeface="Arial" pitchFamily="34"/>
                <a:cs typeface="Times New Roman" pitchFamily="18"/>
              </a:rPr>
              <a:t>6. Continuously Monitor Performance and Guest Feedback</a:t>
            </a:r>
            <a:endParaRPr lang="en-GB" sz="1800">
              <a:latin typeface="Aptos" pitchFamily="34"/>
              <a:cs typeface="Times New Roman" pitchFamily="18"/>
            </a:endParaRPr>
          </a:p>
          <a:p>
            <a:pPr lvl="0"/>
            <a:endParaRPr lang="en-GB"/>
          </a:p>
        </p:txBody>
      </p:sp>
      <p:sp>
        <p:nvSpPr>
          <p:cNvPr id="4" name="Slide Number Placeholder 3">
            <a:extLst>
              <a:ext uri="{FF2B5EF4-FFF2-40B4-BE49-F238E27FC236}">
                <a16:creationId xmlns:a16="http://schemas.microsoft.com/office/drawing/2014/main" id="{92EDBF59-5441-07D2-5BEB-007C15D12AC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49860FA-EAAD-4FCA-ACAB-52DDC632F925}"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C563E-862B-5595-109B-E35972DBEAF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8057EF9-4898-BC7A-40B0-10A1BDA4672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14F0CF7-46BF-70B5-3390-CABF06F8045C}"/>
              </a:ext>
            </a:extLst>
          </p:cNvPr>
          <p:cNvSpPr txBox="1">
            <a:spLocks noGrp="1"/>
          </p:cNvSpPr>
          <p:nvPr>
            <p:ph type="dt" sz="half" idx="7"/>
          </p:nvPr>
        </p:nvSpPr>
        <p:spPr>
          <a:xfrm>
            <a:off x="838203" y="6356351"/>
            <a:ext cx="2743200" cy="365129"/>
          </a:xfrm>
        </p:spPr>
        <p:txBody>
          <a:bodyPr/>
          <a:lstStyle>
            <a:lvl1pPr>
              <a:defRPr/>
            </a:lvl1pPr>
          </a:lstStyle>
          <a:p>
            <a:pPr lvl="0"/>
            <a:fld id="{67F4774A-FA7F-418B-BF4B-3C865FC5F796}" type="datetime1">
              <a:rPr lang="en-GB"/>
              <a:pPr lvl="0"/>
              <a:t>03/06/2025</a:t>
            </a:fld>
            <a:endParaRPr lang="en-GB"/>
          </a:p>
        </p:txBody>
      </p:sp>
      <p:sp>
        <p:nvSpPr>
          <p:cNvPr id="5" name="Footer Placeholder 4">
            <a:extLst>
              <a:ext uri="{FF2B5EF4-FFF2-40B4-BE49-F238E27FC236}">
                <a16:creationId xmlns:a16="http://schemas.microsoft.com/office/drawing/2014/main" id="{D70639B8-14AA-245E-778B-9C86CB9CD4E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A5D4B9E-7CE5-08FB-E2B5-50177E868007}"/>
              </a:ext>
            </a:extLst>
          </p:cNvPr>
          <p:cNvSpPr txBox="1">
            <a:spLocks noGrp="1"/>
          </p:cNvSpPr>
          <p:nvPr>
            <p:ph type="sldNum" sz="quarter" idx="8"/>
          </p:nvPr>
        </p:nvSpPr>
        <p:spPr>
          <a:xfrm>
            <a:off x="8610603" y="6356351"/>
            <a:ext cx="2743200" cy="365129"/>
          </a:xfrm>
        </p:spPr>
        <p:txBody>
          <a:bodyPr/>
          <a:lstStyle>
            <a:lvl1pPr>
              <a:defRPr/>
            </a:lvl1pPr>
          </a:lstStyle>
          <a:p>
            <a:pPr lvl="0"/>
            <a:fld id="{BEE3270B-C3F6-4AA7-84A5-F7E96B623059}" type="slidenum">
              <a:t>‹#›</a:t>
            </a:fld>
            <a:endParaRPr lang="en-GB"/>
          </a:p>
        </p:txBody>
      </p:sp>
    </p:spTree>
    <p:extLst>
      <p:ext uri="{BB962C8B-B14F-4D97-AF65-F5344CB8AC3E}">
        <p14:creationId xmlns:p14="http://schemas.microsoft.com/office/powerpoint/2010/main" val="308253773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CA43-BF04-263A-F959-5D40D710A70F}"/>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8C8B812-2065-0E6A-E7A8-24CCC87F750A}"/>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58B732-600B-41DD-CFB2-CE01F8549DEB}"/>
              </a:ext>
            </a:extLst>
          </p:cNvPr>
          <p:cNvSpPr txBox="1">
            <a:spLocks noGrp="1"/>
          </p:cNvSpPr>
          <p:nvPr>
            <p:ph type="dt" sz="half" idx="7"/>
          </p:nvPr>
        </p:nvSpPr>
        <p:spPr>
          <a:xfrm>
            <a:off x="838203" y="6356351"/>
            <a:ext cx="2743200" cy="365129"/>
          </a:xfrm>
        </p:spPr>
        <p:txBody>
          <a:bodyPr/>
          <a:lstStyle>
            <a:lvl1pPr>
              <a:defRPr/>
            </a:lvl1pPr>
          </a:lstStyle>
          <a:p>
            <a:pPr lvl="0"/>
            <a:fld id="{4D5E7FDB-7DAD-4501-BEBB-BA0A9AE1DCC1}" type="datetime1">
              <a:rPr lang="en-GB"/>
              <a:pPr lvl="0"/>
              <a:t>03/06/2025</a:t>
            </a:fld>
            <a:endParaRPr lang="en-GB"/>
          </a:p>
        </p:txBody>
      </p:sp>
      <p:sp>
        <p:nvSpPr>
          <p:cNvPr id="5" name="Footer Placeholder 4">
            <a:extLst>
              <a:ext uri="{FF2B5EF4-FFF2-40B4-BE49-F238E27FC236}">
                <a16:creationId xmlns:a16="http://schemas.microsoft.com/office/drawing/2014/main" id="{3DA69FAC-AFC0-F054-BBE2-7C6555FEC40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000284F-BC3E-6092-2D6B-D0D7427B26D0}"/>
              </a:ext>
            </a:extLst>
          </p:cNvPr>
          <p:cNvSpPr txBox="1">
            <a:spLocks noGrp="1"/>
          </p:cNvSpPr>
          <p:nvPr>
            <p:ph type="sldNum" sz="quarter" idx="8"/>
          </p:nvPr>
        </p:nvSpPr>
        <p:spPr>
          <a:xfrm>
            <a:off x="8610603" y="6356351"/>
            <a:ext cx="2743200" cy="365129"/>
          </a:xfrm>
        </p:spPr>
        <p:txBody>
          <a:bodyPr/>
          <a:lstStyle>
            <a:lvl1pPr>
              <a:defRPr/>
            </a:lvl1pPr>
          </a:lstStyle>
          <a:p>
            <a:pPr lvl="0"/>
            <a:fld id="{BC4DD3B8-19FE-48ED-9F49-E7AACFD8ADC7}" type="slidenum">
              <a:t>‹#›</a:t>
            </a:fld>
            <a:endParaRPr lang="en-GB"/>
          </a:p>
        </p:txBody>
      </p:sp>
    </p:spTree>
    <p:extLst>
      <p:ext uri="{BB962C8B-B14F-4D97-AF65-F5344CB8AC3E}">
        <p14:creationId xmlns:p14="http://schemas.microsoft.com/office/powerpoint/2010/main" val="36340523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9A44-7DA5-8E85-F322-379622F57A1E}"/>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B245B9A-D188-88BC-B8C2-06ECAEBE5131}"/>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4F7AAD3-C18E-7B41-91C7-D289E4CA071E}"/>
              </a:ext>
            </a:extLst>
          </p:cNvPr>
          <p:cNvSpPr txBox="1">
            <a:spLocks noGrp="1"/>
          </p:cNvSpPr>
          <p:nvPr>
            <p:ph type="dt" sz="half" idx="7"/>
          </p:nvPr>
        </p:nvSpPr>
        <p:spPr>
          <a:xfrm>
            <a:off x="838203" y="6356351"/>
            <a:ext cx="2743200" cy="365129"/>
          </a:xfrm>
        </p:spPr>
        <p:txBody>
          <a:bodyPr/>
          <a:lstStyle>
            <a:lvl1pPr>
              <a:defRPr/>
            </a:lvl1pPr>
          </a:lstStyle>
          <a:p>
            <a:pPr lvl="0"/>
            <a:fld id="{F1F4D590-26FA-4AAA-AD5F-9BC121843AB3}" type="datetime1">
              <a:rPr lang="en-GB"/>
              <a:pPr lvl="0"/>
              <a:t>03/06/2025</a:t>
            </a:fld>
            <a:endParaRPr lang="en-GB"/>
          </a:p>
        </p:txBody>
      </p:sp>
      <p:sp>
        <p:nvSpPr>
          <p:cNvPr id="5" name="Footer Placeholder 4">
            <a:extLst>
              <a:ext uri="{FF2B5EF4-FFF2-40B4-BE49-F238E27FC236}">
                <a16:creationId xmlns:a16="http://schemas.microsoft.com/office/drawing/2014/main" id="{732FF9D5-0C60-5900-97B9-71E166290C9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CA61CC8-C12F-CBF5-1A76-A1CAC71A7E7E}"/>
              </a:ext>
            </a:extLst>
          </p:cNvPr>
          <p:cNvSpPr txBox="1">
            <a:spLocks noGrp="1"/>
          </p:cNvSpPr>
          <p:nvPr>
            <p:ph type="sldNum" sz="quarter" idx="8"/>
          </p:nvPr>
        </p:nvSpPr>
        <p:spPr>
          <a:xfrm>
            <a:off x="8610603" y="6356351"/>
            <a:ext cx="2743200" cy="365129"/>
          </a:xfrm>
        </p:spPr>
        <p:txBody>
          <a:bodyPr/>
          <a:lstStyle>
            <a:lvl1pPr>
              <a:defRPr/>
            </a:lvl1pPr>
          </a:lstStyle>
          <a:p>
            <a:pPr lvl="0"/>
            <a:fld id="{0144C6F7-0B41-4B7A-AFB5-65E478365132}" type="slidenum">
              <a:t>‹#›</a:t>
            </a:fld>
            <a:endParaRPr lang="en-GB"/>
          </a:p>
        </p:txBody>
      </p:sp>
    </p:spTree>
    <p:extLst>
      <p:ext uri="{BB962C8B-B14F-4D97-AF65-F5344CB8AC3E}">
        <p14:creationId xmlns:p14="http://schemas.microsoft.com/office/powerpoint/2010/main" val="187822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68B20-2875-069B-402D-413C3CBD626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1ACF0AC-526B-2070-744B-B3D0BC5F74A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A0D1D8-BF77-F5AB-EB15-3F4BFCAF268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EADC5F-7449-F70D-CD5A-A7FA4C6695DD}"/>
              </a:ext>
            </a:extLst>
          </p:cNvPr>
          <p:cNvSpPr txBox="1">
            <a:spLocks noGrp="1"/>
          </p:cNvSpPr>
          <p:nvPr>
            <p:ph type="dt" sz="half" idx="7"/>
          </p:nvPr>
        </p:nvSpPr>
        <p:spPr>
          <a:xfrm>
            <a:off x="838203" y="6356351"/>
            <a:ext cx="2743200" cy="365129"/>
          </a:xfrm>
        </p:spPr>
        <p:txBody>
          <a:bodyPr/>
          <a:lstStyle>
            <a:lvl1pPr>
              <a:defRPr/>
            </a:lvl1pPr>
          </a:lstStyle>
          <a:p>
            <a:pPr lvl="0"/>
            <a:fld id="{35F76D3B-ADF3-4140-9534-9EDE02FBC1C2}" type="datetime1">
              <a:rPr lang="en-GB"/>
              <a:pPr lvl="0"/>
              <a:t>03/06/2025</a:t>
            </a:fld>
            <a:endParaRPr lang="en-GB"/>
          </a:p>
        </p:txBody>
      </p:sp>
      <p:sp>
        <p:nvSpPr>
          <p:cNvPr id="6" name="Footer Placeholder 5">
            <a:extLst>
              <a:ext uri="{FF2B5EF4-FFF2-40B4-BE49-F238E27FC236}">
                <a16:creationId xmlns:a16="http://schemas.microsoft.com/office/drawing/2014/main" id="{174908AC-EC61-C3F3-DFFE-94520D7E84B1}"/>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D6F4FEF-94B0-6E53-6222-12D6C0AF3DE9}"/>
              </a:ext>
            </a:extLst>
          </p:cNvPr>
          <p:cNvSpPr txBox="1">
            <a:spLocks noGrp="1"/>
          </p:cNvSpPr>
          <p:nvPr>
            <p:ph type="sldNum" sz="quarter" idx="8"/>
          </p:nvPr>
        </p:nvSpPr>
        <p:spPr>
          <a:xfrm>
            <a:off x="8610603" y="6356351"/>
            <a:ext cx="2743200" cy="365129"/>
          </a:xfrm>
        </p:spPr>
        <p:txBody>
          <a:bodyPr/>
          <a:lstStyle>
            <a:lvl1pPr>
              <a:defRPr/>
            </a:lvl1pPr>
          </a:lstStyle>
          <a:p>
            <a:pPr lvl="0"/>
            <a:fld id="{EFF28E16-9F19-4ACF-AC5D-AB01E212EB75}" type="slidenum">
              <a:t>‹#›</a:t>
            </a:fld>
            <a:endParaRPr lang="en-GB"/>
          </a:p>
        </p:txBody>
      </p:sp>
    </p:spTree>
    <p:extLst>
      <p:ext uri="{BB962C8B-B14F-4D97-AF65-F5344CB8AC3E}">
        <p14:creationId xmlns:p14="http://schemas.microsoft.com/office/powerpoint/2010/main" val="170032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0349A-1B6D-3732-A839-5514704C0FB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92AF446-A497-569B-B3DD-AF5449AD327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4027D24-257C-13B7-B6DF-D8B8C4C11E0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21DB77-7C24-86D2-1B3A-BDBC8B3FDCE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BF493E9-3EAD-32FB-3C7E-8E79CB91CAA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8E9D39-553B-CD04-6713-E23244C84345}"/>
              </a:ext>
            </a:extLst>
          </p:cNvPr>
          <p:cNvSpPr txBox="1">
            <a:spLocks noGrp="1"/>
          </p:cNvSpPr>
          <p:nvPr>
            <p:ph type="dt" sz="half" idx="7"/>
          </p:nvPr>
        </p:nvSpPr>
        <p:spPr>
          <a:xfrm>
            <a:off x="838203" y="6356351"/>
            <a:ext cx="2743200" cy="365129"/>
          </a:xfrm>
        </p:spPr>
        <p:txBody>
          <a:bodyPr/>
          <a:lstStyle>
            <a:lvl1pPr>
              <a:defRPr/>
            </a:lvl1pPr>
          </a:lstStyle>
          <a:p>
            <a:pPr lvl="0"/>
            <a:fld id="{15B1F852-5CCD-4FB8-A381-6291DF2592A4}" type="datetime1">
              <a:rPr lang="en-GB"/>
              <a:pPr lvl="0"/>
              <a:t>03/06/2025</a:t>
            </a:fld>
            <a:endParaRPr lang="en-GB"/>
          </a:p>
        </p:txBody>
      </p:sp>
      <p:sp>
        <p:nvSpPr>
          <p:cNvPr id="8" name="Footer Placeholder 7">
            <a:extLst>
              <a:ext uri="{FF2B5EF4-FFF2-40B4-BE49-F238E27FC236}">
                <a16:creationId xmlns:a16="http://schemas.microsoft.com/office/drawing/2014/main" id="{E41C5192-A2BB-1EA1-F01C-C922A201617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719369A-2B8A-9D35-D899-506C654D7F65}"/>
              </a:ext>
            </a:extLst>
          </p:cNvPr>
          <p:cNvSpPr txBox="1">
            <a:spLocks noGrp="1"/>
          </p:cNvSpPr>
          <p:nvPr>
            <p:ph type="sldNum" sz="quarter" idx="8"/>
          </p:nvPr>
        </p:nvSpPr>
        <p:spPr>
          <a:xfrm>
            <a:off x="8610603" y="6356351"/>
            <a:ext cx="2743200" cy="365129"/>
          </a:xfrm>
        </p:spPr>
        <p:txBody>
          <a:bodyPr/>
          <a:lstStyle>
            <a:lvl1pPr>
              <a:defRPr/>
            </a:lvl1pPr>
          </a:lstStyle>
          <a:p>
            <a:pPr lvl="0"/>
            <a:fld id="{F5B7C466-2868-46C1-969F-9D3F87E69866}" type="slidenum">
              <a:t>‹#›</a:t>
            </a:fld>
            <a:endParaRPr lang="en-GB"/>
          </a:p>
        </p:txBody>
      </p:sp>
    </p:spTree>
    <p:extLst>
      <p:ext uri="{BB962C8B-B14F-4D97-AF65-F5344CB8AC3E}">
        <p14:creationId xmlns:p14="http://schemas.microsoft.com/office/powerpoint/2010/main" val="168982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C40F0-484E-567A-912F-115D99AC8B92}"/>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A8117C2D-9A95-2213-3258-8E42ED7FCEFC}"/>
              </a:ext>
            </a:extLst>
          </p:cNvPr>
          <p:cNvSpPr txBox="1">
            <a:spLocks noGrp="1"/>
          </p:cNvSpPr>
          <p:nvPr>
            <p:ph type="dt" sz="half" idx="7"/>
          </p:nvPr>
        </p:nvSpPr>
        <p:spPr>
          <a:xfrm>
            <a:off x="838203" y="6356351"/>
            <a:ext cx="2743200" cy="365129"/>
          </a:xfrm>
        </p:spPr>
        <p:txBody>
          <a:bodyPr/>
          <a:lstStyle>
            <a:lvl1pPr>
              <a:defRPr/>
            </a:lvl1pPr>
          </a:lstStyle>
          <a:p>
            <a:pPr lvl="0"/>
            <a:fld id="{9A718E92-7EA1-4FE4-A4F1-A0CAD3B1E678}" type="datetime1">
              <a:rPr lang="en-GB"/>
              <a:pPr lvl="0"/>
              <a:t>03/06/2025</a:t>
            </a:fld>
            <a:endParaRPr lang="en-GB"/>
          </a:p>
        </p:txBody>
      </p:sp>
      <p:sp>
        <p:nvSpPr>
          <p:cNvPr id="4" name="Footer Placeholder 3">
            <a:extLst>
              <a:ext uri="{FF2B5EF4-FFF2-40B4-BE49-F238E27FC236}">
                <a16:creationId xmlns:a16="http://schemas.microsoft.com/office/drawing/2014/main" id="{1D0DB34B-118E-64D1-63B0-740D7939EC8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9D180AF-681D-BE36-1B55-4AE1157ABA2C}"/>
              </a:ext>
            </a:extLst>
          </p:cNvPr>
          <p:cNvSpPr txBox="1">
            <a:spLocks noGrp="1"/>
          </p:cNvSpPr>
          <p:nvPr>
            <p:ph type="sldNum" sz="quarter" idx="8"/>
          </p:nvPr>
        </p:nvSpPr>
        <p:spPr>
          <a:xfrm>
            <a:off x="8610603" y="6356351"/>
            <a:ext cx="2743200" cy="365129"/>
          </a:xfrm>
        </p:spPr>
        <p:txBody>
          <a:bodyPr/>
          <a:lstStyle>
            <a:lvl1pPr>
              <a:defRPr/>
            </a:lvl1pPr>
          </a:lstStyle>
          <a:p>
            <a:pPr lvl="0"/>
            <a:fld id="{7F68BE5A-059F-49C6-BA13-C0A136DD2EBD}" type="slidenum">
              <a:t>‹#›</a:t>
            </a:fld>
            <a:endParaRPr lang="en-GB"/>
          </a:p>
        </p:txBody>
      </p:sp>
    </p:spTree>
    <p:extLst>
      <p:ext uri="{BB962C8B-B14F-4D97-AF65-F5344CB8AC3E}">
        <p14:creationId xmlns:p14="http://schemas.microsoft.com/office/powerpoint/2010/main" val="3414162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5733F6-03C7-75AD-8A05-90CD731E421D}"/>
              </a:ext>
            </a:extLst>
          </p:cNvPr>
          <p:cNvSpPr txBox="1">
            <a:spLocks noGrp="1"/>
          </p:cNvSpPr>
          <p:nvPr>
            <p:ph type="dt" sz="half" idx="7"/>
          </p:nvPr>
        </p:nvSpPr>
        <p:spPr>
          <a:xfrm>
            <a:off x="838203" y="6356351"/>
            <a:ext cx="2743200" cy="365129"/>
          </a:xfrm>
        </p:spPr>
        <p:txBody>
          <a:bodyPr/>
          <a:lstStyle>
            <a:lvl1pPr>
              <a:defRPr/>
            </a:lvl1pPr>
          </a:lstStyle>
          <a:p>
            <a:pPr lvl="0"/>
            <a:fld id="{1FC0DEC2-7FCD-418A-B23B-42EE130621E4}" type="datetime1">
              <a:rPr lang="en-GB"/>
              <a:pPr lvl="0"/>
              <a:t>03/06/2025</a:t>
            </a:fld>
            <a:endParaRPr lang="en-GB"/>
          </a:p>
        </p:txBody>
      </p:sp>
      <p:sp>
        <p:nvSpPr>
          <p:cNvPr id="3" name="Footer Placeholder 2">
            <a:extLst>
              <a:ext uri="{FF2B5EF4-FFF2-40B4-BE49-F238E27FC236}">
                <a16:creationId xmlns:a16="http://schemas.microsoft.com/office/drawing/2014/main" id="{462B7119-A74B-4796-2416-E526CC117AE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5BBFCAA-7046-761F-832A-34EFA08BD077}"/>
              </a:ext>
            </a:extLst>
          </p:cNvPr>
          <p:cNvSpPr txBox="1">
            <a:spLocks noGrp="1"/>
          </p:cNvSpPr>
          <p:nvPr>
            <p:ph type="sldNum" sz="quarter" idx="8"/>
          </p:nvPr>
        </p:nvSpPr>
        <p:spPr>
          <a:xfrm>
            <a:off x="8610603" y="6356351"/>
            <a:ext cx="2743200" cy="365129"/>
          </a:xfrm>
        </p:spPr>
        <p:txBody>
          <a:bodyPr/>
          <a:lstStyle>
            <a:lvl1pPr>
              <a:defRPr/>
            </a:lvl1pPr>
          </a:lstStyle>
          <a:p>
            <a:pPr lvl="0"/>
            <a:fld id="{8DFB3855-7F02-4BDB-9326-C6487938495C}" type="slidenum">
              <a:t>‹#›</a:t>
            </a:fld>
            <a:endParaRPr lang="en-GB"/>
          </a:p>
        </p:txBody>
      </p:sp>
    </p:spTree>
    <p:extLst>
      <p:ext uri="{BB962C8B-B14F-4D97-AF65-F5344CB8AC3E}">
        <p14:creationId xmlns:p14="http://schemas.microsoft.com/office/powerpoint/2010/main" val="4200622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8203A-F17A-5942-31EF-D87D3954523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9523734-75F2-071B-70EF-278AD316530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DCC68F-1059-A527-B9E1-728B8EF19A4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C3F2BF-7D4C-9EEA-B767-B388FFC39833}"/>
              </a:ext>
            </a:extLst>
          </p:cNvPr>
          <p:cNvSpPr txBox="1">
            <a:spLocks noGrp="1"/>
          </p:cNvSpPr>
          <p:nvPr>
            <p:ph type="dt" sz="half" idx="7"/>
          </p:nvPr>
        </p:nvSpPr>
        <p:spPr>
          <a:xfrm>
            <a:off x="838203" y="6356351"/>
            <a:ext cx="2743200" cy="365129"/>
          </a:xfrm>
        </p:spPr>
        <p:txBody>
          <a:bodyPr/>
          <a:lstStyle>
            <a:lvl1pPr>
              <a:defRPr/>
            </a:lvl1pPr>
          </a:lstStyle>
          <a:p>
            <a:pPr lvl="0"/>
            <a:fld id="{5B3420D7-5CB6-45DF-8A0E-A136DB2718F1}" type="datetime1">
              <a:rPr lang="en-GB"/>
              <a:pPr lvl="0"/>
              <a:t>03/06/2025</a:t>
            </a:fld>
            <a:endParaRPr lang="en-GB"/>
          </a:p>
        </p:txBody>
      </p:sp>
      <p:sp>
        <p:nvSpPr>
          <p:cNvPr id="6" name="Footer Placeholder 5">
            <a:extLst>
              <a:ext uri="{FF2B5EF4-FFF2-40B4-BE49-F238E27FC236}">
                <a16:creationId xmlns:a16="http://schemas.microsoft.com/office/drawing/2014/main" id="{C672CC61-9EA2-ACFB-D0D7-3C7791F83B8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8C2ECED-A52A-00AB-3275-5CC6AE7E45AA}"/>
              </a:ext>
            </a:extLst>
          </p:cNvPr>
          <p:cNvSpPr txBox="1">
            <a:spLocks noGrp="1"/>
          </p:cNvSpPr>
          <p:nvPr>
            <p:ph type="sldNum" sz="quarter" idx="8"/>
          </p:nvPr>
        </p:nvSpPr>
        <p:spPr>
          <a:xfrm>
            <a:off x="8610603" y="6356351"/>
            <a:ext cx="2743200" cy="365129"/>
          </a:xfrm>
        </p:spPr>
        <p:txBody>
          <a:bodyPr/>
          <a:lstStyle>
            <a:lvl1pPr>
              <a:defRPr/>
            </a:lvl1pPr>
          </a:lstStyle>
          <a:p>
            <a:pPr lvl="0"/>
            <a:fld id="{D61835FC-7CFE-4ADC-83A3-222C967CCB4F}" type="slidenum">
              <a:t>‹#›</a:t>
            </a:fld>
            <a:endParaRPr lang="en-GB"/>
          </a:p>
        </p:txBody>
      </p:sp>
    </p:spTree>
    <p:extLst>
      <p:ext uri="{BB962C8B-B14F-4D97-AF65-F5344CB8AC3E}">
        <p14:creationId xmlns:p14="http://schemas.microsoft.com/office/powerpoint/2010/main" val="4016124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AAE7-9947-D6B8-67E1-8CB017934BD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E21F0A4-3A65-342A-B8E7-A4ACFE5DB1D0}"/>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DDA677D0-2C8E-539C-B93F-24E12443888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781183B-BAE4-7E2D-8214-A2D2E955AA77}"/>
              </a:ext>
            </a:extLst>
          </p:cNvPr>
          <p:cNvSpPr txBox="1">
            <a:spLocks noGrp="1"/>
          </p:cNvSpPr>
          <p:nvPr>
            <p:ph type="dt" sz="half" idx="7"/>
          </p:nvPr>
        </p:nvSpPr>
        <p:spPr>
          <a:xfrm>
            <a:off x="838203" y="6356351"/>
            <a:ext cx="2743200" cy="365129"/>
          </a:xfrm>
        </p:spPr>
        <p:txBody>
          <a:bodyPr/>
          <a:lstStyle>
            <a:lvl1pPr>
              <a:defRPr/>
            </a:lvl1pPr>
          </a:lstStyle>
          <a:p>
            <a:pPr lvl="0"/>
            <a:fld id="{9607A7E0-C065-4438-80F6-4A35A0080528}" type="datetime1">
              <a:rPr lang="en-GB"/>
              <a:pPr lvl="0"/>
              <a:t>03/06/2025</a:t>
            </a:fld>
            <a:endParaRPr lang="en-GB"/>
          </a:p>
        </p:txBody>
      </p:sp>
      <p:sp>
        <p:nvSpPr>
          <p:cNvPr id="6" name="Footer Placeholder 5">
            <a:extLst>
              <a:ext uri="{FF2B5EF4-FFF2-40B4-BE49-F238E27FC236}">
                <a16:creationId xmlns:a16="http://schemas.microsoft.com/office/drawing/2014/main" id="{46927606-6819-9107-00B2-4D4977F2371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96293C3-5898-7B23-F5C6-1D5D3BC9BD24}"/>
              </a:ext>
            </a:extLst>
          </p:cNvPr>
          <p:cNvSpPr txBox="1">
            <a:spLocks noGrp="1"/>
          </p:cNvSpPr>
          <p:nvPr>
            <p:ph type="sldNum" sz="quarter" idx="8"/>
          </p:nvPr>
        </p:nvSpPr>
        <p:spPr>
          <a:xfrm>
            <a:off x="8610603" y="6356351"/>
            <a:ext cx="2743200" cy="365129"/>
          </a:xfrm>
        </p:spPr>
        <p:txBody>
          <a:bodyPr/>
          <a:lstStyle>
            <a:lvl1pPr>
              <a:defRPr/>
            </a:lvl1pPr>
          </a:lstStyle>
          <a:p>
            <a:pPr lvl="0"/>
            <a:fld id="{B3AE0170-A4C0-4ED8-A04B-9E3C96711A83}" type="slidenum">
              <a:t>‹#›</a:t>
            </a:fld>
            <a:endParaRPr lang="en-GB"/>
          </a:p>
        </p:txBody>
      </p:sp>
    </p:spTree>
    <p:extLst>
      <p:ext uri="{BB962C8B-B14F-4D97-AF65-F5344CB8AC3E}">
        <p14:creationId xmlns:p14="http://schemas.microsoft.com/office/powerpoint/2010/main" val="4003400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1EC4-BAA1-2EEC-9457-28741C60ACDD}"/>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F90162E-C779-B188-E497-417DA3DF164E}"/>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1CAE3A-FA23-AA17-82CF-1F7EABF5056F}"/>
              </a:ext>
            </a:extLst>
          </p:cNvPr>
          <p:cNvSpPr txBox="1">
            <a:spLocks noGrp="1"/>
          </p:cNvSpPr>
          <p:nvPr>
            <p:ph type="dt" sz="half" idx="7"/>
          </p:nvPr>
        </p:nvSpPr>
        <p:spPr>
          <a:xfrm>
            <a:off x="838203" y="6356351"/>
            <a:ext cx="2743200" cy="365129"/>
          </a:xfrm>
        </p:spPr>
        <p:txBody>
          <a:bodyPr/>
          <a:lstStyle>
            <a:lvl1pPr>
              <a:defRPr/>
            </a:lvl1pPr>
          </a:lstStyle>
          <a:p>
            <a:pPr lvl="0"/>
            <a:fld id="{F2654451-3804-4BFF-B450-ED5F8464C1BB}" type="datetime1">
              <a:rPr lang="en-GB"/>
              <a:pPr lvl="0"/>
              <a:t>03/06/2025</a:t>
            </a:fld>
            <a:endParaRPr lang="en-GB"/>
          </a:p>
        </p:txBody>
      </p:sp>
      <p:sp>
        <p:nvSpPr>
          <p:cNvPr id="5" name="Footer Placeholder 4">
            <a:extLst>
              <a:ext uri="{FF2B5EF4-FFF2-40B4-BE49-F238E27FC236}">
                <a16:creationId xmlns:a16="http://schemas.microsoft.com/office/drawing/2014/main" id="{0CC21D87-6E3B-DF0D-0614-3C49034016C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55BF0EE-EE0D-A927-3F8D-1E1F57A5A914}"/>
              </a:ext>
            </a:extLst>
          </p:cNvPr>
          <p:cNvSpPr txBox="1">
            <a:spLocks noGrp="1"/>
          </p:cNvSpPr>
          <p:nvPr>
            <p:ph type="sldNum" sz="quarter" idx="8"/>
          </p:nvPr>
        </p:nvSpPr>
        <p:spPr>
          <a:xfrm>
            <a:off x="8610603" y="6356351"/>
            <a:ext cx="2743200" cy="365129"/>
          </a:xfrm>
        </p:spPr>
        <p:txBody>
          <a:bodyPr/>
          <a:lstStyle>
            <a:lvl1pPr>
              <a:defRPr/>
            </a:lvl1pPr>
          </a:lstStyle>
          <a:p>
            <a:pPr lvl="0"/>
            <a:fld id="{E03483AF-2BA4-49D8-B1DF-60ABCB73A46E}" type="slidenum">
              <a:t>‹#›</a:t>
            </a:fld>
            <a:endParaRPr lang="en-GB"/>
          </a:p>
        </p:txBody>
      </p:sp>
    </p:spTree>
    <p:extLst>
      <p:ext uri="{BB962C8B-B14F-4D97-AF65-F5344CB8AC3E}">
        <p14:creationId xmlns:p14="http://schemas.microsoft.com/office/powerpoint/2010/main" val="222525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9EDE74-9ADD-9812-93F1-0646C383652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A934D45-747B-48F1-A6BC-C633ADE1BC37}"/>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4AE120-5A5C-665E-A472-8A45357E9EEE}"/>
              </a:ext>
            </a:extLst>
          </p:cNvPr>
          <p:cNvSpPr txBox="1">
            <a:spLocks noGrp="1"/>
          </p:cNvSpPr>
          <p:nvPr>
            <p:ph type="dt" sz="half" idx="7"/>
          </p:nvPr>
        </p:nvSpPr>
        <p:spPr>
          <a:xfrm>
            <a:off x="838203" y="6356351"/>
            <a:ext cx="2743200" cy="365129"/>
          </a:xfrm>
        </p:spPr>
        <p:txBody>
          <a:bodyPr/>
          <a:lstStyle>
            <a:lvl1pPr>
              <a:defRPr/>
            </a:lvl1pPr>
          </a:lstStyle>
          <a:p>
            <a:pPr lvl="0"/>
            <a:fld id="{4127896A-9050-43EE-9899-11B4566ED550}" type="datetime1">
              <a:rPr lang="en-GB"/>
              <a:pPr lvl="0"/>
              <a:t>03/06/2025</a:t>
            </a:fld>
            <a:endParaRPr lang="en-GB"/>
          </a:p>
        </p:txBody>
      </p:sp>
      <p:sp>
        <p:nvSpPr>
          <p:cNvPr id="5" name="Footer Placeholder 4">
            <a:extLst>
              <a:ext uri="{FF2B5EF4-FFF2-40B4-BE49-F238E27FC236}">
                <a16:creationId xmlns:a16="http://schemas.microsoft.com/office/drawing/2014/main" id="{E1A67790-6D7E-BC36-BAAB-55324661A8B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702381A-422D-7909-5820-50A69834E8A4}"/>
              </a:ext>
            </a:extLst>
          </p:cNvPr>
          <p:cNvSpPr txBox="1">
            <a:spLocks noGrp="1"/>
          </p:cNvSpPr>
          <p:nvPr>
            <p:ph type="sldNum" sz="quarter" idx="8"/>
          </p:nvPr>
        </p:nvSpPr>
        <p:spPr>
          <a:xfrm>
            <a:off x="8610603" y="6356351"/>
            <a:ext cx="2743200" cy="365129"/>
          </a:xfrm>
        </p:spPr>
        <p:txBody>
          <a:bodyPr/>
          <a:lstStyle>
            <a:lvl1pPr>
              <a:defRPr/>
            </a:lvl1pPr>
          </a:lstStyle>
          <a:p>
            <a:pPr lvl="0"/>
            <a:fld id="{8AC04970-CEB5-4875-81E9-5E4FD4D76B34}" type="slidenum">
              <a:t>‹#›</a:t>
            </a:fld>
            <a:endParaRPr lang="en-GB"/>
          </a:p>
        </p:txBody>
      </p:sp>
    </p:spTree>
    <p:extLst>
      <p:ext uri="{BB962C8B-B14F-4D97-AF65-F5344CB8AC3E}">
        <p14:creationId xmlns:p14="http://schemas.microsoft.com/office/powerpoint/2010/main" val="344194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432D1E-76F9-97AA-E53A-AE097F2FB4D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0EB57A6-B32D-C4A9-68ED-A85350AB8DF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FE1FC-EB3E-5BC5-5BB3-2342255A08E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F5D5F21-6AE6-4342-927E-8CC4DADB04B0}" type="datetime1">
              <a:rPr lang="en-GB"/>
              <a:pPr lvl="0"/>
              <a:t>03/06/2025</a:t>
            </a:fld>
            <a:endParaRPr lang="en-GB"/>
          </a:p>
        </p:txBody>
      </p:sp>
      <p:sp>
        <p:nvSpPr>
          <p:cNvPr id="5" name="Footer Placeholder 4">
            <a:extLst>
              <a:ext uri="{FF2B5EF4-FFF2-40B4-BE49-F238E27FC236}">
                <a16:creationId xmlns:a16="http://schemas.microsoft.com/office/drawing/2014/main" id="{572D7DB1-7CDC-80B3-CBDE-DE96BAB84B9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84404D05-9A2F-8A8C-416D-2273E30D4BA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6D0A3EE-C05D-4713-998D-DC525FFAA7B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2E2BE-E568-C8C1-50D3-FC9222335318}"/>
              </a:ext>
            </a:extLst>
          </p:cNvPr>
          <p:cNvSpPr txBox="1">
            <a:spLocks noGrp="1"/>
          </p:cNvSpPr>
          <p:nvPr>
            <p:ph type="ctrTitle"/>
          </p:nvPr>
        </p:nvSpPr>
        <p:spPr>
          <a:xfrm>
            <a:off x="5364803" y="847822"/>
            <a:ext cx="6326450" cy="1169581"/>
          </a:xfrm>
        </p:spPr>
        <p:txBody>
          <a:bodyPr anchorCtr="0"/>
          <a:lstStyle/>
          <a:p>
            <a:pPr lvl="0" algn="l"/>
            <a:r>
              <a:rPr lang="en-US" sz="2800">
                <a:latin typeface="Arial Black" pitchFamily="34"/>
              </a:rPr>
              <a:t>Artificial Intelligence and Human Collaboration in  Hotels</a:t>
            </a:r>
          </a:p>
        </p:txBody>
      </p:sp>
      <p:pic>
        <p:nvPicPr>
          <p:cNvPr id="4" name="Picture 12">
            <a:extLst>
              <a:ext uri="{FF2B5EF4-FFF2-40B4-BE49-F238E27FC236}">
                <a16:creationId xmlns:a16="http://schemas.microsoft.com/office/drawing/2014/main" id="{0D0F722B-9579-A4FC-FED1-87FF3A8687F3}"/>
              </a:ext>
            </a:extLst>
          </p:cNvPr>
          <p:cNvPicPr>
            <a:picLocks noChangeAspect="1"/>
          </p:cNvPicPr>
          <p:nvPr/>
        </p:nvPicPr>
        <p:blipFill>
          <a:blip r:embed="rId3"/>
          <a:stretch>
            <a:fillRect/>
          </a:stretch>
        </p:blipFill>
        <p:spPr>
          <a:xfrm>
            <a:off x="1106597" y="3649919"/>
            <a:ext cx="3589330" cy="1348858"/>
          </a:xfrm>
          <a:prstGeom prst="rect">
            <a:avLst/>
          </a:prstGeom>
          <a:noFill/>
          <a:ln cap="flat">
            <a:noFill/>
          </a:ln>
        </p:spPr>
      </p:pic>
      <p:pic>
        <p:nvPicPr>
          <p:cNvPr id="5" name="Picture 8" descr="A building with a corner of the street&#10;&#10;AI-generated content may be incorrect.">
            <a:extLst>
              <a:ext uri="{FF2B5EF4-FFF2-40B4-BE49-F238E27FC236}">
                <a16:creationId xmlns:a16="http://schemas.microsoft.com/office/drawing/2014/main" id="{C2E540AD-A2BC-C943-5510-8FD1F84D4E2C}"/>
              </a:ext>
            </a:extLst>
          </p:cNvPr>
          <p:cNvPicPr>
            <a:picLocks noChangeAspect="1"/>
          </p:cNvPicPr>
          <p:nvPr/>
        </p:nvPicPr>
        <p:blipFill>
          <a:blip r:embed="rId4"/>
          <a:stretch>
            <a:fillRect/>
          </a:stretch>
        </p:blipFill>
        <p:spPr>
          <a:xfrm>
            <a:off x="294967" y="373623"/>
            <a:ext cx="4139379" cy="2134474"/>
          </a:xfrm>
          <a:prstGeom prst="rect">
            <a:avLst/>
          </a:prstGeom>
          <a:noFill/>
          <a:ln cap="flat">
            <a:noFill/>
          </a:ln>
        </p:spPr>
      </p:pic>
      <p:sp>
        <p:nvSpPr>
          <p:cNvPr id="7" name="Subtitle 6">
            <a:extLst>
              <a:ext uri="{FF2B5EF4-FFF2-40B4-BE49-F238E27FC236}">
                <a16:creationId xmlns:a16="http://schemas.microsoft.com/office/drawing/2014/main" id="{689887F9-FFA4-FD35-4C0D-0EF6FEE99031}"/>
              </a:ext>
            </a:extLst>
          </p:cNvPr>
          <p:cNvSpPr>
            <a:spLocks noGrp="1"/>
          </p:cNvSpPr>
          <p:nvPr>
            <p:ph type="subTitle" idx="1"/>
          </p:nvPr>
        </p:nvSpPr>
        <p:spPr>
          <a:xfrm>
            <a:off x="4994787" y="2508097"/>
            <a:ext cx="5673216" cy="3863206"/>
          </a:xfrm>
        </p:spPr>
        <p:txBody>
          <a:bodyPr/>
          <a:lstStyle/>
          <a:p>
            <a:r>
              <a:rPr lang="en-US" b="1" dirty="0"/>
              <a:t>Ibis Barking London-Case Study</a:t>
            </a:r>
          </a:p>
          <a:p>
            <a:endParaRPr lang="en-US" b="1" dirty="0"/>
          </a:p>
          <a:p>
            <a:pPr algn="l"/>
            <a:r>
              <a:rPr lang="en-US" b="1" dirty="0"/>
              <a:t>Student name: Ana Maria Stoica</a:t>
            </a:r>
          </a:p>
          <a:p>
            <a:pPr algn="l"/>
            <a:r>
              <a:rPr lang="en-US" b="1" dirty="0"/>
              <a:t>Student id:2210328</a:t>
            </a:r>
          </a:p>
          <a:p>
            <a:pPr algn="l"/>
            <a:r>
              <a:rPr lang="en-US" b="1" dirty="0"/>
              <a:t>Lecturer name: Antoinette Milne</a:t>
            </a:r>
          </a:p>
          <a:p>
            <a:pPr algn="l"/>
            <a:r>
              <a:rPr lang="en-US" b="1" dirty="0"/>
              <a:t>Module name: Contemporary Themes in the Hotel and Hospitality Sector </a:t>
            </a:r>
          </a:p>
          <a:p>
            <a:pPr algn="l"/>
            <a:r>
              <a:rPr lang="en-US" b="1" dirty="0"/>
              <a:t>Module code: BMIH6001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69111-CD59-8244-A25B-7E83600B1A9C}"/>
              </a:ext>
            </a:extLst>
          </p:cNvPr>
          <p:cNvSpPr txBox="1">
            <a:spLocks noGrp="1"/>
          </p:cNvSpPr>
          <p:nvPr>
            <p:ph type="ctrTitle"/>
          </p:nvPr>
        </p:nvSpPr>
        <p:spPr>
          <a:xfrm>
            <a:off x="6560189" y="904241"/>
            <a:ext cx="4944627" cy="769367"/>
          </a:xfrm>
        </p:spPr>
        <p:txBody>
          <a:bodyPr/>
          <a:lstStyle/>
          <a:p>
            <a:pPr lvl="0"/>
            <a:r>
              <a:rPr lang="en-US" sz="3600">
                <a:solidFill>
                  <a:srgbClr val="262626"/>
                </a:solidFill>
                <a:latin typeface="Arial Black" pitchFamily="34"/>
              </a:rPr>
              <a:t>Introduction</a:t>
            </a:r>
          </a:p>
        </p:txBody>
      </p:sp>
      <p:sp>
        <p:nvSpPr>
          <p:cNvPr id="3" name="Subtitle 2">
            <a:extLst>
              <a:ext uri="{FF2B5EF4-FFF2-40B4-BE49-F238E27FC236}">
                <a16:creationId xmlns:a16="http://schemas.microsoft.com/office/drawing/2014/main" id="{487D9110-F8AD-4507-8942-8FBDEFACC1E4}"/>
              </a:ext>
            </a:extLst>
          </p:cNvPr>
          <p:cNvSpPr txBox="1">
            <a:spLocks noGrp="1"/>
          </p:cNvSpPr>
          <p:nvPr>
            <p:ph type="subTitle" idx="1"/>
          </p:nvPr>
        </p:nvSpPr>
        <p:spPr>
          <a:xfrm>
            <a:off x="6644085" y="1753297"/>
            <a:ext cx="5466639" cy="4798506"/>
          </a:xfrm>
        </p:spPr>
        <p:txBody>
          <a:bodyPr anchorCtr="0">
            <a:noAutofit/>
          </a:bodyPr>
          <a:lstStyle/>
          <a:p>
            <a:pPr lvl="0" algn="l">
              <a:lnSpc>
                <a:spcPct val="150000"/>
              </a:lnSpc>
            </a:pPr>
            <a:r>
              <a:rPr lang="en-US" sz="2000">
                <a:solidFill>
                  <a:srgbClr val="262626"/>
                </a:solidFill>
                <a:latin typeface="Arial Black" pitchFamily="34"/>
              </a:rPr>
              <a:t>Artificial Intelligence is transforming hotel operations by automating services and enhancing efficiency. Ibis Barking London exemplifies how a mid-range hotel integrates AI tools such as self-check-in kiosks while preserving human interaction to maintain guest satisfaction and emotional connection (Ivanov &amp; Webster, 2019; Batabyal &amp; Das, 2019).</a:t>
            </a:r>
          </a:p>
        </p:txBody>
      </p:sp>
      <p:pic>
        <p:nvPicPr>
          <p:cNvPr id="4" name="Picture 4">
            <a:extLst>
              <a:ext uri="{FF2B5EF4-FFF2-40B4-BE49-F238E27FC236}">
                <a16:creationId xmlns:a16="http://schemas.microsoft.com/office/drawing/2014/main" id="{D12D27A5-274A-531A-0C43-517375F7D95E}"/>
              </a:ext>
            </a:extLst>
          </p:cNvPr>
          <p:cNvPicPr>
            <a:picLocks noChangeAspect="1"/>
          </p:cNvPicPr>
          <p:nvPr/>
        </p:nvPicPr>
        <p:blipFill>
          <a:blip r:embed="rId3"/>
          <a:srcRect b="870"/>
          <a:stretch>
            <a:fillRect/>
          </a:stretch>
        </p:blipFill>
        <p:spPr>
          <a:xfrm>
            <a:off x="-464167" y="0"/>
            <a:ext cx="6560170" cy="6858000"/>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3F6F3C2-53F0-E619-B3A3-C4AC9776E64D}"/>
              </a:ext>
            </a:extLst>
          </p:cNvPr>
          <p:cNvPicPr>
            <a:picLocks noChangeAspect="1"/>
          </p:cNvPicPr>
          <p:nvPr/>
        </p:nvPicPr>
        <p:blipFill>
          <a:blip r:embed="rId3"/>
          <a:srcRect l="5179" r="-2" b="-2"/>
          <a:stretch>
            <a:fillRect/>
          </a:stretch>
        </p:blipFill>
        <p:spPr>
          <a:xfrm>
            <a:off x="6272985" y="137653"/>
            <a:ext cx="5801026" cy="6508955"/>
          </a:xfrm>
          <a:prstGeom prst="rect">
            <a:avLst/>
          </a:prstGeom>
          <a:noFill/>
          <a:ln cap="flat">
            <a:noFill/>
          </a:ln>
        </p:spPr>
      </p:pic>
      <p:sp>
        <p:nvSpPr>
          <p:cNvPr id="3" name="Title 1">
            <a:extLst>
              <a:ext uri="{FF2B5EF4-FFF2-40B4-BE49-F238E27FC236}">
                <a16:creationId xmlns:a16="http://schemas.microsoft.com/office/drawing/2014/main" id="{3913C1F9-4EFB-236B-3BBE-9D1013C3224C}"/>
              </a:ext>
            </a:extLst>
          </p:cNvPr>
          <p:cNvSpPr txBox="1">
            <a:spLocks noGrp="1"/>
          </p:cNvSpPr>
          <p:nvPr>
            <p:ph type="title"/>
          </p:nvPr>
        </p:nvSpPr>
        <p:spPr>
          <a:xfrm>
            <a:off x="825913" y="1081552"/>
            <a:ext cx="4601498" cy="157322"/>
          </a:xfrm>
        </p:spPr>
        <p:txBody>
          <a:bodyPr>
            <a:normAutofit fontScale="90000"/>
          </a:bodyPr>
          <a:lstStyle/>
          <a:p>
            <a:pPr lvl="0"/>
            <a:r>
              <a:rPr lang="de-DE" sz="3200">
                <a:latin typeface="Arial Black" pitchFamily="34"/>
              </a:rPr>
              <a:t>Literature review</a:t>
            </a:r>
            <a:br>
              <a:rPr lang="de-DE" sz="3200">
                <a:latin typeface="Arial Black" pitchFamily="34"/>
              </a:rPr>
            </a:br>
            <a:endParaRPr lang="en-US" sz="3200">
              <a:latin typeface="Arial Black" pitchFamily="34"/>
            </a:endParaRPr>
          </a:p>
        </p:txBody>
      </p:sp>
      <p:sp>
        <p:nvSpPr>
          <p:cNvPr id="4" name="Content Placeholder 2">
            <a:extLst>
              <a:ext uri="{FF2B5EF4-FFF2-40B4-BE49-F238E27FC236}">
                <a16:creationId xmlns:a16="http://schemas.microsoft.com/office/drawing/2014/main" id="{AAB93664-9853-AD31-2DE9-F853C23B6293}"/>
              </a:ext>
            </a:extLst>
          </p:cNvPr>
          <p:cNvSpPr txBox="1">
            <a:spLocks noGrp="1"/>
          </p:cNvSpPr>
          <p:nvPr>
            <p:ph idx="1"/>
          </p:nvPr>
        </p:nvSpPr>
        <p:spPr>
          <a:xfrm>
            <a:off x="117985" y="2434196"/>
            <a:ext cx="5801035" cy="3742758"/>
          </a:xfrm>
        </p:spPr>
        <p:txBody>
          <a:bodyPr/>
          <a:lstStyle/>
          <a:p>
            <a:pPr marL="0" lvl="0" indent="0" algn="just">
              <a:lnSpc>
                <a:spcPct val="150000"/>
              </a:lnSpc>
              <a:buNone/>
            </a:pPr>
            <a:r>
              <a:rPr lang="en-US" sz="2000">
                <a:latin typeface="Arial Black" pitchFamily="34"/>
              </a:rPr>
              <a:t>AI systems like kiosks and chatbots allow faster check-ins and smoother guest communication. At Ibis Barking, automated tools manage bookings and reduce repetitive tasks, enabling staff to focus on complex requests and personal assistance (Tussyadiah, 2020; Buhalis &amp; Sinarta,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952C-D592-758C-445D-C588151B3325}"/>
              </a:ext>
            </a:extLst>
          </p:cNvPr>
          <p:cNvSpPr txBox="1">
            <a:spLocks noGrp="1"/>
          </p:cNvSpPr>
          <p:nvPr>
            <p:ph type="title"/>
          </p:nvPr>
        </p:nvSpPr>
        <p:spPr>
          <a:xfrm>
            <a:off x="5821957" y="365129"/>
            <a:ext cx="5531845" cy="1325559"/>
          </a:xfrm>
        </p:spPr>
        <p:txBody>
          <a:bodyPr/>
          <a:lstStyle/>
          <a:p>
            <a:pPr lvl="0"/>
            <a:r>
              <a:rPr lang="en-US" sz="3600">
                <a:latin typeface="Arial Black" pitchFamily="34"/>
              </a:rPr>
              <a:t>Literature Review</a:t>
            </a:r>
          </a:p>
        </p:txBody>
      </p:sp>
      <p:sp>
        <p:nvSpPr>
          <p:cNvPr id="3" name="Content Placeholder 2">
            <a:extLst>
              <a:ext uri="{FF2B5EF4-FFF2-40B4-BE49-F238E27FC236}">
                <a16:creationId xmlns:a16="http://schemas.microsoft.com/office/drawing/2014/main" id="{A0F836F3-3F7C-8A19-48F7-797D83DD3A9B}"/>
              </a:ext>
            </a:extLst>
          </p:cNvPr>
          <p:cNvSpPr txBox="1">
            <a:spLocks noGrp="1"/>
          </p:cNvSpPr>
          <p:nvPr>
            <p:ph idx="1"/>
          </p:nvPr>
        </p:nvSpPr>
        <p:spPr>
          <a:xfrm>
            <a:off x="5821957" y="1825627"/>
            <a:ext cx="5531836" cy="4351336"/>
          </a:xfrm>
        </p:spPr>
        <p:txBody>
          <a:bodyPr/>
          <a:lstStyle/>
          <a:p>
            <a:pPr marL="0" lvl="0" indent="0" algn="just">
              <a:lnSpc>
                <a:spcPct val="130000"/>
              </a:lnSpc>
              <a:buNone/>
            </a:pPr>
            <a:r>
              <a:rPr lang="en-US" sz="2200">
                <a:latin typeface="Arial Black" pitchFamily="34"/>
              </a:rPr>
              <a:t>Many hotel workers view AI as a job threat. Ibis Barking implemented a phased approach and training sessions, helping staff accept AI as a support system rather than a replacement, improving trust and operational efficiency (Kuo et al., 2019; Mariani &amp; Borghi, 2021).</a:t>
            </a:r>
          </a:p>
        </p:txBody>
      </p:sp>
      <p:pic>
        <p:nvPicPr>
          <p:cNvPr id="4" name="Picture 4">
            <a:extLst>
              <a:ext uri="{FF2B5EF4-FFF2-40B4-BE49-F238E27FC236}">
                <a16:creationId xmlns:a16="http://schemas.microsoft.com/office/drawing/2014/main" id="{DFDFFA89-0980-49A1-31E0-B0339395CA21}"/>
              </a:ext>
            </a:extLst>
          </p:cNvPr>
          <p:cNvPicPr>
            <a:picLocks noChangeAspect="1"/>
          </p:cNvPicPr>
          <p:nvPr/>
        </p:nvPicPr>
        <p:blipFill>
          <a:blip r:embed="rId3"/>
          <a:stretch>
            <a:fillRect/>
          </a:stretch>
        </p:blipFill>
        <p:spPr>
          <a:xfrm>
            <a:off x="496711" y="1825627"/>
            <a:ext cx="4572393" cy="402370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D6860-C5A0-13B5-288C-D031B35E8B3C}"/>
              </a:ext>
            </a:extLst>
          </p:cNvPr>
          <p:cNvSpPr txBox="1">
            <a:spLocks noGrp="1"/>
          </p:cNvSpPr>
          <p:nvPr>
            <p:ph type="title"/>
          </p:nvPr>
        </p:nvSpPr>
        <p:spPr>
          <a:xfrm>
            <a:off x="838203" y="365129"/>
            <a:ext cx="10515600" cy="1325559"/>
          </a:xfrm>
        </p:spPr>
        <p:txBody>
          <a:bodyPr/>
          <a:lstStyle/>
          <a:p>
            <a:pPr lvl="0"/>
            <a:r>
              <a:rPr lang="en-US" sz="3600">
                <a:latin typeface="Arial Black" pitchFamily="34"/>
              </a:rPr>
              <a:t>                      Methodology</a:t>
            </a:r>
          </a:p>
        </p:txBody>
      </p:sp>
      <p:sp>
        <p:nvSpPr>
          <p:cNvPr id="3" name="Content Placeholder 2">
            <a:extLst>
              <a:ext uri="{FF2B5EF4-FFF2-40B4-BE49-F238E27FC236}">
                <a16:creationId xmlns:a16="http://schemas.microsoft.com/office/drawing/2014/main" id="{ED1AB85F-D214-DAB3-2871-1EF543F1E15F}"/>
              </a:ext>
            </a:extLst>
          </p:cNvPr>
          <p:cNvSpPr txBox="1">
            <a:spLocks noGrp="1"/>
          </p:cNvSpPr>
          <p:nvPr>
            <p:ph idx="1"/>
          </p:nvPr>
        </p:nvSpPr>
        <p:spPr>
          <a:xfrm>
            <a:off x="838203" y="4358643"/>
            <a:ext cx="10515600" cy="2306317"/>
          </a:xfrm>
        </p:spPr>
        <p:txBody>
          <a:bodyPr/>
          <a:lstStyle/>
          <a:p>
            <a:pPr marL="0" lvl="0" indent="0" algn="just">
              <a:lnSpc>
                <a:spcPct val="140000"/>
              </a:lnSpc>
              <a:buNone/>
            </a:pPr>
            <a:r>
              <a:rPr lang="en-US" sz="2200">
                <a:latin typeface="Arial Black" pitchFamily="34"/>
              </a:rPr>
              <a:t>The study uses qualitative analysis with secondary data from 2018–2024. A PEST framework was applied to examine political, economic, social, and technological influences on AI adoption in hospitality (Kotler et al., 2021; Saunders et al., 2019).</a:t>
            </a:r>
          </a:p>
        </p:txBody>
      </p:sp>
      <p:pic>
        <p:nvPicPr>
          <p:cNvPr id="4" name="Picture 4">
            <a:extLst>
              <a:ext uri="{FF2B5EF4-FFF2-40B4-BE49-F238E27FC236}">
                <a16:creationId xmlns:a16="http://schemas.microsoft.com/office/drawing/2014/main" id="{47B54E58-C951-C4C8-3C57-26F758477607}"/>
              </a:ext>
            </a:extLst>
          </p:cNvPr>
          <p:cNvPicPr>
            <a:picLocks noChangeAspect="1"/>
          </p:cNvPicPr>
          <p:nvPr/>
        </p:nvPicPr>
        <p:blipFill>
          <a:blip r:embed="rId3"/>
          <a:stretch>
            <a:fillRect/>
          </a:stretch>
        </p:blipFill>
        <p:spPr>
          <a:xfrm>
            <a:off x="755458" y="1371600"/>
            <a:ext cx="10515600" cy="2753486"/>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27A2-62BC-F1D9-7B76-F1B1099EB8C7}"/>
              </a:ext>
            </a:extLst>
          </p:cNvPr>
          <p:cNvSpPr txBox="1">
            <a:spLocks noGrp="1"/>
          </p:cNvSpPr>
          <p:nvPr>
            <p:ph type="title"/>
          </p:nvPr>
        </p:nvSpPr>
        <p:spPr>
          <a:xfrm>
            <a:off x="630936" y="640080"/>
            <a:ext cx="4818888" cy="1481328"/>
          </a:xfrm>
        </p:spPr>
        <p:txBody>
          <a:bodyPr anchor="b"/>
          <a:lstStyle/>
          <a:p>
            <a:pPr lvl="0"/>
            <a:r>
              <a:rPr lang="en-US" sz="3800">
                <a:latin typeface="Arial Black" pitchFamily="34"/>
              </a:rPr>
              <a:t>Political &amp; Economic Impact</a:t>
            </a:r>
          </a:p>
        </p:txBody>
      </p:sp>
      <p:sp>
        <p:nvSpPr>
          <p:cNvPr id="3" name="Content Placeholder 2">
            <a:extLst>
              <a:ext uri="{FF2B5EF4-FFF2-40B4-BE49-F238E27FC236}">
                <a16:creationId xmlns:a16="http://schemas.microsoft.com/office/drawing/2014/main" id="{1E7FBB74-5B04-0BF2-E216-032D17310213}"/>
              </a:ext>
            </a:extLst>
          </p:cNvPr>
          <p:cNvSpPr txBox="1">
            <a:spLocks noGrp="1"/>
          </p:cNvSpPr>
          <p:nvPr>
            <p:ph idx="1"/>
          </p:nvPr>
        </p:nvSpPr>
        <p:spPr>
          <a:xfrm>
            <a:off x="630936" y="2660903"/>
            <a:ext cx="4818888" cy="3547872"/>
          </a:xfrm>
        </p:spPr>
        <p:txBody>
          <a:bodyPr/>
          <a:lstStyle/>
          <a:p>
            <a:pPr marL="0" lvl="0" indent="0" algn="just">
              <a:lnSpc>
                <a:spcPct val="130000"/>
              </a:lnSpc>
              <a:buNone/>
            </a:pPr>
            <a:r>
              <a:rPr lang="en-US" sz="1900">
                <a:latin typeface="Arial Black" pitchFamily="34"/>
              </a:rPr>
              <a:t>GDPR regulates how hotels use AI and store guest data. Post-pandemic labour shortages and rising operational costs led Ibis Barking to adopt automated inquiry handling and room allocation to reduce staff strain (Morosan &amp; DeFranco, 2019; Huang &amp; Rust, 2021).</a:t>
            </a:r>
          </a:p>
        </p:txBody>
      </p:sp>
      <p:pic>
        <p:nvPicPr>
          <p:cNvPr id="4" name="Picture 4" descr="A person standing in front of a group of people&#10;&#10;AI-generated content may be incorrect.">
            <a:extLst>
              <a:ext uri="{FF2B5EF4-FFF2-40B4-BE49-F238E27FC236}">
                <a16:creationId xmlns:a16="http://schemas.microsoft.com/office/drawing/2014/main" id="{D3B0F96F-D869-2214-47D9-5AC441FD871D}"/>
              </a:ext>
            </a:extLst>
          </p:cNvPr>
          <p:cNvPicPr>
            <a:picLocks noChangeAspect="1"/>
          </p:cNvPicPr>
          <p:nvPr/>
        </p:nvPicPr>
        <p:blipFill>
          <a:blip r:embed="rId3"/>
          <a:stretch>
            <a:fillRect/>
          </a:stretch>
        </p:blipFill>
        <p:spPr>
          <a:xfrm>
            <a:off x="6099048" y="706337"/>
            <a:ext cx="5458968" cy="5445316"/>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BD0A5E7C-D46D-A9E3-0150-1B71CA4D971E}"/>
              </a:ext>
            </a:extLst>
          </p:cNvPr>
          <p:cNvPicPr>
            <a:picLocks noChangeAspect="1"/>
          </p:cNvPicPr>
          <p:nvPr/>
        </p:nvPicPr>
        <p:blipFill>
          <a:blip r:embed="rId3"/>
          <a:srcRect l="73" r="7220"/>
          <a:stretch>
            <a:fillRect/>
          </a:stretch>
        </p:blipFill>
        <p:spPr>
          <a:xfrm>
            <a:off x="89455" y="9"/>
            <a:ext cx="5385011" cy="6857990"/>
          </a:xfrm>
          <a:prstGeom prst="rect">
            <a:avLst/>
          </a:prstGeom>
          <a:noFill/>
          <a:ln cap="flat">
            <a:noFill/>
          </a:ln>
        </p:spPr>
      </p:pic>
      <p:sp>
        <p:nvSpPr>
          <p:cNvPr id="3" name="Title 1">
            <a:extLst>
              <a:ext uri="{FF2B5EF4-FFF2-40B4-BE49-F238E27FC236}">
                <a16:creationId xmlns:a16="http://schemas.microsoft.com/office/drawing/2014/main" id="{BC754C44-2D95-F3EA-A949-F9FB58ED5025}"/>
              </a:ext>
            </a:extLst>
          </p:cNvPr>
          <p:cNvSpPr txBox="1">
            <a:spLocks noGrp="1"/>
          </p:cNvSpPr>
          <p:nvPr>
            <p:ph type="title"/>
          </p:nvPr>
        </p:nvSpPr>
        <p:spPr>
          <a:xfrm>
            <a:off x="6174870" y="7242"/>
            <a:ext cx="5927680" cy="1388040"/>
          </a:xfrm>
        </p:spPr>
        <p:txBody>
          <a:bodyPr/>
          <a:lstStyle/>
          <a:p>
            <a:pPr lvl="0"/>
            <a:r>
              <a:rPr lang="en-US" sz="2900">
                <a:latin typeface="Arial Black" pitchFamily="34"/>
              </a:rPr>
              <a:t>Social &amp; Technological Factors</a:t>
            </a:r>
          </a:p>
        </p:txBody>
      </p:sp>
      <p:sp>
        <p:nvSpPr>
          <p:cNvPr id="4" name="Content Placeholder 2">
            <a:extLst>
              <a:ext uri="{FF2B5EF4-FFF2-40B4-BE49-F238E27FC236}">
                <a16:creationId xmlns:a16="http://schemas.microsoft.com/office/drawing/2014/main" id="{F9890B46-1563-79C0-01B6-741E593F7860}"/>
              </a:ext>
            </a:extLst>
          </p:cNvPr>
          <p:cNvSpPr txBox="1">
            <a:spLocks noGrp="1"/>
          </p:cNvSpPr>
          <p:nvPr>
            <p:ph idx="1"/>
          </p:nvPr>
        </p:nvSpPr>
        <p:spPr>
          <a:xfrm>
            <a:off x="5948519" y="1664930"/>
            <a:ext cx="5927680" cy="5077205"/>
          </a:xfrm>
        </p:spPr>
        <p:txBody>
          <a:bodyPr/>
          <a:lstStyle/>
          <a:p>
            <a:pPr marL="0" lvl="0" indent="0" algn="just">
              <a:lnSpc>
                <a:spcPct val="150000"/>
              </a:lnSpc>
              <a:buNone/>
            </a:pPr>
            <a:r>
              <a:rPr lang="en-US" sz="2200">
                <a:latin typeface="Arial Black" pitchFamily="34"/>
              </a:rPr>
              <a:t>Younger guests prefer self-service, but older visitors value human help. Ibis Barking uses both AI kiosks and traditional check-in to meet diverse guest expectations and ensure inclusivity (Li et al., 2020; Chatterjee et al.,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4D4EB-EFBC-3825-5A81-6D78EAB07157}"/>
              </a:ext>
            </a:extLst>
          </p:cNvPr>
          <p:cNvSpPr txBox="1">
            <a:spLocks noGrp="1"/>
          </p:cNvSpPr>
          <p:nvPr>
            <p:ph type="title"/>
          </p:nvPr>
        </p:nvSpPr>
        <p:spPr>
          <a:xfrm>
            <a:off x="5896892" y="355299"/>
            <a:ext cx="6116897" cy="1325559"/>
          </a:xfrm>
        </p:spPr>
        <p:txBody>
          <a:bodyPr/>
          <a:lstStyle/>
          <a:p>
            <a:pPr lvl="0"/>
            <a:r>
              <a:rPr lang="en-US" sz="3200">
                <a:latin typeface="Arial Black" pitchFamily="34"/>
              </a:rPr>
              <a:t>Ethical and Operational Concerns</a:t>
            </a:r>
          </a:p>
        </p:txBody>
      </p:sp>
      <p:sp>
        <p:nvSpPr>
          <p:cNvPr id="3" name="Content Placeholder 2">
            <a:extLst>
              <a:ext uri="{FF2B5EF4-FFF2-40B4-BE49-F238E27FC236}">
                <a16:creationId xmlns:a16="http://schemas.microsoft.com/office/drawing/2014/main" id="{17797EF4-2D2A-FA3C-46C0-628C0454E391}"/>
              </a:ext>
            </a:extLst>
          </p:cNvPr>
          <p:cNvSpPr txBox="1">
            <a:spLocks noGrp="1"/>
          </p:cNvSpPr>
          <p:nvPr>
            <p:ph idx="1"/>
          </p:nvPr>
        </p:nvSpPr>
        <p:spPr>
          <a:xfrm>
            <a:off x="5896892" y="1825627"/>
            <a:ext cx="5456901" cy="4351336"/>
          </a:xfrm>
        </p:spPr>
        <p:txBody>
          <a:bodyPr/>
          <a:lstStyle/>
          <a:p>
            <a:pPr marL="0" lvl="0" indent="0" algn="just">
              <a:lnSpc>
                <a:spcPct val="130000"/>
              </a:lnSpc>
              <a:buNone/>
            </a:pPr>
            <a:r>
              <a:rPr lang="en-US" sz="2200">
                <a:latin typeface="Arial Black" pitchFamily="34"/>
              </a:rPr>
              <a:t>AI raises concerns about privacy and emotional disconnection. Ibis enforces GDPR compliance and involves employees in AI design and rollout to build trust and preserve human warmth in guest interactions (Wirtz et al., 2018; Gursoy et al., 2019).</a:t>
            </a:r>
          </a:p>
        </p:txBody>
      </p:sp>
      <p:pic>
        <p:nvPicPr>
          <p:cNvPr id="4" name="Picture 4">
            <a:extLst>
              <a:ext uri="{FF2B5EF4-FFF2-40B4-BE49-F238E27FC236}">
                <a16:creationId xmlns:a16="http://schemas.microsoft.com/office/drawing/2014/main" id="{D807C579-3E58-283E-D1BF-4650008AAC2F}"/>
              </a:ext>
            </a:extLst>
          </p:cNvPr>
          <p:cNvPicPr>
            <a:picLocks noChangeAspect="1"/>
          </p:cNvPicPr>
          <p:nvPr/>
        </p:nvPicPr>
        <p:blipFill>
          <a:blip r:embed="rId3"/>
          <a:stretch>
            <a:fillRect/>
          </a:stretch>
        </p:blipFill>
        <p:spPr>
          <a:xfrm>
            <a:off x="167152" y="442450"/>
            <a:ext cx="5456901" cy="5734513"/>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E6F1C-E28F-1EEE-FF7B-9E87425A8A1A}"/>
              </a:ext>
            </a:extLst>
          </p:cNvPr>
          <p:cNvSpPr txBox="1">
            <a:spLocks noGrp="1"/>
          </p:cNvSpPr>
          <p:nvPr>
            <p:ph type="title"/>
          </p:nvPr>
        </p:nvSpPr>
        <p:spPr>
          <a:xfrm>
            <a:off x="640080" y="325370"/>
            <a:ext cx="4368600" cy="1956843"/>
          </a:xfrm>
        </p:spPr>
        <p:txBody>
          <a:bodyPr anchor="b"/>
          <a:lstStyle/>
          <a:p>
            <a:pPr lvl="0"/>
            <a:r>
              <a:rPr lang="en-US" sz="4200">
                <a:latin typeface="Arial Black" pitchFamily="34"/>
              </a:rPr>
              <a:t>Hotel Examples and Solutions</a:t>
            </a:r>
          </a:p>
        </p:txBody>
      </p:sp>
      <p:sp>
        <p:nvSpPr>
          <p:cNvPr id="3" name="Content Placeholder 2">
            <a:extLst>
              <a:ext uri="{FF2B5EF4-FFF2-40B4-BE49-F238E27FC236}">
                <a16:creationId xmlns:a16="http://schemas.microsoft.com/office/drawing/2014/main" id="{2DF55C04-8E6A-D6EF-5583-8834077454DE}"/>
              </a:ext>
            </a:extLst>
          </p:cNvPr>
          <p:cNvSpPr txBox="1">
            <a:spLocks noGrp="1"/>
          </p:cNvSpPr>
          <p:nvPr>
            <p:ph idx="1"/>
          </p:nvPr>
        </p:nvSpPr>
        <p:spPr>
          <a:xfrm>
            <a:off x="640080" y="2872898"/>
            <a:ext cx="4243593" cy="3659730"/>
          </a:xfrm>
        </p:spPr>
        <p:txBody>
          <a:bodyPr/>
          <a:lstStyle/>
          <a:p>
            <a:pPr marL="0" lvl="0" indent="0" algn="just">
              <a:lnSpc>
                <a:spcPct val="130000"/>
              </a:lnSpc>
              <a:buNone/>
            </a:pPr>
            <a:r>
              <a:rPr lang="en-US" sz="1900">
                <a:latin typeface="Arial Black" pitchFamily="34"/>
              </a:rPr>
              <a:t>Hilton uses a robot named Connie; Marriott relies on chatbots; CitizenM provides in-room AI tablets. Ibis Barking uses affordable, cloud-based AI systems to optimise service without large investments (Lu et al., 2020; Kotler et al., 2021).</a:t>
            </a:r>
          </a:p>
        </p:txBody>
      </p:sp>
      <p:pic>
        <p:nvPicPr>
          <p:cNvPr id="4" name="Picture 4" descr="A person standing outside a hotel&#10;&#10;AI-generated content may be incorrect.">
            <a:extLst>
              <a:ext uri="{FF2B5EF4-FFF2-40B4-BE49-F238E27FC236}">
                <a16:creationId xmlns:a16="http://schemas.microsoft.com/office/drawing/2014/main" id="{0D923E66-9CFA-490C-AF57-40DF9EE92F35}"/>
              </a:ext>
            </a:extLst>
          </p:cNvPr>
          <p:cNvPicPr>
            <a:picLocks noChangeAspect="1"/>
          </p:cNvPicPr>
          <p:nvPr/>
        </p:nvPicPr>
        <p:blipFill>
          <a:blip r:embed="rId3"/>
          <a:srcRect r="27531"/>
          <a:stretch>
            <a:fillRect/>
          </a:stretch>
        </p:blipFill>
        <p:spPr>
          <a:xfrm>
            <a:off x="5311703" y="9"/>
            <a:ext cx="6878775" cy="6857990"/>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8954D-E6BE-45F5-2F2D-7485D24242D0}"/>
              </a:ext>
            </a:extLst>
          </p:cNvPr>
          <p:cNvSpPr txBox="1">
            <a:spLocks noGrp="1"/>
          </p:cNvSpPr>
          <p:nvPr>
            <p:ph type="title"/>
          </p:nvPr>
        </p:nvSpPr>
        <p:spPr>
          <a:xfrm>
            <a:off x="7320466" y="609603"/>
            <a:ext cx="4140010" cy="1330836"/>
          </a:xfrm>
        </p:spPr>
        <p:txBody>
          <a:bodyPr/>
          <a:lstStyle/>
          <a:p>
            <a:pPr lvl="0"/>
            <a:r>
              <a:rPr lang="en-US">
                <a:latin typeface="Aptos Black" pitchFamily="34"/>
              </a:rPr>
              <a:t>                             Conclusion</a:t>
            </a:r>
          </a:p>
        </p:txBody>
      </p:sp>
      <p:pic>
        <p:nvPicPr>
          <p:cNvPr id="3" name="Picture 4">
            <a:extLst>
              <a:ext uri="{FF2B5EF4-FFF2-40B4-BE49-F238E27FC236}">
                <a16:creationId xmlns:a16="http://schemas.microsoft.com/office/drawing/2014/main" id="{735B9A9B-E145-2D1F-0A67-83E00021F9B8}"/>
              </a:ext>
            </a:extLst>
          </p:cNvPr>
          <p:cNvPicPr>
            <a:picLocks noChangeAspect="1"/>
          </p:cNvPicPr>
          <p:nvPr/>
        </p:nvPicPr>
        <p:blipFill>
          <a:blip r:embed="rId3"/>
          <a:srcRect l="22807" r="12107" b="-1"/>
          <a:stretch>
            <a:fillRect/>
          </a:stretch>
        </p:blipFill>
        <p:spPr>
          <a:xfrm>
            <a:off x="-1431218" y="0"/>
            <a:ext cx="6901708" cy="6857990"/>
          </a:xfrm>
          <a:prstGeom prst="rect">
            <a:avLst/>
          </a:prstGeom>
          <a:noFill/>
          <a:ln cap="flat">
            <a:noFill/>
          </a:ln>
        </p:spPr>
      </p:pic>
      <p:sp>
        <p:nvSpPr>
          <p:cNvPr id="4" name="Content Placeholder 2">
            <a:extLst>
              <a:ext uri="{FF2B5EF4-FFF2-40B4-BE49-F238E27FC236}">
                <a16:creationId xmlns:a16="http://schemas.microsoft.com/office/drawing/2014/main" id="{62FB2C4D-C23F-0AFD-91B6-175DC9C5BD06}"/>
              </a:ext>
            </a:extLst>
          </p:cNvPr>
          <p:cNvSpPr txBox="1">
            <a:spLocks noGrp="1"/>
          </p:cNvSpPr>
          <p:nvPr>
            <p:ph idx="1"/>
          </p:nvPr>
        </p:nvSpPr>
        <p:spPr>
          <a:xfrm>
            <a:off x="6593747" y="2194102"/>
            <a:ext cx="4866729" cy="3908584"/>
          </a:xfrm>
        </p:spPr>
        <p:txBody>
          <a:bodyPr/>
          <a:lstStyle/>
          <a:p>
            <a:pPr marL="0" lvl="0" indent="0">
              <a:lnSpc>
                <a:spcPct val="140000"/>
              </a:lnSpc>
              <a:buNone/>
            </a:pPr>
            <a:r>
              <a:rPr lang="en-US" sz="2000">
                <a:latin typeface="Aptos Black" pitchFamily="34"/>
              </a:rPr>
              <a:t>The presentation demonstrated how Ibis Barking integrates Artificial Intelligence with human service to improve operational efficiency and guest satisfaction. Through ethical implementation, staff training, and balanced technology use, AI supports rather than replaces the human experience in hospitality.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D6C6B-A9FA-B211-8C78-07BB4E1DE80B}"/>
              </a:ext>
            </a:extLst>
          </p:cNvPr>
          <p:cNvSpPr txBox="1">
            <a:spLocks noGrp="1"/>
          </p:cNvSpPr>
          <p:nvPr>
            <p:ph type="title"/>
          </p:nvPr>
        </p:nvSpPr>
        <p:spPr>
          <a:xfrm>
            <a:off x="7239012" y="525981"/>
            <a:ext cx="4282985" cy="1200360"/>
          </a:xfrm>
        </p:spPr>
        <p:txBody>
          <a:bodyPr anchor="b"/>
          <a:lstStyle/>
          <a:p>
            <a:pPr lvl="0"/>
            <a:r>
              <a:rPr lang="en-US" sz="3100">
                <a:latin typeface="Arial Black" pitchFamily="34"/>
              </a:rPr>
              <a:t>Key Recommendations</a:t>
            </a:r>
          </a:p>
        </p:txBody>
      </p:sp>
      <p:pic>
        <p:nvPicPr>
          <p:cNvPr id="3" name="Picture 4" descr="A person standing in front of a whiteboard with people sitting in front of them&#10;&#10;AI-generated content may be incorrect.">
            <a:extLst>
              <a:ext uri="{FF2B5EF4-FFF2-40B4-BE49-F238E27FC236}">
                <a16:creationId xmlns:a16="http://schemas.microsoft.com/office/drawing/2014/main" id="{4B3677B0-56DF-B55F-2C8C-4132D19EC5AA}"/>
              </a:ext>
            </a:extLst>
          </p:cNvPr>
          <p:cNvPicPr>
            <a:picLocks noChangeAspect="1"/>
          </p:cNvPicPr>
          <p:nvPr/>
        </p:nvPicPr>
        <p:blipFill>
          <a:blip r:embed="rId3"/>
          <a:stretch>
            <a:fillRect/>
          </a:stretch>
        </p:blipFill>
        <p:spPr>
          <a:xfrm>
            <a:off x="659922" y="650495"/>
            <a:ext cx="5460659" cy="5324139"/>
          </a:xfrm>
          <a:prstGeom prst="rect">
            <a:avLst/>
          </a:prstGeom>
          <a:noFill/>
          <a:ln cap="flat">
            <a:noFill/>
          </a:ln>
        </p:spPr>
      </p:pic>
      <p:sp>
        <p:nvSpPr>
          <p:cNvPr id="4" name="Content Placeholder 2">
            <a:extLst>
              <a:ext uri="{FF2B5EF4-FFF2-40B4-BE49-F238E27FC236}">
                <a16:creationId xmlns:a16="http://schemas.microsoft.com/office/drawing/2014/main" id="{7CA824F6-4F34-E0CE-00A0-67F8255DB9C1}"/>
              </a:ext>
            </a:extLst>
          </p:cNvPr>
          <p:cNvSpPr txBox="1">
            <a:spLocks noGrp="1"/>
          </p:cNvSpPr>
          <p:nvPr>
            <p:ph idx="1"/>
          </p:nvPr>
        </p:nvSpPr>
        <p:spPr>
          <a:xfrm>
            <a:off x="7239012" y="2031101"/>
            <a:ext cx="4282985" cy="3511945"/>
          </a:xfrm>
        </p:spPr>
        <p:txBody>
          <a:bodyPr anchor="ctr"/>
          <a:lstStyle/>
          <a:p>
            <a:pPr marL="0" lvl="0" indent="0">
              <a:lnSpc>
                <a:spcPct val="140000"/>
              </a:lnSpc>
              <a:buNone/>
            </a:pPr>
            <a:r>
              <a:rPr lang="en-US" sz="1700">
                <a:latin typeface="Arial Black" pitchFamily="34"/>
              </a:rPr>
              <a:t>Hotels should introduce AI in phases, train staff, preserve guest choice, ensure GDPR compliance, and use scalable cloud platforms. Ibis Barking’s approach proves AI can enhance performance without losing human service quality (Cheng &amp; Edwards, 2019; Li et al., 2020).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DAD4-E0CE-167C-0372-E4E4EBB92C03}"/>
              </a:ext>
            </a:extLst>
          </p:cNvPr>
          <p:cNvSpPr txBox="1">
            <a:spLocks noGrp="1"/>
          </p:cNvSpPr>
          <p:nvPr>
            <p:ph type="title"/>
          </p:nvPr>
        </p:nvSpPr>
        <p:spPr>
          <a:xfrm>
            <a:off x="8029291" y="806363"/>
            <a:ext cx="3354631" cy="2847414"/>
          </a:xfrm>
        </p:spPr>
        <p:txBody>
          <a:bodyPr anchor="b"/>
          <a:lstStyle/>
          <a:p>
            <a:pPr lvl="0"/>
            <a:r>
              <a:rPr lang="en-US" sz="5100"/>
              <a:t>                              References </a:t>
            </a:r>
          </a:p>
        </p:txBody>
      </p:sp>
      <p:pic>
        <p:nvPicPr>
          <p:cNvPr id="3" name="Picture 4">
            <a:extLst>
              <a:ext uri="{FF2B5EF4-FFF2-40B4-BE49-F238E27FC236}">
                <a16:creationId xmlns:a16="http://schemas.microsoft.com/office/drawing/2014/main" id="{9980342C-65E2-3BAF-8EEF-57F3EC9B5927}"/>
              </a:ext>
            </a:extLst>
          </p:cNvPr>
          <p:cNvPicPr>
            <a:picLocks noChangeAspect="1"/>
          </p:cNvPicPr>
          <p:nvPr/>
        </p:nvPicPr>
        <p:blipFill>
          <a:blip r:embed="rId2"/>
          <a:stretch>
            <a:fillRect/>
          </a:stretch>
        </p:blipFill>
        <p:spPr>
          <a:xfrm>
            <a:off x="1296555" y="1773881"/>
            <a:ext cx="5604631" cy="3292726"/>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65F33BAD-AE0E-7B15-6CAA-ED740D916A7D}"/>
              </a:ext>
            </a:extLst>
          </p:cNvPr>
          <p:cNvPicPr>
            <a:picLocks noChangeAspect="1"/>
          </p:cNvPicPr>
          <p:nvPr/>
        </p:nvPicPr>
        <p:blipFill>
          <a:blip r:embed="rId2"/>
          <a:srcRect t="10436" r="1" b="8979"/>
          <a:stretch>
            <a:fillRect/>
          </a:stretch>
        </p:blipFill>
        <p:spPr>
          <a:xfrm>
            <a:off x="196852" y="173516"/>
            <a:ext cx="11798302" cy="6512759"/>
          </a:xfrm>
          <a:prstGeom prst="rect">
            <a:avLst/>
          </a:prstGeom>
          <a:noFill/>
          <a:ln cap="flat">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438</TotalTime>
  <Words>1676</Words>
  <Application>Microsoft Office PowerPoint</Application>
  <PresentationFormat>Widescreen</PresentationFormat>
  <Paragraphs>56</Paragraphs>
  <Slides>13</Slides>
  <Notes>11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Artificial Intelligence and Human Collaboration in  Hotels</vt:lpstr>
      <vt:lpstr>Introduction</vt:lpstr>
      <vt:lpstr>Literature review </vt:lpstr>
      <vt:lpstr>Literature Review</vt:lpstr>
      <vt:lpstr>                      Methodology</vt:lpstr>
      <vt:lpstr>Political &amp; Economic Impact</vt:lpstr>
      <vt:lpstr>Social &amp; Technological Factors</vt:lpstr>
      <vt:lpstr>Ethical and Operational Concerns</vt:lpstr>
      <vt:lpstr>Hotel Examples and Solutions</vt:lpstr>
      <vt:lpstr>                             Conclusion</vt:lpstr>
      <vt:lpstr>Key Recommendations</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Human Collaboration in  Hotels</dc:title>
  <dc:creator>Ana Stoica (2210328)</dc:creator>
  <cp:lastModifiedBy>Ana Stoica (2210328)</cp:lastModifiedBy>
  <cp:revision>29</cp:revision>
  <dcterms:created xsi:type="dcterms:W3CDTF">2025-05-20T05:07:09Z</dcterms:created>
  <dcterms:modified xsi:type="dcterms:W3CDTF">2025-06-03T10:16:15Z</dcterms:modified>
</cp:coreProperties>
</file>