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5"/>
  </p:notesMasterIdLst>
  <p:sldIdLst>
    <p:sldId id="256" r:id="rId5"/>
    <p:sldId id="271" r:id="rId6"/>
    <p:sldId id="273" r:id="rId7"/>
    <p:sldId id="292" r:id="rId8"/>
    <p:sldId id="293" r:id="rId9"/>
    <p:sldId id="274" r:id="rId10"/>
    <p:sldId id="294" r:id="rId11"/>
    <p:sldId id="275" r:id="rId12"/>
    <p:sldId id="296" r:id="rId13"/>
    <p:sldId id="276" r:id="rId14"/>
    <p:sldId id="295" r:id="rId15"/>
    <p:sldId id="297" r:id="rId16"/>
    <p:sldId id="298" r:id="rId17"/>
    <p:sldId id="279" r:id="rId18"/>
    <p:sldId id="299" r:id="rId19"/>
    <p:sldId id="281" r:id="rId20"/>
    <p:sldId id="260" r:id="rId21"/>
    <p:sldId id="272" r:id="rId22"/>
    <p:sldId id="280" r:id="rId23"/>
    <p:sldId id="258" r:id="rId24"/>
    <p:sldId id="277" r:id="rId25"/>
    <p:sldId id="278" r:id="rId26"/>
    <p:sldId id="267" r:id="rId27"/>
    <p:sldId id="268" r:id="rId28"/>
    <p:sldId id="269" r:id="rId29"/>
    <p:sldId id="270" r:id="rId30"/>
    <p:sldId id="300" r:id="rId31"/>
    <p:sldId id="301" r:id="rId32"/>
    <p:sldId id="303" r:id="rId33"/>
    <p:sldId id="30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85" d="100"/>
          <a:sy n="85" d="100"/>
        </p:scale>
        <p:origin x="312" y="3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56EEC8-B234-412A-AA19-3420527A19E7}" type="datetimeFigureOut">
              <a:rPr lang="en-GB" smtClean="0"/>
              <a:t>21/10/2019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89F8CC-6009-4A8E-9EF3-176440E1CD00}" type="slidenum">
              <a:rPr lang="en-GB" smtClean="0"/>
              <a:t>‹#›</a:t>
            </a:fld>
            <a:endParaRPr lang="en-GB"/>
          </a:p>
        </p:txBody>
      </p:sp>
    </p:spTree>
    <p:extLst>
      <p:ext uri="{BB962C8B-B14F-4D97-AF65-F5344CB8AC3E}">
        <p14:creationId xmlns:p14="http://schemas.microsoft.com/office/powerpoint/2010/main" val="1027199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3D intro </a:t>
            </a:r>
            <a:r>
              <a:rPr lang="en-GB" dirty="0" err="1" smtClean="0"/>
              <a:t>BlueRay</a:t>
            </a:r>
            <a:r>
              <a:rPr lang="en-GB" dirty="0" smtClean="0"/>
              <a:t> Growth, DVD Maturity, VCR Decline  typewriter  laptop tablet holograph</a:t>
            </a:r>
            <a:endParaRPr lang="en-GB" dirty="0"/>
          </a:p>
        </p:txBody>
      </p:sp>
      <p:sp>
        <p:nvSpPr>
          <p:cNvPr id="4" name="Slide Number Placeholder 3"/>
          <p:cNvSpPr>
            <a:spLocks noGrp="1"/>
          </p:cNvSpPr>
          <p:nvPr>
            <p:ph type="sldNum" sz="quarter" idx="10"/>
          </p:nvPr>
        </p:nvSpPr>
        <p:spPr/>
        <p:txBody>
          <a:bodyPr/>
          <a:lstStyle/>
          <a:p>
            <a:fld id="{C789F8CC-6009-4A8E-9EF3-176440E1CD00}" type="slidenum">
              <a:rPr lang="en-GB" smtClean="0"/>
              <a:t>18</a:t>
            </a:fld>
            <a:endParaRPr lang="en-GB"/>
          </a:p>
        </p:txBody>
      </p:sp>
    </p:spTree>
    <p:extLst>
      <p:ext uri="{BB962C8B-B14F-4D97-AF65-F5344CB8AC3E}">
        <p14:creationId xmlns:p14="http://schemas.microsoft.com/office/powerpoint/2010/main" val="3381666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B5E2CCC-DC0D-4DB6-A0F8-EB343757A97A}"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C117EF-D6EC-4844-ADC8-57E41DC607A8}" type="slidenum">
              <a:rPr lang="en-GB" smtClean="0"/>
              <a:t>‹#›</a:t>
            </a:fld>
            <a:endParaRPr lang="en-GB"/>
          </a:p>
        </p:txBody>
      </p:sp>
    </p:spTree>
    <p:extLst>
      <p:ext uri="{BB962C8B-B14F-4D97-AF65-F5344CB8AC3E}">
        <p14:creationId xmlns:p14="http://schemas.microsoft.com/office/powerpoint/2010/main" val="4207261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5E2CCC-DC0D-4DB6-A0F8-EB343757A97A}"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C117EF-D6EC-4844-ADC8-57E41DC607A8}" type="slidenum">
              <a:rPr lang="en-GB" smtClean="0"/>
              <a:t>‹#›</a:t>
            </a:fld>
            <a:endParaRPr lang="en-GB"/>
          </a:p>
        </p:txBody>
      </p:sp>
    </p:spTree>
    <p:extLst>
      <p:ext uri="{BB962C8B-B14F-4D97-AF65-F5344CB8AC3E}">
        <p14:creationId xmlns:p14="http://schemas.microsoft.com/office/powerpoint/2010/main" val="2346264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5E2CCC-DC0D-4DB6-A0F8-EB343757A97A}"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C117EF-D6EC-4844-ADC8-57E41DC607A8}" type="slidenum">
              <a:rPr lang="en-GB" smtClean="0"/>
              <a:t>‹#›</a:t>
            </a:fld>
            <a:endParaRPr lang="en-GB"/>
          </a:p>
        </p:txBody>
      </p:sp>
    </p:spTree>
    <p:extLst>
      <p:ext uri="{BB962C8B-B14F-4D97-AF65-F5344CB8AC3E}">
        <p14:creationId xmlns:p14="http://schemas.microsoft.com/office/powerpoint/2010/main" val="2882440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B5E2CCC-DC0D-4DB6-A0F8-EB343757A97A}" type="datetimeFigureOut">
              <a:rPr lang="en-GB" smtClean="0"/>
              <a:t>21/10/2019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C117EF-D6EC-4844-ADC8-57E41DC607A8}" type="slidenum">
              <a:rPr lang="en-GB" smtClean="0"/>
              <a:t>‹#›</a:t>
            </a:fld>
            <a:endParaRPr lang="en-GB"/>
          </a:p>
        </p:txBody>
      </p:sp>
    </p:spTree>
    <p:extLst>
      <p:ext uri="{BB962C8B-B14F-4D97-AF65-F5344CB8AC3E}">
        <p14:creationId xmlns:p14="http://schemas.microsoft.com/office/powerpoint/2010/main" val="2366146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5E2CCC-DC0D-4DB6-A0F8-EB343757A97A}" type="datetimeFigureOut">
              <a:rPr lang="en-GB" smtClean="0"/>
              <a:t>21/10/2019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C117EF-D6EC-4844-ADC8-57E41DC607A8}" type="slidenum">
              <a:rPr lang="en-GB" smtClean="0"/>
              <a:t>‹#›</a:t>
            </a:fld>
            <a:endParaRPr lang="en-GB"/>
          </a:p>
        </p:txBody>
      </p:sp>
    </p:spTree>
    <p:extLst>
      <p:ext uri="{BB962C8B-B14F-4D97-AF65-F5344CB8AC3E}">
        <p14:creationId xmlns:p14="http://schemas.microsoft.com/office/powerpoint/2010/main" val="1507319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B5E2CCC-DC0D-4DB6-A0F8-EB343757A97A}" type="datetimeFigureOut">
              <a:rPr lang="en-GB" smtClean="0"/>
              <a:t>21/10/2019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C117EF-D6EC-4844-ADC8-57E41DC607A8}" type="slidenum">
              <a:rPr lang="en-GB" smtClean="0"/>
              <a:t>‹#›</a:t>
            </a:fld>
            <a:endParaRPr lang="en-GB"/>
          </a:p>
        </p:txBody>
      </p:sp>
    </p:spTree>
    <p:extLst>
      <p:ext uri="{BB962C8B-B14F-4D97-AF65-F5344CB8AC3E}">
        <p14:creationId xmlns:p14="http://schemas.microsoft.com/office/powerpoint/2010/main" val="2272208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5E2CCC-DC0D-4DB6-A0F8-EB343757A97A}" type="datetimeFigureOut">
              <a:rPr lang="en-GB" smtClean="0"/>
              <a:t>21/10/2019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C117EF-D6EC-4844-ADC8-57E41DC607A8}" type="slidenum">
              <a:rPr lang="en-GB" smtClean="0"/>
              <a:t>‹#›</a:t>
            </a:fld>
            <a:endParaRPr lang="en-GB"/>
          </a:p>
        </p:txBody>
      </p:sp>
    </p:spTree>
    <p:extLst>
      <p:ext uri="{BB962C8B-B14F-4D97-AF65-F5344CB8AC3E}">
        <p14:creationId xmlns:p14="http://schemas.microsoft.com/office/powerpoint/2010/main" val="883691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5E2CCC-DC0D-4DB6-A0F8-EB343757A97A}" type="datetimeFigureOut">
              <a:rPr lang="en-GB" smtClean="0"/>
              <a:t>21/10/2019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C117EF-D6EC-4844-ADC8-57E41DC607A8}" type="slidenum">
              <a:rPr lang="en-GB" smtClean="0"/>
              <a:t>‹#›</a:t>
            </a:fld>
            <a:endParaRPr lang="en-GB"/>
          </a:p>
        </p:txBody>
      </p:sp>
    </p:spTree>
    <p:extLst>
      <p:ext uri="{BB962C8B-B14F-4D97-AF65-F5344CB8AC3E}">
        <p14:creationId xmlns:p14="http://schemas.microsoft.com/office/powerpoint/2010/main" val="1081651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C117EF-D6EC-4844-ADC8-57E41DC607A8}" type="slidenum">
              <a:rPr lang="en-GB" smtClean="0"/>
              <a:t>‹#›</a:t>
            </a:fld>
            <a:endParaRPr lang="en-GB"/>
          </a:p>
        </p:txBody>
      </p:sp>
      <p:sp>
        <p:nvSpPr>
          <p:cNvPr id="5" name="Date Placeholder 4"/>
          <p:cNvSpPr>
            <a:spLocks noGrp="1"/>
          </p:cNvSpPr>
          <p:nvPr>
            <p:ph type="dt" sz="half" idx="10"/>
          </p:nvPr>
        </p:nvSpPr>
        <p:spPr/>
        <p:txBody>
          <a:bodyPr/>
          <a:lstStyle/>
          <a:p>
            <a:fld id="{9B5E2CCC-DC0D-4DB6-A0F8-EB343757A97A}" type="datetimeFigureOut">
              <a:rPr lang="en-GB" smtClean="0"/>
              <a:t>21/10/2019</a:t>
            </a:fld>
            <a:endParaRPr lang="en-GB"/>
          </a:p>
        </p:txBody>
      </p:sp>
    </p:spTree>
    <p:extLst>
      <p:ext uri="{BB962C8B-B14F-4D97-AF65-F5344CB8AC3E}">
        <p14:creationId xmlns:p14="http://schemas.microsoft.com/office/powerpoint/2010/main" val="1661440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5E2CCC-DC0D-4DB6-A0F8-EB343757A97A}"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C117EF-D6EC-4844-ADC8-57E41DC607A8}" type="slidenum">
              <a:rPr lang="en-GB" smtClean="0"/>
              <a:t>‹#›</a:t>
            </a:fld>
            <a:endParaRPr lang="en-GB"/>
          </a:p>
        </p:txBody>
      </p:sp>
    </p:spTree>
    <p:extLst>
      <p:ext uri="{BB962C8B-B14F-4D97-AF65-F5344CB8AC3E}">
        <p14:creationId xmlns:p14="http://schemas.microsoft.com/office/powerpoint/2010/main" val="1872514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5E2CCC-DC0D-4DB6-A0F8-EB343757A97A}"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C117EF-D6EC-4844-ADC8-57E41DC607A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370120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5E2CCC-DC0D-4DB6-A0F8-EB343757A97A}"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C117EF-D6EC-4844-ADC8-57E41DC607A8}" type="slidenum">
              <a:rPr lang="en-GB" smtClean="0"/>
              <a:t>‹#›</a:t>
            </a:fld>
            <a:endParaRPr lang="en-GB"/>
          </a:p>
        </p:txBody>
      </p:sp>
    </p:spTree>
    <p:extLst>
      <p:ext uri="{BB962C8B-B14F-4D97-AF65-F5344CB8AC3E}">
        <p14:creationId xmlns:p14="http://schemas.microsoft.com/office/powerpoint/2010/main" val="18416004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5E2CCC-DC0D-4DB6-A0F8-EB343757A97A}"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C117EF-D6EC-4844-ADC8-57E41DC607A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495227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5E2CCC-DC0D-4DB6-A0F8-EB343757A97A}"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C117EF-D6EC-4844-ADC8-57E41DC607A8}" type="slidenum">
              <a:rPr lang="en-GB" smtClean="0"/>
              <a:t>‹#›</a:t>
            </a:fld>
            <a:endParaRPr lang="en-GB"/>
          </a:p>
        </p:txBody>
      </p:sp>
    </p:spTree>
    <p:extLst>
      <p:ext uri="{BB962C8B-B14F-4D97-AF65-F5344CB8AC3E}">
        <p14:creationId xmlns:p14="http://schemas.microsoft.com/office/powerpoint/2010/main" val="3938659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5E2CCC-DC0D-4DB6-A0F8-EB343757A97A}"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C117EF-D6EC-4844-ADC8-57E41DC607A8}" type="slidenum">
              <a:rPr lang="en-GB" smtClean="0"/>
              <a:t>‹#›</a:t>
            </a:fld>
            <a:endParaRPr lang="en-GB"/>
          </a:p>
        </p:txBody>
      </p:sp>
    </p:spTree>
    <p:extLst>
      <p:ext uri="{BB962C8B-B14F-4D97-AF65-F5344CB8AC3E}">
        <p14:creationId xmlns:p14="http://schemas.microsoft.com/office/powerpoint/2010/main" val="3969775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5E2CCC-DC0D-4DB6-A0F8-EB343757A97A}"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C117EF-D6EC-4844-ADC8-57E41DC607A8}" type="slidenum">
              <a:rPr lang="en-GB" smtClean="0"/>
              <a:t>‹#›</a:t>
            </a:fld>
            <a:endParaRPr lang="en-GB"/>
          </a:p>
        </p:txBody>
      </p:sp>
    </p:spTree>
    <p:extLst>
      <p:ext uri="{BB962C8B-B14F-4D97-AF65-F5344CB8AC3E}">
        <p14:creationId xmlns:p14="http://schemas.microsoft.com/office/powerpoint/2010/main" val="3785888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B5E2CCC-DC0D-4DB6-A0F8-EB343757A97A}" type="datetimeFigureOut">
              <a:rPr lang="en-GB" smtClean="0"/>
              <a:t>21/10/2019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0C117EF-D6EC-4844-ADC8-57E41DC607A8}" type="slidenum">
              <a:rPr lang="en-GB" smtClean="0"/>
              <a:t>‹#›</a:t>
            </a:fld>
            <a:endParaRPr lang="en-GB"/>
          </a:p>
        </p:txBody>
      </p:sp>
    </p:spTree>
    <p:extLst>
      <p:ext uri="{BB962C8B-B14F-4D97-AF65-F5344CB8AC3E}">
        <p14:creationId xmlns:p14="http://schemas.microsoft.com/office/powerpoint/2010/main" val="65226045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_26E6QR_hmU"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Product Life Cycle Phases and WBS</a:t>
            </a:r>
            <a:endParaRPr lang="en-GB" dirty="0"/>
          </a:p>
        </p:txBody>
      </p:sp>
      <p:sp>
        <p:nvSpPr>
          <p:cNvPr id="3" name="Subtitle 2"/>
          <p:cNvSpPr>
            <a:spLocks noGrp="1"/>
          </p:cNvSpPr>
          <p:nvPr>
            <p:ph type="subTitle" idx="1"/>
          </p:nvPr>
        </p:nvSpPr>
        <p:spPr>
          <a:xfrm>
            <a:off x="4362993" y="4050834"/>
            <a:ext cx="2063933" cy="451498"/>
          </a:xfrm>
        </p:spPr>
        <p:txBody>
          <a:bodyPr/>
          <a:lstStyle/>
          <a:p>
            <a:r>
              <a:rPr lang="en-GB" dirty="0" smtClean="0"/>
              <a:t>Rachel Alexander</a:t>
            </a:r>
            <a:endParaRPr lang="en-GB" dirty="0"/>
          </a:p>
        </p:txBody>
      </p:sp>
    </p:spTree>
    <p:extLst>
      <p:ext uri="{BB962C8B-B14F-4D97-AF65-F5344CB8AC3E}">
        <p14:creationId xmlns:p14="http://schemas.microsoft.com/office/powerpoint/2010/main" val="3387969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stretch>
            <a:fillRect/>
          </a:stretch>
        </p:blipFill>
        <p:spPr>
          <a:xfrm>
            <a:off x="724930" y="-41305"/>
            <a:ext cx="9226378" cy="6944342"/>
          </a:xfrm>
          <a:prstGeom prst="rect">
            <a:avLst/>
          </a:prstGeom>
        </p:spPr>
      </p:pic>
    </p:spTree>
    <p:extLst>
      <p:ext uri="{BB962C8B-B14F-4D97-AF65-F5344CB8AC3E}">
        <p14:creationId xmlns:p14="http://schemas.microsoft.com/office/powerpoint/2010/main" val="1669406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Phase</a:t>
            </a:r>
            <a:br>
              <a:rPr lang="en-GB" dirty="0"/>
            </a:br>
            <a:endParaRPr lang="en-GB" dirty="0"/>
          </a:p>
        </p:txBody>
      </p:sp>
      <p:sp>
        <p:nvSpPr>
          <p:cNvPr id="3" name="Content Placeholder 2"/>
          <p:cNvSpPr>
            <a:spLocks noGrp="1"/>
          </p:cNvSpPr>
          <p:nvPr>
            <p:ph idx="1"/>
          </p:nvPr>
        </p:nvSpPr>
        <p:spPr/>
        <p:txBody>
          <a:bodyPr/>
          <a:lstStyle/>
          <a:p>
            <a:pPr fontAlgn="base"/>
            <a:r>
              <a:rPr lang="en-GB" dirty="0" smtClean="0"/>
              <a:t>The </a:t>
            </a:r>
            <a:r>
              <a:rPr lang="en-GB" dirty="0"/>
              <a:t>introduction phase is when the public first sees or hears about a product</a:t>
            </a:r>
            <a:r>
              <a:rPr lang="en-GB" dirty="0" smtClean="0"/>
              <a:t>.</a:t>
            </a:r>
          </a:p>
          <a:p>
            <a:pPr fontAlgn="base"/>
            <a:r>
              <a:rPr lang="en-GB" dirty="0" smtClean="0"/>
              <a:t> </a:t>
            </a:r>
            <a:r>
              <a:rPr lang="en-GB" dirty="0"/>
              <a:t>The product appears in stores for the first time, and people start seeing print and television ads. During this phase, a company may choose one of two pricing strategies. </a:t>
            </a:r>
            <a:endParaRPr lang="en-GB" dirty="0" smtClean="0"/>
          </a:p>
          <a:p>
            <a:pPr fontAlgn="base"/>
            <a:r>
              <a:rPr lang="en-GB" dirty="0" smtClean="0"/>
              <a:t>They </a:t>
            </a:r>
            <a:r>
              <a:rPr lang="en-GB" dirty="0"/>
              <a:t>may set prices high to recoup initial expenses that went into producing the product. For example, a </a:t>
            </a:r>
            <a:r>
              <a:rPr lang="en-GB" dirty="0" smtClean="0"/>
              <a:t>mobile phone </a:t>
            </a:r>
            <a:r>
              <a:rPr lang="en-GB" dirty="0"/>
              <a:t>manufacturer with new technology may introduce </a:t>
            </a:r>
            <a:r>
              <a:rPr lang="en-GB" dirty="0" smtClean="0"/>
              <a:t>mobiles </a:t>
            </a:r>
            <a:r>
              <a:rPr lang="en-GB" dirty="0"/>
              <a:t>10 percent to 20 percent above the prices of most </a:t>
            </a:r>
            <a:r>
              <a:rPr lang="en-GB" dirty="0" smtClean="0"/>
              <a:t>premium mobiles. </a:t>
            </a:r>
            <a:r>
              <a:rPr lang="en-GB" dirty="0"/>
              <a:t>They may price their phones higher because of the hype and anticipation of the new technology. The company also knows enough people will pay the extra 10 to 20 percent for it to earn substantial profits. </a:t>
            </a:r>
            <a:endParaRPr lang="en-GB" dirty="0" smtClean="0"/>
          </a:p>
          <a:p>
            <a:pPr fontAlgn="base"/>
            <a:r>
              <a:rPr lang="en-GB" dirty="0" smtClean="0"/>
              <a:t>Contrarily</a:t>
            </a:r>
            <a:r>
              <a:rPr lang="en-GB" dirty="0"/>
              <a:t>, the same </a:t>
            </a:r>
            <a:r>
              <a:rPr lang="en-GB" dirty="0" smtClean="0"/>
              <a:t>company </a:t>
            </a:r>
            <a:r>
              <a:rPr lang="en-GB" dirty="0"/>
              <a:t>may introduce a </a:t>
            </a:r>
            <a:r>
              <a:rPr lang="en-GB" dirty="0" smtClean="0"/>
              <a:t>mobile </a:t>
            </a:r>
            <a:r>
              <a:rPr lang="en-GB" dirty="0"/>
              <a:t>with basic features at reduced prices in hopes of gaining lots of new customers.</a:t>
            </a:r>
          </a:p>
          <a:p>
            <a:endParaRPr lang="en-GB" dirty="0"/>
          </a:p>
        </p:txBody>
      </p:sp>
    </p:spTree>
    <p:extLst>
      <p:ext uri="{BB962C8B-B14F-4D97-AF65-F5344CB8AC3E}">
        <p14:creationId xmlns:p14="http://schemas.microsoft.com/office/powerpoint/2010/main" val="2346825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69748" y="175034"/>
            <a:ext cx="8085320" cy="4379549"/>
          </a:xfrm>
          <a:prstGeom prst="rect">
            <a:avLst/>
          </a:prstGeom>
        </p:spPr>
      </p:pic>
      <p:pic>
        <p:nvPicPr>
          <p:cNvPr id="5" name="Picture 4"/>
          <p:cNvPicPr>
            <a:picLocks noChangeAspect="1"/>
          </p:cNvPicPr>
          <p:nvPr/>
        </p:nvPicPr>
        <p:blipFill>
          <a:blip r:embed="rId3"/>
          <a:stretch>
            <a:fillRect/>
          </a:stretch>
        </p:blipFill>
        <p:spPr>
          <a:xfrm>
            <a:off x="3754770" y="3762103"/>
            <a:ext cx="8354973" cy="2923177"/>
          </a:xfrm>
          <a:prstGeom prst="rect">
            <a:avLst/>
          </a:prstGeom>
        </p:spPr>
      </p:pic>
    </p:spTree>
    <p:extLst>
      <p:ext uri="{BB962C8B-B14F-4D97-AF65-F5344CB8AC3E}">
        <p14:creationId xmlns:p14="http://schemas.microsoft.com/office/powerpoint/2010/main" val="4133353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94686" y="45491"/>
            <a:ext cx="8596312" cy="3769818"/>
          </a:xfrm>
          <a:prstGeom prst="rect">
            <a:avLst/>
          </a:prstGeom>
        </p:spPr>
      </p:pic>
      <p:pic>
        <p:nvPicPr>
          <p:cNvPr id="5" name="Picture 4"/>
          <p:cNvPicPr>
            <a:picLocks noChangeAspect="1"/>
          </p:cNvPicPr>
          <p:nvPr/>
        </p:nvPicPr>
        <p:blipFill>
          <a:blip r:embed="rId3"/>
          <a:stretch>
            <a:fillRect/>
          </a:stretch>
        </p:blipFill>
        <p:spPr>
          <a:xfrm>
            <a:off x="5087144" y="2882536"/>
            <a:ext cx="7104855" cy="3848463"/>
          </a:xfrm>
          <a:prstGeom prst="rect">
            <a:avLst/>
          </a:prstGeom>
        </p:spPr>
      </p:pic>
    </p:spTree>
    <p:extLst>
      <p:ext uri="{BB962C8B-B14F-4D97-AF65-F5344CB8AC3E}">
        <p14:creationId xmlns:p14="http://schemas.microsoft.com/office/powerpoint/2010/main" val="1885833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Growth Phase</a:t>
            </a:r>
            <a:br>
              <a:rPr lang="en-GB" dirty="0"/>
            </a:br>
            <a:endParaRPr lang="en-GB" dirty="0"/>
          </a:p>
        </p:txBody>
      </p:sp>
      <p:sp>
        <p:nvSpPr>
          <p:cNvPr id="3" name="Content Placeholder 2"/>
          <p:cNvSpPr>
            <a:spLocks noGrp="1"/>
          </p:cNvSpPr>
          <p:nvPr>
            <p:ph idx="1"/>
          </p:nvPr>
        </p:nvSpPr>
        <p:spPr/>
        <p:txBody>
          <a:bodyPr/>
          <a:lstStyle/>
          <a:p>
            <a:pPr fontAlgn="base"/>
            <a:r>
              <a:rPr lang="en-GB" dirty="0" smtClean="0"/>
              <a:t>The </a:t>
            </a:r>
            <a:r>
              <a:rPr lang="en-GB" dirty="0"/>
              <a:t>growth phase is when sales and profits for the new product start rising. A company will usually keep product prices about the same during the growth stage to maximize earnings. </a:t>
            </a:r>
            <a:endParaRPr lang="en-GB" dirty="0" smtClean="0"/>
          </a:p>
          <a:p>
            <a:pPr fontAlgn="base"/>
            <a:r>
              <a:rPr lang="en-GB" dirty="0" smtClean="0"/>
              <a:t>Product </a:t>
            </a:r>
            <a:r>
              <a:rPr lang="en-GB" dirty="0"/>
              <a:t>quality is also maintained. However, a company will usually expand its product distribution during the growth stage. </a:t>
            </a:r>
            <a:endParaRPr lang="en-GB" dirty="0" smtClean="0"/>
          </a:p>
          <a:p>
            <a:pPr fontAlgn="base"/>
            <a:r>
              <a:rPr lang="en-GB" dirty="0" smtClean="0"/>
              <a:t>For </a:t>
            </a:r>
            <a:r>
              <a:rPr lang="en-GB" dirty="0"/>
              <a:t>example, a consumer-products company might start selling its organic cereal in new markets, based on positive marketing research from consumers. Eventually, the organic cereal will start appearing in stores across the country. </a:t>
            </a:r>
            <a:endParaRPr lang="en-GB" dirty="0" smtClean="0"/>
          </a:p>
          <a:p>
            <a:pPr fontAlgn="base"/>
            <a:r>
              <a:rPr lang="en-GB" dirty="0" smtClean="0"/>
              <a:t>Company </a:t>
            </a:r>
            <a:r>
              <a:rPr lang="en-GB" dirty="0"/>
              <a:t>marketers usually increase advertising during the growth phase, too, according to NetMBA.com.</a:t>
            </a:r>
          </a:p>
          <a:p>
            <a:endParaRPr lang="en-GB" dirty="0"/>
          </a:p>
        </p:txBody>
      </p:sp>
    </p:spTree>
    <p:extLst>
      <p:ext uri="{BB962C8B-B14F-4D97-AF65-F5344CB8AC3E}">
        <p14:creationId xmlns:p14="http://schemas.microsoft.com/office/powerpoint/2010/main" val="3974683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 y="63546"/>
            <a:ext cx="6407150" cy="3881437"/>
          </a:xfrm>
          <a:prstGeom prst="rect">
            <a:avLst/>
          </a:prstGeom>
        </p:spPr>
      </p:pic>
      <p:pic>
        <p:nvPicPr>
          <p:cNvPr id="5" name="Picture 4"/>
          <p:cNvPicPr>
            <a:picLocks noChangeAspect="1"/>
          </p:cNvPicPr>
          <p:nvPr/>
        </p:nvPicPr>
        <p:blipFill>
          <a:blip r:embed="rId3"/>
          <a:stretch>
            <a:fillRect/>
          </a:stretch>
        </p:blipFill>
        <p:spPr>
          <a:xfrm>
            <a:off x="2393886" y="3944983"/>
            <a:ext cx="9798113" cy="2913017"/>
          </a:xfrm>
          <a:prstGeom prst="rect">
            <a:avLst/>
          </a:prstGeom>
        </p:spPr>
      </p:pic>
      <p:pic>
        <p:nvPicPr>
          <p:cNvPr id="6" name="Picture 5"/>
          <p:cNvPicPr>
            <a:picLocks noChangeAspect="1"/>
          </p:cNvPicPr>
          <p:nvPr/>
        </p:nvPicPr>
        <p:blipFill>
          <a:blip r:embed="rId4"/>
          <a:stretch>
            <a:fillRect/>
          </a:stretch>
        </p:blipFill>
        <p:spPr>
          <a:xfrm>
            <a:off x="5882973" y="221705"/>
            <a:ext cx="6309026" cy="3417389"/>
          </a:xfrm>
          <a:prstGeom prst="rect">
            <a:avLst/>
          </a:prstGeom>
        </p:spPr>
      </p:pic>
      <p:sp>
        <p:nvSpPr>
          <p:cNvPr id="3" name="TextBox 2"/>
          <p:cNvSpPr txBox="1"/>
          <p:nvPr/>
        </p:nvSpPr>
        <p:spPr>
          <a:xfrm>
            <a:off x="6524351" y="3073400"/>
            <a:ext cx="5426349" cy="369332"/>
          </a:xfrm>
          <a:prstGeom prst="rect">
            <a:avLst/>
          </a:prstGeom>
          <a:solidFill>
            <a:schemeClr val="bg1"/>
          </a:solidFill>
        </p:spPr>
        <p:txBody>
          <a:bodyPr wrap="square" rtlCol="0">
            <a:spAutoFit/>
          </a:bodyPr>
          <a:lstStyle/>
          <a:p>
            <a:r>
              <a:rPr lang="en-GB" dirty="0" smtClean="0"/>
              <a:t>Electric cars</a:t>
            </a:r>
            <a:endParaRPr lang="en-GB" dirty="0"/>
          </a:p>
        </p:txBody>
      </p:sp>
      <p:sp>
        <p:nvSpPr>
          <p:cNvPr id="8" name="Rectangle 7"/>
          <p:cNvSpPr/>
          <p:nvPr/>
        </p:nvSpPr>
        <p:spPr>
          <a:xfrm>
            <a:off x="5740401" y="3442732"/>
            <a:ext cx="6451600" cy="3415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88900" y="338421"/>
            <a:ext cx="4212168" cy="1200329"/>
          </a:xfrm>
          <a:prstGeom prst="rect">
            <a:avLst/>
          </a:prstGeom>
          <a:solidFill>
            <a:schemeClr val="bg1"/>
          </a:solidFill>
        </p:spPr>
        <p:txBody>
          <a:bodyPr wrap="square" rtlCol="0">
            <a:spAutoFit/>
          </a:bodyPr>
          <a:lstStyle/>
          <a:p>
            <a:r>
              <a:rPr lang="en-GB" dirty="0" smtClean="0"/>
              <a:t>Protein Powders</a:t>
            </a:r>
          </a:p>
          <a:p>
            <a:endParaRPr lang="en-GB" dirty="0"/>
          </a:p>
          <a:p>
            <a:endParaRPr lang="en-GB" dirty="0" smtClean="0"/>
          </a:p>
          <a:p>
            <a:endParaRPr lang="en-GB" dirty="0"/>
          </a:p>
        </p:txBody>
      </p:sp>
      <p:sp>
        <p:nvSpPr>
          <p:cNvPr id="10" name="Rectangle 9"/>
          <p:cNvSpPr/>
          <p:nvPr/>
        </p:nvSpPr>
        <p:spPr>
          <a:xfrm>
            <a:off x="234950" y="901700"/>
            <a:ext cx="1600200" cy="31051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6965887" y="4400550"/>
            <a:ext cx="2271638" cy="381544"/>
          </a:xfrm>
          <a:prstGeom prst="rect">
            <a:avLst/>
          </a:prstGeom>
          <a:noFill/>
        </p:spPr>
        <p:txBody>
          <a:bodyPr wrap="square" rtlCol="0">
            <a:spAutoFit/>
          </a:bodyPr>
          <a:lstStyle/>
          <a:p>
            <a:r>
              <a:rPr lang="en-GB" dirty="0" smtClean="0"/>
              <a:t>Robotic vacuums</a:t>
            </a:r>
            <a:endParaRPr lang="en-GB" dirty="0"/>
          </a:p>
        </p:txBody>
      </p:sp>
    </p:spTree>
    <p:extLst>
      <p:ext uri="{BB962C8B-B14F-4D97-AF65-F5344CB8AC3E}">
        <p14:creationId xmlns:p14="http://schemas.microsoft.com/office/powerpoint/2010/main" val="1374035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Maturity Stage</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pPr fontAlgn="base"/>
            <a:r>
              <a:rPr lang="en-GB" dirty="0" smtClean="0"/>
              <a:t>Success </a:t>
            </a:r>
            <a:r>
              <a:rPr lang="en-GB" dirty="0"/>
              <a:t>inevitably leads to increased competition. </a:t>
            </a:r>
            <a:endParaRPr lang="en-GB" dirty="0" smtClean="0"/>
          </a:p>
          <a:p>
            <a:pPr fontAlgn="base"/>
            <a:r>
              <a:rPr lang="en-GB" dirty="0" smtClean="0"/>
              <a:t>Other </a:t>
            </a:r>
            <a:r>
              <a:rPr lang="en-GB" dirty="0"/>
              <a:t>companies eventually will start introducing similar products, especially if the initial product is highly successful. </a:t>
            </a:r>
            <a:endParaRPr lang="en-GB" dirty="0" smtClean="0"/>
          </a:p>
          <a:p>
            <a:pPr fontAlgn="base"/>
            <a:r>
              <a:rPr lang="en-GB" dirty="0" smtClean="0"/>
              <a:t>Consequently</a:t>
            </a:r>
            <a:r>
              <a:rPr lang="en-GB" dirty="0"/>
              <a:t>, the demand for the product and its competitors will peak at some point. Sales growth will start to decline. </a:t>
            </a:r>
            <a:endParaRPr lang="en-GB" dirty="0" smtClean="0"/>
          </a:p>
          <a:p>
            <a:pPr fontAlgn="base"/>
            <a:r>
              <a:rPr lang="en-GB" dirty="0" smtClean="0"/>
              <a:t>Some </a:t>
            </a:r>
            <a:r>
              <a:rPr lang="en-GB" dirty="0"/>
              <a:t>companies may lower prices to capture additional market share or new customers. </a:t>
            </a:r>
            <a:endParaRPr lang="en-GB" dirty="0" smtClean="0"/>
          </a:p>
          <a:p>
            <a:pPr fontAlgn="base"/>
            <a:r>
              <a:rPr lang="en-GB" dirty="0" smtClean="0"/>
              <a:t>At </a:t>
            </a:r>
            <a:r>
              <a:rPr lang="en-GB" dirty="0"/>
              <a:t>this point, a company may need to develop new product features or services to differentiate its products from the competition's. For example, the company that first introduced the product may enhance its customer-service department to establish itself as the service leader in the industry. </a:t>
            </a:r>
            <a:endParaRPr lang="en-GB" dirty="0" smtClean="0"/>
          </a:p>
          <a:p>
            <a:pPr fontAlgn="base"/>
            <a:r>
              <a:rPr lang="en-GB" dirty="0" smtClean="0"/>
              <a:t>The </a:t>
            </a:r>
            <a:r>
              <a:rPr lang="en-GB" dirty="0"/>
              <a:t>company's stellar customer service may be the distinguishing element that spurs additional sales and customers. The company would then feature its superior customer service in most of its advertising.</a:t>
            </a:r>
          </a:p>
          <a:p>
            <a:endParaRPr lang="en-GB" dirty="0"/>
          </a:p>
        </p:txBody>
      </p:sp>
    </p:spTree>
    <p:extLst>
      <p:ext uri="{BB962C8B-B14F-4D97-AF65-F5344CB8AC3E}">
        <p14:creationId xmlns:p14="http://schemas.microsoft.com/office/powerpoint/2010/main" val="415170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66746" y="359065"/>
            <a:ext cx="7382896" cy="3603048"/>
          </a:xfrm>
          <a:prstGeom prst="rect">
            <a:avLst/>
          </a:prstGeom>
        </p:spPr>
      </p:pic>
    </p:spTree>
    <p:extLst>
      <p:ext uri="{BB962C8B-B14F-4D97-AF65-F5344CB8AC3E}">
        <p14:creationId xmlns:p14="http://schemas.microsoft.com/office/powerpoint/2010/main" val="1888459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Decline Stage</a:t>
            </a:r>
            <a:br>
              <a:rPr lang="en-GB" dirty="0"/>
            </a:br>
            <a:endParaRPr lang="en-GB" dirty="0"/>
          </a:p>
        </p:txBody>
      </p:sp>
      <p:sp>
        <p:nvSpPr>
          <p:cNvPr id="3" name="Content Placeholder 2"/>
          <p:cNvSpPr>
            <a:spLocks noGrp="1"/>
          </p:cNvSpPr>
          <p:nvPr>
            <p:ph idx="1"/>
          </p:nvPr>
        </p:nvSpPr>
        <p:spPr/>
        <p:txBody>
          <a:bodyPr/>
          <a:lstStyle/>
          <a:p>
            <a:pPr fontAlgn="base"/>
            <a:r>
              <a:rPr lang="en-GB" dirty="0" smtClean="0"/>
              <a:t>Demand </a:t>
            </a:r>
            <a:r>
              <a:rPr lang="en-GB" dirty="0"/>
              <a:t>for the product will eventually wane as newer technologies are introduced. Hence, companies can either maintain the product, sell it at heavily reduced prices or discontinue the product. A company that maintains the product may continue increasing sales by finding new uses for the product. For example, a soap manufacturer may discover through marketing research that restaurants and industrial companies like the cleaning properties of its soap. Subsequently, the company would start selling its soap to both consumers and businesses. This strategy could help extend the life of the product.</a:t>
            </a:r>
          </a:p>
          <a:p>
            <a:endParaRPr lang="en-GB" dirty="0"/>
          </a:p>
        </p:txBody>
      </p:sp>
    </p:spTree>
    <p:extLst>
      <p:ext uri="{BB962C8B-B14F-4D97-AF65-F5344CB8AC3E}">
        <p14:creationId xmlns:p14="http://schemas.microsoft.com/office/powerpoint/2010/main" val="2282860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6800" y="609600"/>
            <a:ext cx="5667202" cy="1320800"/>
          </a:xfrm>
        </p:spPr>
        <p:txBody>
          <a:bodyPr/>
          <a:lstStyle/>
          <a:p>
            <a:r>
              <a:rPr lang="en-GB" dirty="0" smtClean="0"/>
              <a:t>Declining products?</a:t>
            </a:r>
            <a:endParaRPr lang="en-GB" dirty="0"/>
          </a:p>
        </p:txBody>
      </p:sp>
      <p:pic>
        <p:nvPicPr>
          <p:cNvPr id="4" name="Content Placeholder 3"/>
          <p:cNvPicPr>
            <a:picLocks noGrp="1" noChangeAspect="1"/>
          </p:cNvPicPr>
          <p:nvPr>
            <p:ph idx="1"/>
          </p:nvPr>
        </p:nvPicPr>
        <p:blipFill>
          <a:blip r:embed="rId2"/>
          <a:stretch>
            <a:fillRect/>
          </a:stretch>
        </p:blipFill>
        <p:spPr>
          <a:xfrm>
            <a:off x="403361" y="140199"/>
            <a:ext cx="2230710" cy="3881437"/>
          </a:xfrm>
          <a:prstGeom prst="rect">
            <a:avLst/>
          </a:prstGeom>
        </p:spPr>
      </p:pic>
      <p:pic>
        <p:nvPicPr>
          <p:cNvPr id="5" name="Picture 4"/>
          <p:cNvPicPr>
            <a:picLocks noChangeAspect="1"/>
          </p:cNvPicPr>
          <p:nvPr/>
        </p:nvPicPr>
        <p:blipFill>
          <a:blip r:embed="rId3"/>
          <a:stretch>
            <a:fillRect/>
          </a:stretch>
        </p:blipFill>
        <p:spPr>
          <a:xfrm>
            <a:off x="1154521" y="4491037"/>
            <a:ext cx="2076450" cy="2076450"/>
          </a:xfrm>
          <a:prstGeom prst="rect">
            <a:avLst/>
          </a:prstGeom>
        </p:spPr>
      </p:pic>
      <p:pic>
        <p:nvPicPr>
          <p:cNvPr id="7" name="Picture 6"/>
          <p:cNvPicPr>
            <a:picLocks noChangeAspect="1"/>
          </p:cNvPicPr>
          <p:nvPr/>
        </p:nvPicPr>
        <p:blipFill>
          <a:blip r:embed="rId4"/>
          <a:stretch>
            <a:fillRect/>
          </a:stretch>
        </p:blipFill>
        <p:spPr>
          <a:xfrm>
            <a:off x="4710521" y="2569644"/>
            <a:ext cx="7263166" cy="3933630"/>
          </a:xfrm>
          <a:prstGeom prst="rect">
            <a:avLst/>
          </a:prstGeom>
        </p:spPr>
      </p:pic>
    </p:spTree>
    <p:extLst>
      <p:ext uri="{BB962C8B-B14F-4D97-AF65-F5344CB8AC3E}">
        <p14:creationId xmlns:p14="http://schemas.microsoft.com/office/powerpoint/2010/main" val="132661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1920"/>
            <a:ext cx="8596668" cy="1320800"/>
          </a:xfrm>
        </p:spPr>
        <p:txBody>
          <a:bodyPr/>
          <a:lstStyle/>
          <a:p>
            <a:r>
              <a:rPr lang="en-GB" dirty="0" smtClean="0"/>
              <a:t>Rise and Fall of Sony Walkman</a:t>
            </a:r>
            <a:endParaRPr lang="en-GB" dirty="0"/>
          </a:p>
        </p:txBody>
      </p:sp>
      <p:pic>
        <p:nvPicPr>
          <p:cNvPr id="4" name="Content Placeholder 3"/>
          <p:cNvPicPr>
            <a:picLocks noGrp="1" noChangeAspect="1"/>
          </p:cNvPicPr>
          <p:nvPr>
            <p:ph idx="1"/>
          </p:nvPr>
        </p:nvPicPr>
        <p:blipFill>
          <a:blip r:embed="rId2"/>
          <a:stretch>
            <a:fillRect/>
          </a:stretch>
        </p:blipFill>
        <p:spPr>
          <a:xfrm>
            <a:off x="289236" y="1062445"/>
            <a:ext cx="5353676" cy="3011443"/>
          </a:xfrm>
          <a:prstGeom prst="rect">
            <a:avLst/>
          </a:prstGeom>
        </p:spPr>
      </p:pic>
      <p:sp>
        <p:nvSpPr>
          <p:cNvPr id="5" name="TextBox 4"/>
          <p:cNvSpPr txBox="1"/>
          <p:nvPr/>
        </p:nvSpPr>
        <p:spPr>
          <a:xfrm>
            <a:off x="409303" y="1258054"/>
            <a:ext cx="1698171" cy="646331"/>
          </a:xfrm>
          <a:prstGeom prst="rect">
            <a:avLst/>
          </a:prstGeom>
          <a:noFill/>
        </p:spPr>
        <p:txBody>
          <a:bodyPr wrap="square" rtlCol="0">
            <a:spAutoFit/>
          </a:bodyPr>
          <a:lstStyle/>
          <a:p>
            <a:r>
              <a:rPr lang="en-GB" dirty="0" smtClean="0"/>
              <a:t>Introduced 1980</a:t>
            </a:r>
            <a:endParaRPr lang="en-GB" dirty="0"/>
          </a:p>
        </p:txBody>
      </p:sp>
      <p:pic>
        <p:nvPicPr>
          <p:cNvPr id="6" name="Picture 5"/>
          <p:cNvPicPr>
            <a:picLocks noChangeAspect="1"/>
          </p:cNvPicPr>
          <p:nvPr/>
        </p:nvPicPr>
        <p:blipFill>
          <a:blip r:embed="rId3"/>
          <a:stretch>
            <a:fillRect/>
          </a:stretch>
        </p:blipFill>
        <p:spPr>
          <a:xfrm>
            <a:off x="6540137" y="608652"/>
            <a:ext cx="4527076" cy="3919027"/>
          </a:xfrm>
          <a:prstGeom prst="rect">
            <a:avLst/>
          </a:prstGeom>
        </p:spPr>
      </p:pic>
      <p:sp>
        <p:nvSpPr>
          <p:cNvPr id="7" name="Rectangle 6"/>
          <p:cNvSpPr/>
          <p:nvPr/>
        </p:nvSpPr>
        <p:spPr>
          <a:xfrm>
            <a:off x="6075721" y="1119554"/>
            <a:ext cx="1604927" cy="369332"/>
          </a:xfrm>
          <a:prstGeom prst="rect">
            <a:avLst/>
          </a:prstGeom>
        </p:spPr>
        <p:txBody>
          <a:bodyPr wrap="none">
            <a:spAutoFit/>
          </a:bodyPr>
          <a:lstStyle/>
          <a:p>
            <a:r>
              <a:rPr lang="en-GB" dirty="0" smtClean="0"/>
              <a:t>Maturity 1990</a:t>
            </a:r>
            <a:endParaRPr lang="en-GB" dirty="0"/>
          </a:p>
        </p:txBody>
      </p:sp>
      <p:pic>
        <p:nvPicPr>
          <p:cNvPr id="8" name="Picture 7"/>
          <p:cNvPicPr>
            <a:picLocks noChangeAspect="1"/>
          </p:cNvPicPr>
          <p:nvPr/>
        </p:nvPicPr>
        <p:blipFill>
          <a:blip r:embed="rId4"/>
          <a:stretch>
            <a:fillRect/>
          </a:stretch>
        </p:blipFill>
        <p:spPr>
          <a:xfrm>
            <a:off x="3834168" y="4146509"/>
            <a:ext cx="3019478" cy="2711491"/>
          </a:xfrm>
          <a:prstGeom prst="rect">
            <a:avLst/>
          </a:prstGeom>
        </p:spPr>
      </p:pic>
      <p:sp>
        <p:nvSpPr>
          <p:cNvPr id="10" name="Rectangle 9"/>
          <p:cNvSpPr/>
          <p:nvPr/>
        </p:nvSpPr>
        <p:spPr>
          <a:xfrm>
            <a:off x="409303" y="3916513"/>
            <a:ext cx="2917371" cy="951577"/>
          </a:xfrm>
          <a:prstGeom prst="rect">
            <a:avLst/>
          </a:prstGeom>
        </p:spPr>
        <p:txBody>
          <a:bodyPr wrap="square">
            <a:spAutoFit/>
          </a:bodyPr>
          <a:lstStyle/>
          <a:p>
            <a:pPr lvl="0"/>
            <a:r>
              <a:rPr lang="en-GB" dirty="0" smtClean="0">
                <a:solidFill>
                  <a:prstClr val="black"/>
                </a:solidFill>
              </a:rPr>
              <a:t>Growth 10 million/year sold due to huge advertising campaign</a:t>
            </a:r>
            <a:endParaRPr lang="en-GB" dirty="0">
              <a:solidFill>
                <a:prstClr val="black"/>
              </a:solidFill>
            </a:endParaRPr>
          </a:p>
        </p:txBody>
      </p:sp>
      <p:sp>
        <p:nvSpPr>
          <p:cNvPr id="11" name="Rectangle 10"/>
          <p:cNvSpPr/>
          <p:nvPr/>
        </p:nvSpPr>
        <p:spPr>
          <a:xfrm>
            <a:off x="5894428" y="5155981"/>
            <a:ext cx="3667584" cy="923330"/>
          </a:xfrm>
          <a:prstGeom prst="rect">
            <a:avLst/>
          </a:prstGeom>
        </p:spPr>
        <p:txBody>
          <a:bodyPr wrap="square">
            <a:spAutoFit/>
          </a:bodyPr>
          <a:lstStyle/>
          <a:p>
            <a:pPr lvl="0"/>
            <a:r>
              <a:rPr lang="en-GB" dirty="0" smtClean="0">
                <a:solidFill>
                  <a:prstClr val="black"/>
                </a:solidFill>
              </a:rPr>
              <a:t>Decline -  MP3’s invented and Walkman finally killed by </a:t>
            </a:r>
            <a:r>
              <a:rPr lang="en-GB" dirty="0" err="1" smtClean="0">
                <a:solidFill>
                  <a:prstClr val="black"/>
                </a:solidFill>
              </a:rPr>
              <a:t>ipod</a:t>
            </a:r>
            <a:r>
              <a:rPr lang="en-GB" dirty="0" smtClean="0">
                <a:solidFill>
                  <a:prstClr val="black"/>
                </a:solidFill>
              </a:rPr>
              <a:t> in 2001</a:t>
            </a:r>
            <a:endParaRPr lang="en-GB" dirty="0">
              <a:solidFill>
                <a:prstClr val="black"/>
              </a:solidFill>
            </a:endParaRPr>
          </a:p>
        </p:txBody>
      </p:sp>
      <p:sp>
        <p:nvSpPr>
          <p:cNvPr id="3" name="TextBox 2"/>
          <p:cNvSpPr txBox="1"/>
          <p:nvPr/>
        </p:nvSpPr>
        <p:spPr>
          <a:xfrm>
            <a:off x="621684" y="5716684"/>
            <a:ext cx="367665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1016670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420594" y="374469"/>
            <a:ext cx="8784432" cy="6061165"/>
          </a:xfrm>
          <a:prstGeom prst="rect">
            <a:avLst/>
          </a:prstGeom>
        </p:spPr>
      </p:pic>
    </p:spTree>
    <p:extLst>
      <p:ext uri="{BB962C8B-B14F-4D97-AF65-F5344CB8AC3E}">
        <p14:creationId xmlns:p14="http://schemas.microsoft.com/office/powerpoint/2010/main" val="4132786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US" altLang="en-US" sz="4000" dirty="0"/>
              <a:t>An example of the Product Lifecycle model</a:t>
            </a:r>
            <a:r>
              <a:rPr lang="en-US" altLang="en-US" dirty="0">
                <a:solidFill>
                  <a:srgbClr val="783C79"/>
                </a:solidFill>
                <a:latin typeface="Helvetica Neue"/>
              </a:rPr>
              <a:t/>
            </a:r>
            <a:br>
              <a:rPr lang="en-US" altLang="en-US" dirty="0">
                <a:solidFill>
                  <a:srgbClr val="783C79"/>
                </a:solidFill>
                <a:latin typeface="Helvetica Neue"/>
              </a:rPr>
            </a:br>
            <a:endParaRPr lang="en-GB" dirty="0"/>
          </a:p>
        </p:txBody>
      </p:sp>
      <p:sp>
        <p:nvSpPr>
          <p:cNvPr id="4" name="Rectangle 1"/>
          <p:cNvSpPr>
            <a:spLocks noGrp="1" noChangeArrowheads="1"/>
          </p:cNvSpPr>
          <p:nvPr>
            <p:ph idx="1"/>
          </p:nvPr>
        </p:nvSpPr>
        <p:spPr bwMode="auto">
          <a:xfrm>
            <a:off x="191587" y="1187437"/>
            <a:ext cx="10598333" cy="567056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6348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lvl="0" indent="0" defTabSz="914400">
              <a:buClrTx/>
              <a:buSzTx/>
              <a:buNone/>
            </a:pPr>
            <a:r>
              <a:rPr lang="en-GB" altLang="en-US" dirty="0"/>
              <a:t>This example shows how the yoghurt product category has moved through the product life cycle</a:t>
            </a:r>
          </a:p>
          <a:p>
            <a:pPr marL="0" lvl="0" indent="0" defTabSz="914400">
              <a:buClrTx/>
              <a:buSzTx/>
              <a:buNone/>
            </a:pPr>
            <a:r>
              <a:rPr lang="en-GB" altLang="en-US" dirty="0"/>
              <a:t> by remixing elements of the marketing mix. examples of stages and how PLC evolved:</a:t>
            </a:r>
          </a:p>
          <a:p>
            <a:pPr marL="0" lvl="0" indent="0" defTabSz="914400">
              <a:buClrTx/>
              <a:buSzTx/>
              <a:buNone/>
            </a:pPr>
            <a:r>
              <a:rPr lang="en-GB" altLang="en-US" dirty="0">
                <a:solidFill>
                  <a:srgbClr val="FF0000"/>
                </a:solidFill>
              </a:rPr>
              <a:t>Introduction</a:t>
            </a:r>
          </a:p>
          <a:p>
            <a:pPr marL="0" lvl="0" indent="0" defTabSz="914400">
              <a:buClrTx/>
              <a:buSzTx/>
              <a:buNone/>
            </a:pPr>
            <a:r>
              <a:rPr lang="en-GB" altLang="en-US" dirty="0"/>
              <a:t>Yoghurt available in health food stores</a:t>
            </a:r>
          </a:p>
          <a:p>
            <a:pPr marL="0" lvl="0" indent="0" defTabSz="914400">
              <a:buClrTx/>
              <a:buSzTx/>
              <a:buNone/>
            </a:pPr>
            <a:r>
              <a:rPr lang="en-GB" altLang="en-US" dirty="0"/>
              <a:t>Functional and plain packaging.</a:t>
            </a:r>
          </a:p>
          <a:p>
            <a:pPr marL="0" lvl="0" indent="0" defTabSz="914400">
              <a:buClrTx/>
              <a:buSzTx/>
              <a:buNone/>
            </a:pPr>
            <a:r>
              <a:rPr lang="en-GB" altLang="en-US" dirty="0"/>
              <a:t>Promoted as a health food.</a:t>
            </a:r>
          </a:p>
          <a:p>
            <a:pPr marL="0" lvl="0" indent="0" defTabSz="914400">
              <a:buClrTx/>
              <a:buSzTx/>
              <a:buNone/>
            </a:pPr>
            <a:r>
              <a:rPr lang="en-GB" altLang="en-US" dirty="0">
                <a:solidFill>
                  <a:srgbClr val="FF0000"/>
                </a:solidFill>
              </a:rPr>
              <a:t>Growth</a:t>
            </a:r>
          </a:p>
          <a:p>
            <a:pPr marL="0" lvl="0" indent="0" defTabSz="914400">
              <a:buClrTx/>
              <a:buSzTx/>
              <a:buNone/>
            </a:pPr>
            <a:r>
              <a:rPr lang="en-GB" altLang="en-US" dirty="0"/>
              <a:t>Yoghurt available in supermarket chiller cabinets.</a:t>
            </a:r>
          </a:p>
          <a:p>
            <a:pPr marL="0" lvl="0" indent="0" defTabSz="914400">
              <a:buClrTx/>
              <a:buSzTx/>
              <a:buNone/>
            </a:pPr>
            <a:r>
              <a:rPr lang="en-GB" altLang="en-US" dirty="0"/>
              <a:t>Packaging gets a makeover.</a:t>
            </a:r>
          </a:p>
          <a:p>
            <a:pPr marL="0" lvl="0" indent="0" defTabSz="914400">
              <a:buClrTx/>
              <a:buSzTx/>
              <a:buNone/>
            </a:pPr>
            <a:r>
              <a:rPr lang="en-GB" altLang="en-US" dirty="0"/>
              <a:t>New flavours introduced; Strawberry and Vanilla.</a:t>
            </a:r>
          </a:p>
          <a:p>
            <a:pPr marL="0" lvl="0" indent="0" defTabSz="914400">
              <a:buClrTx/>
              <a:buSzTx/>
              <a:buNone/>
            </a:pPr>
            <a:r>
              <a:rPr lang="en-GB" altLang="en-US" dirty="0">
                <a:solidFill>
                  <a:srgbClr val="FF0000"/>
                </a:solidFill>
              </a:rPr>
              <a:t>Maturity</a:t>
            </a:r>
          </a:p>
          <a:p>
            <a:pPr marL="0" lvl="0" indent="0" defTabSz="914400">
              <a:buClrTx/>
              <a:buSzTx/>
              <a:buNone/>
            </a:pPr>
            <a:r>
              <a:rPr lang="en-GB" altLang="en-US" dirty="0"/>
              <a:t>Product re-invented with added fruit, added muesli, added chocolate!</a:t>
            </a:r>
          </a:p>
          <a:p>
            <a:pPr marL="0" lvl="0" indent="0" defTabSz="914400">
              <a:buClrTx/>
              <a:buSzTx/>
              <a:buNone/>
            </a:pPr>
            <a:r>
              <a:rPr lang="en-GB" altLang="en-US" dirty="0"/>
              <a:t>Packaging changes into different shapes and sizes.</a:t>
            </a:r>
          </a:p>
          <a:p>
            <a:pPr marL="0" lvl="0" indent="0" defTabSz="914400">
              <a:buClrTx/>
              <a:buSzTx/>
              <a:buNone/>
            </a:pPr>
            <a:r>
              <a:rPr lang="en-GB" altLang="en-US" dirty="0"/>
              <a:t>Promoted as a fun snack, luxury treat.</a:t>
            </a:r>
          </a:p>
          <a:p>
            <a:pPr marL="0" lvl="0" indent="0" defTabSz="914400">
              <a:buClrTx/>
              <a:buSzTx/>
              <a:buNone/>
            </a:pPr>
            <a:r>
              <a:rPr lang="en-GB" altLang="en-US" dirty="0">
                <a:solidFill>
                  <a:srgbClr val="FF0000"/>
                </a:solidFill>
              </a:rPr>
              <a:t>Decline</a:t>
            </a:r>
          </a:p>
          <a:p>
            <a:pPr marL="0" lvl="0" indent="0" defTabSz="914400">
              <a:buClrTx/>
              <a:buSzTx/>
              <a:buNone/>
            </a:pPr>
            <a:r>
              <a:rPr lang="en-GB" altLang="en-US" dirty="0"/>
              <a:t>Not yet.</a:t>
            </a:r>
          </a:p>
          <a:p>
            <a:pPr marL="0" lvl="0" indent="0" defTabSz="914400">
              <a:buClrTx/>
              <a:buSzTx/>
              <a:buNone/>
            </a:pPr>
            <a:r>
              <a:rPr lang="en-GB" altLang="en-US" dirty="0"/>
              <a:t>A tip is to review customer feedback continuously, to ensure your products don’t reach the end of their shelf life, </a:t>
            </a:r>
            <a:r>
              <a:rPr lang="en-GB" altLang="en-US" dirty="0" smtClean="0"/>
              <a:t>carry </a:t>
            </a:r>
            <a:r>
              <a:rPr lang="en-GB" altLang="en-US" dirty="0"/>
              <a:t>out regular customer surveys. Get feedback and find out what works, what doesn’t and why.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700191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does the </a:t>
            </a:r>
            <a:r>
              <a:rPr lang="en-GB" dirty="0" err="1"/>
              <a:t>ipod</a:t>
            </a:r>
            <a:r>
              <a:rPr lang="en-GB" dirty="0"/>
              <a:t> sit now?</a:t>
            </a:r>
            <a:br>
              <a:rPr lang="en-GB" dirty="0"/>
            </a:br>
            <a:endParaRPr lang="en-GB" dirty="0"/>
          </a:p>
        </p:txBody>
      </p:sp>
      <p:sp>
        <p:nvSpPr>
          <p:cNvPr id="3" name="Content Placeholder 2"/>
          <p:cNvSpPr>
            <a:spLocks noGrp="1"/>
          </p:cNvSpPr>
          <p:nvPr>
            <p:ph idx="1"/>
          </p:nvPr>
        </p:nvSpPr>
        <p:spPr/>
        <p:txBody>
          <a:bodyPr/>
          <a:lstStyle/>
          <a:p>
            <a:r>
              <a:rPr lang="en-GB" dirty="0" smtClean="0"/>
              <a:t>In pairs, discuss the rise and fall of the </a:t>
            </a:r>
            <a:r>
              <a:rPr lang="en-GB" dirty="0" err="1" smtClean="0"/>
              <a:t>ipod</a:t>
            </a:r>
            <a:r>
              <a:rPr lang="en-GB" dirty="0" smtClean="0"/>
              <a:t>.</a:t>
            </a:r>
          </a:p>
          <a:p>
            <a:r>
              <a:rPr lang="en-GB" dirty="0" smtClean="0"/>
              <a:t>Consider each stage: introduction, growth, maturity, decline</a:t>
            </a:r>
          </a:p>
          <a:p>
            <a:r>
              <a:rPr lang="en-GB" dirty="0" smtClean="0"/>
              <a:t>What strategy did the manufacturer use at each stage?</a:t>
            </a:r>
          </a:p>
          <a:p>
            <a:r>
              <a:rPr lang="en-GB" dirty="0" smtClean="0"/>
              <a:t>What factors did they need to consider at each stage? </a:t>
            </a:r>
          </a:p>
          <a:p>
            <a:r>
              <a:rPr lang="en-GB" dirty="0" smtClean="0"/>
              <a:t>What was the competition like at the time?</a:t>
            </a:r>
          </a:p>
          <a:p>
            <a:r>
              <a:rPr lang="en-GB" dirty="0" smtClean="0"/>
              <a:t>What was happening in the world of technology that could pose a threat?</a:t>
            </a:r>
          </a:p>
          <a:p>
            <a:r>
              <a:rPr lang="en-GB" dirty="0" smtClean="0"/>
              <a:t>Using bullet points, plan an essay on the </a:t>
            </a:r>
            <a:r>
              <a:rPr lang="en-GB" dirty="0" err="1" smtClean="0"/>
              <a:t>ipod</a:t>
            </a:r>
            <a:r>
              <a:rPr lang="en-GB" dirty="0" smtClean="0"/>
              <a:t>.</a:t>
            </a:r>
          </a:p>
        </p:txBody>
      </p:sp>
    </p:spTree>
    <p:extLst>
      <p:ext uri="{BB962C8B-B14F-4D97-AF65-F5344CB8AC3E}">
        <p14:creationId xmlns:p14="http://schemas.microsoft.com/office/powerpoint/2010/main" val="154305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iPod in decline</a:t>
            </a:r>
            <a:endParaRPr lang="en-GB" dirty="0"/>
          </a:p>
        </p:txBody>
      </p:sp>
      <p:pic>
        <p:nvPicPr>
          <p:cNvPr id="4" name="Content Placeholder 3"/>
          <p:cNvPicPr>
            <a:picLocks noGrp="1" noChangeAspect="1"/>
          </p:cNvPicPr>
          <p:nvPr>
            <p:ph idx="1"/>
          </p:nvPr>
        </p:nvPicPr>
        <p:blipFill>
          <a:blip r:embed="rId2"/>
          <a:stretch>
            <a:fillRect/>
          </a:stretch>
        </p:blipFill>
        <p:spPr>
          <a:xfrm>
            <a:off x="2023269" y="2572544"/>
            <a:ext cx="5905500" cy="3057525"/>
          </a:xfrm>
          <a:prstGeom prst="rect">
            <a:avLst/>
          </a:prstGeom>
        </p:spPr>
      </p:pic>
    </p:spTree>
    <p:extLst>
      <p:ext uri="{BB962C8B-B14F-4D97-AF65-F5344CB8AC3E}">
        <p14:creationId xmlns:p14="http://schemas.microsoft.com/office/powerpoint/2010/main" val="24419173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 Lifecycle Siemens</a:t>
            </a:r>
            <a:endParaRPr lang="en-GB" dirty="0"/>
          </a:p>
        </p:txBody>
      </p:sp>
      <p:sp>
        <p:nvSpPr>
          <p:cNvPr id="5" name="Content Placeholder 4"/>
          <p:cNvSpPr>
            <a:spLocks noGrp="1"/>
          </p:cNvSpPr>
          <p:nvPr>
            <p:ph idx="1"/>
          </p:nvPr>
        </p:nvSpPr>
        <p:spPr/>
        <p:txBody>
          <a:bodyPr/>
          <a:lstStyle/>
          <a:p>
            <a:r>
              <a:rPr lang="en-GB" dirty="0">
                <a:hlinkClick r:id="rId2"/>
              </a:rPr>
              <a:t>https://www.youtube.com/watch?v=_26E6QR_hmU</a:t>
            </a:r>
            <a:endParaRPr lang="en-GB" dirty="0"/>
          </a:p>
        </p:txBody>
      </p:sp>
    </p:spTree>
    <p:extLst>
      <p:ext uri="{BB962C8B-B14F-4D97-AF65-F5344CB8AC3E}">
        <p14:creationId xmlns:p14="http://schemas.microsoft.com/office/powerpoint/2010/main" val="62210595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770" y="114377"/>
            <a:ext cx="3823561" cy="881659"/>
          </a:xfrm>
        </p:spPr>
        <p:txBody>
          <a:bodyPr>
            <a:normAutofit fontScale="90000"/>
          </a:bodyPr>
          <a:lstStyle/>
          <a:p>
            <a:r>
              <a:rPr lang="en-GB" dirty="0" smtClean="0"/>
              <a:t>Products and where they fit.</a:t>
            </a:r>
            <a:endParaRPr lang="en-GB" dirty="0"/>
          </a:p>
        </p:txBody>
      </p:sp>
      <p:sp>
        <p:nvSpPr>
          <p:cNvPr id="3" name="Content Placeholder 2"/>
          <p:cNvSpPr>
            <a:spLocks noGrp="1"/>
          </p:cNvSpPr>
          <p:nvPr>
            <p:ph idx="1"/>
          </p:nvPr>
        </p:nvSpPr>
        <p:spPr>
          <a:xfrm>
            <a:off x="677334" y="1350629"/>
            <a:ext cx="11058864" cy="5394120"/>
          </a:xfrm>
        </p:spPr>
        <p:txBody>
          <a:bodyPr/>
          <a:lstStyle/>
          <a:p>
            <a:pPr marL="0" indent="0">
              <a:buNone/>
            </a:pPr>
            <a:r>
              <a:rPr lang="en-GB" dirty="0" smtClean="0"/>
              <a:t> </a:t>
            </a:r>
            <a:endParaRPr lang="en-GB" dirty="0"/>
          </a:p>
        </p:txBody>
      </p:sp>
      <p:sp>
        <p:nvSpPr>
          <p:cNvPr id="4" name="Rectangle 3"/>
          <p:cNvSpPr/>
          <p:nvPr/>
        </p:nvSpPr>
        <p:spPr>
          <a:xfrm>
            <a:off x="7654925" y="3278784"/>
            <a:ext cx="2983509" cy="923330"/>
          </a:xfrm>
          <a:prstGeom prst="rect">
            <a:avLst/>
          </a:prstGeom>
          <a:noFill/>
        </p:spPr>
        <p:txBody>
          <a:bodyPr wrap="none" lIns="91440" tIns="45720" rIns="91440" bIns="45720">
            <a:spAutoFit/>
          </a:bodyPr>
          <a:lstStyle/>
          <a:p>
            <a:pPr algn="ctr"/>
            <a:r>
              <a:rPr lang="en-US" sz="54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Betamax</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5" name="Rectangle 4"/>
          <p:cNvSpPr/>
          <p:nvPr/>
        </p:nvSpPr>
        <p:spPr>
          <a:xfrm>
            <a:off x="1196327" y="2187016"/>
            <a:ext cx="3818673" cy="923330"/>
          </a:xfrm>
          <a:prstGeom prst="rect">
            <a:avLst/>
          </a:prstGeom>
          <a:noFill/>
        </p:spPr>
        <p:txBody>
          <a:bodyPr wrap="none" lIns="91440" tIns="45720" rIns="91440" bIns="45720">
            <a:spAutoFit/>
          </a:bodyPr>
          <a:lstStyle/>
          <a:p>
            <a:pPr algn="ctr"/>
            <a:r>
              <a:rPr lang="en-US" sz="5400" b="0" cap="none" spc="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Electric Car</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6" name="Rectangle 5"/>
          <p:cNvSpPr/>
          <p:nvPr/>
        </p:nvSpPr>
        <p:spPr>
          <a:xfrm>
            <a:off x="6706457" y="1597043"/>
            <a:ext cx="1507144"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DVD</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7" name="Rectangle 6"/>
          <p:cNvSpPr/>
          <p:nvPr/>
        </p:nvSpPr>
        <p:spPr>
          <a:xfrm>
            <a:off x="4362829" y="5977063"/>
            <a:ext cx="2001190" cy="923330"/>
          </a:xfrm>
          <a:prstGeom prst="rect">
            <a:avLst/>
          </a:prstGeom>
          <a:noFill/>
        </p:spPr>
        <p:txBody>
          <a:bodyPr wrap="none" lIns="91440" tIns="45720" rIns="91440" bIns="45720">
            <a:spAutoFit/>
          </a:bodyPr>
          <a:lstStyle/>
          <a:p>
            <a:pPr algn="ctr"/>
            <a:r>
              <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rPr>
              <a:t>Video</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8" name="Rectangle 7"/>
          <p:cNvSpPr/>
          <p:nvPr/>
        </p:nvSpPr>
        <p:spPr>
          <a:xfrm>
            <a:off x="6528832" y="4195373"/>
            <a:ext cx="4568879"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smtClean="0">
                <a:ln/>
                <a:solidFill>
                  <a:schemeClr val="accent3"/>
                </a:solidFill>
                <a:effectLst/>
              </a:rPr>
              <a:t>Cassette tape</a:t>
            </a:r>
            <a:endParaRPr lang="en-US" sz="5400" b="1" cap="none" spc="0" dirty="0">
              <a:ln/>
              <a:solidFill>
                <a:schemeClr val="accent3"/>
              </a:solidFill>
              <a:effectLst/>
            </a:endParaRPr>
          </a:p>
        </p:txBody>
      </p:sp>
      <p:sp>
        <p:nvSpPr>
          <p:cNvPr id="9" name="Rectangle 8"/>
          <p:cNvSpPr/>
          <p:nvPr/>
        </p:nvSpPr>
        <p:spPr>
          <a:xfrm>
            <a:off x="1646842" y="5515398"/>
            <a:ext cx="2086149"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3D TV</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10" name="Rectangle 9"/>
          <p:cNvSpPr/>
          <p:nvPr/>
        </p:nvSpPr>
        <p:spPr>
          <a:xfrm>
            <a:off x="9272809" y="1182157"/>
            <a:ext cx="1537216" cy="923330"/>
          </a:xfrm>
          <a:prstGeom prst="rect">
            <a:avLst/>
          </a:prstGeom>
          <a:noFill/>
        </p:spPr>
        <p:txBody>
          <a:bodyPr wrap="none" lIns="91440" tIns="45720" rIns="91440" bIns="45720">
            <a:spAutoFit/>
          </a:bodyPr>
          <a:lstStyle/>
          <a:p>
            <a:pPr algn="ctr"/>
            <a:r>
              <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rPr>
              <a:t>iPad</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1" name="Rectangle 10"/>
          <p:cNvSpPr/>
          <p:nvPr/>
        </p:nvSpPr>
        <p:spPr>
          <a:xfrm>
            <a:off x="398568" y="3524216"/>
            <a:ext cx="3645550" cy="923330"/>
          </a:xfrm>
          <a:prstGeom prst="rect">
            <a:avLst/>
          </a:prstGeom>
          <a:noFill/>
        </p:spPr>
        <p:txBody>
          <a:bodyPr wrap="none" lIns="91440" tIns="45720" rIns="91440" bIns="45720">
            <a:spAutoFit/>
          </a:bodyPr>
          <a:lstStyle/>
          <a:p>
            <a:pPr algn="ctr"/>
            <a:r>
              <a:rPr lang="en-US" sz="5400" b="1" cap="none" spc="0" dirty="0"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typewriter</a:t>
            </a:r>
            <a:endPar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2" name="Rectangle 11"/>
          <p:cNvSpPr/>
          <p:nvPr/>
        </p:nvSpPr>
        <p:spPr>
          <a:xfrm>
            <a:off x="5427085" y="5147059"/>
            <a:ext cx="4647427" cy="923330"/>
          </a:xfrm>
          <a:prstGeom prst="rect">
            <a:avLst/>
          </a:prstGeom>
          <a:noFill/>
        </p:spPr>
        <p:txBody>
          <a:bodyPr wrap="none" lIns="91440" tIns="45720" rIns="91440" bIns="45720">
            <a:spAutoFit/>
          </a:bodyPr>
          <a:lstStyle/>
          <a:p>
            <a:pPr algn="ctr"/>
            <a:r>
              <a:rPr lang="en-US" sz="540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Plasma Screen</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13" name="Rectangle 12"/>
          <p:cNvSpPr/>
          <p:nvPr/>
        </p:nvSpPr>
        <p:spPr>
          <a:xfrm>
            <a:off x="677334" y="1302057"/>
            <a:ext cx="1969643"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video</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4" name="Rectangle 13"/>
          <p:cNvSpPr/>
          <p:nvPr/>
        </p:nvSpPr>
        <p:spPr>
          <a:xfrm>
            <a:off x="10810025" y="5707432"/>
            <a:ext cx="1053495" cy="923330"/>
          </a:xfrm>
          <a:prstGeom prst="rect">
            <a:avLst/>
          </a:prstGeom>
          <a:noFill/>
        </p:spPr>
        <p:txBody>
          <a:bodyPr wrap="none" lIns="91440" tIns="45720" rIns="91440" bIns="45720">
            <a:spAutoFit/>
          </a:bodyPr>
          <a:lstStyle/>
          <a:p>
            <a:pPr algn="ctr"/>
            <a:r>
              <a:rPr lang="en-US" sz="5400" b="1" cap="none" spc="0"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CD</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15" name="Rectangle 14"/>
          <p:cNvSpPr/>
          <p:nvPr/>
        </p:nvSpPr>
        <p:spPr>
          <a:xfrm>
            <a:off x="341770" y="4409175"/>
            <a:ext cx="3028394" cy="923330"/>
          </a:xfrm>
          <a:prstGeom prst="rect">
            <a:avLst/>
          </a:prstGeom>
          <a:noFill/>
        </p:spPr>
        <p:txBody>
          <a:bodyPr wrap="none" lIns="91440" tIns="45720" rIns="91440" bIns="45720">
            <a:spAutoFit/>
          </a:bodyPr>
          <a:lstStyle/>
          <a:p>
            <a:pPr algn="ctr"/>
            <a:r>
              <a:rPr lang="en-US" sz="5400" b="1" cap="none" spc="50" dirty="0" smtClean="0">
                <a:ln w="9525" cmpd="sng">
                  <a:solidFill>
                    <a:schemeClr val="accent1"/>
                  </a:solidFill>
                  <a:prstDash val="solid"/>
                </a:ln>
                <a:solidFill>
                  <a:srgbClr val="70AD47">
                    <a:tint val="1000"/>
                  </a:srgbClr>
                </a:solidFill>
                <a:effectLst>
                  <a:glow rad="38100">
                    <a:schemeClr val="accent1">
                      <a:alpha val="40000"/>
                    </a:schemeClr>
                  </a:glow>
                </a:effectLst>
              </a:rPr>
              <a:t>Blue Ray</a:t>
            </a:r>
            <a:endPar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16" name="Rectangle 15"/>
          <p:cNvSpPr/>
          <p:nvPr/>
        </p:nvSpPr>
        <p:spPr>
          <a:xfrm>
            <a:off x="4891183" y="2967335"/>
            <a:ext cx="2409634"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Laptop</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7" name="Rectangle 16"/>
          <p:cNvSpPr/>
          <p:nvPr/>
        </p:nvSpPr>
        <p:spPr>
          <a:xfrm>
            <a:off x="8062791" y="2311993"/>
            <a:ext cx="2177392"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smtClean="0">
                <a:ln/>
                <a:solidFill>
                  <a:schemeClr val="accent3"/>
                </a:solidFill>
                <a:effectLst/>
              </a:rPr>
              <a:t>Tablet</a:t>
            </a:r>
            <a:endParaRPr lang="en-US" sz="5400" b="1" cap="none" spc="0" dirty="0">
              <a:ln/>
              <a:solidFill>
                <a:schemeClr val="accent3"/>
              </a:solidFill>
              <a:effectLst/>
            </a:endParaRPr>
          </a:p>
        </p:txBody>
      </p:sp>
      <p:sp>
        <p:nvSpPr>
          <p:cNvPr id="18" name="Rectangle 17"/>
          <p:cNvSpPr/>
          <p:nvPr/>
        </p:nvSpPr>
        <p:spPr>
          <a:xfrm>
            <a:off x="4365658" y="203818"/>
            <a:ext cx="7599324" cy="923330"/>
          </a:xfrm>
          <a:prstGeom prst="rect">
            <a:avLst/>
          </a:prstGeom>
          <a:noFill/>
        </p:spPr>
        <p:txBody>
          <a:bodyPr wrap="none" lIns="91440" tIns="45720" rIns="91440" bIns="45720">
            <a:spAutoFit/>
          </a:bodyPr>
          <a:lstStyle/>
          <a:p>
            <a:pPr algn="ctr"/>
            <a:r>
              <a:rPr lang="en-US" sz="5400" b="1" cap="none" spc="0"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Holographic Projection</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42679679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to watch for</a:t>
            </a:r>
            <a:br>
              <a:rPr lang="en-GB" dirty="0"/>
            </a:br>
            <a:endParaRPr lang="en-GB" dirty="0"/>
          </a:p>
        </p:txBody>
      </p:sp>
      <p:sp>
        <p:nvSpPr>
          <p:cNvPr id="3" name="Content Placeholder 2"/>
          <p:cNvSpPr>
            <a:spLocks noGrp="1"/>
          </p:cNvSpPr>
          <p:nvPr>
            <p:ph idx="1"/>
          </p:nvPr>
        </p:nvSpPr>
        <p:spPr/>
        <p:txBody>
          <a:bodyPr/>
          <a:lstStyle/>
          <a:p>
            <a:endParaRPr lang="en-GB" dirty="0"/>
          </a:p>
          <a:p>
            <a:r>
              <a:rPr lang="en-GB" dirty="0"/>
              <a:t>If product sales are declining, you need to know why. Products move into decline due to improved offers from competitors, changes in behaviour or because there is no longer a need for the product. </a:t>
            </a:r>
            <a:endParaRPr lang="en-GB" dirty="0" smtClean="0"/>
          </a:p>
          <a:p>
            <a:r>
              <a:rPr lang="en-GB" dirty="0" smtClean="0"/>
              <a:t>Across </a:t>
            </a:r>
            <a:r>
              <a:rPr lang="en-GB" dirty="0"/>
              <a:t>Morocco there are long-established ‘</a:t>
            </a:r>
            <a:r>
              <a:rPr lang="en-GB" dirty="0" err="1"/>
              <a:t>Ecrivains</a:t>
            </a:r>
            <a:r>
              <a:rPr lang="en-GB" dirty="0"/>
              <a:t> Publics’ or people who read your mail and write the responses. If the literacy levels in the country continue to improve (currently around 70%, from 60% ten years ago) this service will move into rapid decline.</a:t>
            </a:r>
          </a:p>
        </p:txBody>
      </p:sp>
    </p:spTree>
    <p:extLst>
      <p:ext uri="{BB962C8B-B14F-4D97-AF65-F5344CB8AC3E}">
        <p14:creationId xmlns:p14="http://schemas.microsoft.com/office/powerpoint/2010/main" val="82469358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 Lifecycle</a:t>
            </a:r>
            <a:endParaRPr lang="en-GB" dirty="0"/>
          </a:p>
        </p:txBody>
      </p:sp>
      <p:sp>
        <p:nvSpPr>
          <p:cNvPr id="3" name="Content Placeholder 2"/>
          <p:cNvSpPr>
            <a:spLocks noGrp="1"/>
          </p:cNvSpPr>
          <p:nvPr>
            <p:ph idx="1"/>
          </p:nvPr>
        </p:nvSpPr>
        <p:spPr/>
        <p:txBody>
          <a:bodyPr/>
          <a:lstStyle/>
          <a:p>
            <a:r>
              <a:rPr lang="en-GB" dirty="0" smtClean="0"/>
              <a:t>http://www.investopedia.com/video/play/product-life-cycle/</a:t>
            </a:r>
            <a:endParaRPr lang="en-GB" dirty="0"/>
          </a:p>
        </p:txBody>
      </p:sp>
    </p:spTree>
    <p:extLst>
      <p:ext uri="{BB962C8B-B14F-4D97-AF65-F5344CB8AC3E}">
        <p14:creationId xmlns:p14="http://schemas.microsoft.com/office/powerpoint/2010/main" val="366728344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00"/>
                </a:solidFill>
                <a:latin typeface="AdelleBasic-Bold"/>
              </a:rPr>
              <a:t>Theory Challenged</a:t>
            </a:r>
            <a:br>
              <a:rPr lang="en-GB" dirty="0">
                <a:solidFill>
                  <a:srgbClr val="000000"/>
                </a:solidFill>
                <a:latin typeface="AdelleBasic-Bold"/>
              </a:rPr>
            </a:br>
            <a:endParaRPr lang="en-GB" dirty="0"/>
          </a:p>
        </p:txBody>
      </p:sp>
      <p:sp>
        <p:nvSpPr>
          <p:cNvPr id="3" name="Content Placeholder 2"/>
          <p:cNvSpPr>
            <a:spLocks noGrp="1"/>
          </p:cNvSpPr>
          <p:nvPr>
            <p:ph idx="1"/>
          </p:nvPr>
        </p:nvSpPr>
        <p:spPr/>
        <p:txBody>
          <a:bodyPr/>
          <a:lstStyle/>
          <a:p>
            <a:pPr fontAlgn="base"/>
            <a:r>
              <a:rPr lang="en-GB" dirty="0" smtClean="0">
                <a:solidFill>
                  <a:srgbClr val="000000"/>
                </a:solidFill>
                <a:latin typeface="inherit"/>
              </a:rPr>
              <a:t>Many </a:t>
            </a:r>
            <a:r>
              <a:rPr lang="en-GB" dirty="0">
                <a:solidFill>
                  <a:srgbClr val="000000"/>
                </a:solidFill>
                <a:latin typeface="inherit"/>
              </a:rPr>
              <a:t>products have been around for generations, and show no signs of decline or death. Their survival is a function of keen attention to brand identity and equity. Companies that nurture consumers' impressions of the value the product delivers year after year can stave off indefinitely its </a:t>
            </a:r>
            <a:r>
              <a:rPr lang="en-GB" dirty="0" smtClean="0">
                <a:solidFill>
                  <a:srgbClr val="000000"/>
                </a:solidFill>
                <a:latin typeface="inherit"/>
              </a:rPr>
              <a:t>demise – </a:t>
            </a:r>
            <a:r>
              <a:rPr lang="en-GB" dirty="0" err="1" smtClean="0">
                <a:solidFill>
                  <a:srgbClr val="000000"/>
                </a:solidFill>
                <a:latin typeface="inherit"/>
              </a:rPr>
              <a:t>eg</a:t>
            </a:r>
            <a:r>
              <a:rPr lang="en-GB" dirty="0" smtClean="0">
                <a:solidFill>
                  <a:srgbClr val="000000"/>
                </a:solidFill>
                <a:latin typeface="inherit"/>
              </a:rPr>
              <a:t> Weetabix, </a:t>
            </a:r>
            <a:r>
              <a:rPr lang="en-GB" dirty="0" err="1" smtClean="0">
                <a:solidFill>
                  <a:srgbClr val="000000"/>
                </a:solidFill>
                <a:latin typeface="inherit"/>
              </a:rPr>
              <a:t>kitkat</a:t>
            </a:r>
            <a:r>
              <a:rPr lang="en-GB" dirty="0" smtClean="0">
                <a:solidFill>
                  <a:srgbClr val="000000"/>
                </a:solidFill>
                <a:latin typeface="inherit"/>
              </a:rPr>
              <a:t>, kettle, toaster.</a:t>
            </a:r>
          </a:p>
          <a:p>
            <a:pPr fontAlgn="base"/>
            <a:r>
              <a:rPr lang="en-GB" dirty="0" smtClean="0">
                <a:solidFill>
                  <a:srgbClr val="000000"/>
                </a:solidFill>
                <a:latin typeface="inherit"/>
              </a:rPr>
              <a:t>How many examples can you think of?</a:t>
            </a:r>
            <a:endParaRPr lang="en-GB" dirty="0">
              <a:solidFill>
                <a:srgbClr val="000000"/>
              </a:solidFill>
              <a:latin typeface="inherit"/>
            </a:endParaRPr>
          </a:p>
          <a:p>
            <a:endParaRPr lang="en-GB" dirty="0"/>
          </a:p>
        </p:txBody>
      </p:sp>
    </p:spTree>
    <p:extLst>
      <p:ext uri="{BB962C8B-B14F-4D97-AF65-F5344CB8AC3E}">
        <p14:creationId xmlns:p14="http://schemas.microsoft.com/office/powerpoint/2010/main" val="2151406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00"/>
                </a:solidFill>
                <a:latin typeface="AdelleBasic-Bold"/>
              </a:rPr>
              <a:t>Products That Defy the Theory</a:t>
            </a:r>
            <a:br>
              <a:rPr lang="en-GB" dirty="0">
                <a:solidFill>
                  <a:srgbClr val="000000"/>
                </a:solidFill>
                <a:latin typeface="AdelleBasic-Bold"/>
              </a:rPr>
            </a:br>
            <a:endParaRPr lang="en-GB" dirty="0"/>
          </a:p>
        </p:txBody>
      </p:sp>
      <p:sp>
        <p:nvSpPr>
          <p:cNvPr id="3" name="Content Placeholder 2"/>
          <p:cNvSpPr>
            <a:spLocks noGrp="1"/>
          </p:cNvSpPr>
          <p:nvPr>
            <p:ph idx="1"/>
          </p:nvPr>
        </p:nvSpPr>
        <p:spPr/>
        <p:txBody>
          <a:bodyPr/>
          <a:lstStyle/>
          <a:p>
            <a:r>
              <a:rPr lang="en-GB" dirty="0"/>
              <a:t>A well-managed brand can live forever. American Express, Budweiser, Camel, Coca-Cola, </a:t>
            </a:r>
            <a:r>
              <a:rPr lang="en-GB" dirty="0" smtClean="0"/>
              <a:t>thrive </a:t>
            </a:r>
            <a:r>
              <a:rPr lang="en-GB" dirty="0"/>
              <a:t>in their respective categories after years on the market. Even brands that have died can be reincarnated, though perhaps in more limited distribution.</a:t>
            </a:r>
          </a:p>
        </p:txBody>
      </p:sp>
    </p:spTree>
    <p:extLst>
      <p:ext uri="{BB962C8B-B14F-4D97-AF65-F5344CB8AC3E}">
        <p14:creationId xmlns:p14="http://schemas.microsoft.com/office/powerpoint/2010/main" val="56154237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Meeting the market window</a:t>
            </a:r>
            <a:endParaRPr lang="en-GB" dirty="0"/>
          </a:p>
        </p:txBody>
      </p:sp>
      <p:sp>
        <p:nvSpPr>
          <p:cNvPr id="3" name="Content Placeholder 2"/>
          <p:cNvSpPr>
            <a:spLocks noGrp="1"/>
          </p:cNvSpPr>
          <p:nvPr>
            <p:ph idx="1"/>
          </p:nvPr>
        </p:nvSpPr>
        <p:spPr/>
        <p:txBody>
          <a:bodyPr/>
          <a:lstStyle/>
          <a:p>
            <a:r>
              <a:rPr lang="en-GB" dirty="0" smtClean="0"/>
              <a:t>Engineers often have the product ‘taken away from them’ before they are ‘finished’</a:t>
            </a:r>
          </a:p>
          <a:p>
            <a:r>
              <a:rPr lang="en-GB" dirty="0" smtClean="0"/>
              <a:t>A fast, accurate, efficient, measured and well understood process for releasing a product is critical to company profitability.</a:t>
            </a:r>
          </a:p>
          <a:p>
            <a:r>
              <a:rPr lang="en-GB" dirty="0" smtClean="0"/>
              <a:t>Design and Development</a:t>
            </a:r>
          </a:p>
          <a:p>
            <a:r>
              <a:rPr lang="en-GB" dirty="0" smtClean="0"/>
              <a:t>Service Support Planning</a:t>
            </a:r>
          </a:p>
          <a:p>
            <a:r>
              <a:rPr lang="en-GB" dirty="0" smtClean="0"/>
              <a:t>Manufacturing Process</a:t>
            </a:r>
          </a:p>
          <a:p>
            <a:r>
              <a:rPr lang="en-GB" dirty="0" smtClean="0"/>
              <a:t>Present drawings, specifications, costings to team</a:t>
            </a:r>
            <a:endParaRPr lang="en-GB" dirty="0"/>
          </a:p>
        </p:txBody>
      </p:sp>
    </p:spTree>
    <p:extLst>
      <p:ext uri="{BB962C8B-B14F-4D97-AF65-F5344CB8AC3E}">
        <p14:creationId xmlns:p14="http://schemas.microsoft.com/office/powerpoint/2010/main" val="303672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Documentation</a:t>
            </a:r>
            <a:endParaRPr lang="en-GB" dirty="0"/>
          </a:p>
        </p:txBody>
      </p:sp>
      <p:sp>
        <p:nvSpPr>
          <p:cNvPr id="3" name="Content Placeholder 2"/>
          <p:cNvSpPr>
            <a:spLocks noGrp="1"/>
          </p:cNvSpPr>
          <p:nvPr>
            <p:ph idx="1"/>
          </p:nvPr>
        </p:nvSpPr>
        <p:spPr/>
        <p:txBody>
          <a:bodyPr>
            <a:normAutofit/>
          </a:bodyPr>
          <a:lstStyle/>
          <a:p>
            <a:r>
              <a:rPr lang="en-GB" dirty="0" smtClean="0"/>
              <a:t>Product Specification Document – goals for design, test</a:t>
            </a:r>
          </a:p>
          <a:p>
            <a:r>
              <a:rPr lang="en-GB" dirty="0" smtClean="0"/>
              <a:t>Release of part documents – Manufacturing need these in lead time to produce the item. Once a drawing has been reviewed by the team and signed by the author and acceptor it should be released.</a:t>
            </a:r>
          </a:p>
          <a:p>
            <a:r>
              <a:rPr lang="en-GB" dirty="0" smtClean="0"/>
              <a:t>Milestones imposed by management or customer as in below example:</a:t>
            </a:r>
          </a:p>
          <a:p>
            <a:r>
              <a:rPr lang="en-GB" dirty="0" smtClean="0"/>
              <a:t>Definition( Baseline-Product Spec release)</a:t>
            </a:r>
          </a:p>
          <a:p>
            <a:r>
              <a:rPr lang="en-GB" dirty="0" smtClean="0"/>
              <a:t>Development (Baseline-pre-release of prototype)</a:t>
            </a:r>
          </a:p>
          <a:p>
            <a:r>
              <a:rPr lang="en-GB" dirty="0" smtClean="0"/>
              <a:t>Pilot (Baseline-release of product)</a:t>
            </a:r>
          </a:p>
          <a:p>
            <a:r>
              <a:rPr lang="en-GB" dirty="0" smtClean="0"/>
              <a:t>Production</a:t>
            </a:r>
          </a:p>
          <a:p>
            <a:r>
              <a:rPr lang="en-GB" dirty="0" smtClean="0"/>
              <a:t>Phase Out (Baseline-product obsolete)</a:t>
            </a:r>
            <a:endParaRPr lang="en-GB" dirty="0"/>
          </a:p>
        </p:txBody>
      </p:sp>
    </p:spTree>
    <p:extLst>
      <p:ext uri="{BB962C8B-B14F-4D97-AF65-F5344CB8AC3E}">
        <p14:creationId xmlns:p14="http://schemas.microsoft.com/office/powerpoint/2010/main" val="14300572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5FCBEF"/>
                </a:solidFill>
              </a:rPr>
              <a:t>Documentation</a:t>
            </a:r>
            <a:endParaRPr lang="en-GB" dirty="0"/>
          </a:p>
        </p:txBody>
      </p:sp>
      <p:sp>
        <p:nvSpPr>
          <p:cNvPr id="3" name="Content Placeholder 2"/>
          <p:cNvSpPr>
            <a:spLocks noGrp="1"/>
          </p:cNvSpPr>
          <p:nvPr>
            <p:ph idx="1"/>
          </p:nvPr>
        </p:nvSpPr>
        <p:spPr/>
        <p:txBody>
          <a:bodyPr>
            <a:normAutofit/>
          </a:bodyPr>
          <a:lstStyle/>
          <a:p>
            <a:r>
              <a:rPr lang="en-GB" dirty="0" smtClean="0"/>
              <a:t>Product lifecycle phases and baselines need to be defined and agreed upon. This is for reasons of clarity of communication and management expectation. Different companies may use different terminology. Defining terms removes communication barriers</a:t>
            </a:r>
          </a:p>
          <a:p>
            <a:r>
              <a:rPr lang="en-GB" dirty="0" smtClean="0"/>
              <a:t>The phases should be limited to the fewest practical and applicable to whole company. Not just for one function</a:t>
            </a:r>
          </a:p>
          <a:p>
            <a:r>
              <a:rPr lang="en-GB" dirty="0" smtClean="0"/>
              <a:t>Phases are established for New Product – not spin-off. New product release is the worst case. Phases can be skipped for the spin off.</a:t>
            </a:r>
          </a:p>
          <a:p>
            <a:r>
              <a:rPr lang="en-GB" dirty="0" smtClean="0"/>
              <a:t>Phases determined at highest management level – critical</a:t>
            </a:r>
          </a:p>
          <a:p>
            <a:r>
              <a:rPr lang="en-GB" dirty="0" smtClean="0"/>
              <a:t>Identifiable deliverables required to pass to next phase/ cross a baseline.</a:t>
            </a:r>
          </a:p>
          <a:p>
            <a:endParaRPr lang="en-GB" dirty="0"/>
          </a:p>
        </p:txBody>
      </p:sp>
    </p:spTree>
    <p:extLst>
      <p:ext uri="{BB962C8B-B14F-4D97-AF65-F5344CB8AC3E}">
        <p14:creationId xmlns:p14="http://schemas.microsoft.com/office/powerpoint/2010/main" val="3732136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5FCBEF"/>
                </a:solidFill>
              </a:rPr>
              <a:t>Documentation</a:t>
            </a:r>
            <a:endParaRPr lang="en-GB" dirty="0"/>
          </a:p>
        </p:txBody>
      </p:sp>
      <p:sp>
        <p:nvSpPr>
          <p:cNvPr id="3" name="Content Placeholder 2"/>
          <p:cNvSpPr>
            <a:spLocks noGrp="1"/>
          </p:cNvSpPr>
          <p:nvPr>
            <p:ph idx="1"/>
          </p:nvPr>
        </p:nvSpPr>
        <p:spPr/>
        <p:txBody>
          <a:bodyPr/>
          <a:lstStyle/>
          <a:p>
            <a:r>
              <a:rPr lang="en-GB" dirty="0"/>
              <a:t>Product and document lifecycles</a:t>
            </a:r>
          </a:p>
          <a:p>
            <a:r>
              <a:rPr lang="en-GB" dirty="0" smtClean="0"/>
              <a:t>Should be able to tell what phase a document is for</a:t>
            </a:r>
          </a:p>
          <a:p>
            <a:r>
              <a:rPr lang="en-GB" dirty="0" smtClean="0"/>
              <a:t>Documents have revision control by date during product development.</a:t>
            </a:r>
          </a:p>
          <a:p>
            <a:r>
              <a:rPr lang="en-GB" dirty="0" smtClean="0"/>
              <a:t>At pre-release the revision changes to numeric and the master drawing goes to the vault</a:t>
            </a:r>
            <a:endParaRPr lang="en-GB" dirty="0"/>
          </a:p>
        </p:txBody>
      </p:sp>
    </p:spTree>
    <p:extLst>
      <p:ext uri="{BB962C8B-B14F-4D97-AF65-F5344CB8AC3E}">
        <p14:creationId xmlns:p14="http://schemas.microsoft.com/office/powerpoint/2010/main" val="18294005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endParaRPr lang="en-US" dirty="0"/>
          </a:p>
          <a:p>
            <a:r>
              <a:rPr lang="en-US" dirty="0" smtClean="0"/>
              <a:t>1 Explain </a:t>
            </a:r>
            <a:r>
              <a:rPr lang="en-US" dirty="0"/>
              <a:t>five distinct benefits of using a structured life cycle approach?</a:t>
            </a:r>
          </a:p>
          <a:p>
            <a:r>
              <a:rPr lang="en-US" dirty="0"/>
              <a:t> </a:t>
            </a:r>
            <a:r>
              <a:rPr lang="en-US" dirty="0" smtClean="0"/>
              <a:t>2 Explain </a:t>
            </a:r>
            <a:r>
              <a:rPr lang="en-US" dirty="0"/>
              <a:t>how the relationship between sponsor, project manager and users operates through the life cycle of the project; making 5 points in your answer.</a:t>
            </a:r>
            <a:endParaRPr lang="en-US" dirty="0"/>
          </a:p>
          <a:p>
            <a:r>
              <a:rPr lang="en-US" dirty="0" smtClean="0"/>
              <a:t>3 List </a:t>
            </a:r>
            <a:r>
              <a:rPr lang="en-US" dirty="0"/>
              <a:t>and describe five key phases of a project lifecycle, the activities undertaken during </a:t>
            </a:r>
            <a:r>
              <a:rPr lang="en-US" dirty="0" smtClean="0"/>
              <a:t>the phases and the outputs </a:t>
            </a:r>
            <a:r>
              <a:rPr lang="en-US" dirty="0"/>
              <a:t>of each</a:t>
            </a:r>
            <a:r>
              <a:rPr lang="en-US" dirty="0" smtClean="0"/>
              <a:t>?</a:t>
            </a:r>
            <a:endParaRPr lang="en-US" dirty="0"/>
          </a:p>
          <a:p>
            <a:r>
              <a:rPr lang="en-US" dirty="0">
                <a:solidFill>
                  <a:schemeClr val="accent1">
                    <a:lumMod val="75000"/>
                  </a:schemeClr>
                </a:solidFill>
              </a:rPr>
              <a:t>Remember each of the five paragraphs in a answer needs to include 2-3 sentences. According </a:t>
            </a:r>
            <a:r>
              <a:rPr lang="en-US" dirty="0" smtClean="0">
                <a:solidFill>
                  <a:schemeClr val="accent1">
                    <a:lumMod val="75000"/>
                  </a:schemeClr>
                </a:solidFill>
              </a:rPr>
              <a:t>to </a:t>
            </a:r>
            <a:r>
              <a:rPr lang="en-US" dirty="0">
                <a:solidFill>
                  <a:schemeClr val="accent1">
                    <a:lumMod val="75000"/>
                  </a:schemeClr>
                </a:solidFill>
              </a:rPr>
              <a:t>the APM guidance notes this should include a </a:t>
            </a:r>
            <a:r>
              <a:rPr lang="en-US" dirty="0" err="1">
                <a:solidFill>
                  <a:schemeClr val="accent1">
                    <a:lumMod val="75000"/>
                  </a:schemeClr>
                </a:solidFill>
              </a:rPr>
              <a:t>a</a:t>
            </a:r>
            <a:r>
              <a:rPr lang="en-US" dirty="0">
                <a:solidFill>
                  <a:schemeClr val="accent1">
                    <a:lumMod val="75000"/>
                  </a:schemeClr>
                </a:solidFill>
              </a:rPr>
              <a:t> statement of fact about the list item that indicates why it has been selected and also a statement(s) clarifying, supporting, demonstrating further comprehension or application thereof. </a:t>
            </a:r>
          </a:p>
          <a:p>
            <a:r>
              <a:rPr lang="en-US" dirty="0">
                <a:solidFill>
                  <a:schemeClr val="accent1">
                    <a:lumMod val="75000"/>
                  </a:schemeClr>
                </a:solidFill>
              </a:rPr>
              <a:t>I recommend three sentence describing the what, why it is important and then giving an example. </a:t>
            </a:r>
            <a:endParaRPr lang="en-GB" dirty="0">
              <a:solidFill>
                <a:schemeClr val="accent1">
                  <a:lumMod val="75000"/>
                </a:schemeClr>
              </a:solidFill>
            </a:endParaRPr>
          </a:p>
        </p:txBody>
      </p:sp>
    </p:spTree>
    <p:extLst>
      <p:ext uri="{BB962C8B-B14F-4D97-AF65-F5344CB8AC3E}">
        <p14:creationId xmlns:p14="http://schemas.microsoft.com/office/powerpoint/2010/main" val="73642742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Answer</a:t>
            </a:r>
            <a:endParaRPr lang="en-GB" dirty="0"/>
          </a:p>
        </p:txBody>
      </p:sp>
      <p:sp>
        <p:nvSpPr>
          <p:cNvPr id="3" name="Content Placeholder 2"/>
          <p:cNvSpPr>
            <a:spLocks noGrp="1"/>
          </p:cNvSpPr>
          <p:nvPr>
            <p:ph idx="1"/>
          </p:nvPr>
        </p:nvSpPr>
        <p:spPr/>
        <p:txBody>
          <a:bodyPr/>
          <a:lstStyle/>
          <a:p>
            <a:r>
              <a:rPr lang="en-US" dirty="0"/>
              <a:t>1) One benefit of a project lifecycle is it easily communicates the logical progressions of the project from one phase to the next. This is important to make sure projects follow a logical flow for example completing a consideration of the business case before committing significant funding and making sure a project management plan is prepared before committing major resources. An example of this might be the approval of the business case by the sponsor (and other senior management) before the project embarks on a detailed definition phase. This makes sure all the senior stakeholders as signed up to the project objectives before the planning starts in earnest. Without a defined lifecycle it is all to easy to get the cart before the horse. </a:t>
            </a:r>
          </a:p>
          <a:p>
            <a:r>
              <a:rPr lang="en-US" dirty="0"/>
              <a:t>Five more like this and </a:t>
            </a:r>
            <a:r>
              <a:rPr lang="en-US" dirty="0" smtClean="0"/>
              <a:t>you’re </a:t>
            </a:r>
            <a:r>
              <a:rPr lang="en-US" dirty="0"/>
              <a:t>done for this question. </a:t>
            </a:r>
            <a:endParaRPr lang="en-GB" dirty="0"/>
          </a:p>
          <a:p>
            <a:endParaRPr lang="en-GB" dirty="0"/>
          </a:p>
        </p:txBody>
      </p:sp>
    </p:spTree>
    <p:extLst>
      <p:ext uri="{BB962C8B-B14F-4D97-AF65-F5344CB8AC3E}">
        <p14:creationId xmlns:p14="http://schemas.microsoft.com/office/powerpoint/2010/main" val="1830319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1 Explain </a:t>
            </a:r>
            <a:r>
              <a:rPr lang="en-US" dirty="0"/>
              <a:t>five distinct benefits of using a structured life cycle approach?</a:t>
            </a:r>
            <a:br>
              <a:rPr lang="en-US" dirty="0"/>
            </a:br>
            <a:endParaRPr lang="en-GB" dirty="0"/>
          </a:p>
        </p:txBody>
      </p:sp>
      <p:sp>
        <p:nvSpPr>
          <p:cNvPr id="3" name="Content Placeholder 2"/>
          <p:cNvSpPr>
            <a:spLocks noGrp="1"/>
          </p:cNvSpPr>
          <p:nvPr>
            <p:ph idx="1"/>
          </p:nvPr>
        </p:nvSpPr>
        <p:spPr/>
        <p:txBody>
          <a:bodyPr>
            <a:normAutofit fontScale="62500" lnSpcReduction="20000"/>
          </a:bodyPr>
          <a:lstStyle/>
          <a:p>
            <a:r>
              <a:rPr lang="en-US" dirty="0" smtClean="0"/>
              <a:t>1</a:t>
            </a:r>
            <a:r>
              <a:rPr lang="en-US" dirty="0"/>
              <a:t>. By structuring a project in phases it makes it easier to communicate the logical progression of the project , as well as the activities and outputs for each phase to stakeholders. This is important as it allows stakeholders to understand resource requirements, including when resources are required and responsibilities and involvement required at each stage. For example, the intensive period for the end users of the project deliverables will be during the design and </a:t>
            </a:r>
            <a:r>
              <a:rPr lang="en-US" dirty="0" err="1"/>
              <a:t>defintion</a:t>
            </a:r>
            <a:r>
              <a:rPr lang="en-US" dirty="0"/>
              <a:t> stages of the project and then again during the handover phase.</a:t>
            </a:r>
          </a:p>
          <a:p>
            <a:r>
              <a:rPr lang="en-US" dirty="0"/>
              <a:t>2. The structured life cycle approach allows points (for example at the end of one stage and prior to the </a:t>
            </a:r>
            <a:r>
              <a:rPr lang="en-US" dirty="0" err="1"/>
              <a:t>commencment</a:t>
            </a:r>
            <a:r>
              <a:rPr lang="en-US" dirty="0"/>
              <a:t> of the next stage) where the project can be stopped, if appropriate. This is important as this approach reduces </a:t>
            </a:r>
            <a:r>
              <a:rPr lang="en-US" dirty="0" err="1"/>
              <a:t>organisational</a:t>
            </a:r>
            <a:r>
              <a:rPr lang="en-US" dirty="0"/>
              <a:t> risk both in terms of resources and costs. For example, at the end of the design stage a </a:t>
            </a:r>
            <a:r>
              <a:rPr lang="en-US" dirty="0" err="1"/>
              <a:t>decison</a:t>
            </a:r>
            <a:r>
              <a:rPr lang="en-US" dirty="0"/>
              <a:t> </a:t>
            </a:r>
            <a:r>
              <a:rPr lang="en-US" dirty="0" err="1"/>
              <a:t>wil</a:t>
            </a:r>
            <a:r>
              <a:rPr lang="en-US" dirty="0"/>
              <a:t> made regarding the approval of the Business Case. If it is not approved the project will be stopped and will not proceed any further.</a:t>
            </a:r>
          </a:p>
          <a:p>
            <a:r>
              <a:rPr lang="en-US" dirty="0"/>
              <a:t>3. The life cycle approach provides a high level plan, from which the more detailed project plans can be developed. This is a benefit as it facilitates </a:t>
            </a:r>
            <a:r>
              <a:rPr lang="en-US" dirty="0" err="1"/>
              <a:t>organisational</a:t>
            </a:r>
            <a:r>
              <a:rPr lang="en-US" dirty="0"/>
              <a:t> resource planning to help ensure the right resources are available at the right time. For example, ensuring that the necessary authorities are in place and available for the formal gate reviews at the start of the project.</a:t>
            </a:r>
          </a:p>
          <a:p>
            <a:r>
              <a:rPr lang="en-US" dirty="0"/>
              <a:t>4. By having reviews at the end of each phase in the project life cycle this approach forces the </a:t>
            </a:r>
            <a:r>
              <a:rPr lang="en-US" dirty="0" err="1"/>
              <a:t>organisation</a:t>
            </a:r>
            <a:r>
              <a:rPr lang="en-US" dirty="0"/>
              <a:t> to pay proper attention in the early stages of the </a:t>
            </a:r>
            <a:r>
              <a:rPr lang="en-US" dirty="0" err="1"/>
              <a:t>project.This</a:t>
            </a:r>
            <a:r>
              <a:rPr lang="en-US" dirty="0"/>
              <a:t> is important as it </a:t>
            </a:r>
            <a:r>
              <a:rPr lang="en-US" dirty="0" err="1"/>
              <a:t>minimises</a:t>
            </a:r>
            <a:r>
              <a:rPr lang="en-US" dirty="0"/>
              <a:t> risks and costs for the </a:t>
            </a:r>
            <a:r>
              <a:rPr lang="en-US" dirty="0" err="1"/>
              <a:t>organisation</a:t>
            </a:r>
            <a:r>
              <a:rPr lang="en-US" dirty="0"/>
              <a:t> as well as provides an audit trail for governance. For example the development of the Business Case and then Project Management Plan in the design and definitions phases respectively, ensures alternative solutions are considered and plans are sufficiently robust to provide confidence and therefore approval for the project to proceed to the delivery stage.</a:t>
            </a:r>
          </a:p>
          <a:p>
            <a:r>
              <a:rPr lang="en-US" dirty="0"/>
              <a:t>5. A structured life cycle approach has phased reviews to evaluate the progress of the project. This not only allows variances to be identified and corrective action put in place in a timely manner, but also signifies when phases are complete. These help to </a:t>
            </a:r>
            <a:r>
              <a:rPr lang="en-US" dirty="0" err="1"/>
              <a:t>minimise</a:t>
            </a:r>
            <a:r>
              <a:rPr lang="en-US" dirty="0"/>
              <a:t> the risk of not achieving success criteria (such as quality, cost ,time) and provides re-assurance to stakeholders on progress and controls.</a:t>
            </a:r>
          </a:p>
          <a:p>
            <a:endParaRPr lang="en-GB" dirty="0"/>
          </a:p>
        </p:txBody>
      </p:sp>
    </p:spTree>
    <p:extLst>
      <p:ext uri="{BB962C8B-B14F-4D97-AF65-F5344CB8AC3E}">
        <p14:creationId xmlns:p14="http://schemas.microsoft.com/office/powerpoint/2010/main" val="19071271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Answer Q2</a:t>
            </a:r>
            <a:endParaRPr lang="en-GB" dirty="0"/>
          </a:p>
        </p:txBody>
      </p:sp>
      <p:sp>
        <p:nvSpPr>
          <p:cNvPr id="3" name="Content Placeholder 2"/>
          <p:cNvSpPr>
            <a:spLocks noGrp="1"/>
          </p:cNvSpPr>
          <p:nvPr>
            <p:ph idx="1"/>
          </p:nvPr>
        </p:nvSpPr>
        <p:spPr>
          <a:xfrm>
            <a:off x="677334" y="1503431"/>
            <a:ext cx="10895716" cy="4981516"/>
          </a:xfrm>
        </p:spPr>
        <p:txBody>
          <a:bodyPr>
            <a:normAutofit fontScale="77500" lnSpcReduction="20000"/>
          </a:bodyPr>
          <a:lstStyle/>
          <a:p>
            <a:r>
              <a:rPr lang="en-US" dirty="0" smtClean="0"/>
              <a:t>1.Concept </a:t>
            </a:r>
            <a:r>
              <a:rPr lang="en-US" dirty="0"/>
              <a:t>– During this phase of the project the sponsor oversees the appraisal of various options and the sponsor’s engagement with senior stakeholders to ensure buy in and with users to begin to define their needs is important. The project manager may be appointed during this phase to write the business case and will also meet with users to discuss their needs and begin to define success criteria</a:t>
            </a:r>
            <a:r>
              <a:rPr lang="en-US" dirty="0" smtClean="0"/>
              <a:t>.</a:t>
            </a:r>
          </a:p>
          <a:p>
            <a:r>
              <a:rPr lang="en-US" dirty="0"/>
              <a:t/>
            </a:r>
            <a:br>
              <a:rPr lang="en-US" dirty="0"/>
            </a:br>
            <a:r>
              <a:rPr lang="en-US" dirty="0"/>
              <a:t>2.Definition – The project manager takes much greater control during this phase and is responsible for developing the detailed project management plan, risk management and quality plans. The sponsor’s main role is to review and approve the plans of the project manager and to continue to engage senior stakeholders. During this phase the project manager will further develop their relationship with users especially with respect to defining the quality of the project outputs</a:t>
            </a:r>
            <a:r>
              <a:rPr lang="en-US" dirty="0" smtClean="0"/>
              <a:t>.</a:t>
            </a:r>
          </a:p>
          <a:p>
            <a:r>
              <a:rPr lang="en-US" dirty="0"/>
              <a:t/>
            </a:r>
            <a:br>
              <a:rPr lang="en-US" dirty="0"/>
            </a:br>
            <a:r>
              <a:rPr lang="en-US" dirty="0"/>
              <a:t>3.Development (design) – During the design phase the project manager will engaged the users to ensure that expectations are managed and continue to ensure that the design is in line with their needs. Change management is critical during this stage and the project manager will need to work closely with the sponsor to ensure that this is a controlled and well documented process. The sponsor will be responsible for approval of changes possibly in line with evolving user needs</a:t>
            </a:r>
            <a:r>
              <a:rPr lang="en-US" dirty="0" smtClean="0"/>
              <a:t>.</a:t>
            </a:r>
          </a:p>
          <a:p>
            <a:r>
              <a:rPr lang="en-US" dirty="0"/>
              <a:t/>
            </a:r>
            <a:br>
              <a:rPr lang="en-US" dirty="0"/>
            </a:br>
            <a:r>
              <a:rPr lang="en-US" dirty="0"/>
              <a:t>4.Development (build) – During the build phase the project manager will direct team members and external contractors referring to the Sponsor where issues arise or changes need discussion and sign off. Users may be engaged to test the outputs during this phase but will be less involved than during they were during the earlier stages of the project. The project manager will report regularly to the sponsor on progress against agreed milestones</a:t>
            </a:r>
            <a:r>
              <a:rPr lang="en-US" dirty="0" smtClean="0"/>
              <a:t>.</a:t>
            </a:r>
          </a:p>
          <a:p>
            <a:r>
              <a:rPr lang="en-US" dirty="0"/>
              <a:t/>
            </a:r>
            <a:br>
              <a:rPr lang="en-US" dirty="0"/>
            </a:br>
            <a:r>
              <a:rPr lang="en-US" dirty="0"/>
              <a:t>5.Handover and Closeout – During this phase the project manager hands over the project outputs to the users or the operations team. Provided they feel that the acceptance criteria have been met the users will accept any products or services produced and the responsibility for benefits </a:t>
            </a:r>
            <a:r>
              <a:rPr lang="en-US" dirty="0" err="1"/>
              <a:t>realisation</a:t>
            </a:r>
            <a:r>
              <a:rPr lang="en-US" dirty="0"/>
              <a:t> over the longer term will lie with the project sponsor. The project manager will then work with the users, sponsor and other stakeholders as part of any lessons learnt exercise after the outputs of the project have been accepted. </a:t>
            </a:r>
            <a:endParaRPr lang="en-GB" dirty="0"/>
          </a:p>
        </p:txBody>
      </p:sp>
    </p:spTree>
    <p:extLst>
      <p:ext uri="{BB962C8B-B14F-4D97-AF65-F5344CB8AC3E}">
        <p14:creationId xmlns:p14="http://schemas.microsoft.com/office/powerpoint/2010/main" val="385551267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Invited_Students xmlns="e770a19b-ae8f-4ff5-8a13-872cb64ac612" xsi:nil="true"/>
    <Is_Collaboration_Space_Locked xmlns="e770a19b-ae8f-4ff5-8a13-872cb64ac612" xsi:nil="true"/>
    <AppVersion xmlns="e770a19b-ae8f-4ff5-8a13-872cb64ac612" xsi:nil="true"/>
    <DefaultSectionNames xmlns="e770a19b-ae8f-4ff5-8a13-872cb64ac612" xsi:nil="true"/>
    <Templates xmlns="e770a19b-ae8f-4ff5-8a13-872cb64ac612" xsi:nil="true"/>
    <Self_Registration_Enabled xmlns="e770a19b-ae8f-4ff5-8a13-872cb64ac612" xsi:nil="true"/>
    <FolderType xmlns="e770a19b-ae8f-4ff5-8a13-872cb64ac612" xsi:nil="true"/>
    <Teachers xmlns="e770a19b-ae8f-4ff5-8a13-872cb64ac612">
      <UserInfo>
        <DisplayName/>
        <AccountId xsi:nil="true"/>
        <AccountType/>
      </UserInfo>
    </Teachers>
    <Student_Groups xmlns="e770a19b-ae8f-4ff5-8a13-872cb64ac612">
      <UserInfo>
        <DisplayName/>
        <AccountId xsi:nil="true"/>
        <AccountType/>
      </UserInfo>
    </Student_Groups>
    <CultureName xmlns="e770a19b-ae8f-4ff5-8a13-872cb64ac612" xsi:nil="true"/>
    <Students xmlns="e770a19b-ae8f-4ff5-8a13-872cb64ac612">
      <UserInfo>
        <DisplayName/>
        <AccountId xsi:nil="true"/>
        <AccountType/>
      </UserInfo>
    </Students>
    <Has_Teacher_Only_SectionGroup xmlns="e770a19b-ae8f-4ff5-8a13-872cb64ac612" xsi:nil="true"/>
    <Owner xmlns="e770a19b-ae8f-4ff5-8a13-872cb64ac612">
      <UserInfo>
        <DisplayName/>
        <AccountId xsi:nil="true"/>
        <AccountType/>
      </UserInfo>
    </Owner>
    <Invited_Teachers xmlns="e770a19b-ae8f-4ff5-8a13-872cb64ac612" xsi:nil="true"/>
    <NotebookType xmlns="e770a19b-ae8f-4ff5-8a13-872cb64ac61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E7A7B1B4A7B9541952655ECBF6DEEF1" ma:contentTypeVersion="26" ma:contentTypeDescription="Create a new document." ma:contentTypeScope="" ma:versionID="2169451ecbd8efec86b7b44513010d7e">
  <xsd:schema xmlns:xsd="http://www.w3.org/2001/XMLSchema" xmlns:xs="http://www.w3.org/2001/XMLSchema" xmlns:p="http://schemas.microsoft.com/office/2006/metadata/properties" xmlns:ns3="e770a19b-ae8f-4ff5-8a13-872cb64ac612" xmlns:ns4="00c60572-1c81-4c7f-aab6-eab51c47dede" targetNamespace="http://schemas.microsoft.com/office/2006/metadata/properties" ma:root="true" ma:fieldsID="98745f373a617cd8631a4a383d3b2eee" ns3:_="" ns4:_="">
    <xsd:import namespace="e770a19b-ae8f-4ff5-8a13-872cb64ac612"/>
    <xsd:import namespace="00c60572-1c81-4c7f-aab6-eab51c47dede"/>
    <xsd:element name="properties">
      <xsd:complexType>
        <xsd:sequence>
          <xsd:element name="documentManagement">
            <xsd:complexType>
              <xsd:all>
                <xsd:element ref="ns3:MediaServiceMetadata" minOccurs="0"/>
                <xsd:element ref="ns3:MediaServiceFastMetadata" minOccurs="0"/>
                <xsd:element ref="ns3:NotebookType" minOccurs="0"/>
                <xsd:element ref="ns3:FolderType" minOccurs="0"/>
                <xsd:element ref="ns3:Owner" minOccurs="0"/>
                <xsd:element ref="ns3:DefaultSectionNames" minOccurs="0"/>
                <xsd:element ref="ns3:Templates" minOccurs="0"/>
                <xsd:element ref="ns3:CultureName" minOccurs="0"/>
                <xsd:element ref="ns3:AppVersion" minOccurs="0"/>
                <xsd:element ref="ns3:Teachers" minOccurs="0"/>
                <xsd:element ref="ns3:Students" minOccurs="0"/>
                <xsd:element ref="ns3:Student_Group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70a19b-ae8f-4ff5-8a13-872cb64ac61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NotebookType" ma:index="10" nillable="true" ma:displayName="Notebook Type" ma:internalName="NotebookType">
      <xsd:simpleType>
        <xsd:restriction base="dms:Text"/>
      </xsd:simpleType>
    </xsd:element>
    <xsd:element name="FolderType" ma:index="11" nillable="true" ma:displayName="Folder Type" ma:internalName="FolderType">
      <xsd:simpleType>
        <xsd:restriction base="dms:Text"/>
      </xsd:simpleType>
    </xsd:element>
    <xsd:element name="Owner" ma:index="12"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3" nillable="true" ma:displayName="Default Section Names" ma:internalName="DefaultSectionNames">
      <xsd:simpleType>
        <xsd:restriction base="dms:Note">
          <xsd:maxLength value="255"/>
        </xsd:restriction>
      </xsd:simpleType>
    </xsd:element>
    <xsd:element name="Templates" ma:index="14" nillable="true" ma:displayName="Templates" ma:internalName="Templat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 Registration 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Is_Collaboration_Space_Locked" ma:index="24" nillable="true" ma:displayName="Is Collaboration Space Locked" ma:internalName="Is_Collaboration_Space_Locked">
      <xsd:simpleType>
        <xsd:restriction base="dms:Boolean"/>
      </xsd:simpleType>
    </xsd:element>
    <xsd:element name="MediaServiceDateTaken" ma:index="28" nillable="true" ma:displayName="MediaServiceDateTaken" ma:hidden="true" ma:internalName="MediaServiceDateTaken" ma:readOnly="true">
      <xsd:simpleType>
        <xsd:restriction base="dms:Text"/>
      </xsd:simpleType>
    </xsd:element>
    <xsd:element name="MediaServiceAutoTags" ma:index="29" nillable="true" ma:displayName="Tags" ma:internalName="MediaServiceAutoTags" ma:readOnly="true">
      <xsd:simpleType>
        <xsd:restriction base="dms:Text"/>
      </xsd:simpleType>
    </xsd:element>
    <xsd:element name="MediaServiceLocation" ma:index="30" nillable="true" ma:displayName="Location" ma:internalName="MediaServiceLocation"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GenerationTime" ma:index="32" nillable="true" ma:displayName="MediaServiceGenerationTime" ma:hidden="true" ma:internalName="MediaServiceGenerationTime" ma:readOnly="true">
      <xsd:simpleType>
        <xsd:restriction base="dms:Text"/>
      </xsd:simpleType>
    </xsd:element>
    <xsd:element name="MediaServiceEventHashCode" ma:index="33"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0c60572-1c81-4c7f-aab6-eab51c47dede" elementFormDefault="qualified">
    <xsd:import namespace="http://schemas.microsoft.com/office/2006/documentManagement/types"/>
    <xsd:import namespace="http://schemas.microsoft.com/office/infopath/2007/PartnerControls"/>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element name="SharingHintHash" ma:index="2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4A9FECF-2CDA-4646-9250-0C4AA090F773}">
  <ds:schemaRefs>
    <ds:schemaRef ds:uri="http://schemas.microsoft.com/office/2006/metadata/properties"/>
    <ds:schemaRef ds:uri="http://purl.org/dc/terms/"/>
    <ds:schemaRef ds:uri="http://schemas.openxmlformats.org/package/2006/metadata/core-properties"/>
    <ds:schemaRef ds:uri="00c60572-1c81-4c7f-aab6-eab51c47dede"/>
    <ds:schemaRef ds:uri="http://purl.org/dc/elements/1.1/"/>
    <ds:schemaRef ds:uri="e770a19b-ae8f-4ff5-8a13-872cb64ac612"/>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F5899791-A448-41CA-B4AD-707618324621}">
  <ds:schemaRefs>
    <ds:schemaRef ds:uri="http://schemas.microsoft.com/sharepoint/v3/contenttype/forms"/>
  </ds:schemaRefs>
</ds:datastoreItem>
</file>

<file path=customXml/itemProps3.xml><?xml version="1.0" encoding="utf-8"?>
<ds:datastoreItem xmlns:ds="http://schemas.openxmlformats.org/officeDocument/2006/customXml" ds:itemID="{555B8FDF-C2D7-4E48-9821-04140A6268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770a19b-ae8f-4ff5-8a13-872cb64ac612"/>
    <ds:schemaRef ds:uri="00c60572-1c81-4c7f-aab6-eab51c47ded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682</TotalTime>
  <Words>2089</Words>
  <Application>Microsoft Office PowerPoint</Application>
  <PresentationFormat>Widescreen</PresentationFormat>
  <Paragraphs>139</Paragraphs>
  <Slides>30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AdelleBasic-Bold</vt:lpstr>
      <vt:lpstr>Arial</vt:lpstr>
      <vt:lpstr>Calibri</vt:lpstr>
      <vt:lpstr>Helvetica Neue</vt:lpstr>
      <vt:lpstr>inherit</vt:lpstr>
      <vt:lpstr>Trebuchet MS</vt:lpstr>
      <vt:lpstr>Wingdings 3</vt:lpstr>
      <vt:lpstr>Facet</vt:lpstr>
      <vt:lpstr>Product Life Cycle Phases and WBS</vt:lpstr>
      <vt:lpstr>PowerPoint Presentation</vt:lpstr>
      <vt:lpstr>Introduction Phase </vt:lpstr>
      <vt:lpstr>PowerPoint Presentation</vt:lpstr>
      <vt:lpstr>PowerPoint Presentation</vt:lpstr>
      <vt:lpstr>Growth Phase </vt:lpstr>
      <vt:lpstr>PowerPoint Presentation</vt:lpstr>
      <vt:lpstr>Maturity Stage </vt:lpstr>
      <vt:lpstr>PowerPoint Presentation</vt:lpstr>
      <vt:lpstr>Decline Stage </vt:lpstr>
      <vt:lpstr>Declining products?</vt:lpstr>
      <vt:lpstr>Rise and Fall of Sony Walkman</vt:lpstr>
      <vt:lpstr>PowerPoint Presentation</vt:lpstr>
      <vt:lpstr>An example of the Product Lifecycle model </vt:lpstr>
      <vt:lpstr>Where does the ipod sit now? </vt:lpstr>
      <vt:lpstr>The iPod in decline</vt:lpstr>
      <vt:lpstr>Product Lifecycle Siemens</vt:lpstr>
      <vt:lpstr>Products and where they fit.</vt:lpstr>
      <vt:lpstr>What to watch for </vt:lpstr>
      <vt:lpstr>Product Lifecycle</vt:lpstr>
      <vt:lpstr>Theory Challenged </vt:lpstr>
      <vt:lpstr>Products That Defy the Theory </vt:lpstr>
      <vt:lpstr>Meeting the market window</vt:lpstr>
      <vt:lpstr>Documentation</vt:lpstr>
      <vt:lpstr>Documentation</vt:lpstr>
      <vt:lpstr>Documentation</vt:lpstr>
      <vt:lpstr>Questions</vt:lpstr>
      <vt:lpstr>Example Answer</vt:lpstr>
      <vt:lpstr>1 Explain five distinct benefits of using a structured life cycle approach? </vt:lpstr>
      <vt:lpstr>Example Answer Q2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Product Life Cycle Phases and WBS</dc:title>
  <dc:creator>Rachel Alexander</dc:creator>
  <cp:lastModifiedBy>Rachel Alexander</cp:lastModifiedBy>
  <cp:revision>39</cp:revision>
  <dcterms:created xsi:type="dcterms:W3CDTF">2016-02-11T17:19:24Z</dcterms:created>
  <dcterms:modified xsi:type="dcterms:W3CDTF">2019-10-21T15:40:09Z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0x010100AE7A7B1B4A7B9541952655ECBF6DEEF1</vt:lpwstr>
  </property>
</Properties>
</file>