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6" r:id="rId2"/>
    <p:sldId id="260" r:id="rId3"/>
    <p:sldId id="264" r:id="rId4"/>
    <p:sldId id="262" r:id="rId5"/>
    <p:sldId id="259" r:id="rId6"/>
    <p:sldId id="257" r:id="rId7"/>
    <p:sldId id="268" r:id="rId8"/>
    <p:sldId id="266" r:id="rId9"/>
    <p:sldId id="267" r:id="rId10"/>
    <p:sldId id="263" r:id="rId11"/>
    <p:sldId id="258" r:id="rId12"/>
    <p:sldId id="269" r:id="rId13"/>
    <p:sldId id="270" r:id="rId14"/>
    <p:sldId id="271" r:id="rId15"/>
    <p:sldId id="272" r:id="rId16"/>
    <p:sldId id="273" r:id="rId17"/>
    <p:sldId id="274" r:id="rId18"/>
    <p:sldId id="261" r:id="rId19"/>
    <p:sldId id="275" r:id="rId20"/>
    <p:sldId id="276" r:id="rId21"/>
    <p:sldId id="280" r:id="rId22"/>
    <p:sldId id="281"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EDF62D-61D8-4CD4-AF80-1AF5A109153E}" v="306" dt="2023-11-03T08:59:25.0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94" autoAdjust="0"/>
    <p:restoredTop sz="94808"/>
  </p:normalViewPr>
  <p:slideViewPr>
    <p:cSldViewPr snapToGrid="0" snapToObjects="1">
      <p:cViewPr varScale="1">
        <p:scale>
          <a:sx n="86" d="100"/>
          <a:sy n="86" d="100"/>
        </p:scale>
        <p:origin x="36" y="369"/>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k Napieralla" userId="adf11754-427d-4f24-8c3e-391028db4a77" providerId="ADAL" clId="{4EEDF62D-61D8-4CD4-AF80-1AF5A109153E}"/>
    <pc:docChg chg="custSel modSld">
      <pc:chgData name="Mark Napieralla" userId="adf11754-427d-4f24-8c3e-391028db4a77" providerId="ADAL" clId="{4EEDF62D-61D8-4CD4-AF80-1AF5A109153E}" dt="2023-11-03T09:00:51.042" v="564" actId="20577"/>
      <pc:docMkLst>
        <pc:docMk/>
      </pc:docMkLst>
      <pc:sldChg chg="modSp mod modAnim">
        <pc:chgData name="Mark Napieralla" userId="adf11754-427d-4f24-8c3e-391028db4a77" providerId="ADAL" clId="{4EEDF62D-61D8-4CD4-AF80-1AF5A109153E}" dt="2023-11-03T08:47:20.356" v="261" actId="1076"/>
        <pc:sldMkLst>
          <pc:docMk/>
          <pc:sldMk cId="2160517221" sldId="260"/>
        </pc:sldMkLst>
        <pc:spChg chg="mod">
          <ac:chgData name="Mark Napieralla" userId="adf11754-427d-4f24-8c3e-391028db4a77" providerId="ADAL" clId="{4EEDF62D-61D8-4CD4-AF80-1AF5A109153E}" dt="2023-11-03T08:47:20.356" v="261" actId="1076"/>
          <ac:spMkLst>
            <pc:docMk/>
            <pc:sldMk cId="2160517221" sldId="260"/>
            <ac:spMk id="3" creationId="{368C69A1-35EE-C749-81EE-7355663E3D81}"/>
          </ac:spMkLst>
        </pc:spChg>
      </pc:sldChg>
      <pc:sldChg chg="modSp modAnim modNotesTx">
        <pc:chgData name="Mark Napieralla" userId="adf11754-427d-4f24-8c3e-391028db4a77" providerId="ADAL" clId="{4EEDF62D-61D8-4CD4-AF80-1AF5A109153E}" dt="2023-11-03T08:56:11.737" v="311" actId="20577"/>
        <pc:sldMkLst>
          <pc:docMk/>
          <pc:sldMk cId="2412913656" sldId="262"/>
        </pc:sldMkLst>
        <pc:spChg chg="mod">
          <ac:chgData name="Mark Napieralla" userId="adf11754-427d-4f24-8c3e-391028db4a77" providerId="ADAL" clId="{4EEDF62D-61D8-4CD4-AF80-1AF5A109153E}" dt="2023-11-03T08:56:11.737" v="311" actId="20577"/>
          <ac:spMkLst>
            <pc:docMk/>
            <pc:sldMk cId="2412913656" sldId="262"/>
            <ac:spMk id="3" creationId="{BF340566-430E-5F44-84D4-8EF82AB460F4}"/>
          </ac:spMkLst>
        </pc:spChg>
      </pc:sldChg>
      <pc:sldChg chg="modSp mod">
        <pc:chgData name="Mark Napieralla" userId="adf11754-427d-4f24-8c3e-391028db4a77" providerId="ADAL" clId="{4EEDF62D-61D8-4CD4-AF80-1AF5A109153E}" dt="2023-11-03T08:58:56.249" v="330" actId="20577"/>
        <pc:sldMkLst>
          <pc:docMk/>
          <pc:sldMk cId="1450491885" sldId="266"/>
        </pc:sldMkLst>
        <pc:spChg chg="mod">
          <ac:chgData name="Mark Napieralla" userId="adf11754-427d-4f24-8c3e-391028db4a77" providerId="ADAL" clId="{4EEDF62D-61D8-4CD4-AF80-1AF5A109153E}" dt="2023-11-03T08:58:56.249" v="330" actId="20577"/>
          <ac:spMkLst>
            <pc:docMk/>
            <pc:sldMk cId="1450491885" sldId="266"/>
            <ac:spMk id="2" creationId="{AE9B15A3-0BA9-1D42-9AF5-5B4E02F94180}"/>
          </ac:spMkLst>
        </pc:spChg>
      </pc:sldChg>
      <pc:sldChg chg="addSp modSp mod">
        <pc:chgData name="Mark Napieralla" userId="adf11754-427d-4f24-8c3e-391028db4a77" providerId="ADAL" clId="{4EEDF62D-61D8-4CD4-AF80-1AF5A109153E}" dt="2023-11-03T09:00:51.042" v="564" actId="20577"/>
        <pc:sldMkLst>
          <pc:docMk/>
          <pc:sldMk cId="2829089721" sldId="267"/>
        </pc:sldMkLst>
        <pc:spChg chg="add mod">
          <ac:chgData name="Mark Napieralla" userId="adf11754-427d-4f24-8c3e-391028db4a77" providerId="ADAL" clId="{4EEDF62D-61D8-4CD4-AF80-1AF5A109153E}" dt="2023-11-03T09:00:51.042" v="564" actId="20577"/>
          <ac:spMkLst>
            <pc:docMk/>
            <pc:sldMk cId="2829089721" sldId="267"/>
            <ac:spMk id="2" creationId="{9F1D67F8-ECD8-A6A7-D1BE-06BFD0D57F68}"/>
          </ac:spMkLst>
        </pc:spChg>
        <pc:spChg chg="mod">
          <ac:chgData name="Mark Napieralla" userId="adf11754-427d-4f24-8c3e-391028db4a77" providerId="ADAL" clId="{4EEDF62D-61D8-4CD4-AF80-1AF5A109153E}" dt="2023-11-03T08:59:04.502" v="331" actId="1076"/>
          <ac:spMkLst>
            <pc:docMk/>
            <pc:sldMk cId="2829089721" sldId="267"/>
            <ac:spMk id="4" creationId="{A139671E-508C-1647-8148-A88677F050ED}"/>
          </ac:spMkLst>
        </pc:spChg>
        <pc:picChg chg="mod">
          <ac:chgData name="Mark Napieralla" userId="adf11754-427d-4f24-8c3e-391028db4a77" providerId="ADAL" clId="{4EEDF62D-61D8-4CD4-AF80-1AF5A109153E}" dt="2023-11-03T08:59:09.285" v="332" actId="1076"/>
          <ac:picMkLst>
            <pc:docMk/>
            <pc:sldMk cId="2829089721" sldId="267"/>
            <ac:picMk id="1026" creationId="{5DD962CE-CD11-244E-8CE3-11F3C9287B39}"/>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0E7916-A7B3-4098-A34D-68BC0A9873EA}"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F5DFCC1-12E7-4644-A9EF-79E1D8AD4278}">
      <dgm:prSet/>
      <dgm:spPr/>
      <dgm:t>
        <a:bodyPr/>
        <a:lstStyle/>
        <a:p>
          <a:pPr>
            <a:lnSpc>
              <a:spcPct val="100000"/>
            </a:lnSpc>
            <a:defRPr cap="all"/>
          </a:pPr>
          <a:r>
            <a:rPr lang="en-US"/>
            <a:t>15 minutes </a:t>
          </a:r>
        </a:p>
      </dgm:t>
    </dgm:pt>
    <dgm:pt modelId="{9A06774F-7657-4478-A0F5-6162217C2D09}" type="parTrans" cxnId="{695F9E50-FE17-4149-B5FB-9446800F9AFC}">
      <dgm:prSet/>
      <dgm:spPr/>
      <dgm:t>
        <a:bodyPr/>
        <a:lstStyle/>
        <a:p>
          <a:endParaRPr lang="en-US"/>
        </a:p>
      </dgm:t>
    </dgm:pt>
    <dgm:pt modelId="{8BD08026-EA93-470B-B600-0D74FEDECCDC}" type="sibTrans" cxnId="{695F9E50-FE17-4149-B5FB-9446800F9AFC}">
      <dgm:prSet/>
      <dgm:spPr/>
      <dgm:t>
        <a:bodyPr/>
        <a:lstStyle/>
        <a:p>
          <a:endParaRPr lang="en-US"/>
        </a:p>
      </dgm:t>
    </dgm:pt>
    <dgm:pt modelId="{2C4E9F8F-AF2C-4971-BB10-0BC556B3D5F9}">
      <dgm:prSet/>
      <dgm:spPr/>
      <dgm:t>
        <a:bodyPr/>
        <a:lstStyle/>
        <a:p>
          <a:pPr>
            <a:lnSpc>
              <a:spcPct val="100000"/>
            </a:lnSpc>
            <a:defRPr cap="all"/>
          </a:pPr>
          <a:r>
            <a:rPr lang="en-US"/>
            <a:t>Find out what the 7 pillars of social inclusion are </a:t>
          </a:r>
        </a:p>
      </dgm:t>
    </dgm:pt>
    <dgm:pt modelId="{C5EC8196-B15F-41B7-8842-B34B0625B9A2}" type="parTrans" cxnId="{0C827911-C4B9-4358-BACC-E48567754565}">
      <dgm:prSet/>
      <dgm:spPr/>
      <dgm:t>
        <a:bodyPr/>
        <a:lstStyle/>
        <a:p>
          <a:endParaRPr lang="en-US"/>
        </a:p>
      </dgm:t>
    </dgm:pt>
    <dgm:pt modelId="{9A1A5B5A-7077-4390-BEB5-4B9369E95ECB}" type="sibTrans" cxnId="{0C827911-C4B9-4358-BACC-E48567754565}">
      <dgm:prSet/>
      <dgm:spPr/>
      <dgm:t>
        <a:bodyPr/>
        <a:lstStyle/>
        <a:p>
          <a:endParaRPr lang="en-US"/>
        </a:p>
      </dgm:t>
    </dgm:pt>
    <dgm:pt modelId="{4FD3EC0F-CCCF-4AA5-972A-1D6B6F251E10}">
      <dgm:prSet/>
      <dgm:spPr/>
      <dgm:t>
        <a:bodyPr/>
        <a:lstStyle/>
        <a:p>
          <a:pPr>
            <a:lnSpc>
              <a:spcPct val="100000"/>
            </a:lnSpc>
            <a:defRPr cap="all"/>
          </a:pPr>
          <a:r>
            <a:rPr lang="en-US"/>
            <a:t>Find an example of where these have been applied in your local area</a:t>
          </a:r>
        </a:p>
      </dgm:t>
    </dgm:pt>
    <dgm:pt modelId="{E6DCDA46-0D53-4D11-AFD9-6F3C7E7942AD}" type="parTrans" cxnId="{C44B95D0-C74E-47EF-A412-01616FFD10B7}">
      <dgm:prSet/>
      <dgm:spPr/>
      <dgm:t>
        <a:bodyPr/>
        <a:lstStyle/>
        <a:p>
          <a:endParaRPr lang="en-US"/>
        </a:p>
      </dgm:t>
    </dgm:pt>
    <dgm:pt modelId="{2351BFFD-854E-40F1-9EB7-09886602BFCA}" type="sibTrans" cxnId="{C44B95D0-C74E-47EF-A412-01616FFD10B7}">
      <dgm:prSet/>
      <dgm:spPr/>
      <dgm:t>
        <a:bodyPr/>
        <a:lstStyle/>
        <a:p>
          <a:endParaRPr lang="en-US"/>
        </a:p>
      </dgm:t>
    </dgm:pt>
    <dgm:pt modelId="{ED6BE891-CF25-4CA9-90F6-B1DB03CBCF1E}" type="pres">
      <dgm:prSet presAssocID="{B60E7916-A7B3-4098-A34D-68BC0A9873EA}" presName="root" presStyleCnt="0">
        <dgm:presLayoutVars>
          <dgm:dir/>
          <dgm:resizeHandles val="exact"/>
        </dgm:presLayoutVars>
      </dgm:prSet>
      <dgm:spPr/>
    </dgm:pt>
    <dgm:pt modelId="{7B5C23F0-ED0F-43B2-887B-AF67E5243BA7}" type="pres">
      <dgm:prSet presAssocID="{BF5DFCC1-12E7-4644-A9EF-79E1D8AD4278}" presName="compNode" presStyleCnt="0"/>
      <dgm:spPr/>
    </dgm:pt>
    <dgm:pt modelId="{75452973-4CC4-4399-A9C7-67CD087AB6AB}" type="pres">
      <dgm:prSet presAssocID="{BF5DFCC1-12E7-4644-A9EF-79E1D8AD4278}" presName="iconBgRect" presStyleLbl="bgShp" presStyleIdx="0" presStyleCnt="3"/>
      <dgm:spPr>
        <a:prstGeom prst="round2DiagRect">
          <a:avLst>
            <a:gd name="adj1" fmla="val 29727"/>
            <a:gd name="adj2" fmla="val 0"/>
          </a:avLst>
        </a:prstGeom>
      </dgm:spPr>
    </dgm:pt>
    <dgm:pt modelId="{33941B99-E927-4688-84EF-781D7B943EE8}" type="pres">
      <dgm:prSet presAssocID="{BF5DFCC1-12E7-4644-A9EF-79E1D8AD427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watch"/>
        </a:ext>
      </dgm:extLst>
    </dgm:pt>
    <dgm:pt modelId="{081016B1-B0B1-4499-90B1-D0EBF249DFE5}" type="pres">
      <dgm:prSet presAssocID="{BF5DFCC1-12E7-4644-A9EF-79E1D8AD4278}" presName="spaceRect" presStyleCnt="0"/>
      <dgm:spPr/>
    </dgm:pt>
    <dgm:pt modelId="{CC66EA65-D91A-4CDC-836A-6728A3FC9E1B}" type="pres">
      <dgm:prSet presAssocID="{BF5DFCC1-12E7-4644-A9EF-79E1D8AD4278}" presName="textRect" presStyleLbl="revTx" presStyleIdx="0" presStyleCnt="3">
        <dgm:presLayoutVars>
          <dgm:chMax val="1"/>
          <dgm:chPref val="1"/>
        </dgm:presLayoutVars>
      </dgm:prSet>
      <dgm:spPr/>
    </dgm:pt>
    <dgm:pt modelId="{050DD192-D2FD-4FC6-AAE9-81D0AD1F8EBA}" type="pres">
      <dgm:prSet presAssocID="{8BD08026-EA93-470B-B600-0D74FEDECCDC}" presName="sibTrans" presStyleCnt="0"/>
      <dgm:spPr/>
    </dgm:pt>
    <dgm:pt modelId="{2497034B-7E86-47A6-8E8E-96BE2A20FF42}" type="pres">
      <dgm:prSet presAssocID="{2C4E9F8F-AF2C-4971-BB10-0BC556B3D5F9}" presName="compNode" presStyleCnt="0"/>
      <dgm:spPr/>
    </dgm:pt>
    <dgm:pt modelId="{C7D417A3-CD57-4D84-82D1-386AC19BDFF5}" type="pres">
      <dgm:prSet presAssocID="{2C4E9F8F-AF2C-4971-BB10-0BC556B3D5F9}" presName="iconBgRect" presStyleLbl="bgShp" presStyleIdx="1" presStyleCnt="3"/>
      <dgm:spPr>
        <a:prstGeom prst="round2DiagRect">
          <a:avLst>
            <a:gd name="adj1" fmla="val 29727"/>
            <a:gd name="adj2" fmla="val 0"/>
          </a:avLst>
        </a:prstGeom>
      </dgm:spPr>
    </dgm:pt>
    <dgm:pt modelId="{A66771EA-FBF6-406C-A56C-63663EAC15B1}" type="pres">
      <dgm:prSet presAssocID="{2C4E9F8F-AF2C-4971-BB10-0BC556B3D5F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a:ext>
      </dgm:extLst>
    </dgm:pt>
    <dgm:pt modelId="{FED5ACFD-CE5C-45BA-9730-074FE67A8AC6}" type="pres">
      <dgm:prSet presAssocID="{2C4E9F8F-AF2C-4971-BB10-0BC556B3D5F9}" presName="spaceRect" presStyleCnt="0"/>
      <dgm:spPr/>
    </dgm:pt>
    <dgm:pt modelId="{E7484D8F-D27B-4FF5-A4EF-E00635DA1103}" type="pres">
      <dgm:prSet presAssocID="{2C4E9F8F-AF2C-4971-BB10-0BC556B3D5F9}" presName="textRect" presStyleLbl="revTx" presStyleIdx="1" presStyleCnt="3">
        <dgm:presLayoutVars>
          <dgm:chMax val="1"/>
          <dgm:chPref val="1"/>
        </dgm:presLayoutVars>
      </dgm:prSet>
      <dgm:spPr/>
    </dgm:pt>
    <dgm:pt modelId="{34013BEA-1BE8-5241-858C-CB503939D265}" type="pres">
      <dgm:prSet presAssocID="{9A1A5B5A-7077-4390-BEB5-4B9369E95ECB}" presName="sibTrans" presStyleCnt="0"/>
      <dgm:spPr/>
    </dgm:pt>
    <dgm:pt modelId="{5E3599DC-17D9-4C03-B7A4-25925BC1244D}" type="pres">
      <dgm:prSet presAssocID="{4FD3EC0F-CCCF-4AA5-972A-1D6B6F251E10}" presName="compNode" presStyleCnt="0"/>
      <dgm:spPr/>
    </dgm:pt>
    <dgm:pt modelId="{D74B73D0-1167-455F-ACE6-4697D089931A}" type="pres">
      <dgm:prSet presAssocID="{4FD3EC0F-CCCF-4AA5-972A-1D6B6F251E10}" presName="iconBgRect" presStyleLbl="bgShp" presStyleIdx="2" presStyleCnt="3"/>
      <dgm:spPr>
        <a:prstGeom prst="round2DiagRect">
          <a:avLst>
            <a:gd name="adj1" fmla="val 29727"/>
            <a:gd name="adj2" fmla="val 0"/>
          </a:avLst>
        </a:prstGeom>
      </dgm:spPr>
    </dgm:pt>
    <dgm:pt modelId="{882D1B42-F08C-4643-AAC7-2A406340AFE0}" type="pres">
      <dgm:prSet presAssocID="{4FD3EC0F-CCCF-4AA5-972A-1D6B6F251E1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rker"/>
        </a:ext>
      </dgm:extLst>
    </dgm:pt>
    <dgm:pt modelId="{7AAB0D95-2A4F-4906-A734-5B4EEA4D00C7}" type="pres">
      <dgm:prSet presAssocID="{4FD3EC0F-CCCF-4AA5-972A-1D6B6F251E10}" presName="spaceRect" presStyleCnt="0"/>
      <dgm:spPr/>
    </dgm:pt>
    <dgm:pt modelId="{4BD41A08-F7B9-4F22-A0CD-4E4D58A14B21}" type="pres">
      <dgm:prSet presAssocID="{4FD3EC0F-CCCF-4AA5-972A-1D6B6F251E10}" presName="textRect" presStyleLbl="revTx" presStyleIdx="2" presStyleCnt="3">
        <dgm:presLayoutVars>
          <dgm:chMax val="1"/>
          <dgm:chPref val="1"/>
        </dgm:presLayoutVars>
      </dgm:prSet>
      <dgm:spPr/>
    </dgm:pt>
  </dgm:ptLst>
  <dgm:cxnLst>
    <dgm:cxn modelId="{D5F87105-FFC0-204C-A8E9-BE45401DB8E5}" type="presOf" srcId="{2C4E9F8F-AF2C-4971-BB10-0BC556B3D5F9}" destId="{E7484D8F-D27B-4FF5-A4EF-E00635DA1103}" srcOrd="0" destOrd="0" presId="urn:microsoft.com/office/officeart/2018/5/layout/IconLeafLabelList"/>
    <dgm:cxn modelId="{0C827911-C4B9-4358-BACC-E48567754565}" srcId="{B60E7916-A7B3-4098-A34D-68BC0A9873EA}" destId="{2C4E9F8F-AF2C-4971-BB10-0BC556B3D5F9}" srcOrd="1" destOrd="0" parTransId="{C5EC8196-B15F-41B7-8842-B34B0625B9A2}" sibTransId="{9A1A5B5A-7077-4390-BEB5-4B9369E95ECB}"/>
    <dgm:cxn modelId="{12933715-52A0-4C5F-9561-830B872899E2}" type="presOf" srcId="{B60E7916-A7B3-4098-A34D-68BC0A9873EA}" destId="{ED6BE891-CF25-4CA9-90F6-B1DB03CBCF1E}" srcOrd="0" destOrd="0" presId="urn:microsoft.com/office/officeart/2018/5/layout/IconLeafLabelList"/>
    <dgm:cxn modelId="{78ACB837-F183-E745-A2A5-386F421E0A5B}" type="presOf" srcId="{BF5DFCC1-12E7-4644-A9EF-79E1D8AD4278}" destId="{CC66EA65-D91A-4CDC-836A-6728A3FC9E1B}" srcOrd="0" destOrd="0" presId="urn:microsoft.com/office/officeart/2018/5/layout/IconLeafLabelList"/>
    <dgm:cxn modelId="{695F9E50-FE17-4149-B5FB-9446800F9AFC}" srcId="{B60E7916-A7B3-4098-A34D-68BC0A9873EA}" destId="{BF5DFCC1-12E7-4644-A9EF-79E1D8AD4278}" srcOrd="0" destOrd="0" parTransId="{9A06774F-7657-4478-A0F5-6162217C2D09}" sibTransId="{8BD08026-EA93-470B-B600-0D74FEDECCDC}"/>
    <dgm:cxn modelId="{B9888373-8D1C-E545-9B50-BC3A6AC50669}" type="presOf" srcId="{4FD3EC0F-CCCF-4AA5-972A-1D6B6F251E10}" destId="{4BD41A08-F7B9-4F22-A0CD-4E4D58A14B21}" srcOrd="0" destOrd="0" presId="urn:microsoft.com/office/officeart/2018/5/layout/IconLeafLabelList"/>
    <dgm:cxn modelId="{C44B95D0-C74E-47EF-A412-01616FFD10B7}" srcId="{B60E7916-A7B3-4098-A34D-68BC0A9873EA}" destId="{4FD3EC0F-CCCF-4AA5-972A-1D6B6F251E10}" srcOrd="2" destOrd="0" parTransId="{E6DCDA46-0D53-4D11-AFD9-6F3C7E7942AD}" sibTransId="{2351BFFD-854E-40F1-9EB7-09886602BFCA}"/>
    <dgm:cxn modelId="{6AA1A17F-B19A-064A-A106-349EC16351F6}" type="presParOf" srcId="{ED6BE891-CF25-4CA9-90F6-B1DB03CBCF1E}" destId="{7B5C23F0-ED0F-43B2-887B-AF67E5243BA7}" srcOrd="0" destOrd="0" presId="urn:microsoft.com/office/officeart/2018/5/layout/IconLeafLabelList"/>
    <dgm:cxn modelId="{797C30A7-B702-0A43-A131-CE86AF31537A}" type="presParOf" srcId="{7B5C23F0-ED0F-43B2-887B-AF67E5243BA7}" destId="{75452973-4CC4-4399-A9C7-67CD087AB6AB}" srcOrd="0" destOrd="0" presId="urn:microsoft.com/office/officeart/2018/5/layout/IconLeafLabelList"/>
    <dgm:cxn modelId="{5FA88964-B46E-6444-84A2-771A7ECD95E0}" type="presParOf" srcId="{7B5C23F0-ED0F-43B2-887B-AF67E5243BA7}" destId="{33941B99-E927-4688-84EF-781D7B943EE8}" srcOrd="1" destOrd="0" presId="urn:microsoft.com/office/officeart/2018/5/layout/IconLeafLabelList"/>
    <dgm:cxn modelId="{5C19AA60-F47D-F342-9A46-E8038891658D}" type="presParOf" srcId="{7B5C23F0-ED0F-43B2-887B-AF67E5243BA7}" destId="{081016B1-B0B1-4499-90B1-D0EBF249DFE5}" srcOrd="2" destOrd="0" presId="urn:microsoft.com/office/officeart/2018/5/layout/IconLeafLabelList"/>
    <dgm:cxn modelId="{7B139466-892C-0147-91A3-7C2899529611}" type="presParOf" srcId="{7B5C23F0-ED0F-43B2-887B-AF67E5243BA7}" destId="{CC66EA65-D91A-4CDC-836A-6728A3FC9E1B}" srcOrd="3" destOrd="0" presId="urn:microsoft.com/office/officeart/2018/5/layout/IconLeafLabelList"/>
    <dgm:cxn modelId="{6FB7B60A-2665-9049-A6F8-E37ACD66289B}" type="presParOf" srcId="{ED6BE891-CF25-4CA9-90F6-B1DB03CBCF1E}" destId="{050DD192-D2FD-4FC6-AAE9-81D0AD1F8EBA}" srcOrd="1" destOrd="0" presId="urn:microsoft.com/office/officeart/2018/5/layout/IconLeafLabelList"/>
    <dgm:cxn modelId="{9FAF2AE4-06C4-D145-A315-0DE648BF4A7C}" type="presParOf" srcId="{ED6BE891-CF25-4CA9-90F6-B1DB03CBCF1E}" destId="{2497034B-7E86-47A6-8E8E-96BE2A20FF42}" srcOrd="2" destOrd="0" presId="urn:microsoft.com/office/officeart/2018/5/layout/IconLeafLabelList"/>
    <dgm:cxn modelId="{CC09272F-ED30-7E41-AAD8-A8454A286B13}" type="presParOf" srcId="{2497034B-7E86-47A6-8E8E-96BE2A20FF42}" destId="{C7D417A3-CD57-4D84-82D1-386AC19BDFF5}" srcOrd="0" destOrd="0" presId="urn:microsoft.com/office/officeart/2018/5/layout/IconLeafLabelList"/>
    <dgm:cxn modelId="{025028C3-ACE1-1947-BA3F-B256AE495010}" type="presParOf" srcId="{2497034B-7E86-47A6-8E8E-96BE2A20FF42}" destId="{A66771EA-FBF6-406C-A56C-63663EAC15B1}" srcOrd="1" destOrd="0" presId="urn:microsoft.com/office/officeart/2018/5/layout/IconLeafLabelList"/>
    <dgm:cxn modelId="{5C535005-0DBA-F64E-BCF4-9A0B464C6118}" type="presParOf" srcId="{2497034B-7E86-47A6-8E8E-96BE2A20FF42}" destId="{FED5ACFD-CE5C-45BA-9730-074FE67A8AC6}" srcOrd="2" destOrd="0" presId="urn:microsoft.com/office/officeart/2018/5/layout/IconLeafLabelList"/>
    <dgm:cxn modelId="{219CCD4B-09D3-4948-BD2B-94E5EE0AF2D1}" type="presParOf" srcId="{2497034B-7E86-47A6-8E8E-96BE2A20FF42}" destId="{E7484D8F-D27B-4FF5-A4EF-E00635DA1103}" srcOrd="3" destOrd="0" presId="urn:microsoft.com/office/officeart/2018/5/layout/IconLeafLabelList"/>
    <dgm:cxn modelId="{E5B43920-6876-0D4B-BCA4-3F059EF1D092}" type="presParOf" srcId="{ED6BE891-CF25-4CA9-90F6-B1DB03CBCF1E}" destId="{34013BEA-1BE8-5241-858C-CB503939D265}" srcOrd="3" destOrd="0" presId="urn:microsoft.com/office/officeart/2018/5/layout/IconLeafLabelList"/>
    <dgm:cxn modelId="{B03CF3CD-2557-C64F-895F-951C54E82344}" type="presParOf" srcId="{ED6BE891-CF25-4CA9-90F6-B1DB03CBCF1E}" destId="{5E3599DC-17D9-4C03-B7A4-25925BC1244D}" srcOrd="4" destOrd="0" presId="urn:microsoft.com/office/officeart/2018/5/layout/IconLeafLabelList"/>
    <dgm:cxn modelId="{7260F98D-EABD-8D4C-9498-92EE3B4B629E}" type="presParOf" srcId="{5E3599DC-17D9-4C03-B7A4-25925BC1244D}" destId="{D74B73D0-1167-455F-ACE6-4697D089931A}" srcOrd="0" destOrd="0" presId="urn:microsoft.com/office/officeart/2018/5/layout/IconLeafLabelList"/>
    <dgm:cxn modelId="{AA43A357-41E6-704D-A15C-0B85113C3983}" type="presParOf" srcId="{5E3599DC-17D9-4C03-B7A4-25925BC1244D}" destId="{882D1B42-F08C-4643-AAC7-2A406340AFE0}" srcOrd="1" destOrd="0" presId="urn:microsoft.com/office/officeart/2018/5/layout/IconLeafLabelList"/>
    <dgm:cxn modelId="{F7A40E5B-0503-E843-BCD1-0AE59B7BAC61}" type="presParOf" srcId="{5E3599DC-17D9-4C03-B7A4-25925BC1244D}" destId="{7AAB0D95-2A4F-4906-A734-5B4EEA4D00C7}" srcOrd="2" destOrd="0" presId="urn:microsoft.com/office/officeart/2018/5/layout/IconLeafLabelList"/>
    <dgm:cxn modelId="{3D127346-59E0-F245-BC91-AB7D690CC510}" type="presParOf" srcId="{5E3599DC-17D9-4C03-B7A4-25925BC1244D}" destId="{4BD41A08-F7B9-4F22-A0CD-4E4D58A14B21}"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52973-4CC4-4399-A9C7-67CD087AB6AB}">
      <dsp:nvSpPr>
        <dsp:cNvPr id="0" name=""/>
        <dsp:cNvSpPr/>
      </dsp:nvSpPr>
      <dsp:spPr>
        <a:xfrm>
          <a:off x="679050" y="578168"/>
          <a:ext cx="1887187" cy="1887187"/>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941B99-E927-4688-84EF-781D7B943EE8}">
      <dsp:nvSpPr>
        <dsp:cNvPr id="0" name=""/>
        <dsp:cNvSpPr/>
      </dsp:nvSpPr>
      <dsp:spPr>
        <a:xfrm>
          <a:off x="1081237" y="980356"/>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C66EA65-D91A-4CDC-836A-6728A3FC9E1B}">
      <dsp:nvSpPr>
        <dsp:cNvPr id="0" name=""/>
        <dsp:cNvSpPr/>
      </dsp:nvSpPr>
      <dsp:spPr>
        <a:xfrm>
          <a:off x="75768" y="3053169"/>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t>15 minutes </a:t>
          </a:r>
        </a:p>
      </dsp:txBody>
      <dsp:txXfrm>
        <a:off x="75768" y="3053169"/>
        <a:ext cx="3093750" cy="720000"/>
      </dsp:txXfrm>
    </dsp:sp>
    <dsp:sp modelId="{C7D417A3-CD57-4D84-82D1-386AC19BDFF5}">
      <dsp:nvSpPr>
        <dsp:cNvPr id="0" name=""/>
        <dsp:cNvSpPr/>
      </dsp:nvSpPr>
      <dsp:spPr>
        <a:xfrm>
          <a:off x="4314206" y="578168"/>
          <a:ext cx="1887187" cy="1887187"/>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6771EA-FBF6-406C-A56C-63663EAC15B1}">
      <dsp:nvSpPr>
        <dsp:cNvPr id="0" name=""/>
        <dsp:cNvSpPr/>
      </dsp:nvSpPr>
      <dsp:spPr>
        <a:xfrm>
          <a:off x="4716393" y="980356"/>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484D8F-D27B-4FF5-A4EF-E00635DA1103}">
      <dsp:nvSpPr>
        <dsp:cNvPr id="0" name=""/>
        <dsp:cNvSpPr/>
      </dsp:nvSpPr>
      <dsp:spPr>
        <a:xfrm>
          <a:off x="3710925" y="3053169"/>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t>Find out what the 7 pillars of social inclusion are </a:t>
          </a:r>
        </a:p>
      </dsp:txBody>
      <dsp:txXfrm>
        <a:off x="3710925" y="3053169"/>
        <a:ext cx="3093750" cy="720000"/>
      </dsp:txXfrm>
    </dsp:sp>
    <dsp:sp modelId="{D74B73D0-1167-455F-ACE6-4697D089931A}">
      <dsp:nvSpPr>
        <dsp:cNvPr id="0" name=""/>
        <dsp:cNvSpPr/>
      </dsp:nvSpPr>
      <dsp:spPr>
        <a:xfrm>
          <a:off x="7949362" y="578168"/>
          <a:ext cx="1887187" cy="1887187"/>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2D1B42-F08C-4643-AAC7-2A406340AFE0}">
      <dsp:nvSpPr>
        <dsp:cNvPr id="0" name=""/>
        <dsp:cNvSpPr/>
      </dsp:nvSpPr>
      <dsp:spPr>
        <a:xfrm>
          <a:off x="8351550" y="980356"/>
          <a:ext cx="1082812" cy="1082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BD41A08-F7B9-4F22-A0CD-4E4D58A14B21}">
      <dsp:nvSpPr>
        <dsp:cNvPr id="0" name=""/>
        <dsp:cNvSpPr/>
      </dsp:nvSpPr>
      <dsp:spPr>
        <a:xfrm>
          <a:off x="7346081" y="3053169"/>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a:t>Find an example of where these have been applied in your local area</a:t>
          </a:r>
        </a:p>
      </dsp:txBody>
      <dsp:txXfrm>
        <a:off x="7346081" y="3053169"/>
        <a:ext cx="309375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C4DB54-71A6-7646-8F82-CD01AD1C3C3E}" type="datetimeFigureOut">
              <a:rPr lang="en-US" smtClean="0"/>
              <a:t>11/3/2023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F9E91E-093B-3445-B266-D117850F30BE}" type="slidenum">
              <a:rPr lang="en-US" smtClean="0"/>
              <a:t>‹#›</a:t>
            </a:fld>
            <a:endParaRPr lang="en-US"/>
          </a:p>
        </p:txBody>
      </p:sp>
    </p:spTree>
    <p:extLst>
      <p:ext uri="{BB962C8B-B14F-4D97-AF65-F5344CB8AC3E}">
        <p14:creationId xmlns:p14="http://schemas.microsoft.com/office/powerpoint/2010/main" val="3595464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jamboard.google.com/d/1RS5i4aRo3XiMdTW3n-Cayika1JC5IiJxUhj9da4gmu4/viewer?f=0"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22222"/>
                </a:solidFill>
                <a:effectLst/>
                <a:latin typeface="Arial" panose="020B0604020202020204" pitchFamily="34" charset="0"/>
              </a:rPr>
              <a:t>Unit, S.E., 2006. A sure start to later life: ending inequalities for older people. </a:t>
            </a:r>
            <a:r>
              <a:rPr lang="en-GB" b="0" i="1" dirty="0">
                <a:solidFill>
                  <a:srgbClr val="222222"/>
                </a:solidFill>
                <a:effectLst/>
                <a:latin typeface="Arial" panose="020B0604020202020204" pitchFamily="34" charset="0"/>
              </a:rPr>
              <a:t>London: Office of the Deputy Prime Minister</a:t>
            </a:r>
            <a:r>
              <a:rPr lang="en-GB" b="0" i="0" dirty="0">
                <a:solidFill>
                  <a:srgbClr val="222222"/>
                </a:solidFill>
                <a:effectLst/>
                <a:latin typeface="Arial" panose="020B0604020202020204" pitchFamily="34" charset="0"/>
              </a:rPr>
              <a:t>.</a:t>
            </a:r>
          </a:p>
          <a:p>
            <a:endParaRPr lang="en-GB" b="0" i="0" dirty="0">
              <a:solidFill>
                <a:srgbClr val="222222"/>
              </a:solidFill>
              <a:effectLst/>
              <a:latin typeface="Arial" panose="020B0604020202020204" pitchFamily="34" charset="0"/>
            </a:endParaRPr>
          </a:p>
          <a:p>
            <a:r>
              <a:rPr lang="en-GB" b="0" i="0" dirty="0">
                <a:solidFill>
                  <a:srgbClr val="222222"/>
                </a:solidFill>
                <a:effectLst/>
                <a:latin typeface="Arial" panose="020B0604020202020204" pitchFamily="34" charset="0"/>
              </a:rPr>
              <a:t>Local Government Association, 2004. Community cohesion-an action guide: guidance for local authorities.</a:t>
            </a:r>
            <a:endParaRPr lang="en-US" dirty="0"/>
          </a:p>
        </p:txBody>
      </p:sp>
      <p:sp>
        <p:nvSpPr>
          <p:cNvPr id="4" name="Slide Number Placeholder 3"/>
          <p:cNvSpPr>
            <a:spLocks noGrp="1"/>
          </p:cNvSpPr>
          <p:nvPr>
            <p:ph type="sldNum" sz="quarter" idx="5"/>
          </p:nvPr>
        </p:nvSpPr>
        <p:spPr/>
        <p:txBody>
          <a:bodyPr/>
          <a:lstStyle/>
          <a:p>
            <a:fld id="{83F9E91E-093B-3445-B266-D117850F30BE}" type="slidenum">
              <a:rPr lang="en-US" smtClean="0"/>
              <a:t>2</a:t>
            </a:fld>
            <a:endParaRPr lang="en-US"/>
          </a:p>
        </p:txBody>
      </p:sp>
    </p:spTree>
    <p:extLst>
      <p:ext uri="{BB962C8B-B14F-4D97-AF65-F5344CB8AC3E}">
        <p14:creationId xmlns:p14="http://schemas.microsoft.com/office/powerpoint/2010/main" val="41737593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 minutes 23 second's start</a:t>
            </a:r>
          </a:p>
          <a:p>
            <a:r>
              <a:rPr lang="en-US" dirty="0"/>
              <a:t>Approx. 3 minutes long</a:t>
            </a:r>
          </a:p>
          <a:p>
            <a:endParaRPr lang="en-US" dirty="0"/>
          </a:p>
        </p:txBody>
      </p:sp>
      <p:sp>
        <p:nvSpPr>
          <p:cNvPr id="4" name="Slide Number Placeholder 3"/>
          <p:cNvSpPr>
            <a:spLocks noGrp="1"/>
          </p:cNvSpPr>
          <p:nvPr>
            <p:ph type="sldNum" sz="quarter" idx="5"/>
          </p:nvPr>
        </p:nvSpPr>
        <p:spPr/>
        <p:txBody>
          <a:bodyPr/>
          <a:lstStyle/>
          <a:p>
            <a:fld id="{83F9E91E-093B-3445-B266-D117850F30BE}" type="slidenum">
              <a:rPr lang="en-US" smtClean="0"/>
              <a:t>3</a:t>
            </a:fld>
            <a:endParaRPr lang="en-US"/>
          </a:p>
        </p:txBody>
      </p:sp>
    </p:spTree>
    <p:extLst>
      <p:ext uri="{BB962C8B-B14F-4D97-AF65-F5344CB8AC3E}">
        <p14:creationId xmlns:p14="http://schemas.microsoft.com/office/powerpoint/2010/main" val="3591438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Society and Sport - Google </a:t>
            </a:r>
            <a:r>
              <a:rPr lang="en-GB" dirty="0" err="1">
                <a:hlinkClick r:id="rId3"/>
              </a:rPr>
              <a:t>Jamboard</a:t>
            </a:r>
            <a:r>
              <a:rPr lang="en-GB" dirty="0"/>
              <a:t>   </a:t>
            </a:r>
            <a:r>
              <a:rPr lang="en-GB" dirty="0">
                <a:hlinkClick r:id="rId3"/>
              </a:rPr>
              <a:t>Society and Sport - Google </a:t>
            </a:r>
            <a:r>
              <a:rPr lang="en-GB" dirty="0" err="1">
                <a:hlinkClick r:id="rId3"/>
              </a:rPr>
              <a:t>Jamboard</a:t>
            </a:r>
            <a:endParaRPr lang="en-US" sz="1200" dirty="0"/>
          </a:p>
          <a:p>
            <a:endParaRPr lang="en-US" dirty="0"/>
          </a:p>
        </p:txBody>
      </p:sp>
      <p:sp>
        <p:nvSpPr>
          <p:cNvPr id="4" name="Slide Number Placeholder 3"/>
          <p:cNvSpPr>
            <a:spLocks noGrp="1"/>
          </p:cNvSpPr>
          <p:nvPr>
            <p:ph type="sldNum" sz="quarter" idx="5"/>
          </p:nvPr>
        </p:nvSpPr>
        <p:spPr/>
        <p:txBody>
          <a:bodyPr/>
          <a:lstStyle/>
          <a:p>
            <a:fld id="{83F9E91E-093B-3445-B266-D117850F30BE}" type="slidenum">
              <a:rPr lang="en-US" smtClean="0"/>
              <a:t>4</a:t>
            </a:fld>
            <a:endParaRPr lang="en-US"/>
          </a:p>
        </p:txBody>
      </p:sp>
    </p:spTree>
    <p:extLst>
      <p:ext uri="{BB962C8B-B14F-4D97-AF65-F5344CB8AC3E}">
        <p14:creationId xmlns:p14="http://schemas.microsoft.com/office/powerpoint/2010/main" val="1313606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83F9E91E-093B-3445-B266-D117850F30BE}" type="slidenum">
              <a:rPr lang="en-US" smtClean="0"/>
              <a:t>5</a:t>
            </a:fld>
            <a:endParaRPr lang="en-US"/>
          </a:p>
        </p:txBody>
      </p:sp>
    </p:spTree>
    <p:extLst>
      <p:ext uri="{BB962C8B-B14F-4D97-AF65-F5344CB8AC3E}">
        <p14:creationId xmlns:p14="http://schemas.microsoft.com/office/powerpoint/2010/main" val="39972442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inclusivesportdesign.com</a:t>
            </a:r>
            <a:r>
              <a:rPr lang="en-US" dirty="0"/>
              <a:t>/planning-for-inclusion/7-pillars-of-inclusion-using-commonalities-as-the-start-point-for-inclusive-sport/ </a:t>
            </a:r>
          </a:p>
        </p:txBody>
      </p:sp>
      <p:sp>
        <p:nvSpPr>
          <p:cNvPr id="4" name="Slide Number Placeholder 3"/>
          <p:cNvSpPr>
            <a:spLocks noGrp="1"/>
          </p:cNvSpPr>
          <p:nvPr>
            <p:ph type="sldNum" sz="quarter" idx="5"/>
          </p:nvPr>
        </p:nvSpPr>
        <p:spPr/>
        <p:txBody>
          <a:bodyPr/>
          <a:lstStyle/>
          <a:p>
            <a:fld id="{83F9E91E-093B-3445-B266-D117850F30BE}" type="slidenum">
              <a:rPr lang="en-US" smtClean="0"/>
              <a:t>6</a:t>
            </a:fld>
            <a:endParaRPr lang="en-US"/>
          </a:p>
        </p:txBody>
      </p:sp>
    </p:spTree>
    <p:extLst>
      <p:ext uri="{BB962C8B-B14F-4D97-AF65-F5344CB8AC3E}">
        <p14:creationId xmlns:p14="http://schemas.microsoft.com/office/powerpoint/2010/main" val="30198180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www.nrl.com</a:t>
            </a:r>
            <a:r>
              <a:rPr lang="en-US" dirty="0"/>
              <a:t>/community/inclusion/get-involved-get-inclusive/</a:t>
            </a:r>
          </a:p>
        </p:txBody>
      </p:sp>
      <p:sp>
        <p:nvSpPr>
          <p:cNvPr id="4" name="Slide Number Placeholder 3"/>
          <p:cNvSpPr>
            <a:spLocks noGrp="1"/>
          </p:cNvSpPr>
          <p:nvPr>
            <p:ph type="sldNum" sz="quarter" idx="5"/>
          </p:nvPr>
        </p:nvSpPr>
        <p:spPr/>
        <p:txBody>
          <a:bodyPr/>
          <a:lstStyle/>
          <a:p>
            <a:fld id="{83F9E91E-093B-3445-B266-D117850F30BE}" type="slidenum">
              <a:rPr lang="en-US" smtClean="0"/>
              <a:t>7</a:t>
            </a:fld>
            <a:endParaRPr lang="en-US"/>
          </a:p>
        </p:txBody>
      </p:sp>
    </p:spTree>
    <p:extLst>
      <p:ext uri="{BB962C8B-B14F-4D97-AF65-F5344CB8AC3E}">
        <p14:creationId xmlns:p14="http://schemas.microsoft.com/office/powerpoint/2010/main" val="15165357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www.activityalliance.org.uk</a:t>
            </a:r>
            <a:r>
              <a:rPr lang="en-US" dirty="0"/>
              <a:t>/how-we-help/research/annual-survey </a:t>
            </a:r>
          </a:p>
        </p:txBody>
      </p:sp>
      <p:sp>
        <p:nvSpPr>
          <p:cNvPr id="4" name="Slide Number Placeholder 3"/>
          <p:cNvSpPr>
            <a:spLocks noGrp="1"/>
          </p:cNvSpPr>
          <p:nvPr>
            <p:ph type="sldNum" sz="quarter" idx="5"/>
          </p:nvPr>
        </p:nvSpPr>
        <p:spPr/>
        <p:txBody>
          <a:bodyPr/>
          <a:lstStyle/>
          <a:p>
            <a:fld id="{83F9E91E-093B-3445-B266-D117850F30BE}" type="slidenum">
              <a:rPr lang="en-US" smtClean="0"/>
              <a:t>8</a:t>
            </a:fld>
            <a:endParaRPr lang="en-US"/>
          </a:p>
        </p:txBody>
      </p:sp>
    </p:spTree>
    <p:extLst>
      <p:ext uri="{BB962C8B-B14F-4D97-AF65-F5344CB8AC3E}">
        <p14:creationId xmlns:p14="http://schemas.microsoft.com/office/powerpoint/2010/main" val="10155632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sportscotland.org.uk</a:t>
            </a:r>
            <a:r>
              <a:rPr lang="en-US" dirty="0"/>
              <a:t>/documents/resources/</a:t>
            </a:r>
            <a:r>
              <a:rPr lang="en-US" dirty="0" err="1"/>
              <a:t>disabilityrr.pdf</a:t>
            </a:r>
            <a:r>
              <a:rPr lang="en-US" dirty="0"/>
              <a:t> </a:t>
            </a:r>
          </a:p>
        </p:txBody>
      </p:sp>
      <p:sp>
        <p:nvSpPr>
          <p:cNvPr id="4" name="Slide Number Placeholder 3"/>
          <p:cNvSpPr>
            <a:spLocks noGrp="1"/>
          </p:cNvSpPr>
          <p:nvPr>
            <p:ph type="sldNum" sz="quarter" idx="5"/>
          </p:nvPr>
        </p:nvSpPr>
        <p:spPr/>
        <p:txBody>
          <a:bodyPr/>
          <a:lstStyle/>
          <a:p>
            <a:fld id="{83F9E91E-093B-3445-B266-D117850F30BE}" type="slidenum">
              <a:rPr lang="en-US" smtClean="0"/>
              <a:t>10</a:t>
            </a:fld>
            <a:endParaRPr lang="en-US"/>
          </a:p>
        </p:txBody>
      </p:sp>
    </p:spTree>
    <p:extLst>
      <p:ext uri="{BB962C8B-B14F-4D97-AF65-F5344CB8AC3E}">
        <p14:creationId xmlns:p14="http://schemas.microsoft.com/office/powerpoint/2010/main" val="2523228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www.sport.wales</a:t>
            </a:r>
            <a:r>
              <a:rPr lang="en-US" dirty="0"/>
              <a:t>/partners/</a:t>
            </a:r>
            <a:r>
              <a:rPr lang="en-US" dirty="0" err="1"/>
              <a:t>akd</a:t>
            </a:r>
            <a:r>
              <a:rPr lang="en-US" dirty="0"/>
              <a:t>-become-an-inclusive-leader-</a:t>
            </a:r>
            <a:r>
              <a:rPr lang="en-US" dirty="0" err="1"/>
              <a:t>programme</a:t>
            </a:r>
            <a:r>
              <a:rPr lang="en-US" dirty="0"/>
              <a:t>/</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Sport wales  </a:t>
            </a:r>
          </a:p>
          <a:p>
            <a:endParaRPr lang="en-US" dirty="0"/>
          </a:p>
        </p:txBody>
      </p:sp>
      <p:sp>
        <p:nvSpPr>
          <p:cNvPr id="4" name="Slide Number Placeholder 3"/>
          <p:cNvSpPr>
            <a:spLocks noGrp="1"/>
          </p:cNvSpPr>
          <p:nvPr>
            <p:ph type="sldNum" sz="quarter" idx="5"/>
          </p:nvPr>
        </p:nvSpPr>
        <p:spPr/>
        <p:txBody>
          <a:bodyPr/>
          <a:lstStyle/>
          <a:p>
            <a:fld id="{83F9E91E-093B-3445-B266-D117850F30BE}" type="slidenum">
              <a:rPr lang="en-US" smtClean="0"/>
              <a:t>11</a:t>
            </a:fld>
            <a:endParaRPr lang="en-US"/>
          </a:p>
        </p:txBody>
      </p:sp>
    </p:spTree>
    <p:extLst>
      <p:ext uri="{BB962C8B-B14F-4D97-AF65-F5344CB8AC3E}">
        <p14:creationId xmlns:p14="http://schemas.microsoft.com/office/powerpoint/2010/main" val="3304948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www.youtube.com</a:t>
            </a:r>
            <a:r>
              <a:rPr lang="en-US" dirty="0"/>
              <a:t>/</a:t>
            </a:r>
            <a:r>
              <a:rPr lang="en-US" dirty="0" err="1"/>
              <a:t>watch?v</a:t>
            </a:r>
            <a:r>
              <a:rPr lang="en-US"/>
              <a:t>=QA20LUNVk6o</a:t>
            </a:r>
          </a:p>
          <a:p>
            <a:endParaRPr lang="en-US"/>
          </a:p>
        </p:txBody>
      </p:sp>
      <p:sp>
        <p:nvSpPr>
          <p:cNvPr id="4" name="Slide Number Placeholder 3"/>
          <p:cNvSpPr>
            <a:spLocks noGrp="1"/>
          </p:cNvSpPr>
          <p:nvPr>
            <p:ph type="sldNum" sz="quarter" idx="5"/>
          </p:nvPr>
        </p:nvSpPr>
        <p:spPr/>
        <p:txBody>
          <a:bodyPr/>
          <a:lstStyle/>
          <a:p>
            <a:fld id="{83F9E91E-093B-3445-B266-D117850F30BE}" type="slidenum">
              <a:rPr lang="en-US" smtClean="0"/>
              <a:t>15</a:t>
            </a:fld>
            <a:endParaRPr lang="en-US"/>
          </a:p>
        </p:txBody>
      </p:sp>
    </p:spTree>
    <p:extLst>
      <p:ext uri="{BB962C8B-B14F-4D97-AF65-F5344CB8AC3E}">
        <p14:creationId xmlns:p14="http://schemas.microsoft.com/office/powerpoint/2010/main" val="25995869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72309-F577-444C-9D08-B7CD6BF2782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413D726-EA26-6D43-89C7-6318884954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22E8BA8-3500-E641-8F3F-21B6A603AF74}"/>
              </a:ext>
            </a:extLst>
          </p:cNvPr>
          <p:cNvSpPr>
            <a:spLocks noGrp="1"/>
          </p:cNvSpPr>
          <p:nvPr>
            <p:ph type="dt" sz="half" idx="10"/>
          </p:nvPr>
        </p:nvSpPr>
        <p:spPr/>
        <p:txBody>
          <a:bodyPr/>
          <a:lstStyle/>
          <a:p>
            <a:fld id="{18A40DDE-6E8B-0A49-9270-2848D788AA4A}" type="datetimeFigureOut">
              <a:rPr lang="en-US" smtClean="0"/>
              <a:t>11/3/2023</a:t>
            </a:fld>
            <a:endParaRPr lang="en-US"/>
          </a:p>
        </p:txBody>
      </p:sp>
      <p:sp>
        <p:nvSpPr>
          <p:cNvPr id="5" name="Footer Placeholder 4">
            <a:extLst>
              <a:ext uri="{FF2B5EF4-FFF2-40B4-BE49-F238E27FC236}">
                <a16:creationId xmlns:a16="http://schemas.microsoft.com/office/drawing/2014/main" id="{DFF73051-BFAB-EC46-8E98-CB826F3ACD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0DFDF4-C7C7-8640-A290-7A6C3CA77BA3}"/>
              </a:ext>
            </a:extLst>
          </p:cNvPr>
          <p:cNvSpPr>
            <a:spLocks noGrp="1"/>
          </p:cNvSpPr>
          <p:nvPr>
            <p:ph type="sldNum" sz="quarter" idx="12"/>
          </p:nvPr>
        </p:nvSpPr>
        <p:spPr/>
        <p:txBody>
          <a:bodyPr/>
          <a:lstStyle/>
          <a:p>
            <a:fld id="{D4400727-9969-9547-9DEC-198AC4D8EAB2}" type="slidenum">
              <a:rPr lang="en-US" smtClean="0"/>
              <a:t>‹#›</a:t>
            </a:fld>
            <a:endParaRPr lang="en-US"/>
          </a:p>
        </p:txBody>
      </p:sp>
    </p:spTree>
    <p:extLst>
      <p:ext uri="{BB962C8B-B14F-4D97-AF65-F5344CB8AC3E}">
        <p14:creationId xmlns:p14="http://schemas.microsoft.com/office/powerpoint/2010/main" val="26668638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D09C5-C6BB-E348-8FD9-A29CD132BB6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F67E939-8F8D-A945-A26C-F404119C443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E8D091F-40E2-D340-B57E-2D2A32423C7E}"/>
              </a:ext>
            </a:extLst>
          </p:cNvPr>
          <p:cNvSpPr>
            <a:spLocks noGrp="1"/>
          </p:cNvSpPr>
          <p:nvPr>
            <p:ph type="dt" sz="half" idx="10"/>
          </p:nvPr>
        </p:nvSpPr>
        <p:spPr/>
        <p:txBody>
          <a:bodyPr/>
          <a:lstStyle/>
          <a:p>
            <a:fld id="{18A40DDE-6E8B-0A49-9270-2848D788AA4A}" type="datetimeFigureOut">
              <a:rPr lang="en-US" smtClean="0"/>
              <a:t>11/3/2023</a:t>
            </a:fld>
            <a:endParaRPr lang="en-US"/>
          </a:p>
        </p:txBody>
      </p:sp>
      <p:sp>
        <p:nvSpPr>
          <p:cNvPr id="5" name="Footer Placeholder 4">
            <a:extLst>
              <a:ext uri="{FF2B5EF4-FFF2-40B4-BE49-F238E27FC236}">
                <a16:creationId xmlns:a16="http://schemas.microsoft.com/office/drawing/2014/main" id="{97F8012F-C375-7C4A-8BF7-195B543280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B7CE31-3D54-4741-BEC3-70DC8C34307C}"/>
              </a:ext>
            </a:extLst>
          </p:cNvPr>
          <p:cNvSpPr>
            <a:spLocks noGrp="1"/>
          </p:cNvSpPr>
          <p:nvPr>
            <p:ph type="sldNum" sz="quarter" idx="12"/>
          </p:nvPr>
        </p:nvSpPr>
        <p:spPr/>
        <p:txBody>
          <a:bodyPr/>
          <a:lstStyle/>
          <a:p>
            <a:fld id="{D4400727-9969-9547-9DEC-198AC4D8EAB2}" type="slidenum">
              <a:rPr lang="en-US" smtClean="0"/>
              <a:t>‹#›</a:t>
            </a:fld>
            <a:endParaRPr lang="en-US"/>
          </a:p>
        </p:txBody>
      </p:sp>
    </p:spTree>
    <p:extLst>
      <p:ext uri="{BB962C8B-B14F-4D97-AF65-F5344CB8AC3E}">
        <p14:creationId xmlns:p14="http://schemas.microsoft.com/office/powerpoint/2010/main" val="4208713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F351B-237E-614F-9FBC-53E6B4B2404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917DA4A-6C04-0242-BD28-A6E6964A82A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FD221B5-8379-594B-B680-E1A7F43BDC90}"/>
              </a:ext>
            </a:extLst>
          </p:cNvPr>
          <p:cNvSpPr>
            <a:spLocks noGrp="1"/>
          </p:cNvSpPr>
          <p:nvPr>
            <p:ph type="dt" sz="half" idx="10"/>
          </p:nvPr>
        </p:nvSpPr>
        <p:spPr/>
        <p:txBody>
          <a:bodyPr/>
          <a:lstStyle/>
          <a:p>
            <a:fld id="{18A40DDE-6E8B-0A49-9270-2848D788AA4A}" type="datetimeFigureOut">
              <a:rPr lang="en-US" smtClean="0"/>
              <a:t>11/3/2023</a:t>
            </a:fld>
            <a:endParaRPr lang="en-US"/>
          </a:p>
        </p:txBody>
      </p:sp>
      <p:sp>
        <p:nvSpPr>
          <p:cNvPr id="5" name="Footer Placeholder 4">
            <a:extLst>
              <a:ext uri="{FF2B5EF4-FFF2-40B4-BE49-F238E27FC236}">
                <a16:creationId xmlns:a16="http://schemas.microsoft.com/office/drawing/2014/main" id="{8E89344E-EE33-6745-A347-0B39B06A63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0BD39F-C7F7-384D-AA3E-407D6A03286B}"/>
              </a:ext>
            </a:extLst>
          </p:cNvPr>
          <p:cNvSpPr>
            <a:spLocks noGrp="1"/>
          </p:cNvSpPr>
          <p:nvPr>
            <p:ph type="sldNum" sz="quarter" idx="12"/>
          </p:nvPr>
        </p:nvSpPr>
        <p:spPr/>
        <p:txBody>
          <a:bodyPr/>
          <a:lstStyle/>
          <a:p>
            <a:fld id="{D4400727-9969-9547-9DEC-198AC4D8EAB2}" type="slidenum">
              <a:rPr lang="en-US" smtClean="0"/>
              <a:t>‹#›</a:t>
            </a:fld>
            <a:endParaRPr lang="en-US"/>
          </a:p>
        </p:txBody>
      </p:sp>
    </p:spTree>
    <p:extLst>
      <p:ext uri="{BB962C8B-B14F-4D97-AF65-F5344CB8AC3E}">
        <p14:creationId xmlns:p14="http://schemas.microsoft.com/office/powerpoint/2010/main" val="4243704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DD2AE-CFFE-9540-991E-56E9B1F85F7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13CFAB-8247-E644-9434-590F6334D53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B0F8974-9BB6-D641-BD5E-3330AAD9F8B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A0AA741-0A90-E447-AC96-2B34F69930D4}"/>
              </a:ext>
            </a:extLst>
          </p:cNvPr>
          <p:cNvSpPr>
            <a:spLocks noGrp="1"/>
          </p:cNvSpPr>
          <p:nvPr>
            <p:ph type="dt" sz="half" idx="10"/>
          </p:nvPr>
        </p:nvSpPr>
        <p:spPr/>
        <p:txBody>
          <a:bodyPr/>
          <a:lstStyle/>
          <a:p>
            <a:fld id="{18A40DDE-6E8B-0A49-9270-2848D788AA4A}" type="datetimeFigureOut">
              <a:rPr lang="en-US" smtClean="0"/>
              <a:t>11/3/2023</a:t>
            </a:fld>
            <a:endParaRPr lang="en-US"/>
          </a:p>
        </p:txBody>
      </p:sp>
      <p:sp>
        <p:nvSpPr>
          <p:cNvPr id="6" name="Footer Placeholder 5">
            <a:extLst>
              <a:ext uri="{FF2B5EF4-FFF2-40B4-BE49-F238E27FC236}">
                <a16:creationId xmlns:a16="http://schemas.microsoft.com/office/drawing/2014/main" id="{CA627253-90BB-F045-9768-D2A63B64FC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E8E803-5262-F943-B604-429955C94B33}"/>
              </a:ext>
            </a:extLst>
          </p:cNvPr>
          <p:cNvSpPr>
            <a:spLocks noGrp="1"/>
          </p:cNvSpPr>
          <p:nvPr>
            <p:ph type="sldNum" sz="quarter" idx="12"/>
          </p:nvPr>
        </p:nvSpPr>
        <p:spPr/>
        <p:txBody>
          <a:bodyPr/>
          <a:lstStyle/>
          <a:p>
            <a:fld id="{D4400727-9969-9547-9DEC-198AC4D8EAB2}" type="slidenum">
              <a:rPr lang="en-US" smtClean="0"/>
              <a:t>‹#›</a:t>
            </a:fld>
            <a:endParaRPr lang="en-US"/>
          </a:p>
        </p:txBody>
      </p:sp>
    </p:spTree>
    <p:extLst>
      <p:ext uri="{BB962C8B-B14F-4D97-AF65-F5344CB8AC3E}">
        <p14:creationId xmlns:p14="http://schemas.microsoft.com/office/powerpoint/2010/main" val="1664699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7B7E4-8235-A948-94DC-0FF5AD490A9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BBFEC32-84F5-FA4A-9791-344B03D358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30B1582-BB9A-684F-97B5-C55E8CA9FC1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D7D8B2A-AE1F-1840-8F86-A99B0A09AE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9B7B10A-36B1-3A4F-96E9-C521B48636E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0D35A95-A394-6243-8584-8A5BA4708FF3}"/>
              </a:ext>
            </a:extLst>
          </p:cNvPr>
          <p:cNvSpPr>
            <a:spLocks noGrp="1"/>
          </p:cNvSpPr>
          <p:nvPr>
            <p:ph type="dt" sz="half" idx="10"/>
          </p:nvPr>
        </p:nvSpPr>
        <p:spPr/>
        <p:txBody>
          <a:bodyPr/>
          <a:lstStyle/>
          <a:p>
            <a:fld id="{18A40DDE-6E8B-0A49-9270-2848D788AA4A}" type="datetimeFigureOut">
              <a:rPr lang="en-US" smtClean="0"/>
              <a:t>11/3/2023</a:t>
            </a:fld>
            <a:endParaRPr lang="en-US"/>
          </a:p>
        </p:txBody>
      </p:sp>
      <p:sp>
        <p:nvSpPr>
          <p:cNvPr id="8" name="Footer Placeholder 7">
            <a:extLst>
              <a:ext uri="{FF2B5EF4-FFF2-40B4-BE49-F238E27FC236}">
                <a16:creationId xmlns:a16="http://schemas.microsoft.com/office/drawing/2014/main" id="{E3F565D2-848F-4646-B634-F1A44F37B4F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360FDFE-5E80-B444-AE9A-B9CDFA3D0D7E}"/>
              </a:ext>
            </a:extLst>
          </p:cNvPr>
          <p:cNvSpPr>
            <a:spLocks noGrp="1"/>
          </p:cNvSpPr>
          <p:nvPr>
            <p:ph type="sldNum" sz="quarter" idx="12"/>
          </p:nvPr>
        </p:nvSpPr>
        <p:spPr/>
        <p:txBody>
          <a:bodyPr/>
          <a:lstStyle/>
          <a:p>
            <a:fld id="{D4400727-9969-9547-9DEC-198AC4D8EAB2}" type="slidenum">
              <a:rPr lang="en-US" smtClean="0"/>
              <a:t>‹#›</a:t>
            </a:fld>
            <a:endParaRPr lang="en-US"/>
          </a:p>
        </p:txBody>
      </p:sp>
    </p:spTree>
    <p:extLst>
      <p:ext uri="{BB962C8B-B14F-4D97-AF65-F5344CB8AC3E}">
        <p14:creationId xmlns:p14="http://schemas.microsoft.com/office/powerpoint/2010/main" val="1552040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2F718-0CEB-0A4B-848E-D7B3F382CE2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C40018E8-2443-C442-8873-F9DB4BBE92BC}"/>
              </a:ext>
            </a:extLst>
          </p:cNvPr>
          <p:cNvSpPr>
            <a:spLocks noGrp="1"/>
          </p:cNvSpPr>
          <p:nvPr>
            <p:ph type="dt" sz="half" idx="10"/>
          </p:nvPr>
        </p:nvSpPr>
        <p:spPr/>
        <p:txBody>
          <a:bodyPr/>
          <a:lstStyle/>
          <a:p>
            <a:fld id="{18A40DDE-6E8B-0A49-9270-2848D788AA4A}" type="datetimeFigureOut">
              <a:rPr lang="en-US" smtClean="0"/>
              <a:t>11/3/2023</a:t>
            </a:fld>
            <a:endParaRPr lang="en-US"/>
          </a:p>
        </p:txBody>
      </p:sp>
      <p:sp>
        <p:nvSpPr>
          <p:cNvPr id="4" name="Footer Placeholder 3">
            <a:extLst>
              <a:ext uri="{FF2B5EF4-FFF2-40B4-BE49-F238E27FC236}">
                <a16:creationId xmlns:a16="http://schemas.microsoft.com/office/drawing/2014/main" id="{AF85A703-BBC9-1147-A308-E48BECBF159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3360F35-3B03-294E-8D0F-FEAC76B3D85E}"/>
              </a:ext>
            </a:extLst>
          </p:cNvPr>
          <p:cNvSpPr>
            <a:spLocks noGrp="1"/>
          </p:cNvSpPr>
          <p:nvPr>
            <p:ph type="sldNum" sz="quarter" idx="12"/>
          </p:nvPr>
        </p:nvSpPr>
        <p:spPr/>
        <p:txBody>
          <a:bodyPr/>
          <a:lstStyle/>
          <a:p>
            <a:fld id="{D4400727-9969-9547-9DEC-198AC4D8EAB2}" type="slidenum">
              <a:rPr lang="en-US" smtClean="0"/>
              <a:t>‹#›</a:t>
            </a:fld>
            <a:endParaRPr lang="en-US"/>
          </a:p>
        </p:txBody>
      </p:sp>
    </p:spTree>
    <p:extLst>
      <p:ext uri="{BB962C8B-B14F-4D97-AF65-F5344CB8AC3E}">
        <p14:creationId xmlns:p14="http://schemas.microsoft.com/office/powerpoint/2010/main" val="4270789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96CBFC-0AB2-9749-B57A-69C4E3B50E20}"/>
              </a:ext>
            </a:extLst>
          </p:cNvPr>
          <p:cNvSpPr>
            <a:spLocks noGrp="1"/>
          </p:cNvSpPr>
          <p:nvPr>
            <p:ph type="dt" sz="half" idx="10"/>
          </p:nvPr>
        </p:nvSpPr>
        <p:spPr/>
        <p:txBody>
          <a:bodyPr/>
          <a:lstStyle/>
          <a:p>
            <a:fld id="{18A40DDE-6E8B-0A49-9270-2848D788AA4A}" type="datetimeFigureOut">
              <a:rPr lang="en-US" smtClean="0"/>
              <a:t>11/3/2023</a:t>
            </a:fld>
            <a:endParaRPr lang="en-US"/>
          </a:p>
        </p:txBody>
      </p:sp>
      <p:sp>
        <p:nvSpPr>
          <p:cNvPr id="3" name="Footer Placeholder 2">
            <a:extLst>
              <a:ext uri="{FF2B5EF4-FFF2-40B4-BE49-F238E27FC236}">
                <a16:creationId xmlns:a16="http://schemas.microsoft.com/office/drawing/2014/main" id="{5B86B45C-387C-1D4B-AD32-A91A8452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E42D68B-214E-1A48-BFC3-7F963DC47734}"/>
              </a:ext>
            </a:extLst>
          </p:cNvPr>
          <p:cNvSpPr>
            <a:spLocks noGrp="1"/>
          </p:cNvSpPr>
          <p:nvPr>
            <p:ph type="sldNum" sz="quarter" idx="12"/>
          </p:nvPr>
        </p:nvSpPr>
        <p:spPr/>
        <p:txBody>
          <a:bodyPr/>
          <a:lstStyle/>
          <a:p>
            <a:fld id="{D4400727-9969-9547-9DEC-198AC4D8EAB2}" type="slidenum">
              <a:rPr lang="en-US" smtClean="0"/>
              <a:t>‹#›</a:t>
            </a:fld>
            <a:endParaRPr lang="en-US"/>
          </a:p>
        </p:txBody>
      </p:sp>
    </p:spTree>
    <p:extLst>
      <p:ext uri="{BB962C8B-B14F-4D97-AF65-F5344CB8AC3E}">
        <p14:creationId xmlns:p14="http://schemas.microsoft.com/office/powerpoint/2010/main" val="218499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7EE69-089B-8B46-903F-2369E5A5A2D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55A830A-B3F6-234D-907F-D4BBC47937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F0B8AC6-294B-7D48-AD7E-4EF7E279B9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D767CB3-0729-094E-AA3E-2C39B281C49F}"/>
              </a:ext>
            </a:extLst>
          </p:cNvPr>
          <p:cNvSpPr>
            <a:spLocks noGrp="1"/>
          </p:cNvSpPr>
          <p:nvPr>
            <p:ph type="dt" sz="half" idx="10"/>
          </p:nvPr>
        </p:nvSpPr>
        <p:spPr/>
        <p:txBody>
          <a:bodyPr/>
          <a:lstStyle/>
          <a:p>
            <a:fld id="{18A40DDE-6E8B-0A49-9270-2848D788AA4A}" type="datetimeFigureOut">
              <a:rPr lang="en-US" smtClean="0"/>
              <a:t>11/3/2023</a:t>
            </a:fld>
            <a:endParaRPr lang="en-US"/>
          </a:p>
        </p:txBody>
      </p:sp>
      <p:sp>
        <p:nvSpPr>
          <p:cNvPr id="6" name="Footer Placeholder 5">
            <a:extLst>
              <a:ext uri="{FF2B5EF4-FFF2-40B4-BE49-F238E27FC236}">
                <a16:creationId xmlns:a16="http://schemas.microsoft.com/office/drawing/2014/main" id="{6BA95130-1E2E-924E-8A26-7EEFD2A1295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829101-55F0-AF43-A5FD-195644164C6C}"/>
              </a:ext>
            </a:extLst>
          </p:cNvPr>
          <p:cNvSpPr>
            <a:spLocks noGrp="1"/>
          </p:cNvSpPr>
          <p:nvPr>
            <p:ph type="sldNum" sz="quarter" idx="12"/>
          </p:nvPr>
        </p:nvSpPr>
        <p:spPr/>
        <p:txBody>
          <a:bodyPr/>
          <a:lstStyle/>
          <a:p>
            <a:fld id="{D4400727-9969-9547-9DEC-198AC4D8EAB2}" type="slidenum">
              <a:rPr lang="en-US" smtClean="0"/>
              <a:t>‹#›</a:t>
            </a:fld>
            <a:endParaRPr lang="en-US"/>
          </a:p>
        </p:txBody>
      </p:sp>
    </p:spTree>
    <p:extLst>
      <p:ext uri="{BB962C8B-B14F-4D97-AF65-F5344CB8AC3E}">
        <p14:creationId xmlns:p14="http://schemas.microsoft.com/office/powerpoint/2010/main" val="847831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998C4-7DA7-4E4D-989D-FA8F50BE3A0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C8F1210-2B8A-E24B-A4E6-9651F34D27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6AF0427-38E7-204D-90E1-D205FE7244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6440267-364C-1546-9146-DC68124FB441}"/>
              </a:ext>
            </a:extLst>
          </p:cNvPr>
          <p:cNvSpPr>
            <a:spLocks noGrp="1"/>
          </p:cNvSpPr>
          <p:nvPr>
            <p:ph type="dt" sz="half" idx="10"/>
          </p:nvPr>
        </p:nvSpPr>
        <p:spPr/>
        <p:txBody>
          <a:bodyPr/>
          <a:lstStyle/>
          <a:p>
            <a:fld id="{18A40DDE-6E8B-0A49-9270-2848D788AA4A}" type="datetimeFigureOut">
              <a:rPr lang="en-US" smtClean="0"/>
              <a:t>11/3/2023</a:t>
            </a:fld>
            <a:endParaRPr lang="en-US"/>
          </a:p>
        </p:txBody>
      </p:sp>
      <p:sp>
        <p:nvSpPr>
          <p:cNvPr id="6" name="Footer Placeholder 5">
            <a:extLst>
              <a:ext uri="{FF2B5EF4-FFF2-40B4-BE49-F238E27FC236}">
                <a16:creationId xmlns:a16="http://schemas.microsoft.com/office/drawing/2014/main" id="{4F2EF4F3-01FD-1844-8477-C894DB3E47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3BC6A6-EBEC-BB4A-AAB8-9C3DA1E49E43}"/>
              </a:ext>
            </a:extLst>
          </p:cNvPr>
          <p:cNvSpPr>
            <a:spLocks noGrp="1"/>
          </p:cNvSpPr>
          <p:nvPr>
            <p:ph type="sldNum" sz="quarter" idx="12"/>
          </p:nvPr>
        </p:nvSpPr>
        <p:spPr/>
        <p:txBody>
          <a:bodyPr/>
          <a:lstStyle/>
          <a:p>
            <a:fld id="{D4400727-9969-9547-9DEC-198AC4D8EAB2}" type="slidenum">
              <a:rPr lang="en-US" smtClean="0"/>
              <a:t>‹#›</a:t>
            </a:fld>
            <a:endParaRPr lang="en-US"/>
          </a:p>
        </p:txBody>
      </p:sp>
    </p:spTree>
    <p:extLst>
      <p:ext uri="{BB962C8B-B14F-4D97-AF65-F5344CB8AC3E}">
        <p14:creationId xmlns:p14="http://schemas.microsoft.com/office/powerpoint/2010/main" val="13466255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E763B-9AA0-F04A-9BDA-D62EB196739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BE02203-EB07-3344-9E9F-DF44242BF2F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6725A88-CC58-5D48-8466-7835925709A2}"/>
              </a:ext>
            </a:extLst>
          </p:cNvPr>
          <p:cNvSpPr>
            <a:spLocks noGrp="1"/>
          </p:cNvSpPr>
          <p:nvPr>
            <p:ph type="dt" sz="half" idx="10"/>
          </p:nvPr>
        </p:nvSpPr>
        <p:spPr/>
        <p:txBody>
          <a:bodyPr/>
          <a:lstStyle/>
          <a:p>
            <a:fld id="{18A40DDE-6E8B-0A49-9270-2848D788AA4A}" type="datetimeFigureOut">
              <a:rPr lang="en-US" smtClean="0"/>
              <a:t>11/3/2023</a:t>
            </a:fld>
            <a:endParaRPr lang="en-US"/>
          </a:p>
        </p:txBody>
      </p:sp>
      <p:sp>
        <p:nvSpPr>
          <p:cNvPr id="5" name="Footer Placeholder 4">
            <a:extLst>
              <a:ext uri="{FF2B5EF4-FFF2-40B4-BE49-F238E27FC236}">
                <a16:creationId xmlns:a16="http://schemas.microsoft.com/office/drawing/2014/main" id="{A595BB0D-A76D-7447-9E79-282FD93C09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F7803A-9D85-6247-B2B6-329147C72940}"/>
              </a:ext>
            </a:extLst>
          </p:cNvPr>
          <p:cNvSpPr>
            <a:spLocks noGrp="1"/>
          </p:cNvSpPr>
          <p:nvPr>
            <p:ph type="sldNum" sz="quarter" idx="12"/>
          </p:nvPr>
        </p:nvSpPr>
        <p:spPr/>
        <p:txBody>
          <a:bodyPr/>
          <a:lstStyle/>
          <a:p>
            <a:fld id="{D4400727-9969-9547-9DEC-198AC4D8EAB2}" type="slidenum">
              <a:rPr lang="en-US" smtClean="0"/>
              <a:t>‹#›</a:t>
            </a:fld>
            <a:endParaRPr lang="en-US"/>
          </a:p>
        </p:txBody>
      </p:sp>
    </p:spTree>
    <p:extLst>
      <p:ext uri="{BB962C8B-B14F-4D97-AF65-F5344CB8AC3E}">
        <p14:creationId xmlns:p14="http://schemas.microsoft.com/office/powerpoint/2010/main" val="34927654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E401A83-AF60-634F-89C1-61BE4457A53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48662F0-D718-184D-9847-DA0BA1A8538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3D8A34E-004C-4F49-823D-0A06FE1C26CA}"/>
              </a:ext>
            </a:extLst>
          </p:cNvPr>
          <p:cNvSpPr>
            <a:spLocks noGrp="1"/>
          </p:cNvSpPr>
          <p:nvPr>
            <p:ph type="dt" sz="half" idx="10"/>
          </p:nvPr>
        </p:nvSpPr>
        <p:spPr/>
        <p:txBody>
          <a:bodyPr/>
          <a:lstStyle/>
          <a:p>
            <a:fld id="{18A40DDE-6E8B-0A49-9270-2848D788AA4A}" type="datetimeFigureOut">
              <a:rPr lang="en-US" smtClean="0"/>
              <a:t>11/3/2023</a:t>
            </a:fld>
            <a:endParaRPr lang="en-US"/>
          </a:p>
        </p:txBody>
      </p:sp>
      <p:sp>
        <p:nvSpPr>
          <p:cNvPr id="5" name="Footer Placeholder 4">
            <a:extLst>
              <a:ext uri="{FF2B5EF4-FFF2-40B4-BE49-F238E27FC236}">
                <a16:creationId xmlns:a16="http://schemas.microsoft.com/office/drawing/2014/main" id="{F7C216B1-A13F-AC40-86EB-A94054EED9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451B92-0D62-8947-AA3C-60C5C8DC7E47}"/>
              </a:ext>
            </a:extLst>
          </p:cNvPr>
          <p:cNvSpPr>
            <a:spLocks noGrp="1"/>
          </p:cNvSpPr>
          <p:nvPr>
            <p:ph type="sldNum" sz="quarter" idx="12"/>
          </p:nvPr>
        </p:nvSpPr>
        <p:spPr/>
        <p:txBody>
          <a:bodyPr/>
          <a:lstStyle/>
          <a:p>
            <a:fld id="{D4400727-9969-9547-9DEC-198AC4D8EAB2}" type="slidenum">
              <a:rPr lang="en-US" smtClean="0"/>
              <a:t>‹#›</a:t>
            </a:fld>
            <a:endParaRPr lang="en-US"/>
          </a:p>
        </p:txBody>
      </p:sp>
    </p:spTree>
    <p:extLst>
      <p:ext uri="{BB962C8B-B14F-4D97-AF65-F5344CB8AC3E}">
        <p14:creationId xmlns:p14="http://schemas.microsoft.com/office/powerpoint/2010/main" val="1450571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EBC8B8-0414-2548-B557-6197A820EA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843DD38-A86F-9E4F-ABB4-3DA1DBF4F9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8DBD28A-F638-9640-8383-6AD7677B28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A40DDE-6E8B-0A49-9270-2848D788AA4A}" type="datetimeFigureOut">
              <a:rPr lang="en-US" smtClean="0"/>
              <a:t>11/3/2023</a:t>
            </a:fld>
            <a:endParaRPr lang="en-US"/>
          </a:p>
        </p:txBody>
      </p:sp>
      <p:sp>
        <p:nvSpPr>
          <p:cNvPr id="5" name="Footer Placeholder 4">
            <a:extLst>
              <a:ext uri="{FF2B5EF4-FFF2-40B4-BE49-F238E27FC236}">
                <a16:creationId xmlns:a16="http://schemas.microsoft.com/office/drawing/2014/main" id="{B307F0CB-B4B2-044B-9FB8-A0F7399819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FEAA9CA-C2D3-2844-AEFA-0BFC3F75D8D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400727-9969-9547-9DEC-198AC4D8EAB2}" type="slidenum">
              <a:rPr lang="en-US" smtClean="0"/>
              <a:t>‹#›</a:t>
            </a:fld>
            <a:endParaRPr lang="en-US"/>
          </a:p>
        </p:txBody>
      </p:sp>
    </p:spTree>
    <p:extLst>
      <p:ext uri="{BB962C8B-B14F-4D97-AF65-F5344CB8AC3E}">
        <p14:creationId xmlns:p14="http://schemas.microsoft.com/office/powerpoint/2010/main" val="16018707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youtube.com/watch?v=UnANbbVLDS8"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Walking Rugby">
            <a:extLst>
              <a:ext uri="{FF2B5EF4-FFF2-40B4-BE49-F238E27FC236}">
                <a16:creationId xmlns:a16="http://schemas.microsoft.com/office/drawing/2014/main" id="{697EDA49-2CD9-5A4E-B61B-A73CEC35EED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091" t="9091"/>
          <a:stretch/>
        </p:blipFill>
        <p:spPr bwMode="auto">
          <a:xfrm>
            <a:off x="20" y="10"/>
            <a:ext cx="12191981"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8C50452-1770-F248-A2D3-6AE5939A22FF}"/>
              </a:ext>
            </a:extLst>
          </p:cNvPr>
          <p:cNvSpPr>
            <a:spLocks noGrp="1"/>
          </p:cNvSpPr>
          <p:nvPr>
            <p:ph type="ctrTitle"/>
          </p:nvPr>
        </p:nvSpPr>
        <p:spPr>
          <a:xfrm>
            <a:off x="404553" y="3091928"/>
            <a:ext cx="9078562" cy="2387600"/>
          </a:xfrm>
        </p:spPr>
        <p:txBody>
          <a:bodyPr>
            <a:normAutofit/>
          </a:bodyPr>
          <a:lstStyle/>
          <a:p>
            <a:pPr algn="l"/>
            <a:r>
              <a:rPr lang="en-US" sz="5600"/>
              <a:t>Social inclusion and community cohesion in sport</a:t>
            </a:r>
          </a:p>
        </p:txBody>
      </p:sp>
      <p:sp>
        <p:nvSpPr>
          <p:cNvPr id="1035" name="Rectangle: Rounded Corners 1034">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E498DBAE-BF68-1C42-86C4-35DE774657F4}"/>
              </a:ext>
            </a:extLst>
          </p:cNvPr>
          <p:cNvSpPr>
            <a:spLocks noGrp="1"/>
          </p:cNvSpPr>
          <p:nvPr>
            <p:ph type="subTitle" idx="1"/>
          </p:nvPr>
        </p:nvSpPr>
        <p:spPr>
          <a:xfrm>
            <a:off x="404553" y="5624945"/>
            <a:ext cx="9078562" cy="592975"/>
          </a:xfrm>
        </p:spPr>
        <p:txBody>
          <a:bodyPr anchor="ctr">
            <a:normAutofit/>
          </a:bodyPr>
          <a:lstStyle/>
          <a:p>
            <a:pPr algn="l"/>
            <a:endParaRPr lang="en-US"/>
          </a:p>
        </p:txBody>
      </p:sp>
    </p:spTree>
    <p:extLst>
      <p:ext uri="{BB962C8B-B14F-4D97-AF65-F5344CB8AC3E}">
        <p14:creationId xmlns:p14="http://schemas.microsoft.com/office/powerpoint/2010/main" val="21672225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3" name="Rectangle 4102">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5062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4F06A7E-4700-A24C-9215-A8080C7EE835}"/>
              </a:ext>
            </a:extLst>
          </p:cNvPr>
          <p:cNvSpPr>
            <a:spLocks noGrp="1"/>
          </p:cNvSpPr>
          <p:nvPr>
            <p:ph type="title"/>
          </p:nvPr>
        </p:nvSpPr>
        <p:spPr>
          <a:xfrm>
            <a:off x="524256" y="516804"/>
            <a:ext cx="6594189" cy="1625210"/>
          </a:xfrm>
        </p:spPr>
        <p:txBody>
          <a:bodyPr>
            <a:normAutofit/>
          </a:bodyPr>
          <a:lstStyle/>
          <a:p>
            <a:r>
              <a:rPr lang="en-US" sz="4100">
                <a:solidFill>
                  <a:srgbClr val="FFFFFF"/>
                </a:solidFill>
              </a:rPr>
              <a:t>What is social inclusion and community cohesion in sport?</a:t>
            </a:r>
          </a:p>
        </p:txBody>
      </p:sp>
      <p:sp>
        <p:nvSpPr>
          <p:cNvPr id="4105" name="Rectangle 4104">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Beyond Sport Awards – Sport for Social Inclusion | sportanddev.org">
            <a:extLst>
              <a:ext uri="{FF2B5EF4-FFF2-40B4-BE49-F238E27FC236}">
                <a16:creationId xmlns:a16="http://schemas.microsoft.com/office/drawing/2014/main" id="{1826FF2A-F0C7-7947-AB9D-A028718583C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1404" y="2660287"/>
            <a:ext cx="6490590" cy="3646887"/>
          </a:xfrm>
          <a:prstGeom prst="rect">
            <a:avLst/>
          </a:prstGeom>
          <a:noFill/>
          <a:extLst>
            <a:ext uri="{909E8E84-426E-40DD-AFC4-6F175D3DCCD1}">
              <a14:hiddenFill xmlns:a14="http://schemas.microsoft.com/office/drawing/2010/main">
                <a:solidFill>
                  <a:srgbClr val="FFFFFF"/>
                </a:solidFill>
              </a14:hiddenFill>
            </a:ext>
          </a:extLst>
        </p:spPr>
      </p:pic>
      <p:sp>
        <p:nvSpPr>
          <p:cNvPr id="4107" name="Rectangle 4106">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68C69A1-35EE-C749-81EE-7355663E3D81}"/>
              </a:ext>
            </a:extLst>
          </p:cNvPr>
          <p:cNvSpPr>
            <a:spLocks noGrp="1"/>
          </p:cNvSpPr>
          <p:nvPr>
            <p:ph idx="1"/>
          </p:nvPr>
        </p:nvSpPr>
        <p:spPr>
          <a:xfrm>
            <a:off x="8100927" y="1046776"/>
            <a:ext cx="3424739" cy="4852362"/>
          </a:xfrm>
        </p:spPr>
        <p:txBody>
          <a:bodyPr anchor="ctr">
            <a:normAutofit/>
          </a:bodyPr>
          <a:lstStyle/>
          <a:p>
            <a:r>
              <a:rPr lang="en-GB" sz="2000" b="0" i="0" dirty="0">
                <a:solidFill>
                  <a:srgbClr val="FFFFFF"/>
                </a:solidFill>
                <a:effectLst/>
              </a:rPr>
              <a:t>Social inclusion has been defined as a process to ensure that everyone, regardless of their life experiences or circumstances, can achieve their potential in life (Social Exclusion Unit 2006)</a:t>
            </a:r>
          </a:p>
          <a:p>
            <a:pPr marL="0" indent="0">
              <a:buNone/>
            </a:pPr>
            <a:endParaRPr lang="en-GB" sz="2000" b="0" i="0" dirty="0">
              <a:solidFill>
                <a:srgbClr val="FFFFFF"/>
              </a:solidFill>
              <a:effectLst/>
            </a:endParaRPr>
          </a:p>
          <a:p>
            <a:r>
              <a:rPr lang="en-GB" sz="2000" b="0" i="0" dirty="0" err="1">
                <a:solidFill>
                  <a:srgbClr val="FFFFFF"/>
                </a:solidFill>
                <a:effectLst/>
              </a:rPr>
              <a:t>Tisdall</a:t>
            </a:r>
            <a:r>
              <a:rPr lang="en-GB" sz="2000" dirty="0">
                <a:solidFill>
                  <a:srgbClr val="FFFFFF"/>
                </a:solidFill>
              </a:rPr>
              <a:t>, et al (2006) suggest that social inclusion is about being allowed or enabled to take part while participation is taking part.</a:t>
            </a:r>
            <a:endParaRPr lang="en-GB" sz="2000" b="0" i="0" dirty="0">
              <a:solidFill>
                <a:srgbClr val="FFFFFF"/>
              </a:solidFill>
              <a:effectLst/>
            </a:endParaRPr>
          </a:p>
          <a:p>
            <a:pPr marL="0" indent="0">
              <a:buNone/>
            </a:pPr>
            <a:endParaRPr lang="en-GB" sz="2000" dirty="0">
              <a:solidFill>
                <a:srgbClr val="FFFFFF"/>
              </a:solidFill>
            </a:endParaRPr>
          </a:p>
        </p:txBody>
      </p:sp>
    </p:spTree>
    <p:extLst>
      <p:ext uri="{BB962C8B-B14F-4D97-AF65-F5344CB8AC3E}">
        <p14:creationId xmlns:p14="http://schemas.microsoft.com/office/powerpoint/2010/main" val="2160517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131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4AEE8C8-D5F4-554E-B7D7-42DF41AACB11}"/>
              </a:ext>
            </a:extLst>
          </p:cNvPr>
          <p:cNvSpPr>
            <a:spLocks noGrp="1"/>
          </p:cNvSpPr>
          <p:nvPr>
            <p:ph type="title"/>
          </p:nvPr>
        </p:nvSpPr>
        <p:spPr>
          <a:xfrm>
            <a:off x="524256" y="516804"/>
            <a:ext cx="6594189" cy="1625210"/>
          </a:xfrm>
        </p:spPr>
        <p:txBody>
          <a:bodyPr>
            <a:normAutofit/>
          </a:bodyPr>
          <a:lstStyle/>
          <a:p>
            <a:r>
              <a:rPr lang="en-US">
                <a:solidFill>
                  <a:srgbClr val="FFFFFF"/>
                </a:solidFill>
              </a:rPr>
              <a:t>Case Study 1</a:t>
            </a:r>
          </a:p>
        </p:txBody>
      </p:sp>
      <p:sp>
        <p:nvSpPr>
          <p:cNvPr id="5129" name="Rectangle 5128">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Quiz: Which TED talk are you? |">
            <a:extLst>
              <a:ext uri="{FF2B5EF4-FFF2-40B4-BE49-F238E27FC236}">
                <a16:creationId xmlns:a16="http://schemas.microsoft.com/office/drawing/2014/main" id="{7861AC57-0D82-5A48-A649-46363B4BDE6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17626" y="2660287"/>
            <a:ext cx="6078145" cy="3646887"/>
          </a:xfrm>
          <a:prstGeom prst="rect">
            <a:avLst/>
          </a:prstGeom>
          <a:noFill/>
          <a:extLst>
            <a:ext uri="{909E8E84-426E-40DD-AFC4-6F175D3DCCD1}">
              <a14:hiddenFill xmlns:a14="http://schemas.microsoft.com/office/drawing/2010/main">
                <a:solidFill>
                  <a:srgbClr val="FFFFFF"/>
                </a:solidFill>
              </a14:hiddenFill>
            </a:ext>
          </a:extLst>
        </p:spPr>
      </p:pic>
      <p:sp>
        <p:nvSpPr>
          <p:cNvPr id="5131" name="Rectangle 5130">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E6D5CD48-4E22-E644-8BD2-60571337F01B}"/>
              </a:ext>
            </a:extLst>
          </p:cNvPr>
          <p:cNvSpPr>
            <a:spLocks noGrp="1"/>
          </p:cNvSpPr>
          <p:nvPr>
            <p:ph idx="1"/>
          </p:nvPr>
        </p:nvSpPr>
        <p:spPr>
          <a:xfrm>
            <a:off x="8029319" y="917725"/>
            <a:ext cx="3424739" cy="4852362"/>
          </a:xfrm>
        </p:spPr>
        <p:txBody>
          <a:bodyPr anchor="ctr">
            <a:normAutofit/>
          </a:bodyPr>
          <a:lstStyle/>
          <a:p>
            <a:r>
              <a:rPr lang="en-US" sz="2000" dirty="0">
                <a:solidFill>
                  <a:srgbClr val="FFFFFF"/>
                </a:solidFill>
              </a:rPr>
              <a:t>Watch this short video talking about what sport can do for social inclusion and community cohesion.</a:t>
            </a:r>
          </a:p>
          <a:p>
            <a:r>
              <a:rPr lang="en-US" sz="2000" dirty="0">
                <a:solidFill>
                  <a:srgbClr val="FFFFFF"/>
                </a:solidFill>
                <a:hlinkClick r:id="rId4"/>
              </a:rPr>
              <a:t>https://www.youtube.com/watch?v=UnANbbVLDS8</a:t>
            </a:r>
            <a:endParaRPr lang="en-US" sz="2000" dirty="0">
              <a:solidFill>
                <a:srgbClr val="FFFFFF"/>
              </a:solidFill>
            </a:endParaRPr>
          </a:p>
          <a:p>
            <a:endParaRPr lang="en-US" sz="2000" dirty="0">
              <a:solidFill>
                <a:srgbClr val="FFFFFF"/>
              </a:solidFill>
            </a:endParaRPr>
          </a:p>
        </p:txBody>
      </p:sp>
    </p:spTree>
    <p:extLst>
      <p:ext uri="{BB962C8B-B14F-4D97-AF65-F5344CB8AC3E}">
        <p14:creationId xmlns:p14="http://schemas.microsoft.com/office/powerpoint/2010/main" val="3152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3" name="Rectangle 1042">
            <a:extLst>
              <a:ext uri="{FF2B5EF4-FFF2-40B4-BE49-F238E27FC236}">
                <a16:creationId xmlns:a16="http://schemas.microsoft.com/office/drawing/2014/main" id="{209FE012-FF59-42B8-9E24-2ADF0BB05E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5" name="Rectangle 1044">
            <a:extLst>
              <a:ext uri="{FF2B5EF4-FFF2-40B4-BE49-F238E27FC236}">
                <a16:creationId xmlns:a16="http://schemas.microsoft.com/office/drawing/2014/main" id="{3CD1EA40-7116-4FCB-9369-70F29FAA91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598763" cy="323398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75B3E7-3369-A14A-9C51-CC6013C5B50E}"/>
              </a:ext>
            </a:extLst>
          </p:cNvPr>
          <p:cNvSpPr>
            <a:spLocks noGrp="1"/>
          </p:cNvSpPr>
          <p:nvPr>
            <p:ph type="title"/>
          </p:nvPr>
        </p:nvSpPr>
        <p:spPr>
          <a:xfrm>
            <a:off x="1166648" y="679927"/>
            <a:ext cx="5064470" cy="2270664"/>
          </a:xfrm>
        </p:spPr>
        <p:txBody>
          <a:bodyPr>
            <a:normAutofit/>
          </a:bodyPr>
          <a:lstStyle/>
          <a:p>
            <a:r>
              <a:rPr lang="en-US"/>
              <a:t>Sport and society</a:t>
            </a:r>
          </a:p>
        </p:txBody>
      </p:sp>
      <p:sp>
        <p:nvSpPr>
          <p:cNvPr id="1047" name="Rectangle 1046">
            <a:extLst>
              <a:ext uri="{FF2B5EF4-FFF2-40B4-BE49-F238E27FC236}">
                <a16:creationId xmlns:a16="http://schemas.microsoft.com/office/drawing/2014/main" id="{BF647E38-F93D-4661-8D77-CE13EEB65B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6972"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49" name="Group 1048">
            <a:extLst>
              <a:ext uri="{FF2B5EF4-FFF2-40B4-BE49-F238E27FC236}">
                <a16:creationId xmlns:a16="http://schemas.microsoft.com/office/drawing/2014/main" id="{537B7F17-6743-434B-B741-1EB675A75F0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8720" y="73152"/>
            <a:ext cx="1178966" cy="232963"/>
            <a:chOff x="7763256" y="73152"/>
            <a:chExt cx="1178966" cy="232963"/>
          </a:xfrm>
        </p:grpSpPr>
        <p:sp>
          <p:nvSpPr>
            <p:cNvPr id="1050" name="Rectangle 64">
              <a:extLst>
                <a:ext uri="{FF2B5EF4-FFF2-40B4-BE49-F238E27FC236}">
                  <a16:creationId xmlns:a16="http://schemas.microsoft.com/office/drawing/2014/main" id="{05A3412B-D8E9-4E4B-9551-5463657894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1" name="Rectangle 66">
              <a:extLst>
                <a:ext uri="{FF2B5EF4-FFF2-40B4-BE49-F238E27FC236}">
                  <a16:creationId xmlns:a16="http://schemas.microsoft.com/office/drawing/2014/main" id="{5AC3E708-71BD-43DC-BC99-52C7A02926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2" name="Rectangle 64">
              <a:extLst>
                <a:ext uri="{FF2B5EF4-FFF2-40B4-BE49-F238E27FC236}">
                  <a16:creationId xmlns:a16="http://schemas.microsoft.com/office/drawing/2014/main" id="{00DC58E1-87CF-4AB8-9BB6-B38894E545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3" name="Rectangle 66">
              <a:extLst>
                <a:ext uri="{FF2B5EF4-FFF2-40B4-BE49-F238E27FC236}">
                  <a16:creationId xmlns:a16="http://schemas.microsoft.com/office/drawing/2014/main" id="{5251B7BE-4EA7-4E17-9AA6-45CCA21B8B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4" name="Rectangle 64">
              <a:extLst>
                <a:ext uri="{FF2B5EF4-FFF2-40B4-BE49-F238E27FC236}">
                  <a16:creationId xmlns:a16="http://schemas.microsoft.com/office/drawing/2014/main" id="{3FD399D7-39CA-4DF8-8D70-AC5DCD1DA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5" name="Rectangle 66">
              <a:extLst>
                <a:ext uri="{FF2B5EF4-FFF2-40B4-BE49-F238E27FC236}">
                  <a16:creationId xmlns:a16="http://schemas.microsoft.com/office/drawing/2014/main" id="{435B5AE2-3B48-4498-9FE8-068123183D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6" name="Rectangle 64">
              <a:extLst>
                <a:ext uri="{FF2B5EF4-FFF2-40B4-BE49-F238E27FC236}">
                  <a16:creationId xmlns:a16="http://schemas.microsoft.com/office/drawing/2014/main" id="{693EA389-4567-4185-BF36-5FE82A8C0E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7" name="Rectangle 66">
              <a:extLst>
                <a:ext uri="{FF2B5EF4-FFF2-40B4-BE49-F238E27FC236}">
                  <a16:creationId xmlns:a16="http://schemas.microsoft.com/office/drawing/2014/main" id="{34867904-BE35-4AE1-B2E9-F65EBB4868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8" name="Rectangle 64">
              <a:extLst>
                <a:ext uri="{FF2B5EF4-FFF2-40B4-BE49-F238E27FC236}">
                  <a16:creationId xmlns:a16="http://schemas.microsoft.com/office/drawing/2014/main" id="{5981E278-B931-40D2-AB06-3E3202E859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Rectangle 66">
              <a:extLst>
                <a:ext uri="{FF2B5EF4-FFF2-40B4-BE49-F238E27FC236}">
                  <a16:creationId xmlns:a16="http://schemas.microsoft.com/office/drawing/2014/main" id="{911B15C5-8707-477D-84D8-EF15CE7AF2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0" name="Rectangle 64">
              <a:extLst>
                <a:ext uri="{FF2B5EF4-FFF2-40B4-BE49-F238E27FC236}">
                  <a16:creationId xmlns:a16="http://schemas.microsoft.com/office/drawing/2014/main" id="{5A2801AD-29DB-4B2E-807A-129C49615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1" name="Rectangle 66">
              <a:extLst>
                <a:ext uri="{FF2B5EF4-FFF2-40B4-BE49-F238E27FC236}">
                  <a16:creationId xmlns:a16="http://schemas.microsoft.com/office/drawing/2014/main" id="{9E629D16-4E4D-481A-B152-7E23E9A427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2" name="Rectangle 64">
              <a:extLst>
                <a:ext uri="{FF2B5EF4-FFF2-40B4-BE49-F238E27FC236}">
                  <a16:creationId xmlns:a16="http://schemas.microsoft.com/office/drawing/2014/main" id="{EECF4363-A52C-49E0-BFAF-9FF88EC574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3" name="Rectangle 66">
              <a:extLst>
                <a:ext uri="{FF2B5EF4-FFF2-40B4-BE49-F238E27FC236}">
                  <a16:creationId xmlns:a16="http://schemas.microsoft.com/office/drawing/2014/main" id="{2C7F0D09-1F15-4162-98A1-517313E5E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4" name="Rectangle 64">
              <a:extLst>
                <a:ext uri="{FF2B5EF4-FFF2-40B4-BE49-F238E27FC236}">
                  <a16:creationId xmlns:a16="http://schemas.microsoft.com/office/drawing/2014/main" id="{096CD3B1-B224-4F9F-AFBF-C0E1E35983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5" name="Rectangle 66">
              <a:extLst>
                <a:ext uri="{FF2B5EF4-FFF2-40B4-BE49-F238E27FC236}">
                  <a16:creationId xmlns:a16="http://schemas.microsoft.com/office/drawing/2014/main" id="{5C66E228-224C-4DC5-A49E-2148C371D5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6" name="Rectangle 64">
              <a:extLst>
                <a:ext uri="{FF2B5EF4-FFF2-40B4-BE49-F238E27FC236}">
                  <a16:creationId xmlns:a16="http://schemas.microsoft.com/office/drawing/2014/main" id="{790BF835-4045-4976-92E7-992B63932A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7" name="Rectangle 66">
              <a:extLst>
                <a:ext uri="{FF2B5EF4-FFF2-40B4-BE49-F238E27FC236}">
                  <a16:creationId xmlns:a16="http://schemas.microsoft.com/office/drawing/2014/main" id="{5937B942-101B-478C-BD40-F482A01FA4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8" name="Rectangle 64">
              <a:extLst>
                <a:ext uri="{FF2B5EF4-FFF2-40B4-BE49-F238E27FC236}">
                  <a16:creationId xmlns:a16="http://schemas.microsoft.com/office/drawing/2014/main" id="{34272CF3-29A3-4132-883E-E4B4A62DA3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9" name="Rectangle 66">
              <a:extLst>
                <a:ext uri="{FF2B5EF4-FFF2-40B4-BE49-F238E27FC236}">
                  <a16:creationId xmlns:a16="http://schemas.microsoft.com/office/drawing/2014/main" id="{50100215-A65C-491F-A54C-C65AD0B503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6" name="Picture 2" descr="Children and young people | Sport England">
            <a:extLst>
              <a:ext uri="{FF2B5EF4-FFF2-40B4-BE49-F238E27FC236}">
                <a16:creationId xmlns:a16="http://schemas.microsoft.com/office/drawing/2014/main" id="{FF147973-0E7F-3D46-B3ED-767DC862160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970" r="10919" b="1"/>
          <a:stretch/>
        </p:blipFill>
        <p:spPr bwMode="auto">
          <a:xfrm>
            <a:off x="6931152" y="261695"/>
            <a:ext cx="4937760" cy="2777464"/>
          </a:xfrm>
          <a:prstGeom prst="rect">
            <a:avLst/>
          </a:prstGeom>
          <a:noFill/>
          <a:extLst>
            <a:ext uri="{909E8E84-426E-40DD-AFC4-6F175D3DCCD1}">
              <a14:hiddenFill xmlns:a14="http://schemas.microsoft.com/office/drawing/2010/main">
                <a:solidFill>
                  <a:srgbClr val="FFFFFF"/>
                </a:solidFill>
              </a14:hiddenFill>
            </a:ext>
          </a:extLst>
        </p:spPr>
      </p:pic>
      <p:sp>
        <p:nvSpPr>
          <p:cNvPr id="1071" name="Rectangle 1070">
            <a:extLst>
              <a:ext uri="{FF2B5EF4-FFF2-40B4-BE49-F238E27FC236}">
                <a16:creationId xmlns:a16="http://schemas.microsoft.com/office/drawing/2014/main" id="{D6C80E47-971C-437F-B030-191115B01D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233984"/>
            <a:ext cx="606972" cy="3624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340566-430E-5F44-84D4-8EF82AB460F4}"/>
              </a:ext>
            </a:extLst>
          </p:cNvPr>
          <p:cNvSpPr>
            <a:spLocks noGrp="1"/>
          </p:cNvSpPr>
          <p:nvPr>
            <p:ph idx="1"/>
          </p:nvPr>
        </p:nvSpPr>
        <p:spPr>
          <a:xfrm>
            <a:off x="1166649" y="3540334"/>
            <a:ext cx="10350062" cy="3026004"/>
          </a:xfrm>
        </p:spPr>
        <p:txBody>
          <a:bodyPr anchor="ctr">
            <a:normAutofit/>
          </a:bodyPr>
          <a:lstStyle/>
          <a:p>
            <a:pPr marL="0" indent="0">
              <a:buNone/>
            </a:pPr>
            <a:r>
              <a:rPr lang="en-US" sz="2100" dirty="0"/>
              <a:t>Activity 1</a:t>
            </a:r>
          </a:p>
          <a:p>
            <a:pPr marL="0" indent="0">
              <a:buNone/>
            </a:pPr>
            <a:endParaRPr lang="en-US" sz="2100" dirty="0"/>
          </a:p>
          <a:p>
            <a:pPr lvl="1"/>
            <a:r>
              <a:rPr lang="en-US" sz="2100" dirty="0"/>
              <a:t>Scan the QR Code </a:t>
            </a:r>
          </a:p>
          <a:p>
            <a:pPr lvl="1"/>
            <a:r>
              <a:rPr lang="en-US" sz="2100" dirty="0"/>
              <a:t>Does Sport add any value to society?</a:t>
            </a:r>
          </a:p>
          <a:p>
            <a:pPr lvl="1"/>
            <a:r>
              <a:rPr lang="en-US" sz="2100" dirty="0"/>
              <a:t>Use post it notes to add your thoughts </a:t>
            </a:r>
          </a:p>
          <a:p>
            <a:endParaRPr lang="en-US" sz="2100" dirty="0"/>
          </a:p>
        </p:txBody>
      </p:sp>
      <p:pic>
        <p:nvPicPr>
          <p:cNvPr id="5" name="Picture 4" descr="Qr code&#10;&#10;Description automatically generated">
            <a:extLst>
              <a:ext uri="{FF2B5EF4-FFF2-40B4-BE49-F238E27FC236}">
                <a16:creationId xmlns:a16="http://schemas.microsoft.com/office/drawing/2014/main" id="{ED50D793-C04E-B730-2AC2-47CDEF6544F1}"/>
              </a:ext>
            </a:extLst>
          </p:cNvPr>
          <p:cNvPicPr>
            <a:picLocks noChangeAspect="1"/>
          </p:cNvPicPr>
          <p:nvPr/>
        </p:nvPicPr>
        <p:blipFill>
          <a:blip r:embed="rId4"/>
          <a:stretch>
            <a:fillRect/>
          </a:stretch>
        </p:blipFill>
        <p:spPr>
          <a:xfrm>
            <a:off x="7381330" y="3540333"/>
            <a:ext cx="2981001" cy="2981001"/>
          </a:xfrm>
          <a:prstGeom prst="rect">
            <a:avLst/>
          </a:prstGeom>
        </p:spPr>
      </p:pic>
    </p:spTree>
    <p:extLst>
      <p:ext uri="{BB962C8B-B14F-4D97-AF65-F5344CB8AC3E}">
        <p14:creationId xmlns:p14="http://schemas.microsoft.com/office/powerpoint/2010/main" val="2412913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8" name="Rectangle 1037">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0F064F-258E-A346-9FB2-8D648FE9A0B4}"/>
              </a:ext>
            </a:extLst>
          </p:cNvPr>
          <p:cNvSpPr>
            <a:spLocks noGrp="1"/>
          </p:cNvSpPr>
          <p:nvPr>
            <p:ph type="title"/>
          </p:nvPr>
        </p:nvSpPr>
        <p:spPr>
          <a:xfrm>
            <a:off x="594360" y="1474757"/>
            <a:ext cx="3734698" cy="3210269"/>
          </a:xfrm>
          <a:prstGeom prst="ellipse">
            <a:avLst/>
          </a:prstGeom>
        </p:spPr>
        <p:txBody>
          <a:bodyPr vert="horz" lIns="91440" tIns="45720" rIns="91440" bIns="45720" rtlCol="0" anchor="ctr">
            <a:normAutofit/>
          </a:bodyPr>
          <a:lstStyle/>
          <a:p>
            <a:r>
              <a:rPr lang="en-US" sz="4800" kern="1200">
                <a:solidFill>
                  <a:schemeClr val="tx1"/>
                </a:solidFill>
                <a:latin typeface="+mj-lt"/>
                <a:ea typeface="+mj-ea"/>
                <a:cs typeface="+mj-cs"/>
              </a:rPr>
              <a:t>Sport’s role in society</a:t>
            </a:r>
          </a:p>
        </p:txBody>
      </p:sp>
      <p:grpSp>
        <p:nvGrpSpPr>
          <p:cNvPr id="1040" name="Group 1039">
            <a:extLst>
              <a:ext uri="{FF2B5EF4-FFF2-40B4-BE49-F238E27FC236}">
                <a16:creationId xmlns:a16="http://schemas.microsoft.com/office/drawing/2014/main" id="{BEB2E44E-30A6-416E-A45D-B1E3286295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2414016"/>
            <a:ext cx="232963" cy="1340860"/>
            <a:chOff x="56167" y="2050133"/>
            <a:chExt cx="232963" cy="1340860"/>
          </a:xfrm>
        </p:grpSpPr>
        <p:sp>
          <p:nvSpPr>
            <p:cNvPr id="1041" name="Rectangle 2">
              <a:extLst>
                <a:ext uri="{FF2B5EF4-FFF2-40B4-BE49-F238E27FC236}">
                  <a16:creationId xmlns:a16="http://schemas.microsoft.com/office/drawing/2014/main" id="{FC3F1FAE-BAA2-4238-87B4-F57CD6E0D4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619892"/>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2" name="Rectangle 59">
              <a:extLst>
                <a:ext uri="{FF2B5EF4-FFF2-40B4-BE49-F238E27FC236}">
                  <a16:creationId xmlns:a16="http://schemas.microsoft.com/office/drawing/2014/main" id="{089CF776-26E3-443A-9B0A-EBD6CE7AE9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619892"/>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3" name="Rectangle 2">
              <a:extLst>
                <a:ext uri="{FF2B5EF4-FFF2-40B4-BE49-F238E27FC236}">
                  <a16:creationId xmlns:a16="http://schemas.microsoft.com/office/drawing/2014/main" id="{1F6F9BAB-A8A1-4A62-86FC-5B3157A6E4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477778"/>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 name="Rectangle 59">
              <a:extLst>
                <a:ext uri="{FF2B5EF4-FFF2-40B4-BE49-F238E27FC236}">
                  <a16:creationId xmlns:a16="http://schemas.microsoft.com/office/drawing/2014/main" id="{7A2B6B81-FF9A-43F6-A1AE-917DAA4B02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477778"/>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5" name="Rectangle 2">
              <a:extLst>
                <a:ext uri="{FF2B5EF4-FFF2-40B4-BE49-F238E27FC236}">
                  <a16:creationId xmlns:a16="http://schemas.microsoft.com/office/drawing/2014/main" id="{49817315-151B-4CB1-A230-5A36AF7FB4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33566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6" name="Rectangle 59">
              <a:extLst>
                <a:ext uri="{FF2B5EF4-FFF2-40B4-BE49-F238E27FC236}">
                  <a16:creationId xmlns:a16="http://schemas.microsoft.com/office/drawing/2014/main" id="{6CC335AB-9541-4183-93A8-9687D50AB1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33566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7" name="Rectangle 2">
              <a:extLst>
                <a:ext uri="{FF2B5EF4-FFF2-40B4-BE49-F238E27FC236}">
                  <a16:creationId xmlns:a16="http://schemas.microsoft.com/office/drawing/2014/main" id="{ED940D30-BF06-4C7A-8790-F0D998247D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19355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8" name="Rectangle 59">
              <a:extLst>
                <a:ext uri="{FF2B5EF4-FFF2-40B4-BE49-F238E27FC236}">
                  <a16:creationId xmlns:a16="http://schemas.microsoft.com/office/drawing/2014/main" id="{A52173BB-5BB4-4AB9-AC66-79CF7406D8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19355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9" name="Rectangle 2">
              <a:extLst>
                <a:ext uri="{FF2B5EF4-FFF2-40B4-BE49-F238E27FC236}">
                  <a16:creationId xmlns:a16="http://schemas.microsoft.com/office/drawing/2014/main" id="{CD8A6114-D58C-4BB6-9AFE-064C927F3C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05143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0" name="Rectangle 59">
              <a:extLst>
                <a:ext uri="{FF2B5EF4-FFF2-40B4-BE49-F238E27FC236}">
                  <a16:creationId xmlns:a16="http://schemas.microsoft.com/office/drawing/2014/main" id="{B4E88F94-25A1-4836-8BB3-4271B636B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05143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1" name="Rectangle 2">
              <a:extLst>
                <a:ext uri="{FF2B5EF4-FFF2-40B4-BE49-F238E27FC236}">
                  <a16:creationId xmlns:a16="http://schemas.microsoft.com/office/drawing/2014/main" id="{25A83C54-E0E4-4E8A-9EE6-C17D264171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3330462"/>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2" name="Rectangle 59">
              <a:extLst>
                <a:ext uri="{FF2B5EF4-FFF2-40B4-BE49-F238E27FC236}">
                  <a16:creationId xmlns:a16="http://schemas.microsoft.com/office/drawing/2014/main" id="{0675818B-7A46-4DED-BBFC-4697A4C04A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0462"/>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3" name="Rectangle 2">
              <a:extLst>
                <a:ext uri="{FF2B5EF4-FFF2-40B4-BE49-F238E27FC236}">
                  <a16:creationId xmlns:a16="http://schemas.microsoft.com/office/drawing/2014/main" id="{AF3B1214-DA5A-4076-BE6B-3D9D3ECC63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3188348"/>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4" name="Rectangle 59">
              <a:extLst>
                <a:ext uri="{FF2B5EF4-FFF2-40B4-BE49-F238E27FC236}">
                  <a16:creationId xmlns:a16="http://schemas.microsoft.com/office/drawing/2014/main" id="{9E008EA5-BFDE-4E41-A137-7528BC706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8348"/>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5" name="Rectangle 2">
              <a:extLst>
                <a:ext uri="{FF2B5EF4-FFF2-40B4-BE49-F238E27FC236}">
                  <a16:creationId xmlns:a16="http://schemas.microsoft.com/office/drawing/2014/main" id="{46544C80-52A4-45E4-BFA9-EF2DF3498E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304623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6" name="Rectangle 59">
              <a:extLst>
                <a:ext uri="{FF2B5EF4-FFF2-40B4-BE49-F238E27FC236}">
                  <a16:creationId xmlns:a16="http://schemas.microsoft.com/office/drawing/2014/main" id="{905E3B05-2EB1-44FB-ADE8-F4CD5217AA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623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7" name="Rectangle 2">
              <a:extLst>
                <a:ext uri="{FF2B5EF4-FFF2-40B4-BE49-F238E27FC236}">
                  <a16:creationId xmlns:a16="http://schemas.microsoft.com/office/drawing/2014/main" id="{02542866-00BE-41E8-955D-E3B4E6E035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90412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8" name="Rectangle 59">
              <a:extLst>
                <a:ext uri="{FF2B5EF4-FFF2-40B4-BE49-F238E27FC236}">
                  <a16:creationId xmlns:a16="http://schemas.microsoft.com/office/drawing/2014/main" id="{ADC9572A-D4F6-4C5A-B2C8-C00E855CB9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12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9" name="Rectangle 2">
              <a:extLst>
                <a:ext uri="{FF2B5EF4-FFF2-40B4-BE49-F238E27FC236}">
                  <a16:creationId xmlns:a16="http://schemas.microsoft.com/office/drawing/2014/main" id="{BBF83543-D986-4CD0-A24E-9802847B83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7620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0" name="Rectangle 59">
              <a:extLst>
                <a:ext uri="{FF2B5EF4-FFF2-40B4-BE49-F238E27FC236}">
                  <a16:creationId xmlns:a16="http://schemas.microsoft.com/office/drawing/2014/main" id="{15E8B8C4-D90E-4DC6-BA2D-D21C33318C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0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62" name="Rectangle 1061">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64472"/>
            <a:ext cx="5291468" cy="149047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The wider benefits of sport on society - BelievePerform - The UK's leading  Sports Psychology Website">
            <a:extLst>
              <a:ext uri="{FF2B5EF4-FFF2-40B4-BE49-F238E27FC236}">
                <a16:creationId xmlns:a16="http://schemas.microsoft.com/office/drawing/2014/main" id="{2777EDBF-E8EC-5D48-B7BE-19D94699E36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00534" y="-728561"/>
            <a:ext cx="5120928" cy="7586561"/>
          </a:xfrm>
          <a:prstGeom prst="rect">
            <a:avLst/>
          </a:prstGeom>
          <a:noFill/>
          <a:extLst>
            <a:ext uri="{909E8E84-426E-40DD-AFC4-6F175D3DCCD1}">
              <a14:hiddenFill xmlns:a14="http://schemas.microsoft.com/office/drawing/2010/main">
                <a:solidFill>
                  <a:srgbClr val="FFFFFF"/>
                </a:solidFill>
              </a14:hiddenFill>
            </a:ext>
          </a:extLst>
        </p:spPr>
      </p:pic>
      <p:sp>
        <p:nvSpPr>
          <p:cNvPr id="1064" name="Rectangle 1063">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5852160" cy="3566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50823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C04FDC-16DA-3249-84D5-5CB967A70141}"/>
              </a:ext>
            </a:extLst>
          </p:cNvPr>
          <p:cNvSpPr>
            <a:spLocks noGrp="1"/>
          </p:cNvSpPr>
          <p:nvPr>
            <p:ph type="title"/>
          </p:nvPr>
        </p:nvSpPr>
        <p:spPr>
          <a:xfrm>
            <a:off x="838200" y="459863"/>
            <a:ext cx="10515600" cy="1004594"/>
          </a:xfrm>
        </p:spPr>
        <p:txBody>
          <a:bodyPr>
            <a:normAutofit/>
          </a:bodyPr>
          <a:lstStyle/>
          <a:p>
            <a:pPr algn="ctr"/>
            <a:r>
              <a:rPr lang="en-US" dirty="0">
                <a:solidFill>
                  <a:srgbClr val="FFFFFF"/>
                </a:solidFill>
              </a:rPr>
              <a:t>Task</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E615C6FA-EF79-894A-1591-B1F23727B207}"/>
              </a:ext>
            </a:extLst>
          </p:cNvPr>
          <p:cNvGraphicFramePr>
            <a:graphicFrameLocks noGrp="1"/>
          </p:cNvGraphicFramePr>
          <p:nvPr>
            <p:ph idx="1"/>
            <p:extLst>
              <p:ext uri="{D42A27DB-BD31-4B8C-83A1-F6EECF244321}">
                <p14:modId xmlns:p14="http://schemas.microsoft.com/office/powerpoint/2010/main" val="2657019350"/>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76148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8" name="Rectangle 2067">
            <a:extLst>
              <a:ext uri="{FF2B5EF4-FFF2-40B4-BE49-F238E27FC236}">
                <a16:creationId xmlns:a16="http://schemas.microsoft.com/office/drawing/2014/main" id="{7FEAE179-C525-48F3-AD47-0E9E2B6F2E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31C0F2-7323-0C44-8185-A22AAA2BF95E}"/>
              </a:ext>
            </a:extLst>
          </p:cNvPr>
          <p:cNvSpPr>
            <a:spLocks noGrp="1"/>
          </p:cNvSpPr>
          <p:nvPr>
            <p:ph type="title"/>
          </p:nvPr>
        </p:nvSpPr>
        <p:spPr>
          <a:xfrm>
            <a:off x="517889" y="4883544"/>
            <a:ext cx="3876086" cy="1556907"/>
          </a:xfrm>
        </p:spPr>
        <p:txBody>
          <a:bodyPr vert="horz" lIns="91440" tIns="45720" rIns="91440" bIns="45720" rtlCol="0" anchor="ctr">
            <a:normAutofit/>
          </a:bodyPr>
          <a:lstStyle/>
          <a:p>
            <a:r>
              <a:rPr lang="en-US" sz="3200" kern="1200">
                <a:latin typeface="+mj-lt"/>
                <a:ea typeface="+mj-ea"/>
                <a:cs typeface="+mj-cs"/>
              </a:rPr>
              <a:t>The 7 Pillars of Social Inclusion</a:t>
            </a:r>
          </a:p>
        </p:txBody>
      </p:sp>
      <p:sp>
        <p:nvSpPr>
          <p:cNvPr id="2070" name="Rectangle 2069">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2" name="Rectangle 2071">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Get Involved, Get Inclusive | Community">
            <a:extLst>
              <a:ext uri="{FF2B5EF4-FFF2-40B4-BE49-F238E27FC236}">
                <a16:creationId xmlns:a16="http://schemas.microsoft.com/office/drawing/2014/main" id="{D014DCB3-4D9F-B145-823F-40EB744CDE6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4" t="76333" r="-364" b="7919"/>
          <a:stretch/>
        </p:blipFill>
        <p:spPr bwMode="auto">
          <a:xfrm>
            <a:off x="662616" y="360095"/>
            <a:ext cx="10942290" cy="2982195"/>
          </a:xfrm>
          <a:prstGeom prst="rect">
            <a:avLst/>
          </a:prstGeom>
          <a:noFill/>
          <a:extLst>
            <a:ext uri="{909E8E84-426E-40DD-AFC4-6F175D3DCCD1}">
              <a14:hiddenFill xmlns:a14="http://schemas.microsoft.com/office/drawing/2010/main">
                <a:solidFill>
                  <a:srgbClr val="FFFFFF"/>
                </a:solidFill>
              </a14:hiddenFill>
            </a:ext>
          </a:extLst>
        </p:spPr>
      </p:pic>
      <p:sp>
        <p:nvSpPr>
          <p:cNvPr id="2074" name="Rectangle 2073">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01107" y="5661132"/>
            <a:ext cx="146304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5" name="Content Placeholder 2064">
            <a:extLst>
              <a:ext uri="{FF2B5EF4-FFF2-40B4-BE49-F238E27FC236}">
                <a16:creationId xmlns:a16="http://schemas.microsoft.com/office/drawing/2014/main" id="{E351C111-2CBB-15AF-2BEE-FCBB6B6CC70C}"/>
              </a:ext>
            </a:extLst>
          </p:cNvPr>
          <p:cNvSpPr>
            <a:spLocks noGrp="1"/>
          </p:cNvSpPr>
          <p:nvPr>
            <p:ph idx="1"/>
          </p:nvPr>
        </p:nvSpPr>
        <p:spPr>
          <a:xfrm>
            <a:off x="5162719" y="4883544"/>
            <a:ext cx="6586915" cy="1556907"/>
          </a:xfrm>
        </p:spPr>
        <p:txBody>
          <a:bodyPr anchor="ctr">
            <a:normAutofit/>
          </a:bodyPr>
          <a:lstStyle/>
          <a:p>
            <a:endParaRPr lang="en-US" sz="1800"/>
          </a:p>
        </p:txBody>
      </p:sp>
    </p:spTree>
    <p:extLst>
      <p:ext uri="{BB962C8B-B14F-4D97-AF65-F5344CB8AC3E}">
        <p14:creationId xmlns:p14="http://schemas.microsoft.com/office/powerpoint/2010/main" val="10914425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209FE012-FF59-42B8-9E24-2ADF0BB05E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3" name="Rectangle 6152">
            <a:extLst>
              <a:ext uri="{FF2B5EF4-FFF2-40B4-BE49-F238E27FC236}">
                <a16:creationId xmlns:a16="http://schemas.microsoft.com/office/drawing/2014/main" id="{3CD1EA40-7116-4FCB-9369-70F29FAA91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598763" cy="323398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9B15A3-0BA9-1D42-9AF5-5B4E02F94180}"/>
              </a:ext>
            </a:extLst>
          </p:cNvPr>
          <p:cNvSpPr>
            <a:spLocks noGrp="1"/>
          </p:cNvSpPr>
          <p:nvPr>
            <p:ph type="title"/>
          </p:nvPr>
        </p:nvSpPr>
        <p:spPr>
          <a:xfrm>
            <a:off x="1166648" y="679927"/>
            <a:ext cx="5064470" cy="2270664"/>
          </a:xfrm>
        </p:spPr>
        <p:txBody>
          <a:bodyPr>
            <a:normAutofit/>
          </a:bodyPr>
          <a:lstStyle/>
          <a:p>
            <a:r>
              <a:rPr lang="en-US" dirty="0"/>
              <a:t>Disability Sport</a:t>
            </a:r>
            <a:br>
              <a:rPr lang="en-US" dirty="0"/>
            </a:br>
            <a:r>
              <a:rPr lang="en-US" dirty="0"/>
              <a:t>Let’s look at the stats</a:t>
            </a:r>
          </a:p>
        </p:txBody>
      </p:sp>
      <p:sp>
        <p:nvSpPr>
          <p:cNvPr id="6155" name="Rectangle 6154">
            <a:extLst>
              <a:ext uri="{FF2B5EF4-FFF2-40B4-BE49-F238E27FC236}">
                <a16:creationId xmlns:a16="http://schemas.microsoft.com/office/drawing/2014/main" id="{BF647E38-F93D-4661-8D77-CE13EEB65B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6972"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57" name="Group 6156">
            <a:extLst>
              <a:ext uri="{FF2B5EF4-FFF2-40B4-BE49-F238E27FC236}">
                <a16:creationId xmlns:a16="http://schemas.microsoft.com/office/drawing/2014/main" id="{537B7F17-6743-434B-B741-1EB675A75F0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8720" y="73152"/>
            <a:ext cx="1178966" cy="232963"/>
            <a:chOff x="7763256" y="73152"/>
            <a:chExt cx="1178966" cy="232963"/>
          </a:xfrm>
        </p:grpSpPr>
        <p:sp>
          <p:nvSpPr>
            <p:cNvPr id="6158" name="Rectangle 64">
              <a:extLst>
                <a:ext uri="{FF2B5EF4-FFF2-40B4-BE49-F238E27FC236}">
                  <a16:creationId xmlns:a16="http://schemas.microsoft.com/office/drawing/2014/main" id="{05A3412B-D8E9-4E4B-9551-5463657894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9" name="Rectangle 66">
              <a:extLst>
                <a:ext uri="{FF2B5EF4-FFF2-40B4-BE49-F238E27FC236}">
                  <a16:creationId xmlns:a16="http://schemas.microsoft.com/office/drawing/2014/main" id="{5AC3E708-71BD-43DC-BC99-52C7A02926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0" name="Rectangle 64">
              <a:extLst>
                <a:ext uri="{FF2B5EF4-FFF2-40B4-BE49-F238E27FC236}">
                  <a16:creationId xmlns:a16="http://schemas.microsoft.com/office/drawing/2014/main" id="{00DC58E1-87CF-4AB8-9BB6-B38894E545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1" name="Rectangle 66">
              <a:extLst>
                <a:ext uri="{FF2B5EF4-FFF2-40B4-BE49-F238E27FC236}">
                  <a16:creationId xmlns:a16="http://schemas.microsoft.com/office/drawing/2014/main" id="{5251B7BE-4EA7-4E17-9AA6-45CCA21B8B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2" name="Rectangle 64">
              <a:extLst>
                <a:ext uri="{FF2B5EF4-FFF2-40B4-BE49-F238E27FC236}">
                  <a16:creationId xmlns:a16="http://schemas.microsoft.com/office/drawing/2014/main" id="{3FD399D7-39CA-4DF8-8D70-AC5DCD1DA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3" name="Rectangle 66">
              <a:extLst>
                <a:ext uri="{FF2B5EF4-FFF2-40B4-BE49-F238E27FC236}">
                  <a16:creationId xmlns:a16="http://schemas.microsoft.com/office/drawing/2014/main" id="{435B5AE2-3B48-4498-9FE8-068123183D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4" name="Rectangle 64">
              <a:extLst>
                <a:ext uri="{FF2B5EF4-FFF2-40B4-BE49-F238E27FC236}">
                  <a16:creationId xmlns:a16="http://schemas.microsoft.com/office/drawing/2014/main" id="{693EA389-4567-4185-BF36-5FE82A8C0E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5" name="Rectangle 66">
              <a:extLst>
                <a:ext uri="{FF2B5EF4-FFF2-40B4-BE49-F238E27FC236}">
                  <a16:creationId xmlns:a16="http://schemas.microsoft.com/office/drawing/2014/main" id="{34867904-BE35-4AE1-B2E9-F65EBB4868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6" name="Rectangle 64">
              <a:extLst>
                <a:ext uri="{FF2B5EF4-FFF2-40B4-BE49-F238E27FC236}">
                  <a16:creationId xmlns:a16="http://schemas.microsoft.com/office/drawing/2014/main" id="{5981E278-B931-40D2-AB06-3E3202E859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7" name="Rectangle 66">
              <a:extLst>
                <a:ext uri="{FF2B5EF4-FFF2-40B4-BE49-F238E27FC236}">
                  <a16:creationId xmlns:a16="http://schemas.microsoft.com/office/drawing/2014/main" id="{911B15C5-8707-477D-84D8-EF15CE7AF2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8" name="Rectangle 64">
              <a:extLst>
                <a:ext uri="{FF2B5EF4-FFF2-40B4-BE49-F238E27FC236}">
                  <a16:creationId xmlns:a16="http://schemas.microsoft.com/office/drawing/2014/main" id="{5A2801AD-29DB-4B2E-807A-129C49615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9" name="Rectangle 66">
              <a:extLst>
                <a:ext uri="{FF2B5EF4-FFF2-40B4-BE49-F238E27FC236}">
                  <a16:creationId xmlns:a16="http://schemas.microsoft.com/office/drawing/2014/main" id="{9E629D16-4E4D-481A-B152-7E23E9A427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0" name="Rectangle 64">
              <a:extLst>
                <a:ext uri="{FF2B5EF4-FFF2-40B4-BE49-F238E27FC236}">
                  <a16:creationId xmlns:a16="http://schemas.microsoft.com/office/drawing/2014/main" id="{EECF4363-A52C-49E0-BFAF-9FF88EC574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1" name="Rectangle 66">
              <a:extLst>
                <a:ext uri="{FF2B5EF4-FFF2-40B4-BE49-F238E27FC236}">
                  <a16:creationId xmlns:a16="http://schemas.microsoft.com/office/drawing/2014/main" id="{2C7F0D09-1F15-4162-98A1-517313E5E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2" name="Rectangle 64">
              <a:extLst>
                <a:ext uri="{FF2B5EF4-FFF2-40B4-BE49-F238E27FC236}">
                  <a16:creationId xmlns:a16="http://schemas.microsoft.com/office/drawing/2014/main" id="{096CD3B1-B224-4F9F-AFBF-C0E1E35983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3" name="Rectangle 66">
              <a:extLst>
                <a:ext uri="{FF2B5EF4-FFF2-40B4-BE49-F238E27FC236}">
                  <a16:creationId xmlns:a16="http://schemas.microsoft.com/office/drawing/2014/main" id="{5C66E228-224C-4DC5-A49E-2148C371D5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4" name="Rectangle 64">
              <a:extLst>
                <a:ext uri="{FF2B5EF4-FFF2-40B4-BE49-F238E27FC236}">
                  <a16:creationId xmlns:a16="http://schemas.microsoft.com/office/drawing/2014/main" id="{790BF835-4045-4976-92E7-992B63932A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5" name="Rectangle 66">
              <a:extLst>
                <a:ext uri="{FF2B5EF4-FFF2-40B4-BE49-F238E27FC236}">
                  <a16:creationId xmlns:a16="http://schemas.microsoft.com/office/drawing/2014/main" id="{5937B942-101B-478C-BD40-F482A01FA4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6" name="Rectangle 64">
              <a:extLst>
                <a:ext uri="{FF2B5EF4-FFF2-40B4-BE49-F238E27FC236}">
                  <a16:creationId xmlns:a16="http://schemas.microsoft.com/office/drawing/2014/main" id="{34272CF3-29A3-4132-883E-E4B4A62DA3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7" name="Rectangle 66">
              <a:extLst>
                <a:ext uri="{FF2B5EF4-FFF2-40B4-BE49-F238E27FC236}">
                  <a16:creationId xmlns:a16="http://schemas.microsoft.com/office/drawing/2014/main" id="{50100215-A65C-491F-A54C-C65AD0B503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146" name="Picture 2" descr="Power of Sport - Inform. Empower. Transform.">
            <a:extLst>
              <a:ext uri="{FF2B5EF4-FFF2-40B4-BE49-F238E27FC236}">
                <a16:creationId xmlns:a16="http://schemas.microsoft.com/office/drawing/2014/main" id="{B281D519-FEE8-6646-A141-4F5821BFE49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274679" y="237067"/>
            <a:ext cx="4250706" cy="2826720"/>
          </a:xfrm>
          <a:prstGeom prst="rect">
            <a:avLst/>
          </a:prstGeom>
          <a:noFill/>
          <a:extLst>
            <a:ext uri="{909E8E84-426E-40DD-AFC4-6F175D3DCCD1}">
              <a14:hiddenFill xmlns:a14="http://schemas.microsoft.com/office/drawing/2010/main">
                <a:solidFill>
                  <a:srgbClr val="FFFFFF"/>
                </a:solidFill>
              </a14:hiddenFill>
            </a:ext>
          </a:extLst>
        </p:spPr>
      </p:pic>
      <p:sp>
        <p:nvSpPr>
          <p:cNvPr id="6179" name="Rectangle 6178">
            <a:extLst>
              <a:ext uri="{FF2B5EF4-FFF2-40B4-BE49-F238E27FC236}">
                <a16:creationId xmlns:a16="http://schemas.microsoft.com/office/drawing/2014/main" id="{D6C80E47-971C-437F-B030-191115B01D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233984"/>
            <a:ext cx="606972" cy="3624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7104ACC-4B67-A34E-B45A-8A32F1098776}"/>
              </a:ext>
            </a:extLst>
          </p:cNvPr>
          <p:cNvSpPr>
            <a:spLocks noGrp="1"/>
          </p:cNvSpPr>
          <p:nvPr>
            <p:ph idx="1"/>
          </p:nvPr>
        </p:nvSpPr>
        <p:spPr>
          <a:xfrm>
            <a:off x="1166649" y="3540334"/>
            <a:ext cx="10350062" cy="3026004"/>
          </a:xfrm>
        </p:spPr>
        <p:txBody>
          <a:bodyPr anchor="ctr">
            <a:normAutofit/>
          </a:bodyPr>
          <a:lstStyle/>
          <a:p>
            <a:r>
              <a:rPr lang="en-US" sz="2100" dirty="0"/>
              <a:t>Less than 3 in 10 disabled people feel encouraged to return to physical activity post pandemic. </a:t>
            </a:r>
          </a:p>
          <a:p>
            <a:r>
              <a:rPr lang="en-US" sz="2100" dirty="0"/>
              <a:t>Only 4 in 10 disabled people feel they can be as active as they would like to be, in contrast to non-disabled people, who are more likely to be as active as they want post pandemic.</a:t>
            </a:r>
          </a:p>
          <a:p>
            <a:r>
              <a:rPr lang="en-US" sz="2100" dirty="0"/>
              <a:t>Only 47% of disabled people think that physical activity and exercise is for ‘someone like them’.</a:t>
            </a:r>
          </a:p>
          <a:p>
            <a:r>
              <a:rPr lang="en-US" sz="2100" dirty="0"/>
              <a:t>8 in 10 disabled people want to be encouraged into physical activity and exercise.</a:t>
            </a:r>
          </a:p>
        </p:txBody>
      </p:sp>
    </p:spTree>
    <p:extLst>
      <p:ext uri="{BB962C8B-B14F-4D97-AF65-F5344CB8AC3E}">
        <p14:creationId xmlns:p14="http://schemas.microsoft.com/office/powerpoint/2010/main" val="1450491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139671E-508C-1647-8148-A88677F050ED}"/>
              </a:ext>
            </a:extLst>
          </p:cNvPr>
          <p:cNvSpPr>
            <a:spLocks noGrp="1"/>
          </p:cNvSpPr>
          <p:nvPr>
            <p:ph type="title"/>
          </p:nvPr>
        </p:nvSpPr>
        <p:spPr>
          <a:xfrm>
            <a:off x="367146" y="65867"/>
            <a:ext cx="10515600" cy="1325563"/>
          </a:xfrm>
        </p:spPr>
        <p:txBody>
          <a:bodyPr/>
          <a:lstStyle/>
          <a:p>
            <a:r>
              <a:rPr lang="en-US" dirty="0"/>
              <a:t>What’s being done about it?</a:t>
            </a:r>
          </a:p>
        </p:txBody>
      </p:sp>
      <p:pic>
        <p:nvPicPr>
          <p:cNvPr id="1026" name="Picture 2" descr="Boardroom Meeting Basics: What You Should Know |">
            <a:extLst>
              <a:ext uri="{FF2B5EF4-FFF2-40B4-BE49-F238E27FC236}">
                <a16:creationId xmlns:a16="http://schemas.microsoft.com/office/drawing/2014/main" id="{5DD962CE-CD11-244E-8CE3-11F3C9287B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4515" y="1117716"/>
            <a:ext cx="9067800" cy="33147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F1D67F8-ECD8-A6A7-D1BE-06BFD0D57F68}"/>
              </a:ext>
            </a:extLst>
          </p:cNvPr>
          <p:cNvSpPr txBox="1"/>
          <p:nvPr/>
        </p:nvSpPr>
        <p:spPr>
          <a:xfrm>
            <a:off x="443345" y="4555375"/>
            <a:ext cx="10318866" cy="1200329"/>
          </a:xfrm>
          <a:prstGeom prst="rect">
            <a:avLst/>
          </a:prstGeom>
          <a:noFill/>
        </p:spPr>
        <p:txBody>
          <a:bodyPr wrap="square" rtlCol="0">
            <a:spAutoFit/>
          </a:bodyPr>
          <a:lstStyle/>
          <a:p>
            <a:r>
              <a:rPr lang="en-GB" dirty="0"/>
              <a:t>Student Task:</a:t>
            </a:r>
          </a:p>
          <a:p>
            <a:endParaRPr lang="en-GB" dirty="0"/>
          </a:p>
          <a:p>
            <a:r>
              <a:rPr lang="en-GB" dirty="0"/>
              <a:t>Research and find a successful programme that has made an impact on disability sport</a:t>
            </a:r>
          </a:p>
          <a:p>
            <a:r>
              <a:rPr lang="en-GB" dirty="0"/>
              <a:t>Use the library search and web based search but ensure that it is </a:t>
            </a:r>
            <a:r>
              <a:rPr lang="en-GB"/>
              <a:t>an academic source </a:t>
            </a:r>
          </a:p>
        </p:txBody>
      </p:sp>
    </p:spTree>
    <p:extLst>
      <p:ext uri="{BB962C8B-B14F-4D97-AF65-F5344CB8AC3E}">
        <p14:creationId xmlns:p14="http://schemas.microsoft.com/office/powerpoint/2010/main" val="28290897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5" name="Rectangle 2064">
            <a:extLst>
              <a:ext uri="{FF2B5EF4-FFF2-40B4-BE49-F238E27FC236}">
                <a16:creationId xmlns:a16="http://schemas.microsoft.com/office/drawing/2014/main" id="{0450C687-86B5-4248-BEBB-0B59B79770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7" name="Rectangle 2066">
            <a:extLst>
              <a:ext uri="{FF2B5EF4-FFF2-40B4-BE49-F238E27FC236}">
                <a16:creationId xmlns:a16="http://schemas.microsoft.com/office/drawing/2014/main" id="{3CD1EA40-7116-4FCB-9369-70F29FAA91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06663" cy="323398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D48F52-E3F6-8142-93A2-7BC4734BD9FF}"/>
              </a:ext>
            </a:extLst>
          </p:cNvPr>
          <p:cNvSpPr>
            <a:spLocks noGrp="1"/>
          </p:cNvSpPr>
          <p:nvPr>
            <p:ph type="title"/>
          </p:nvPr>
        </p:nvSpPr>
        <p:spPr>
          <a:xfrm>
            <a:off x="1166648" y="721805"/>
            <a:ext cx="4264888" cy="2221992"/>
          </a:xfrm>
        </p:spPr>
        <p:txBody>
          <a:bodyPr>
            <a:normAutofit/>
          </a:bodyPr>
          <a:lstStyle/>
          <a:p>
            <a:r>
              <a:rPr lang="en-US" sz="4200" dirty="0"/>
              <a:t>Case Study 2: Sport Scotland</a:t>
            </a:r>
          </a:p>
        </p:txBody>
      </p:sp>
      <p:sp>
        <p:nvSpPr>
          <p:cNvPr id="2069" name="Rectangle 2068">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6972"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71" name="Group 2070">
            <a:extLst>
              <a:ext uri="{FF2B5EF4-FFF2-40B4-BE49-F238E27FC236}">
                <a16:creationId xmlns:a16="http://schemas.microsoft.com/office/drawing/2014/main" id="{A9B4CF53-BC95-46A2-B37D-D05450472B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8720" y="73152"/>
            <a:ext cx="1178966" cy="232963"/>
            <a:chOff x="7763256" y="73152"/>
            <a:chExt cx="1178966" cy="232963"/>
          </a:xfrm>
        </p:grpSpPr>
        <p:sp>
          <p:nvSpPr>
            <p:cNvPr id="2072" name="Rectangle 64">
              <a:extLst>
                <a:ext uri="{FF2B5EF4-FFF2-40B4-BE49-F238E27FC236}">
                  <a16:creationId xmlns:a16="http://schemas.microsoft.com/office/drawing/2014/main" id="{82FB6946-B6BC-49D3-BB97-5BB97BCDA6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3" name="Rectangle 66">
              <a:extLst>
                <a:ext uri="{FF2B5EF4-FFF2-40B4-BE49-F238E27FC236}">
                  <a16:creationId xmlns:a16="http://schemas.microsoft.com/office/drawing/2014/main" id="{D7D05801-3139-44B5-9BA4-80BF38143E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4" name="Rectangle 64">
              <a:extLst>
                <a:ext uri="{FF2B5EF4-FFF2-40B4-BE49-F238E27FC236}">
                  <a16:creationId xmlns:a16="http://schemas.microsoft.com/office/drawing/2014/main" id="{C1285406-A9A8-420E-B8E4-793B60049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5" name="Rectangle 66">
              <a:extLst>
                <a:ext uri="{FF2B5EF4-FFF2-40B4-BE49-F238E27FC236}">
                  <a16:creationId xmlns:a16="http://schemas.microsoft.com/office/drawing/2014/main" id="{8B3D20EE-1C4E-4D4C-BCA6-8EDFF7C50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6" name="Rectangle 64">
              <a:extLst>
                <a:ext uri="{FF2B5EF4-FFF2-40B4-BE49-F238E27FC236}">
                  <a16:creationId xmlns:a16="http://schemas.microsoft.com/office/drawing/2014/main" id="{C1515A89-664B-462C-9F5A-1E58EC54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7" name="Rectangle 66">
              <a:extLst>
                <a:ext uri="{FF2B5EF4-FFF2-40B4-BE49-F238E27FC236}">
                  <a16:creationId xmlns:a16="http://schemas.microsoft.com/office/drawing/2014/main" id="{A3161A7D-FA76-4326-BAB9-6E0233A01A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8" name="Rectangle 64">
              <a:extLst>
                <a:ext uri="{FF2B5EF4-FFF2-40B4-BE49-F238E27FC236}">
                  <a16:creationId xmlns:a16="http://schemas.microsoft.com/office/drawing/2014/main" id="{AA24BE7B-1AAC-463B-9FEF-7590317F45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9" name="Rectangle 66">
              <a:extLst>
                <a:ext uri="{FF2B5EF4-FFF2-40B4-BE49-F238E27FC236}">
                  <a16:creationId xmlns:a16="http://schemas.microsoft.com/office/drawing/2014/main" id="{56AB4F15-4844-457A-AF46-3D1D1AE340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0" name="Rectangle 64">
              <a:extLst>
                <a:ext uri="{FF2B5EF4-FFF2-40B4-BE49-F238E27FC236}">
                  <a16:creationId xmlns:a16="http://schemas.microsoft.com/office/drawing/2014/main" id="{2260C4BD-CAAF-4776-AD3C-8449E47500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1" name="Rectangle 66">
              <a:extLst>
                <a:ext uri="{FF2B5EF4-FFF2-40B4-BE49-F238E27FC236}">
                  <a16:creationId xmlns:a16="http://schemas.microsoft.com/office/drawing/2014/main" id="{BFEFE041-1ED6-448D-AB61-539755AB96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2" name="Rectangle 64">
              <a:extLst>
                <a:ext uri="{FF2B5EF4-FFF2-40B4-BE49-F238E27FC236}">
                  <a16:creationId xmlns:a16="http://schemas.microsoft.com/office/drawing/2014/main" id="{91B5294C-A473-487E-B001-D0B9E60EA6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3" name="Rectangle 66">
              <a:extLst>
                <a:ext uri="{FF2B5EF4-FFF2-40B4-BE49-F238E27FC236}">
                  <a16:creationId xmlns:a16="http://schemas.microsoft.com/office/drawing/2014/main" id="{1CB2FBA8-54F5-4AAC-A317-EE8CD705E5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4" name="Rectangle 64">
              <a:extLst>
                <a:ext uri="{FF2B5EF4-FFF2-40B4-BE49-F238E27FC236}">
                  <a16:creationId xmlns:a16="http://schemas.microsoft.com/office/drawing/2014/main" id="{260C043C-3DD1-45AE-8C57-3B00D0583E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5" name="Rectangle 66">
              <a:extLst>
                <a:ext uri="{FF2B5EF4-FFF2-40B4-BE49-F238E27FC236}">
                  <a16:creationId xmlns:a16="http://schemas.microsoft.com/office/drawing/2014/main" id="{2AF05C5C-202A-4D8F-BE6C-10BBC01B04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6" name="Rectangle 64">
              <a:extLst>
                <a:ext uri="{FF2B5EF4-FFF2-40B4-BE49-F238E27FC236}">
                  <a16:creationId xmlns:a16="http://schemas.microsoft.com/office/drawing/2014/main" id="{D5F0CE7E-3C13-48B7-B758-56D1ECF993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7" name="Rectangle 66">
              <a:extLst>
                <a:ext uri="{FF2B5EF4-FFF2-40B4-BE49-F238E27FC236}">
                  <a16:creationId xmlns:a16="http://schemas.microsoft.com/office/drawing/2014/main" id="{62231363-AC94-4C4D-A832-B5F6C25F02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8" name="Rectangle 64">
              <a:extLst>
                <a:ext uri="{FF2B5EF4-FFF2-40B4-BE49-F238E27FC236}">
                  <a16:creationId xmlns:a16="http://schemas.microsoft.com/office/drawing/2014/main" id="{109068F2-E473-4D37-8B86-E277B12CE2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9" name="Rectangle 66">
              <a:extLst>
                <a:ext uri="{FF2B5EF4-FFF2-40B4-BE49-F238E27FC236}">
                  <a16:creationId xmlns:a16="http://schemas.microsoft.com/office/drawing/2014/main" id="{69243EA3-CC31-43A5-B7BA-8077D99453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0" name="Rectangle 64">
              <a:extLst>
                <a:ext uri="{FF2B5EF4-FFF2-40B4-BE49-F238E27FC236}">
                  <a16:creationId xmlns:a16="http://schemas.microsoft.com/office/drawing/2014/main" id="{81597D69-9411-4FE0-9741-385ED1D4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1" name="Rectangle 66">
              <a:extLst>
                <a:ext uri="{FF2B5EF4-FFF2-40B4-BE49-F238E27FC236}">
                  <a16:creationId xmlns:a16="http://schemas.microsoft.com/office/drawing/2014/main" id="{AEC6CFC5-C230-4B82-B3DA-852FC60C2E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93" name="Rectangle 2092">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233984"/>
            <a:ext cx="606972" cy="3624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CE3D5A4-B8CF-8B41-9ED2-2ED9E8D64A5A}"/>
              </a:ext>
            </a:extLst>
          </p:cNvPr>
          <p:cNvSpPr>
            <a:spLocks noGrp="1"/>
          </p:cNvSpPr>
          <p:nvPr>
            <p:ph idx="1"/>
          </p:nvPr>
        </p:nvSpPr>
        <p:spPr>
          <a:xfrm>
            <a:off x="1166648" y="3531476"/>
            <a:ext cx="4264888" cy="3034862"/>
          </a:xfrm>
        </p:spPr>
        <p:txBody>
          <a:bodyPr anchor="ctr">
            <a:normAutofit lnSpcReduction="10000"/>
          </a:bodyPr>
          <a:lstStyle/>
          <a:p>
            <a:r>
              <a:rPr lang="en-US" sz="1500" b="1" dirty="0"/>
              <a:t>School Leaver Recreation Awareness Project:</a:t>
            </a:r>
          </a:p>
          <a:p>
            <a:r>
              <a:rPr lang="en-GB" sz="1500" dirty="0"/>
              <a:t>Aims to provide a programme for pupils with a disability in their final year to encourage continuing postschool involvement in recreational activities. </a:t>
            </a:r>
          </a:p>
          <a:p>
            <a:r>
              <a:rPr lang="en-GB" sz="1500" dirty="0"/>
              <a:t>Pupils are given the tools and training to make their own decisions </a:t>
            </a:r>
          </a:p>
          <a:p>
            <a:r>
              <a:rPr lang="en-GB" sz="1500" dirty="0"/>
              <a:t>Provides a link between pupils and local recreation officers </a:t>
            </a:r>
          </a:p>
          <a:p>
            <a:r>
              <a:rPr lang="en-GB" sz="1500" dirty="0"/>
              <a:t>Funding provided for production of resource materials </a:t>
            </a:r>
          </a:p>
          <a:p>
            <a:r>
              <a:rPr lang="en-GB" sz="1500" dirty="0"/>
              <a:t>Pupils gain valuable leadership experience</a:t>
            </a:r>
          </a:p>
        </p:txBody>
      </p:sp>
      <p:pic>
        <p:nvPicPr>
          <p:cNvPr id="2050" name="Picture 2" descr="sportscotland the national agency for sport in Scotland">
            <a:extLst>
              <a:ext uri="{FF2B5EF4-FFF2-40B4-BE49-F238E27FC236}">
                <a16:creationId xmlns:a16="http://schemas.microsoft.com/office/drawing/2014/main" id="{5EF5F008-B90F-F04C-8347-1525BB5A5F0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77040" y="1874591"/>
            <a:ext cx="5526788" cy="3108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603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0450C687-86B5-4248-BEBB-0B59B79770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1" name="Rectangle 3080">
            <a:extLst>
              <a:ext uri="{FF2B5EF4-FFF2-40B4-BE49-F238E27FC236}">
                <a16:creationId xmlns:a16="http://schemas.microsoft.com/office/drawing/2014/main" id="{3CD1EA40-7116-4FCB-9369-70F29FAA91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06663" cy="323398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05BEF3E1-6D49-7C46-9E1A-3746B853DA81}"/>
              </a:ext>
            </a:extLst>
          </p:cNvPr>
          <p:cNvSpPr>
            <a:spLocks noGrp="1"/>
          </p:cNvSpPr>
          <p:nvPr>
            <p:ph type="title"/>
          </p:nvPr>
        </p:nvSpPr>
        <p:spPr>
          <a:xfrm>
            <a:off x="1166648" y="721805"/>
            <a:ext cx="4264888" cy="2221992"/>
          </a:xfrm>
        </p:spPr>
        <p:txBody>
          <a:bodyPr>
            <a:normAutofit/>
          </a:bodyPr>
          <a:lstStyle/>
          <a:p>
            <a:r>
              <a:rPr lang="en-US" sz="4200" dirty="0"/>
              <a:t>Case Study 3: Sport Wales</a:t>
            </a:r>
          </a:p>
        </p:txBody>
      </p:sp>
      <p:sp>
        <p:nvSpPr>
          <p:cNvPr id="3083" name="Rectangle 3082">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6972"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85" name="Group 3084">
            <a:extLst>
              <a:ext uri="{FF2B5EF4-FFF2-40B4-BE49-F238E27FC236}">
                <a16:creationId xmlns:a16="http://schemas.microsoft.com/office/drawing/2014/main" id="{A9B4CF53-BC95-46A2-B37D-D05450472B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8720" y="73152"/>
            <a:ext cx="1178966" cy="232963"/>
            <a:chOff x="7763256" y="73152"/>
            <a:chExt cx="1178966" cy="232963"/>
          </a:xfrm>
        </p:grpSpPr>
        <p:sp>
          <p:nvSpPr>
            <p:cNvPr id="3086" name="Rectangle 64">
              <a:extLst>
                <a:ext uri="{FF2B5EF4-FFF2-40B4-BE49-F238E27FC236}">
                  <a16:creationId xmlns:a16="http://schemas.microsoft.com/office/drawing/2014/main" id="{82FB6946-B6BC-49D3-BB97-5BB97BCDA6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7" name="Rectangle 66">
              <a:extLst>
                <a:ext uri="{FF2B5EF4-FFF2-40B4-BE49-F238E27FC236}">
                  <a16:creationId xmlns:a16="http://schemas.microsoft.com/office/drawing/2014/main" id="{D7D05801-3139-44B5-9BA4-80BF38143E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8" name="Rectangle 64">
              <a:extLst>
                <a:ext uri="{FF2B5EF4-FFF2-40B4-BE49-F238E27FC236}">
                  <a16:creationId xmlns:a16="http://schemas.microsoft.com/office/drawing/2014/main" id="{C1285406-A9A8-420E-B8E4-793B60049A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9" name="Rectangle 66">
              <a:extLst>
                <a:ext uri="{FF2B5EF4-FFF2-40B4-BE49-F238E27FC236}">
                  <a16:creationId xmlns:a16="http://schemas.microsoft.com/office/drawing/2014/main" id="{8B3D20EE-1C4E-4D4C-BCA6-8EDFF7C50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0" name="Rectangle 64">
              <a:extLst>
                <a:ext uri="{FF2B5EF4-FFF2-40B4-BE49-F238E27FC236}">
                  <a16:creationId xmlns:a16="http://schemas.microsoft.com/office/drawing/2014/main" id="{C1515A89-664B-462C-9F5A-1E58EC54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1" name="Rectangle 66">
              <a:extLst>
                <a:ext uri="{FF2B5EF4-FFF2-40B4-BE49-F238E27FC236}">
                  <a16:creationId xmlns:a16="http://schemas.microsoft.com/office/drawing/2014/main" id="{A3161A7D-FA76-4326-BAB9-6E0233A01A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2" name="Rectangle 64">
              <a:extLst>
                <a:ext uri="{FF2B5EF4-FFF2-40B4-BE49-F238E27FC236}">
                  <a16:creationId xmlns:a16="http://schemas.microsoft.com/office/drawing/2014/main" id="{AA24BE7B-1AAC-463B-9FEF-7590317F45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3" name="Rectangle 66">
              <a:extLst>
                <a:ext uri="{FF2B5EF4-FFF2-40B4-BE49-F238E27FC236}">
                  <a16:creationId xmlns:a16="http://schemas.microsoft.com/office/drawing/2014/main" id="{56AB4F15-4844-457A-AF46-3D1D1AE340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4" name="Rectangle 64">
              <a:extLst>
                <a:ext uri="{FF2B5EF4-FFF2-40B4-BE49-F238E27FC236}">
                  <a16:creationId xmlns:a16="http://schemas.microsoft.com/office/drawing/2014/main" id="{2260C4BD-CAAF-4776-AD3C-8449E47500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5" name="Rectangle 66">
              <a:extLst>
                <a:ext uri="{FF2B5EF4-FFF2-40B4-BE49-F238E27FC236}">
                  <a16:creationId xmlns:a16="http://schemas.microsoft.com/office/drawing/2014/main" id="{BFEFE041-1ED6-448D-AB61-539755AB96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6" name="Rectangle 64">
              <a:extLst>
                <a:ext uri="{FF2B5EF4-FFF2-40B4-BE49-F238E27FC236}">
                  <a16:creationId xmlns:a16="http://schemas.microsoft.com/office/drawing/2014/main" id="{91B5294C-A473-487E-B001-D0B9E60EA6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7" name="Rectangle 66">
              <a:extLst>
                <a:ext uri="{FF2B5EF4-FFF2-40B4-BE49-F238E27FC236}">
                  <a16:creationId xmlns:a16="http://schemas.microsoft.com/office/drawing/2014/main" id="{1CB2FBA8-54F5-4AAC-A317-EE8CD705E5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8" name="Rectangle 64">
              <a:extLst>
                <a:ext uri="{FF2B5EF4-FFF2-40B4-BE49-F238E27FC236}">
                  <a16:creationId xmlns:a16="http://schemas.microsoft.com/office/drawing/2014/main" id="{260C043C-3DD1-45AE-8C57-3B00D0583E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9" name="Rectangle 66">
              <a:extLst>
                <a:ext uri="{FF2B5EF4-FFF2-40B4-BE49-F238E27FC236}">
                  <a16:creationId xmlns:a16="http://schemas.microsoft.com/office/drawing/2014/main" id="{2AF05C5C-202A-4D8F-BE6C-10BBC01B04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0" name="Rectangle 64">
              <a:extLst>
                <a:ext uri="{FF2B5EF4-FFF2-40B4-BE49-F238E27FC236}">
                  <a16:creationId xmlns:a16="http://schemas.microsoft.com/office/drawing/2014/main" id="{D5F0CE7E-3C13-48B7-B758-56D1ECF993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1" name="Rectangle 66">
              <a:extLst>
                <a:ext uri="{FF2B5EF4-FFF2-40B4-BE49-F238E27FC236}">
                  <a16:creationId xmlns:a16="http://schemas.microsoft.com/office/drawing/2014/main" id="{62231363-AC94-4C4D-A832-B5F6C25F02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2" name="Rectangle 64">
              <a:extLst>
                <a:ext uri="{FF2B5EF4-FFF2-40B4-BE49-F238E27FC236}">
                  <a16:creationId xmlns:a16="http://schemas.microsoft.com/office/drawing/2014/main" id="{109068F2-E473-4D37-8B86-E277B12CE2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3" name="Rectangle 66">
              <a:extLst>
                <a:ext uri="{FF2B5EF4-FFF2-40B4-BE49-F238E27FC236}">
                  <a16:creationId xmlns:a16="http://schemas.microsoft.com/office/drawing/2014/main" id="{69243EA3-CC31-43A5-B7BA-8077D99453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4" name="Rectangle 64">
              <a:extLst>
                <a:ext uri="{FF2B5EF4-FFF2-40B4-BE49-F238E27FC236}">
                  <a16:creationId xmlns:a16="http://schemas.microsoft.com/office/drawing/2014/main" id="{81597D69-9411-4FE0-9741-385ED1D4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5" name="Rectangle 66">
              <a:extLst>
                <a:ext uri="{FF2B5EF4-FFF2-40B4-BE49-F238E27FC236}">
                  <a16:creationId xmlns:a16="http://schemas.microsoft.com/office/drawing/2014/main" id="{AEC6CFC5-C230-4B82-B3DA-852FC60C2E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07" name="Rectangle 3106">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233984"/>
            <a:ext cx="606972" cy="3624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A644C166-134F-1A4A-BB32-501BB06BF121}"/>
              </a:ext>
            </a:extLst>
          </p:cNvPr>
          <p:cNvSpPr>
            <a:spLocks noGrp="1"/>
          </p:cNvSpPr>
          <p:nvPr>
            <p:ph idx="1"/>
          </p:nvPr>
        </p:nvSpPr>
        <p:spPr>
          <a:xfrm>
            <a:off x="1166648" y="3531476"/>
            <a:ext cx="4264888" cy="3034862"/>
          </a:xfrm>
        </p:spPr>
        <p:txBody>
          <a:bodyPr anchor="ctr">
            <a:normAutofit/>
          </a:bodyPr>
          <a:lstStyle/>
          <a:p>
            <a:r>
              <a:rPr lang="en-US" sz="1300" b="1" dirty="0"/>
              <a:t>Becoming an Inclusive Leader Programme</a:t>
            </a:r>
            <a:r>
              <a:rPr lang="en-US" sz="1300" dirty="0"/>
              <a:t>:</a:t>
            </a:r>
          </a:p>
          <a:p>
            <a:r>
              <a:rPr lang="en-US" sz="1300" dirty="0"/>
              <a:t>Aimed at senior leaders and managers of NGBs, Local Authorities and Local Leisure Trusts. It is also aimed at anybody already leading diversity and inclusion Programmes.</a:t>
            </a:r>
          </a:p>
          <a:p>
            <a:r>
              <a:rPr lang="en-US" sz="1300" dirty="0"/>
              <a:t>The Programme runs over a period of 8 months and covers themes such as; Leading and challenging yourself, Leading others who may not feel like they belong there, Leading Strategy, and leading and enabling positive change.</a:t>
            </a:r>
          </a:p>
          <a:p>
            <a:r>
              <a:rPr lang="en-US" sz="1300" dirty="0"/>
              <a:t>15 new participants are chosen at the end of every 8-month cycle.</a:t>
            </a:r>
          </a:p>
          <a:p>
            <a:pPr lvl="1"/>
            <a:endParaRPr lang="en-US" sz="1300" b="1" dirty="0"/>
          </a:p>
        </p:txBody>
      </p:sp>
      <p:pic>
        <p:nvPicPr>
          <p:cNvPr id="3074" name="Picture 2" descr="Sport Wales - Wikipedia">
            <a:extLst>
              <a:ext uri="{FF2B5EF4-FFF2-40B4-BE49-F238E27FC236}">
                <a16:creationId xmlns:a16="http://schemas.microsoft.com/office/drawing/2014/main" id="{1BB04AB4-9025-D24B-B926-C196CBAAB28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77040" y="2154504"/>
            <a:ext cx="5526788" cy="254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028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9306" y="743447"/>
            <a:ext cx="2980039" cy="3692028"/>
          </a:xfrm>
          <a:noFill/>
        </p:spPr>
        <p:txBody>
          <a:bodyPr>
            <a:normAutofit/>
          </a:bodyPr>
          <a:lstStyle/>
          <a:p>
            <a:pPr algn="l"/>
            <a:r>
              <a:rPr lang="en-US" sz="4500"/>
              <a:t>The Benefits of Green Exercise</a:t>
            </a:r>
          </a:p>
        </p:txBody>
      </p:sp>
      <p:pic>
        <p:nvPicPr>
          <p:cNvPr id="4" name="Picture 3" descr="IMG_0027.JPG">
            <a:extLst>
              <a:ext uri="{FF2B5EF4-FFF2-40B4-BE49-F238E27FC236}">
                <a16:creationId xmlns:a16="http://schemas.microsoft.com/office/drawing/2014/main" id="{AEFA909A-7C73-2092-5DD8-4422AB0ED61B}"/>
              </a:ext>
            </a:extLst>
          </p:cNvPr>
          <p:cNvPicPr>
            <a:picLocks noChangeAspect="1"/>
          </p:cNvPicPr>
          <p:nvPr/>
        </p:nvPicPr>
        <p:blipFill rotWithShape="1">
          <a:blip r:embed="rId2">
            <a:extLst>
              <a:ext uri="{28A0092B-C50C-407E-A947-70E740481C1C}">
                <a14:useLocalDpi xmlns:a14="http://schemas.microsoft.com/office/drawing/2010/main" val="0"/>
              </a:ext>
            </a:extLst>
          </a:blip>
          <a:srcRect l="23608" r="19036"/>
          <a:stretch/>
        </p:blipFill>
        <p:spPr>
          <a:xfrm>
            <a:off x="1524021" y="10"/>
            <a:ext cx="5244655" cy="6857990"/>
          </a:xfrm>
          <a:prstGeom prst="rect">
            <a:avLst/>
          </a:prstGeom>
        </p:spPr>
      </p:pic>
    </p:spTree>
    <p:extLst>
      <p:ext uri="{BB962C8B-B14F-4D97-AF65-F5344CB8AC3E}">
        <p14:creationId xmlns:p14="http://schemas.microsoft.com/office/powerpoint/2010/main" val="3609420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Green leaf with dew on a dark nature background">
            <a:extLst>
              <a:ext uri="{FF2B5EF4-FFF2-40B4-BE49-F238E27FC236}">
                <a16:creationId xmlns:a16="http://schemas.microsoft.com/office/drawing/2014/main" id="{AEA49AED-1C91-F269-5D10-6AAEDF566B6E}"/>
              </a:ext>
            </a:extLst>
          </p:cNvPr>
          <p:cNvPicPr>
            <a:picLocks noChangeAspect="1"/>
          </p:cNvPicPr>
          <p:nvPr/>
        </p:nvPicPr>
        <p:blipFill rotWithShape="1">
          <a:blip r:embed="rId2"/>
          <a:srcRect l="5133" r="21108" b="2"/>
          <a:stretch/>
        </p:blipFill>
        <p:spPr>
          <a:xfrm>
            <a:off x="-102854" y="10"/>
            <a:ext cx="7252212" cy="6857990"/>
          </a:xfrm>
          <a:prstGeom prst="rect">
            <a:avLst/>
          </a:prstGeom>
        </p:spPr>
      </p:pic>
      <p:sp>
        <p:nvSpPr>
          <p:cNvPr id="4" name="TextBox 3"/>
          <p:cNvSpPr txBox="1"/>
          <p:nvPr/>
        </p:nvSpPr>
        <p:spPr>
          <a:xfrm>
            <a:off x="7850398" y="666610"/>
            <a:ext cx="3438915" cy="3742762"/>
          </a:xfrm>
          <a:prstGeom prst="rect">
            <a:avLst/>
          </a:prstGeom>
        </p:spPr>
        <p:txBody>
          <a:bodyPr vert="horz" lIns="91440" tIns="45720" rIns="91440" bIns="45720" rtlCol="0">
            <a:noAutofit/>
          </a:bodyPr>
          <a:lstStyle/>
          <a:p>
            <a:pPr>
              <a:lnSpc>
                <a:spcPct val="90000"/>
              </a:lnSpc>
              <a:spcAft>
                <a:spcPts val="600"/>
              </a:spcAft>
            </a:pPr>
            <a:r>
              <a:rPr lang="en-US" sz="2000" b="1" dirty="0"/>
              <a:t>How do you feel when you go outside for a walk? If it is a green place, whether in the city or countryside, the chances are high that you will feel better. Even when it is bitterly cold, fiendishly hot, or lashing with rain, being close to nature and the elements seems to improve our sense of well-being. </a:t>
            </a:r>
          </a:p>
          <a:p>
            <a:pPr indent="-228600">
              <a:lnSpc>
                <a:spcPct val="90000"/>
              </a:lnSpc>
              <a:spcAft>
                <a:spcPts val="600"/>
              </a:spcAft>
              <a:buFont typeface="Arial" panose="020B0604020202020204" pitchFamily="34" charset="0"/>
              <a:buChar char="•"/>
            </a:pPr>
            <a:endParaRPr lang="en-US" sz="2000" b="1" dirty="0"/>
          </a:p>
          <a:p>
            <a:pPr>
              <a:lnSpc>
                <a:spcPct val="90000"/>
              </a:lnSpc>
              <a:spcAft>
                <a:spcPts val="600"/>
              </a:spcAft>
            </a:pPr>
            <a:r>
              <a:rPr lang="en-US" sz="2000" b="1" dirty="0"/>
              <a:t>Participating in physical activity in greenspaces – ‘green exercise’ – brings additional mental and physical health benefits, which could form part of a solution to a number of growing health and environmental problems.</a:t>
            </a:r>
          </a:p>
        </p:txBody>
      </p:sp>
    </p:spTree>
    <p:extLst>
      <p:ext uri="{BB962C8B-B14F-4D97-AF65-F5344CB8AC3E}">
        <p14:creationId xmlns:p14="http://schemas.microsoft.com/office/powerpoint/2010/main" val="2131147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2339739-8AC9-7F63-A974-E3CD46E599A7}"/>
              </a:ext>
            </a:extLst>
          </p:cNvPr>
          <p:cNvPicPr>
            <a:picLocks noChangeAspect="1"/>
          </p:cNvPicPr>
          <p:nvPr/>
        </p:nvPicPr>
        <p:blipFill rotWithShape="1">
          <a:blip r:embed="rId2"/>
          <a:srcRect l="27494" r="2183"/>
          <a:stretch/>
        </p:blipFill>
        <p:spPr>
          <a:xfrm>
            <a:off x="0" y="10"/>
            <a:ext cx="7252212" cy="6857990"/>
          </a:xfrm>
          <a:prstGeom prst="rect">
            <a:avLst/>
          </a:prstGeom>
        </p:spPr>
      </p:pic>
      <p:sp>
        <p:nvSpPr>
          <p:cNvPr id="4" name="TextBox 3"/>
          <p:cNvSpPr txBox="1"/>
          <p:nvPr/>
        </p:nvSpPr>
        <p:spPr>
          <a:xfrm>
            <a:off x="7799071" y="1557619"/>
            <a:ext cx="2866642" cy="3742762"/>
          </a:xfrm>
          <a:prstGeom prst="rect">
            <a:avLst/>
          </a:prstGeom>
        </p:spPr>
        <p:txBody>
          <a:bodyPr vert="horz" lIns="91440" tIns="45720" rIns="91440" bIns="45720" rtlCol="0">
            <a:normAutofit/>
          </a:bodyPr>
          <a:lstStyle/>
          <a:p>
            <a:pPr>
              <a:lnSpc>
                <a:spcPct val="90000"/>
              </a:lnSpc>
              <a:spcAft>
                <a:spcPts val="600"/>
              </a:spcAft>
            </a:pPr>
            <a:r>
              <a:rPr lang="en-US" sz="2400" b="1" dirty="0"/>
              <a:t>Evidence now shows that there is a positive relationship between exposure to nature and mental and physical health. At the same time, social interactions can be fostered and memories of places are created.</a:t>
            </a:r>
          </a:p>
        </p:txBody>
      </p:sp>
    </p:spTree>
    <p:extLst>
      <p:ext uri="{BB962C8B-B14F-4D97-AF65-F5344CB8AC3E}">
        <p14:creationId xmlns:p14="http://schemas.microsoft.com/office/powerpoint/2010/main" val="37265134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2438400" y="685800"/>
            <a:ext cx="7302500" cy="5486400"/>
          </a:xfrm>
          <a:prstGeom prst="rect">
            <a:avLst/>
          </a:prstGeom>
        </p:spPr>
      </p:pic>
    </p:spTree>
    <p:extLst>
      <p:ext uri="{BB962C8B-B14F-4D97-AF65-F5344CB8AC3E}">
        <p14:creationId xmlns:p14="http://schemas.microsoft.com/office/powerpoint/2010/main" val="42768804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95231" y="560103"/>
            <a:ext cx="8290820" cy="5970866"/>
          </a:xfrm>
          <a:prstGeom prst="rect">
            <a:avLst/>
          </a:prstGeom>
          <a:noFill/>
        </p:spPr>
        <p:txBody>
          <a:bodyPr wrap="square" rtlCol="0">
            <a:spAutoFit/>
          </a:bodyPr>
          <a:lstStyle/>
          <a:p>
            <a:r>
              <a:rPr lang="en-US" sz="2800" dirty="0"/>
              <a:t>From recent research, three broad health outcomes are possible:</a:t>
            </a:r>
          </a:p>
          <a:p>
            <a:endParaRPr lang="en-US" sz="2800" dirty="0"/>
          </a:p>
          <a:p>
            <a:pPr marL="457200" indent="-457200">
              <a:buFont typeface="Arial"/>
              <a:buChar char="•"/>
            </a:pPr>
            <a:r>
              <a:rPr lang="en-US" sz="2800" b="1" dirty="0"/>
              <a:t>Improvement of psychological well-being</a:t>
            </a:r>
            <a:r>
              <a:rPr lang="en-US" sz="2800" dirty="0"/>
              <a:t> (by enhancing mood and self-esteem, whilst reducing feelings of anger, confusion, depression and tension); </a:t>
            </a:r>
          </a:p>
          <a:p>
            <a:pPr marL="457200" indent="-457200">
              <a:buFont typeface="Arial"/>
              <a:buChar char="•"/>
            </a:pPr>
            <a:endParaRPr lang="en-US" sz="2800" dirty="0"/>
          </a:p>
          <a:p>
            <a:pPr marL="457200" indent="-457200">
              <a:buFont typeface="Arial"/>
              <a:buChar char="•"/>
            </a:pPr>
            <a:r>
              <a:rPr lang="en-US" sz="2800" b="1" dirty="0"/>
              <a:t>Generation of physical health benefits</a:t>
            </a:r>
            <a:r>
              <a:rPr lang="en-US" sz="2800" dirty="0"/>
              <a:t> (by reducing blood pressure and burning calories);</a:t>
            </a:r>
          </a:p>
          <a:p>
            <a:pPr marL="457200" indent="-457200">
              <a:buFont typeface="Arial"/>
              <a:buChar char="•"/>
            </a:pPr>
            <a:endParaRPr lang="en-US" sz="2800" dirty="0"/>
          </a:p>
          <a:p>
            <a:pPr marL="457200" indent="-457200">
              <a:buFont typeface="Arial"/>
              <a:buChar char="•"/>
            </a:pPr>
            <a:r>
              <a:rPr lang="en-US" sz="2800" b="1" dirty="0"/>
              <a:t>Facilitation of social networking and connectivity</a:t>
            </a:r>
            <a:r>
              <a:rPr lang="en-US" sz="2800" dirty="0"/>
              <a:t> (by enhancing social capital).</a:t>
            </a:r>
            <a:r>
              <a:rPr lang="en-US" dirty="0"/>
              <a:t>	</a:t>
            </a:r>
          </a:p>
          <a:p>
            <a:endParaRPr lang="en-US" dirty="0"/>
          </a:p>
        </p:txBody>
      </p:sp>
    </p:spTree>
    <p:extLst>
      <p:ext uri="{BB962C8B-B14F-4D97-AF65-F5344CB8AC3E}">
        <p14:creationId xmlns:p14="http://schemas.microsoft.com/office/powerpoint/2010/main" val="1172368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38924" y="455898"/>
            <a:ext cx="8642513" cy="6555641"/>
          </a:xfrm>
          <a:prstGeom prst="rect">
            <a:avLst/>
          </a:prstGeom>
          <a:noFill/>
        </p:spPr>
        <p:txBody>
          <a:bodyPr wrap="square" rtlCol="0">
            <a:spAutoFit/>
          </a:bodyPr>
          <a:lstStyle/>
          <a:p>
            <a:r>
              <a:rPr lang="en-US" sz="2800" dirty="0"/>
              <a:t>Key quantitative findings emerging from the large amount of data available show that:</a:t>
            </a:r>
          </a:p>
          <a:p>
            <a:endParaRPr lang="en-US" sz="2800" dirty="0"/>
          </a:p>
          <a:p>
            <a:pPr marL="457200" indent="-457200">
              <a:buFont typeface="Arial"/>
              <a:buChar char="•"/>
            </a:pPr>
            <a:r>
              <a:rPr lang="en-US" sz="2800" dirty="0"/>
              <a:t>3 out of 4 people feel less depressed, tense and angry after participating in a form of green exercise;</a:t>
            </a:r>
          </a:p>
          <a:p>
            <a:pPr marL="457200" indent="-457200">
              <a:buFont typeface="Arial"/>
              <a:buChar char="•"/>
            </a:pPr>
            <a:endParaRPr lang="en-US" sz="2800" dirty="0"/>
          </a:p>
          <a:p>
            <a:pPr marL="457200" indent="-457200">
              <a:buFont typeface="Arial"/>
              <a:buChar char="•"/>
            </a:pPr>
            <a:r>
              <a:rPr lang="en-US" sz="2800" dirty="0"/>
              <a:t>2 out of 3 people experience an overall improvement in their level of mood;</a:t>
            </a:r>
          </a:p>
          <a:p>
            <a:pPr marL="457200" indent="-457200">
              <a:buFont typeface="Arial"/>
              <a:buChar char="•"/>
            </a:pPr>
            <a:endParaRPr lang="en-US" sz="2800" dirty="0"/>
          </a:p>
          <a:p>
            <a:pPr marL="457200" indent="-457200">
              <a:buFont typeface="Arial"/>
              <a:buChar char="•"/>
            </a:pPr>
            <a:r>
              <a:rPr lang="en-US" sz="2800" dirty="0"/>
              <a:t>Almost two thirds of people report improved levels of self-esteem;</a:t>
            </a:r>
          </a:p>
          <a:p>
            <a:pPr marL="457200" indent="-457200">
              <a:buFont typeface="Arial"/>
              <a:buChar char="•"/>
            </a:pPr>
            <a:endParaRPr lang="en-US" sz="2800" dirty="0"/>
          </a:p>
          <a:p>
            <a:pPr marL="457200" indent="-457200">
              <a:buFont typeface="Arial"/>
              <a:buChar char="•"/>
            </a:pPr>
            <a:r>
              <a:rPr lang="en-US" sz="2800" dirty="0"/>
              <a:t>An improvement in mean self-esteem and mood levels is always reported after participation in different green exercise activities.</a:t>
            </a:r>
          </a:p>
        </p:txBody>
      </p:sp>
    </p:spTree>
    <p:extLst>
      <p:ext uri="{BB962C8B-B14F-4D97-AF65-F5344CB8AC3E}">
        <p14:creationId xmlns:p14="http://schemas.microsoft.com/office/powerpoint/2010/main" val="1780092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Benefits of Green &amp; Blue Exercise - Irish Life Health">
            <a:extLst>
              <a:ext uri="{FF2B5EF4-FFF2-40B4-BE49-F238E27FC236}">
                <a16:creationId xmlns:a16="http://schemas.microsoft.com/office/drawing/2014/main" id="{0FE13A48-06F5-1B11-DD05-F12C8D10179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865" r="12812"/>
          <a:stretch/>
        </p:blipFill>
        <p:spPr bwMode="auto">
          <a:xfrm>
            <a:off x="4939769" y="0"/>
            <a:ext cx="7252231"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57200" y="595346"/>
            <a:ext cx="3837482" cy="5667297"/>
          </a:xfrm>
          <a:prstGeom prst="rect">
            <a:avLst/>
          </a:prstGeom>
        </p:spPr>
        <p:txBody>
          <a:bodyPr vert="horz" lIns="91440" tIns="45720" rIns="91440" bIns="45720" rtlCol="0">
            <a:normAutofit fontScale="70000" lnSpcReduction="20000"/>
          </a:bodyPr>
          <a:lstStyle/>
          <a:p>
            <a:pPr>
              <a:lnSpc>
                <a:spcPct val="90000"/>
              </a:lnSpc>
              <a:spcAft>
                <a:spcPts val="600"/>
              </a:spcAft>
            </a:pPr>
            <a:r>
              <a:rPr lang="en-US" sz="2400" b="1" dirty="0"/>
              <a:t>What we Know and What we Suspect</a:t>
            </a:r>
          </a:p>
          <a:p>
            <a:pPr>
              <a:lnSpc>
                <a:spcPct val="90000"/>
              </a:lnSpc>
              <a:spcAft>
                <a:spcPts val="600"/>
              </a:spcAft>
            </a:pPr>
            <a:endParaRPr lang="en-US" sz="2400" b="1" dirty="0"/>
          </a:p>
          <a:p>
            <a:pPr>
              <a:lnSpc>
                <a:spcPct val="90000"/>
              </a:lnSpc>
              <a:spcAft>
                <a:spcPts val="600"/>
              </a:spcAft>
            </a:pPr>
            <a:r>
              <a:rPr lang="en-US" sz="2400" b="1" dirty="0"/>
              <a:t>Nature &amp; Health Evidence</a:t>
            </a:r>
          </a:p>
          <a:p>
            <a:pPr indent="-228600">
              <a:lnSpc>
                <a:spcPct val="90000"/>
              </a:lnSpc>
              <a:spcAft>
                <a:spcPts val="600"/>
              </a:spcAft>
              <a:buFont typeface="Arial" panose="020B0604020202020204" pitchFamily="34" charset="0"/>
              <a:buChar char="•"/>
            </a:pPr>
            <a:endParaRPr lang="en-US" sz="2400" b="1" dirty="0"/>
          </a:p>
          <a:p>
            <a:pPr>
              <a:lnSpc>
                <a:spcPct val="90000"/>
              </a:lnSpc>
              <a:spcAft>
                <a:spcPts val="600"/>
              </a:spcAft>
            </a:pPr>
            <a:r>
              <a:rPr lang="en-US" sz="2400" b="1" dirty="0"/>
              <a:t>Know</a:t>
            </a:r>
          </a:p>
          <a:p>
            <a:pPr marL="285750" indent="-228600">
              <a:lnSpc>
                <a:spcPct val="90000"/>
              </a:lnSpc>
              <a:spcAft>
                <a:spcPts val="600"/>
              </a:spcAft>
              <a:buFont typeface="Arial" panose="020B0604020202020204" pitchFamily="34" charset="0"/>
              <a:buChar char="•"/>
            </a:pPr>
            <a:r>
              <a:rPr lang="en-US" sz="2400" dirty="0"/>
              <a:t>Nature (including parks, gardens, countryside and wildernesses) is good for you, bringing mental health benefits.</a:t>
            </a:r>
          </a:p>
          <a:p>
            <a:pPr marL="285750" indent="-228600">
              <a:lnSpc>
                <a:spcPct val="90000"/>
              </a:lnSpc>
              <a:spcAft>
                <a:spcPts val="600"/>
              </a:spcAft>
              <a:buFont typeface="Arial" panose="020B0604020202020204" pitchFamily="34" charset="0"/>
              <a:buChar char="•"/>
            </a:pPr>
            <a:r>
              <a:rPr lang="en-US" sz="2400" dirty="0"/>
              <a:t>Nature is a place where physical activity is likely and easy, bringing physical health benefits.</a:t>
            </a:r>
          </a:p>
          <a:p>
            <a:pPr marL="285750" indent="-228600">
              <a:lnSpc>
                <a:spcPct val="90000"/>
              </a:lnSpc>
              <a:spcAft>
                <a:spcPts val="600"/>
              </a:spcAft>
              <a:buFont typeface="Arial" panose="020B0604020202020204" pitchFamily="34" charset="0"/>
              <a:buChar char="•"/>
            </a:pPr>
            <a:r>
              <a:rPr lang="en-US" sz="2400" dirty="0"/>
              <a:t>All types of people (age, gender, social groups, ethnic groups) benefit, but vulnerable, ill, disaffected and disadvantaged seem to benefit more (e.g. green exercise is more effective for people who start with poorer mental health).</a:t>
            </a:r>
          </a:p>
          <a:p>
            <a:pPr marL="285750" indent="-228600">
              <a:lnSpc>
                <a:spcPct val="90000"/>
              </a:lnSpc>
              <a:spcAft>
                <a:spcPts val="600"/>
              </a:spcAft>
              <a:buFont typeface="Arial" panose="020B0604020202020204" pitchFamily="34" charset="0"/>
              <a:buChar char="•"/>
            </a:pPr>
            <a:r>
              <a:rPr lang="en-US" sz="2400" dirty="0"/>
              <a:t>All types of natures produce positive health and memory outcomes, from nearby nature to countryside's to wildlands.</a:t>
            </a:r>
          </a:p>
          <a:p>
            <a:pPr marL="285750" indent="-228600">
              <a:lnSpc>
                <a:spcPct val="90000"/>
              </a:lnSpc>
              <a:spcAft>
                <a:spcPts val="600"/>
              </a:spcAft>
              <a:buFont typeface="Arial" panose="020B0604020202020204" pitchFamily="34" charset="0"/>
              <a:buChar char="•"/>
            </a:pPr>
            <a:r>
              <a:rPr lang="en-US" sz="2400" dirty="0"/>
              <a:t>Nature can act therapeutically, making many people better, but not the severely ill or depressed.</a:t>
            </a:r>
          </a:p>
          <a:p>
            <a:pPr>
              <a:lnSpc>
                <a:spcPct val="90000"/>
              </a:lnSpc>
              <a:spcAft>
                <a:spcPts val="600"/>
              </a:spcAft>
            </a:pPr>
            <a:endParaRPr lang="en-US" sz="900" dirty="0"/>
          </a:p>
        </p:txBody>
      </p:sp>
    </p:spTree>
    <p:extLst>
      <p:ext uri="{BB962C8B-B14F-4D97-AF65-F5344CB8AC3E}">
        <p14:creationId xmlns:p14="http://schemas.microsoft.com/office/powerpoint/2010/main" val="12446497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4C0000C-6DB8-3B58-3069-DC0BFEFE2FCD}"/>
              </a:ext>
            </a:extLst>
          </p:cNvPr>
          <p:cNvPicPr>
            <a:picLocks noChangeAspect="1"/>
          </p:cNvPicPr>
          <p:nvPr/>
        </p:nvPicPr>
        <p:blipFill rotWithShape="1">
          <a:blip r:embed="rId2"/>
          <a:srcRect l="35660" r="4856"/>
          <a:stretch/>
        </p:blipFill>
        <p:spPr>
          <a:xfrm>
            <a:off x="4939769" y="10"/>
            <a:ext cx="7252231" cy="6857990"/>
          </a:xfrm>
          <a:prstGeom prst="rect">
            <a:avLst/>
          </a:prstGeom>
        </p:spPr>
      </p:pic>
      <p:sp>
        <p:nvSpPr>
          <p:cNvPr id="3" name="TextBox 2"/>
          <p:cNvSpPr txBox="1"/>
          <p:nvPr/>
        </p:nvSpPr>
        <p:spPr>
          <a:xfrm>
            <a:off x="502920" y="730263"/>
            <a:ext cx="3583586" cy="5397474"/>
          </a:xfrm>
          <a:prstGeom prst="rect">
            <a:avLst/>
          </a:prstGeom>
        </p:spPr>
        <p:txBody>
          <a:bodyPr vert="horz" lIns="91440" tIns="45720" rIns="91440" bIns="45720" rtlCol="0">
            <a:normAutofit fontScale="92500" lnSpcReduction="10000"/>
          </a:bodyPr>
          <a:lstStyle/>
          <a:p>
            <a:pPr>
              <a:lnSpc>
                <a:spcPct val="90000"/>
              </a:lnSpc>
              <a:spcAft>
                <a:spcPts val="600"/>
              </a:spcAft>
            </a:pPr>
            <a:r>
              <a:rPr lang="en-US" sz="3600" b="1" i="1" dirty="0"/>
              <a:t>Suspect</a:t>
            </a:r>
          </a:p>
          <a:p>
            <a:pPr marL="285750" indent="-228600">
              <a:lnSpc>
                <a:spcPct val="90000"/>
              </a:lnSpc>
              <a:spcAft>
                <a:spcPts val="600"/>
              </a:spcAft>
              <a:buFont typeface="Arial" panose="020B0604020202020204" pitchFamily="34" charset="0"/>
              <a:buChar char="•"/>
            </a:pPr>
            <a:r>
              <a:rPr lang="en-US" dirty="0"/>
              <a:t>Engagements with animals (pets, wild) results in the same kinds of mental health benefits as with nature and places.</a:t>
            </a:r>
          </a:p>
          <a:p>
            <a:pPr marL="285750" indent="-228600">
              <a:lnSpc>
                <a:spcPct val="90000"/>
              </a:lnSpc>
              <a:spcAft>
                <a:spcPts val="600"/>
              </a:spcAft>
              <a:buFont typeface="Arial" panose="020B0604020202020204" pitchFamily="34" charset="0"/>
              <a:buChar char="•"/>
            </a:pPr>
            <a:r>
              <a:rPr lang="en-US" dirty="0"/>
              <a:t>There is a hard-wired, genetic component to human engagement with green places (biophilia), resulting in different outcomes depending on the view.</a:t>
            </a:r>
          </a:p>
          <a:p>
            <a:pPr marL="285750" indent="-228600">
              <a:lnSpc>
                <a:spcPct val="90000"/>
              </a:lnSpc>
              <a:spcAft>
                <a:spcPts val="600"/>
              </a:spcAft>
              <a:buFont typeface="Arial" panose="020B0604020202020204" pitchFamily="34" charset="0"/>
              <a:buChar char="•"/>
            </a:pPr>
            <a:r>
              <a:rPr lang="en-US" dirty="0"/>
              <a:t>Physiological profiles can be produced to measure GE/GC interventions (</a:t>
            </a:r>
            <a:r>
              <a:rPr lang="en-US" dirty="0" err="1"/>
              <a:t>eg</a:t>
            </a:r>
            <a:r>
              <a:rPr lang="en-US" dirty="0"/>
              <a:t> endocrine indicators, blood pressure).</a:t>
            </a:r>
          </a:p>
          <a:p>
            <a:pPr marL="285750" indent="-228600">
              <a:lnSpc>
                <a:spcPct val="90000"/>
              </a:lnSpc>
              <a:spcAft>
                <a:spcPts val="600"/>
              </a:spcAft>
              <a:buFont typeface="Arial" panose="020B0604020202020204" pitchFamily="34" charset="0"/>
              <a:buChar char="•"/>
            </a:pPr>
            <a:r>
              <a:rPr lang="en-US" dirty="0"/>
              <a:t>Danger could offset mental health benefits, as could extreme weather.</a:t>
            </a:r>
          </a:p>
          <a:p>
            <a:pPr marL="285750" indent="-228600">
              <a:lnSpc>
                <a:spcPct val="90000"/>
              </a:lnSpc>
              <a:spcAft>
                <a:spcPts val="600"/>
              </a:spcAft>
              <a:buFont typeface="Arial" panose="020B0604020202020204" pitchFamily="34" charset="0"/>
              <a:buChar char="•"/>
            </a:pPr>
            <a:r>
              <a:rPr lang="en-US" dirty="0"/>
              <a:t>Nature or activities in nature could set the context for curing certain conditions or problems.	</a:t>
            </a:r>
          </a:p>
          <a:p>
            <a:pPr indent="-228600">
              <a:lnSpc>
                <a:spcPct val="90000"/>
              </a:lnSpc>
              <a:spcAft>
                <a:spcPts val="600"/>
              </a:spcAft>
              <a:buFont typeface="Arial" panose="020B0604020202020204" pitchFamily="34" charset="0"/>
              <a:buChar char="•"/>
            </a:pPr>
            <a:endParaRPr lang="en-US" sz="1200" dirty="0"/>
          </a:p>
        </p:txBody>
      </p:sp>
    </p:spTree>
    <p:extLst>
      <p:ext uri="{BB962C8B-B14F-4D97-AF65-F5344CB8AC3E}">
        <p14:creationId xmlns:p14="http://schemas.microsoft.com/office/powerpoint/2010/main" val="42352420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28913" y="-137159"/>
            <a:ext cx="3938487" cy="1807305"/>
          </a:xfrm>
        </p:spPr>
        <p:txBody>
          <a:bodyPr>
            <a:normAutofit/>
          </a:bodyPr>
          <a:lstStyle/>
          <a:p>
            <a:r>
              <a:rPr lang="en-GB" sz="7200" b="1" i="1" dirty="0"/>
              <a:t>Task-</a:t>
            </a:r>
          </a:p>
        </p:txBody>
      </p:sp>
      <p:sp>
        <p:nvSpPr>
          <p:cNvPr id="3" name="Content Placeholder 2"/>
          <p:cNvSpPr>
            <a:spLocks noGrp="1"/>
          </p:cNvSpPr>
          <p:nvPr>
            <p:ph idx="1"/>
          </p:nvPr>
        </p:nvSpPr>
        <p:spPr>
          <a:xfrm>
            <a:off x="1219657" y="1512008"/>
            <a:ext cx="4746906" cy="5029200"/>
          </a:xfrm>
        </p:spPr>
        <p:txBody>
          <a:bodyPr>
            <a:normAutofit/>
          </a:bodyPr>
          <a:lstStyle/>
          <a:p>
            <a:r>
              <a:rPr lang="en-GB" sz="2400" dirty="0"/>
              <a:t>Work in groups 2-3 </a:t>
            </a:r>
          </a:p>
          <a:p>
            <a:r>
              <a:rPr lang="en-GB" sz="2400" b="1" dirty="0"/>
              <a:t>Make a poster presentation with the following information</a:t>
            </a:r>
            <a:r>
              <a:rPr lang="en-GB" sz="2400" dirty="0"/>
              <a:t>:</a:t>
            </a:r>
          </a:p>
          <a:p>
            <a:pPr marL="0" indent="0">
              <a:buNone/>
            </a:pPr>
            <a:r>
              <a:rPr lang="en-GB" sz="2400" dirty="0"/>
              <a:t>Define green exercise, find 10 different forms, highlight the benefits and find academic literature / evidence to support these benefits </a:t>
            </a:r>
          </a:p>
          <a:p>
            <a:pPr lvl="1"/>
            <a:r>
              <a:rPr lang="en-GB" dirty="0"/>
              <a:t>You can search google for images / statistics / reports</a:t>
            </a:r>
          </a:p>
          <a:p>
            <a:pPr lvl="1"/>
            <a:r>
              <a:rPr lang="en-GB" dirty="0"/>
              <a:t>You can search the library to support with academic literature </a:t>
            </a:r>
          </a:p>
          <a:p>
            <a:pPr lvl="1"/>
            <a:endParaRPr lang="en-GB" sz="1700" dirty="0"/>
          </a:p>
          <a:p>
            <a:pPr lvl="1"/>
            <a:endParaRPr lang="en-GB" sz="1700" i="1" dirty="0"/>
          </a:p>
        </p:txBody>
      </p:sp>
      <p:pic>
        <p:nvPicPr>
          <p:cNvPr id="2050" name="Picture 2" descr="The Green Zone">
            <a:extLst>
              <a:ext uri="{FF2B5EF4-FFF2-40B4-BE49-F238E27FC236}">
                <a16:creationId xmlns:a16="http://schemas.microsoft.com/office/drawing/2014/main" id="{EE90547E-ED27-14AD-A806-D60AEDC1389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851" r="40524"/>
          <a:stretch/>
        </p:blipFill>
        <p:spPr bwMode="auto">
          <a:xfrm>
            <a:off x="7719911" y="10"/>
            <a:ext cx="4472089"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08338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sky, outdoor, person, road&#10;&#10;Description automatically generated">
            <a:extLst>
              <a:ext uri="{FF2B5EF4-FFF2-40B4-BE49-F238E27FC236}">
                <a16:creationId xmlns:a16="http://schemas.microsoft.com/office/drawing/2014/main" id="{B7AF4E6C-F1F1-5620-1E9A-7340FA6526E4}"/>
              </a:ext>
            </a:extLst>
          </p:cNvPr>
          <p:cNvPicPr>
            <a:picLocks noChangeAspect="1"/>
          </p:cNvPicPr>
          <p:nvPr/>
        </p:nvPicPr>
        <p:blipFill rotWithShape="1">
          <a:blip r:embed="rId2"/>
          <a:srcRect t="2429" b="416"/>
          <a:stretch/>
        </p:blipFill>
        <p:spPr>
          <a:xfrm>
            <a:off x="4098140" y="365125"/>
            <a:ext cx="8093860" cy="5740400"/>
          </a:xfrm>
          <a:prstGeom prst="rect">
            <a:avLst/>
          </a:prstGeom>
        </p:spPr>
      </p:pic>
      <p:sp>
        <p:nvSpPr>
          <p:cNvPr id="2" name="Title 1">
            <a:extLst>
              <a:ext uri="{FF2B5EF4-FFF2-40B4-BE49-F238E27FC236}">
                <a16:creationId xmlns:a16="http://schemas.microsoft.com/office/drawing/2014/main" id="{3A1D7678-B065-217D-01C7-5E1747A0ABD5}"/>
              </a:ext>
            </a:extLst>
          </p:cNvPr>
          <p:cNvSpPr>
            <a:spLocks noGrp="1"/>
          </p:cNvSpPr>
          <p:nvPr>
            <p:ph type="title"/>
          </p:nvPr>
        </p:nvSpPr>
        <p:spPr>
          <a:xfrm>
            <a:off x="170543" y="365125"/>
            <a:ext cx="3822189" cy="1899912"/>
          </a:xfrm>
        </p:spPr>
        <p:txBody>
          <a:bodyPr>
            <a:normAutofit/>
          </a:bodyPr>
          <a:lstStyle/>
          <a:p>
            <a:r>
              <a:rPr lang="en-US" sz="4000" dirty="0">
                <a:solidFill>
                  <a:srgbClr val="00B0F0"/>
                </a:solidFill>
              </a:rPr>
              <a:t>A1 Assignment- 50% of your grade</a:t>
            </a:r>
          </a:p>
        </p:txBody>
      </p:sp>
      <p:sp>
        <p:nvSpPr>
          <p:cNvPr id="3" name="Content Placeholder 2">
            <a:extLst>
              <a:ext uri="{FF2B5EF4-FFF2-40B4-BE49-F238E27FC236}">
                <a16:creationId xmlns:a16="http://schemas.microsoft.com/office/drawing/2014/main" id="{EE7F27FE-EF94-D5C8-147A-C8B96B36909E}"/>
              </a:ext>
            </a:extLst>
          </p:cNvPr>
          <p:cNvSpPr>
            <a:spLocks noGrp="1"/>
          </p:cNvSpPr>
          <p:nvPr>
            <p:ph idx="1"/>
          </p:nvPr>
        </p:nvSpPr>
        <p:spPr>
          <a:xfrm>
            <a:off x="0" y="2750113"/>
            <a:ext cx="3822189" cy="3742762"/>
          </a:xfrm>
        </p:spPr>
        <p:txBody>
          <a:bodyPr>
            <a:normAutofit/>
          </a:bodyPr>
          <a:lstStyle/>
          <a:p>
            <a:r>
              <a:rPr lang="en-US" sz="2000" dirty="0">
                <a:solidFill>
                  <a:srgbClr val="00B0F0"/>
                </a:solidFill>
              </a:rPr>
              <a:t>See assignment brief</a:t>
            </a:r>
          </a:p>
          <a:p>
            <a:r>
              <a:rPr lang="en-US" sz="2000" dirty="0">
                <a:solidFill>
                  <a:srgbClr val="00B0F0"/>
                </a:solidFill>
              </a:rPr>
              <a:t>Uploaded to turn it in</a:t>
            </a:r>
          </a:p>
          <a:p>
            <a:r>
              <a:rPr lang="en-US" sz="2000" dirty="0">
                <a:solidFill>
                  <a:srgbClr val="00B0F0"/>
                </a:solidFill>
              </a:rPr>
              <a:t>Start investigating now, use the tools / resources available to you</a:t>
            </a:r>
          </a:p>
          <a:p>
            <a:r>
              <a:rPr lang="en-US" sz="2000" dirty="0">
                <a:solidFill>
                  <a:srgbClr val="00B0F0"/>
                </a:solidFill>
              </a:rPr>
              <a:t>Enjoy researching! </a:t>
            </a:r>
          </a:p>
        </p:txBody>
      </p:sp>
    </p:spTree>
    <p:extLst>
      <p:ext uri="{BB962C8B-B14F-4D97-AF65-F5344CB8AC3E}">
        <p14:creationId xmlns:p14="http://schemas.microsoft.com/office/powerpoint/2010/main" val="40827711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073AE-A88A-B6A9-F594-7E204279EC8D}"/>
              </a:ext>
            </a:extLst>
          </p:cNvPr>
          <p:cNvSpPr>
            <a:spLocks noGrp="1"/>
          </p:cNvSpPr>
          <p:nvPr>
            <p:ph type="title"/>
          </p:nvPr>
        </p:nvSpPr>
        <p:spPr>
          <a:xfrm>
            <a:off x="278969" y="0"/>
            <a:ext cx="11546238" cy="1325563"/>
          </a:xfrm>
        </p:spPr>
        <p:txBody>
          <a:bodyPr/>
          <a:lstStyle/>
          <a:p>
            <a:pPr algn="ctr"/>
            <a:r>
              <a:rPr lang="en-US" b="1" i="1" dirty="0"/>
              <a:t>Assignment</a:t>
            </a:r>
          </a:p>
        </p:txBody>
      </p:sp>
      <p:sp>
        <p:nvSpPr>
          <p:cNvPr id="3" name="Content Placeholder 2">
            <a:extLst>
              <a:ext uri="{FF2B5EF4-FFF2-40B4-BE49-F238E27FC236}">
                <a16:creationId xmlns:a16="http://schemas.microsoft.com/office/drawing/2014/main" id="{E6E98CB8-A0FC-3CE1-8C18-9343271E9693}"/>
              </a:ext>
            </a:extLst>
          </p:cNvPr>
          <p:cNvSpPr>
            <a:spLocks noGrp="1"/>
          </p:cNvSpPr>
          <p:nvPr>
            <p:ph idx="1"/>
          </p:nvPr>
        </p:nvSpPr>
        <p:spPr>
          <a:xfrm>
            <a:off x="838200" y="1255363"/>
            <a:ext cx="10515600" cy="5393410"/>
          </a:xfrm>
        </p:spPr>
        <p:txBody>
          <a:bodyPr>
            <a:normAutofit/>
          </a:bodyPr>
          <a:lstStyle/>
          <a:p>
            <a:pPr marL="0" indent="0" algn="just">
              <a:buNone/>
            </a:pPr>
            <a:r>
              <a:rPr lang="en-GB" sz="1800" dirty="0">
                <a:effectLst/>
                <a:latin typeface="ArialMT"/>
                <a:ea typeface="Times New Roman" panose="02020603050405020304" pitchFamily="18" charset="0"/>
              </a:rPr>
              <a:t>The Covid pandemic has highlighted the importance of sport, exercise, and physical activity. A number of factors influence the health of the nation, targeted activity projects and programmes have been designed to improve the health and wellbeing of the population.</a:t>
            </a:r>
            <a:endParaRPr lang="en-GB" sz="1800" dirty="0">
              <a:effectLst/>
              <a:latin typeface="Times New Roman" panose="02020603050405020304" pitchFamily="18" charset="0"/>
              <a:ea typeface="Times New Roman" panose="02020603050405020304" pitchFamily="18" charset="0"/>
            </a:endParaRPr>
          </a:p>
          <a:p>
            <a:pPr marL="0" indent="0">
              <a:buNone/>
            </a:pPr>
            <a:r>
              <a:rPr lang="en-GB" sz="1800" b="1" dirty="0">
                <a:effectLst/>
                <a:latin typeface="ArialMT"/>
                <a:ea typeface="Times New Roman" panose="02020603050405020304" pitchFamily="18" charset="0"/>
              </a:rPr>
              <a:t>Part 1:</a:t>
            </a:r>
            <a:endParaRPr lang="en-GB" sz="1800" dirty="0">
              <a:effectLst/>
              <a:latin typeface="Times New Roman" panose="02020603050405020304" pitchFamily="18" charset="0"/>
              <a:ea typeface="Times New Roman" panose="02020603050405020304" pitchFamily="18" charset="0"/>
            </a:endParaRPr>
          </a:p>
          <a:p>
            <a:pPr marL="0" indent="0" algn="just">
              <a:buNone/>
            </a:pPr>
            <a:r>
              <a:rPr lang="en-GB" sz="1800" dirty="0">
                <a:effectLst/>
                <a:latin typeface="ArialMT"/>
                <a:ea typeface="Times New Roman" panose="02020603050405020304" pitchFamily="18" charset="0"/>
              </a:rPr>
              <a:t>Highlight one activity intervention project and conduct an academic discussion introducing the project / programme, explaining its aims and objectives. Conduct further research to identify if it has been successful and provide recommendations based on this evidence : </a:t>
            </a:r>
          </a:p>
          <a:p>
            <a:pPr marL="0" indent="0" algn="just">
              <a:buNone/>
            </a:pPr>
            <a:r>
              <a:rPr lang="en-GB" sz="1800" dirty="0">
                <a:effectLst/>
                <a:latin typeface="ArialMT"/>
                <a:ea typeface="Times New Roman" panose="02020603050405020304" pitchFamily="18" charset="0"/>
              </a:rPr>
              <a:t>Approximately 1000 words -Weighting = 70%</a:t>
            </a:r>
            <a:endParaRPr lang="en-GB" sz="1800" dirty="0">
              <a:effectLst/>
              <a:latin typeface="Times New Roman" panose="02020603050405020304" pitchFamily="18" charset="0"/>
              <a:ea typeface="Times New Roman" panose="02020603050405020304" pitchFamily="18" charset="0"/>
            </a:endParaRPr>
          </a:p>
          <a:p>
            <a:pPr marL="0" indent="0">
              <a:buNone/>
            </a:pPr>
            <a:endParaRPr lang="en-GB" sz="1800" b="1" dirty="0">
              <a:effectLst/>
              <a:latin typeface="ArialMT"/>
              <a:ea typeface="Times New Roman" panose="02020603050405020304" pitchFamily="18" charset="0"/>
            </a:endParaRPr>
          </a:p>
          <a:p>
            <a:pPr marL="0" indent="0">
              <a:buNone/>
            </a:pPr>
            <a:r>
              <a:rPr lang="en-GB" sz="1800" b="1" dirty="0">
                <a:effectLst/>
                <a:latin typeface="ArialMT"/>
                <a:ea typeface="Times New Roman" panose="02020603050405020304" pitchFamily="18" charset="0"/>
              </a:rPr>
              <a:t>Part 2:</a:t>
            </a:r>
            <a:endParaRPr lang="en-GB" sz="1800" b="1" dirty="0">
              <a:effectLst/>
              <a:latin typeface="Times New Roman" panose="02020603050405020304" pitchFamily="18" charset="0"/>
              <a:ea typeface="Times New Roman" panose="02020603050405020304" pitchFamily="18" charset="0"/>
            </a:endParaRPr>
          </a:p>
          <a:p>
            <a:pPr marL="0" indent="0">
              <a:buNone/>
            </a:pPr>
            <a:r>
              <a:rPr lang="en-GB" sz="1800" dirty="0">
                <a:effectLst/>
                <a:latin typeface="ArialMT"/>
                <a:ea typeface="Times New Roman" panose="02020603050405020304" pitchFamily="18" charset="0"/>
              </a:rPr>
              <a:t>Mental health and well being is important and will play an important part in shaping the new modern world as we move into an ever increasing digital era. Analyse the different forms of exercise that can promote positive mental health and well being and link these to current government priorities. (Approximately 500 words)</a:t>
            </a:r>
            <a:r>
              <a:rPr lang="en-GB" sz="1800" dirty="0">
                <a:latin typeface="Times New Roman" panose="02020603050405020304" pitchFamily="18" charset="0"/>
                <a:ea typeface="Times New Roman" panose="02020603050405020304" pitchFamily="18" charset="0"/>
              </a:rPr>
              <a:t> </a:t>
            </a:r>
            <a:r>
              <a:rPr lang="en-GB" sz="1800" dirty="0">
                <a:effectLst/>
                <a:latin typeface="ArialMT"/>
                <a:ea typeface="Times New Roman" panose="02020603050405020304" pitchFamily="18" charset="0"/>
              </a:rPr>
              <a:t>Weighting = 30%</a:t>
            </a:r>
            <a:endParaRPr lang="en-GB" sz="1800" dirty="0">
              <a:effectLst/>
              <a:latin typeface="Times New Roman" panose="02020603050405020304" pitchFamily="18" charset="0"/>
              <a:ea typeface="Times New Roman" panose="02020603050405020304" pitchFamily="18" charset="0"/>
            </a:endParaRPr>
          </a:p>
          <a:p>
            <a:pPr marL="0" indent="0">
              <a:buNone/>
            </a:pPr>
            <a:endParaRPr lang="en-GB" sz="18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1916882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1393</Words>
  <Application>Microsoft Office PowerPoint</Application>
  <PresentationFormat>Widescreen</PresentationFormat>
  <Paragraphs>122</Paragraphs>
  <Slides>22</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ArialMT</vt:lpstr>
      <vt:lpstr>Arial</vt:lpstr>
      <vt:lpstr>Calibri</vt:lpstr>
      <vt:lpstr>Calibri Light</vt:lpstr>
      <vt:lpstr>Times New Roman</vt:lpstr>
      <vt:lpstr>Office Theme</vt:lpstr>
      <vt:lpstr>Social inclusion and community cohesion in sport</vt:lpstr>
      <vt:lpstr>What is social inclusion and community cohesion in sport?</vt:lpstr>
      <vt:lpstr>Case Study 1</vt:lpstr>
      <vt:lpstr>Sport and society</vt:lpstr>
      <vt:lpstr>Sport’s role in society</vt:lpstr>
      <vt:lpstr>Task</vt:lpstr>
      <vt:lpstr>The 7 Pillars of Social Inclusion</vt:lpstr>
      <vt:lpstr>Disability Sport Let’s look at the stats</vt:lpstr>
      <vt:lpstr>What’s being done about it?</vt:lpstr>
      <vt:lpstr>Case Study 2: Sport Scotland</vt:lpstr>
      <vt:lpstr>Case Study 3: Sport Wales</vt:lpstr>
      <vt:lpstr>The Benefits of Green Exercise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Task-</vt:lpstr>
      <vt:lpstr>A1 Assignment- 50% of your grade</vt:lpstr>
      <vt:lpstr>Assignment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inclusion and community cohesion in sport</dc:title>
  <dc:creator>Evan Daley (1903810)</dc:creator>
  <cp:lastModifiedBy>Mark Napieralla</cp:lastModifiedBy>
  <cp:revision>4</cp:revision>
  <dcterms:created xsi:type="dcterms:W3CDTF">2022-11-11T10:01:38Z</dcterms:created>
  <dcterms:modified xsi:type="dcterms:W3CDTF">2023-11-03T09:00:55Z</dcterms:modified>
</cp:coreProperties>
</file>