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Default Extension="jpeg" ContentType="image/jpeg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Override PartName="/ppt/slides/slide30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32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s/slide29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257" r:id="rId3"/>
    <p:sldId id="280" r:id="rId4"/>
    <p:sldId id="258" r:id="rId5"/>
    <p:sldId id="259" r:id="rId6"/>
    <p:sldId id="260" r:id="rId7"/>
    <p:sldId id="261" r:id="rId8"/>
    <p:sldId id="281" r:id="rId9"/>
    <p:sldId id="262" r:id="rId10"/>
    <p:sldId id="264" r:id="rId11"/>
    <p:sldId id="283" r:id="rId12"/>
    <p:sldId id="265" r:id="rId13"/>
    <p:sldId id="287" r:id="rId14"/>
    <p:sldId id="266" r:id="rId15"/>
    <p:sldId id="276" r:id="rId16"/>
    <p:sldId id="267" r:id="rId17"/>
    <p:sldId id="277" r:id="rId18"/>
    <p:sldId id="278" r:id="rId19"/>
    <p:sldId id="268" r:id="rId20"/>
    <p:sldId id="285" r:id="rId21"/>
    <p:sldId id="269" r:id="rId22"/>
    <p:sldId id="270" r:id="rId23"/>
    <p:sldId id="271" r:id="rId24"/>
    <p:sldId id="272" r:id="rId25"/>
    <p:sldId id="289" r:id="rId26"/>
    <p:sldId id="290" r:id="rId27"/>
    <p:sldId id="292" r:id="rId28"/>
    <p:sldId id="288" r:id="rId29"/>
    <p:sldId id="273" r:id="rId30"/>
    <p:sldId id="274" r:id="rId31"/>
    <p:sldId id="275" r:id="rId32"/>
    <p:sldId id="286" r:id="rId33"/>
  </p:sldIdLst>
  <p:sldSz cx="9144000" cy="6858000" type="screen4x3"/>
  <p:notesSz cx="6858000" cy="9144000"/>
  <p:defaultTextStyle>
    <a:defPPr>
      <a:defRPr lang="en-GB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ＭＳ Ｐゴシック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-116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printerSettings" Target="printerSettings/printerSettings1.bin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heme" Target="theme/theme1.xml"/><Relationship Id="rId3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92864-515A-3142-BD94-B79F3131E7FE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714DA-1F27-C246-8E5C-5A3E86E9DD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AB920-9FFB-3C4A-8F0B-7D55DA22BB15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56475-6E4E-CF44-A849-966143993D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B1CBA-8AB8-A946-90A5-F688CE4221FF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rtlCol="0" anchor="b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ctr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0D4C8-3E36-424D-A04E-651FB3F260D0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EE7D3-0796-7A47-8F69-EA3AFFCF4E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865DE-2693-1E48-B49E-988621815673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5BF43-C0A4-914B-8627-9D83B9A627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11263" y="2905125"/>
            <a:ext cx="338455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238750" y="2905125"/>
            <a:ext cx="3382963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211263" y="2905125"/>
            <a:ext cx="338455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238750" y="2905125"/>
            <a:ext cx="3382963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211263" y="2905125"/>
            <a:ext cx="338455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750" y="2905125"/>
            <a:ext cx="3382963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DACBD-A5BF-084A-92F3-B1328183A2C0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BA765-8FD3-DB4D-9093-AF3BCD77A5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1F769-5E62-2045-B03C-B0DA2313A601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BCDD4-63FD-E147-A794-43B457601E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7192D-1726-504B-8BDE-D8FEF66DA389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4781E-1A9A-2D46-96A8-35523905B2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274320" rIns="274320" bIns="2743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ED379-66B3-194C-951C-A36731C6A07A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17308-CF70-CF4B-B152-4E4E2E0A44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274320" rIns="274320" bIns="274320" rtlCol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FD9CB-A643-BD4E-A64D-F4FD16BB6E41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4B7B2-9769-794B-987D-E00B6405C1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ABC4B-0150-1F47-BA29-109F69175A77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6666E-AAD3-974E-85EB-B3C1B94F925C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E9FCA-EE65-7D40-99B2-FCCC9E99CA77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54351-0706-9544-8F10-7B171E84F6BD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B89E5-63CD-154D-8660-68217ED02CC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EB85E-E307-6246-804E-7313FDC6BD60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FD927-2355-F64C-BDCA-4041B5C82C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0" y="1123950"/>
            <a:ext cx="8913813" cy="9144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vert="horz" wrap="square" lIns="1188720" tIns="45720" rIns="2743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14425" y="2595563"/>
            <a:ext cx="7610475" cy="367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188" y="18891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fld id="{3C1323D5-DFC8-1A45-AB56-EF5715AE0088}" type="datetime1">
              <a:rPr lang="en-GB"/>
              <a:pPr>
                <a:defRPr/>
              </a:pPr>
              <a:t>3/6/17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775" y="188913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988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>
              <a:defRPr/>
            </a:pPr>
            <a:fld id="{E4DEF6E0-4BEB-2648-B6B0-765BFB8889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56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438"/>
            <a:ext cx="7999413" cy="18256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31" r:id="rId3"/>
    <p:sldLayoutId id="2147483723" r:id="rId4"/>
    <p:sldLayoutId id="2147483724" r:id="rId5"/>
    <p:sldLayoutId id="2147483732" r:id="rId6"/>
    <p:sldLayoutId id="2147483725" r:id="rId7"/>
    <p:sldLayoutId id="2147483726" r:id="rId8"/>
    <p:sldLayoutId id="2147483727" r:id="rId9"/>
    <p:sldLayoutId id="2147483728" r:id="rId10"/>
    <p:sldLayoutId id="2147483733" r:id="rId11"/>
    <p:sldLayoutId id="2147483734" r:id="rId12"/>
    <p:sldLayoutId id="2147483735" r:id="rId13"/>
    <p:sldLayoutId id="2147483729" r:id="rId14"/>
    <p:sldLayoutId id="2147483730" r:id="rId15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rtl="0" eaLnBrk="0" fontAlgn="base" hangingPunct="0">
        <a:spcBef>
          <a:spcPts val="2000"/>
        </a:spcBef>
        <a:spcAft>
          <a:spcPct val="0"/>
        </a:spcAft>
        <a:buClr>
          <a:schemeClr val="accent1"/>
        </a:buClr>
        <a:buFont typeface="Wingdings 2" charset="2"/>
        <a:buChar char=""/>
        <a:defRPr sz="2000" kern="1200">
          <a:solidFill>
            <a:srgbClr val="595959"/>
          </a:solidFill>
          <a:latin typeface="+mn-lt"/>
          <a:ea typeface="ＭＳ Ｐゴシック" charset="-128"/>
          <a:cs typeface="ＭＳ Ｐゴシック" charset="-128"/>
        </a:defRPr>
      </a:lvl1pPr>
      <a:lvl2pPr marL="685800" indent="-336550" algn="l" rtl="0" eaLnBrk="0" fontAlgn="base" hangingPunct="0">
        <a:spcBef>
          <a:spcPts val="600"/>
        </a:spcBef>
        <a:spcAft>
          <a:spcPct val="0"/>
        </a:spcAft>
        <a:buClr>
          <a:srgbClr val="51640B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2pPr>
      <a:lvl3pPr marL="1035050" indent="-3492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3pPr>
      <a:lvl4pPr marL="1371600" indent="-336550" algn="l" rtl="0" eaLnBrk="0" fontAlgn="base" hangingPunct="0">
        <a:spcBef>
          <a:spcPts val="600"/>
        </a:spcBef>
        <a:spcAft>
          <a:spcPct val="0"/>
        </a:spcAft>
        <a:buClr>
          <a:srgbClr val="51640B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4pPr>
      <a:lvl5pPr marL="1720850" indent="-3492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0.png"/><Relationship Id="rId3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2.jpeg"/><Relationship Id="rId3" Type="http://schemas.openxmlformats.org/officeDocument/2006/relationships/image" Target="../media/image13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4.jpeg"/><Relationship Id="rId3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4" Type="http://schemas.openxmlformats.org/officeDocument/2006/relationships/image" Target="../media/image29.png"/><Relationship Id="rId5" Type="http://schemas.openxmlformats.org/officeDocument/2006/relationships/image" Target="../media/image30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4" Type="http://schemas.openxmlformats.org/officeDocument/2006/relationships/image" Target="../media/image33.png"/><Relationship Id="rId5" Type="http://schemas.openxmlformats.org/officeDocument/2006/relationships/image" Target="../media/image34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5.png"/><Relationship Id="rId3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0" y="2157413"/>
            <a:ext cx="8915400" cy="87788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Language, Classification &amp; </a:t>
            </a:r>
            <a:r>
              <a:rPr lang="en-GB" dirty="0" err="1" smtClean="0">
                <a:ea typeface="+mj-ea"/>
                <a:cs typeface="+mj-cs"/>
              </a:rPr>
              <a:t>Totemism</a:t>
            </a:r>
            <a:endParaRPr lang="en-GB" dirty="0" smtClean="0"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5300"/>
            <a:ext cx="8001000" cy="3822700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Arial"/>
              <a:buNone/>
              <a:defRPr/>
            </a:pP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Topics 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Culture as a system of meanings</a:t>
            </a:r>
          </a:p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Cultural relativism and universalism</a:t>
            </a:r>
          </a:p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Language and its relation to modes of </a:t>
            </a:r>
            <a:r>
              <a:rPr lang="en-GB" dirty="0" smtClean="0">
                <a:solidFill>
                  <a:schemeClr val="tx1"/>
                </a:solidFill>
              </a:rPr>
              <a:t>thinking </a:t>
            </a:r>
            <a:endParaRPr lang="en-GB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dirty="0" smtClean="0">
                <a:solidFill>
                  <a:schemeClr val="tx1"/>
                </a:solidFill>
              </a:rPr>
              <a:t>Classification, boundaries, pollution </a:t>
            </a:r>
          </a:p>
          <a:p>
            <a:pPr eaLnBrk="1" hangingPunct="1"/>
            <a:r>
              <a:rPr lang="en-GB" dirty="0" err="1" smtClean="0">
                <a:solidFill>
                  <a:schemeClr val="tx1"/>
                </a:solidFill>
              </a:rPr>
              <a:t>Totemism</a:t>
            </a:r>
            <a:r>
              <a:rPr lang="en-GB" dirty="0" smtClean="0">
                <a:solidFill>
                  <a:schemeClr val="tx1"/>
                </a:solidFill>
              </a:rPr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Delaney (chapter 4)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457200" y="2355850"/>
            <a:ext cx="8229600" cy="4024313"/>
          </a:xfrm>
        </p:spPr>
        <p:txBody>
          <a:bodyPr/>
          <a:lstStyle/>
          <a:p>
            <a:pPr eaLnBrk="1" hangingPunct="1"/>
            <a:r>
              <a:rPr lang="en-GB" dirty="0" smtClean="0">
                <a:solidFill>
                  <a:srgbClr val="FFFFFF"/>
                </a:solidFill>
              </a:rPr>
              <a:t>We grow up thinking the real world is distinct from language </a:t>
            </a:r>
          </a:p>
          <a:p>
            <a:pPr eaLnBrk="1" hangingPunct="1"/>
            <a:r>
              <a:rPr lang="en-GB" dirty="0" smtClean="0">
                <a:solidFill>
                  <a:srgbClr val="FFFFFF"/>
                </a:solidFill>
              </a:rPr>
              <a:t>We think of language reflecting the world</a:t>
            </a:r>
          </a:p>
          <a:p>
            <a:pPr eaLnBrk="1" hangingPunct="1"/>
            <a:r>
              <a:rPr lang="en-GB" dirty="0" smtClean="0">
                <a:solidFill>
                  <a:srgbClr val="FFFFFF"/>
                </a:solidFill>
              </a:rPr>
              <a:t>Is the real world distinct from language? </a:t>
            </a:r>
          </a:p>
          <a:p>
            <a:pPr eaLnBrk="1" hangingPunct="1"/>
            <a:r>
              <a:rPr lang="en-GB" dirty="0" smtClean="0">
                <a:solidFill>
                  <a:srgbClr val="FFFFFF"/>
                </a:solidFill>
              </a:rPr>
              <a:t>Language as a system of labels</a:t>
            </a:r>
          </a:p>
          <a:p>
            <a:pPr eaLnBrk="1" hangingPunct="1"/>
            <a:r>
              <a:rPr lang="en-GB" dirty="0" smtClean="0">
                <a:solidFill>
                  <a:srgbClr val="FFFFFF"/>
                </a:solidFill>
              </a:rPr>
              <a:t>The existence of different languages raises the question; </a:t>
            </a:r>
          </a:p>
          <a:p>
            <a:pPr lvl="1" eaLnBrk="1" hangingPunct="1"/>
            <a:r>
              <a:rPr lang="en-GB" dirty="0" smtClean="0">
                <a:solidFill>
                  <a:srgbClr val="FFFFFF"/>
                </a:solidFill>
              </a:rPr>
              <a:t>Are speakers of different languages seeing the same world?</a:t>
            </a:r>
          </a:p>
          <a:p>
            <a:pPr lvl="1" eaLnBrk="1" hangingPunct="1"/>
            <a:r>
              <a:rPr lang="en-GB" dirty="0" smtClean="0">
                <a:solidFill>
                  <a:srgbClr val="FFFFFF"/>
                </a:solidFill>
              </a:rPr>
              <a:t>Does language shape the world?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Language?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dirty="0" smtClean="0">
                <a:solidFill>
                  <a:srgbClr val="FFFFFF"/>
                </a:solidFill>
              </a:rPr>
              <a:t>Saussure (1959)</a:t>
            </a:r>
          </a:p>
          <a:p>
            <a:pPr lvl="1" eaLnBrk="1" hangingPunct="1"/>
            <a:r>
              <a:rPr lang="en-GB" sz="2800" dirty="0" smtClean="0">
                <a:solidFill>
                  <a:srgbClr val="FFFFFF"/>
                </a:solidFill>
              </a:rPr>
              <a:t>Language is a system</a:t>
            </a:r>
          </a:p>
          <a:p>
            <a:pPr lvl="1" eaLnBrk="1" hangingPunct="1"/>
            <a:r>
              <a:rPr lang="en-GB" sz="2800" dirty="0" smtClean="0">
                <a:solidFill>
                  <a:srgbClr val="FFFFFF"/>
                </a:solidFill>
              </a:rPr>
              <a:t>Socially produced</a:t>
            </a:r>
          </a:p>
          <a:p>
            <a:pPr lvl="1" eaLnBrk="1" hangingPunct="1"/>
            <a:r>
              <a:rPr lang="en-GB" sz="2800" dirty="0" smtClean="0">
                <a:solidFill>
                  <a:srgbClr val="FFFFFF"/>
                </a:solidFill>
              </a:rPr>
              <a:t>It is symbolic</a:t>
            </a:r>
          </a:p>
          <a:p>
            <a:pPr lvl="1" eaLnBrk="1" hangingPunct="1"/>
            <a:r>
              <a:rPr lang="en-GB" sz="2800" dirty="0" smtClean="0">
                <a:solidFill>
                  <a:srgbClr val="FFFFFF"/>
                </a:solidFill>
              </a:rPr>
              <a:t>Words are signs</a:t>
            </a:r>
          </a:p>
          <a:p>
            <a:pPr lvl="1" eaLnBrk="1" hangingPunct="1"/>
            <a:r>
              <a:rPr lang="en-GB" sz="2800" dirty="0" smtClean="0">
                <a:solidFill>
                  <a:srgbClr val="FFFFFF"/>
                </a:solidFill>
              </a:rPr>
              <a:t>Signs are produced in relation to each other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950"/>
            <a:ext cx="8913813" cy="11953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More than a Reflection: Sapir-Whorf Hypothesis </a:t>
            </a:r>
            <a:r>
              <a:rPr lang="en-GB" sz="3111" dirty="0" smtClean="0">
                <a:ea typeface="+mj-ea"/>
                <a:cs typeface="+mj-cs"/>
              </a:rPr>
              <a:t>(Whorf 1956)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317501" y="2714625"/>
            <a:ext cx="8407400" cy="3551238"/>
          </a:xfrm>
        </p:spPr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en-GB" dirty="0" smtClean="0">
                <a:solidFill>
                  <a:srgbClr val="FFFFFF"/>
                </a:solidFill>
              </a:rPr>
              <a:t>Edward Sapir &amp; Benjamin Lee Whorf</a:t>
            </a:r>
          </a:p>
          <a:p>
            <a:pPr lvl="1" eaLnBrk="1" hangingPunct="1">
              <a:buFont typeface="Arial" charset="0"/>
              <a:buChar char="–"/>
            </a:pPr>
            <a:r>
              <a:rPr lang="en-GB" sz="2000" dirty="0" smtClean="0">
                <a:solidFill>
                  <a:srgbClr val="FFFFFF"/>
                </a:solidFill>
              </a:rPr>
              <a:t>Language is more than a mere reflection of the world; it shapes our relation to it.</a:t>
            </a:r>
          </a:p>
          <a:p>
            <a:pPr lvl="1" eaLnBrk="1" hangingPunct="1">
              <a:buFont typeface="Arial" charset="0"/>
              <a:buChar char="–"/>
            </a:pPr>
            <a:r>
              <a:rPr lang="en-GB" sz="2000" dirty="0" smtClean="0">
                <a:solidFill>
                  <a:srgbClr val="FFFFFF"/>
                </a:solidFill>
              </a:rPr>
              <a:t>Connection between language and the ways humans experience the world</a:t>
            </a:r>
          </a:p>
          <a:p>
            <a:pPr lvl="1" eaLnBrk="1" hangingPunct="1">
              <a:buFont typeface="Arial" charset="0"/>
              <a:buChar char="–"/>
            </a:pPr>
            <a:r>
              <a:rPr lang="en-GB" sz="2000" dirty="0" smtClean="0">
                <a:solidFill>
                  <a:srgbClr val="FFFFFF"/>
                </a:solidFill>
              </a:rPr>
              <a:t>Hopi language fundamentally differs from Indo-European languages and so does their experience of the world</a:t>
            </a:r>
          </a:p>
          <a:p>
            <a:pPr lvl="1" eaLnBrk="1" hangingPunct="1">
              <a:buFont typeface="Arial" charset="0"/>
              <a:buChar char="–"/>
            </a:pPr>
            <a:r>
              <a:rPr lang="en-GB" sz="2000" dirty="0" smtClean="0">
                <a:solidFill>
                  <a:srgbClr val="FFFFFF"/>
                </a:solidFill>
              </a:rPr>
              <a:t>Different languages imply different modes of thought</a:t>
            </a:r>
          </a:p>
          <a:p>
            <a:pPr lvl="1" eaLnBrk="1" hangingPunct="1">
              <a:buFont typeface="Arial" charset="0"/>
              <a:buChar char="–"/>
            </a:pPr>
            <a:r>
              <a:rPr lang="en-GB" sz="2000" dirty="0" smtClean="0">
                <a:solidFill>
                  <a:srgbClr val="FFFFFF"/>
                </a:solidFill>
              </a:rPr>
              <a:t>Language is then a gateway to understanding modes of thought, cosmologies and everyday lives</a:t>
            </a:r>
          </a:p>
          <a:p>
            <a:pPr lvl="1" eaLnBrk="1" hangingPunct="1">
              <a:buFont typeface="Arial" charset="0"/>
              <a:buChar char="–"/>
            </a:pPr>
            <a:endParaRPr lang="en-GB" sz="2000" dirty="0" smtClean="0"/>
          </a:p>
          <a:p>
            <a:pPr lvl="1" eaLnBrk="1" hangingPunct="1">
              <a:buFont typeface="Arial" charset="0"/>
              <a:buChar char="–"/>
            </a:pPr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Pre-logical Thought?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460375" y="2282825"/>
            <a:ext cx="4657725" cy="3983038"/>
          </a:xfrm>
        </p:spPr>
        <p:txBody>
          <a:bodyPr/>
          <a:lstStyle/>
          <a:p>
            <a:pPr eaLnBrk="1" hangingPunct="1"/>
            <a:r>
              <a:rPr lang="en-GB" dirty="0" smtClean="0">
                <a:solidFill>
                  <a:srgbClr val="FFFFFF"/>
                </a:solidFill>
              </a:rPr>
              <a:t>Social Evolutionists</a:t>
            </a:r>
          </a:p>
          <a:p>
            <a:pPr lvl="1" eaLnBrk="1" hangingPunct="1"/>
            <a:r>
              <a:rPr lang="en-GB" dirty="0" smtClean="0">
                <a:solidFill>
                  <a:srgbClr val="FFFFFF"/>
                </a:solidFill>
              </a:rPr>
              <a:t>Frazer &amp; The Golden Bough</a:t>
            </a:r>
          </a:p>
          <a:p>
            <a:pPr lvl="2" eaLnBrk="1" hangingPunct="1"/>
            <a:r>
              <a:rPr lang="en-GB" dirty="0" smtClean="0">
                <a:solidFill>
                  <a:srgbClr val="FFFFFF"/>
                </a:solidFill>
              </a:rPr>
              <a:t>Magic, Religion &amp; Science</a:t>
            </a:r>
          </a:p>
          <a:p>
            <a:pPr lvl="1" eaLnBrk="1" hangingPunct="1"/>
            <a:r>
              <a:rPr lang="en-GB" dirty="0" smtClean="0">
                <a:solidFill>
                  <a:srgbClr val="FFFFFF"/>
                </a:solidFill>
              </a:rPr>
              <a:t>Levy-</a:t>
            </a:r>
            <a:r>
              <a:rPr lang="en-GB" dirty="0" err="1" smtClean="0">
                <a:solidFill>
                  <a:srgbClr val="FFFFFF"/>
                </a:solidFill>
              </a:rPr>
              <a:t>Bruhl</a:t>
            </a:r>
            <a:r>
              <a:rPr lang="en-GB" dirty="0" smtClean="0">
                <a:solidFill>
                  <a:srgbClr val="FFFFFF"/>
                </a:solidFill>
              </a:rPr>
              <a:t> </a:t>
            </a:r>
          </a:p>
          <a:p>
            <a:pPr lvl="2" eaLnBrk="1" hangingPunct="1"/>
            <a:r>
              <a:rPr lang="en-GB" dirty="0" smtClean="0">
                <a:solidFill>
                  <a:srgbClr val="FFFFFF"/>
                </a:solidFill>
              </a:rPr>
              <a:t>Von den </a:t>
            </a:r>
            <a:r>
              <a:rPr lang="en-GB" dirty="0" err="1" smtClean="0">
                <a:solidFill>
                  <a:srgbClr val="FFFFFF"/>
                </a:solidFill>
              </a:rPr>
              <a:t>Steinen’s</a:t>
            </a:r>
            <a:r>
              <a:rPr lang="en-GB" dirty="0" smtClean="0">
                <a:solidFill>
                  <a:srgbClr val="FFFFFF"/>
                </a:solidFill>
              </a:rPr>
              <a:t> account of the </a:t>
            </a:r>
            <a:r>
              <a:rPr lang="en-GB" dirty="0" err="1" smtClean="0">
                <a:solidFill>
                  <a:srgbClr val="FFFFFF"/>
                </a:solidFill>
              </a:rPr>
              <a:t>Bororo</a:t>
            </a:r>
            <a:r>
              <a:rPr lang="en-GB" dirty="0" smtClean="0">
                <a:solidFill>
                  <a:srgbClr val="FFFFFF"/>
                </a:solidFill>
              </a:rPr>
              <a:t> (Amazonas) seeing themselves as red macaws</a:t>
            </a:r>
          </a:p>
          <a:p>
            <a:pPr lvl="2" eaLnBrk="1" hangingPunct="1"/>
            <a:r>
              <a:rPr lang="en-GB" dirty="0" smtClean="0">
                <a:solidFill>
                  <a:srgbClr val="FFFFFF"/>
                </a:solidFill>
              </a:rPr>
              <a:t>Regarded as evidence of pre-logical ‘primitive’ thought (in Erikson 2001: 228)</a:t>
            </a:r>
          </a:p>
          <a:p>
            <a:pPr lvl="2" eaLnBrk="1" hangingPunct="1"/>
            <a:endParaRPr lang="en-GB" dirty="0" smtClean="0">
              <a:solidFill>
                <a:srgbClr val="FFFFFF"/>
              </a:solidFill>
            </a:endParaRPr>
          </a:p>
        </p:txBody>
      </p:sp>
      <p:pic>
        <p:nvPicPr>
          <p:cNvPr id="22532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18100" y="2282825"/>
            <a:ext cx="3492500" cy="345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52450"/>
            <a:ext cx="8913813" cy="17478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556" dirty="0" smtClean="0">
                <a:ea typeface="+mj-ea"/>
                <a:cs typeface="+mj-cs"/>
              </a:rPr>
              <a:t>Understanding Different Modes of Thought: 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3556" dirty="0" smtClean="0">
                <a:ea typeface="+mj-ea"/>
                <a:cs typeface="+mj-cs"/>
              </a:rPr>
              <a:t>Challenges to ‘Pre-Logical’ Thought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5525" cy="3681412"/>
          </a:xfrm>
        </p:spPr>
        <p:txBody>
          <a:bodyPr/>
          <a:lstStyle/>
          <a:p>
            <a:pPr eaLnBrk="1" hangingPunct="1"/>
            <a:r>
              <a:rPr lang="en-GB" sz="2400" dirty="0" smtClean="0">
                <a:solidFill>
                  <a:srgbClr val="FFFFFF"/>
                </a:solidFill>
              </a:rPr>
              <a:t>E.P Evans-Pritchard</a:t>
            </a:r>
          </a:p>
          <a:p>
            <a:pPr lvl="1" eaLnBrk="1" hangingPunct="1"/>
            <a:r>
              <a:rPr lang="en-GB" sz="2400" dirty="0" err="1" smtClean="0">
                <a:solidFill>
                  <a:srgbClr val="FFFFFF"/>
                </a:solidFill>
              </a:rPr>
              <a:t>Azande</a:t>
            </a:r>
            <a:r>
              <a:rPr lang="en-GB" sz="2400" dirty="0" smtClean="0">
                <a:solidFill>
                  <a:srgbClr val="FFFFFF"/>
                </a:solidFill>
              </a:rPr>
              <a:t> in Sudan </a:t>
            </a:r>
          </a:p>
          <a:p>
            <a:pPr eaLnBrk="1" hangingPunct="1"/>
            <a:r>
              <a:rPr lang="en-GB" sz="2400" dirty="0" smtClean="0">
                <a:solidFill>
                  <a:srgbClr val="FFFFFF"/>
                </a:solidFill>
              </a:rPr>
              <a:t>Rationality Debate </a:t>
            </a:r>
          </a:p>
          <a:p>
            <a:pPr lvl="1" eaLnBrk="1" hangingPunct="1"/>
            <a:r>
              <a:rPr lang="en-GB" sz="2400" dirty="0" smtClean="0">
                <a:solidFill>
                  <a:srgbClr val="FFFFFF"/>
                </a:solidFill>
              </a:rPr>
              <a:t>Peter Winch</a:t>
            </a:r>
          </a:p>
          <a:p>
            <a:pPr eaLnBrk="1" hangingPunct="1"/>
            <a:r>
              <a:rPr lang="en-GB" sz="2400" dirty="0" smtClean="0">
                <a:solidFill>
                  <a:srgbClr val="FFFFFF"/>
                </a:solidFill>
              </a:rPr>
              <a:t>Levi-Strauss</a:t>
            </a:r>
          </a:p>
          <a:p>
            <a:pPr lvl="1" eaLnBrk="1" hangingPunct="1"/>
            <a:endParaRPr lang="en-GB" dirty="0" smtClean="0"/>
          </a:p>
          <a:p>
            <a:pPr lvl="1" eaLnBrk="1" hangingPunct="1">
              <a:buFont typeface="Arial" charset="0"/>
              <a:buNone/>
            </a:pPr>
            <a:endParaRPr lang="en-GB" dirty="0" smtClean="0"/>
          </a:p>
        </p:txBody>
      </p:sp>
      <p:sp>
        <p:nvSpPr>
          <p:cNvPr id="23556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/>
          <a:lstStyle/>
          <a:p>
            <a:pPr eaLnBrk="1" hangingPunct="1"/>
            <a:endParaRPr lang="en-GB"/>
          </a:p>
        </p:txBody>
      </p:sp>
      <p:pic>
        <p:nvPicPr>
          <p:cNvPr id="23557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2595563"/>
            <a:ext cx="3489325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E.P. Evans-Pritchard</a:t>
            </a:r>
          </a:p>
        </p:txBody>
      </p:sp>
      <p:pic>
        <p:nvPicPr>
          <p:cNvPr id="24579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56300" y="2038350"/>
            <a:ext cx="2628900" cy="309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7200" y="3184525"/>
            <a:ext cx="2009775" cy="3367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6075" y="2241550"/>
            <a:ext cx="3276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19200" y="4265613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Witchcraft, Oracles &amp; Magic (1937)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Believe in spirits, particularly ancestral</a:t>
            </a:r>
            <a:endParaRPr lang="en-GB" dirty="0" smtClean="0">
              <a:solidFill>
                <a:srgbClr val="FFFFFF"/>
              </a:solidFill>
            </a:endParaRPr>
          </a:p>
          <a:p>
            <a:pPr eaLnBrk="1" hangingPunct="1">
              <a:buFont typeface="Arial" charset="0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Witchcraft is a central institution in </a:t>
            </a:r>
            <a:r>
              <a:rPr lang="en-US" dirty="0" err="1" smtClean="0">
                <a:solidFill>
                  <a:srgbClr val="FFFFFF"/>
                </a:solidFill>
              </a:rPr>
              <a:t>Azande</a:t>
            </a:r>
            <a:r>
              <a:rPr lang="en-US" dirty="0" smtClean="0">
                <a:solidFill>
                  <a:srgbClr val="FFFFFF"/>
                </a:solidFill>
              </a:rPr>
              <a:t> worldview. </a:t>
            </a:r>
            <a:endParaRPr lang="en-GB" dirty="0" smtClean="0">
              <a:solidFill>
                <a:srgbClr val="FFFFFF"/>
              </a:solidFill>
            </a:endParaRPr>
          </a:p>
          <a:p>
            <a:pPr eaLnBrk="1" hangingPunct="1">
              <a:buFont typeface="Arial" charset="0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Witchcraft can do harm, and is performed by people (select people)</a:t>
            </a:r>
            <a:endParaRPr lang="en-GB" dirty="0" smtClean="0">
              <a:solidFill>
                <a:srgbClr val="FFFFFF"/>
              </a:solidFill>
            </a:endParaRPr>
          </a:p>
          <a:p>
            <a:pPr eaLnBrk="1" hangingPunct="1">
              <a:buFont typeface="Arial" charset="0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Explains misfortune, e.g. the granary (termites and witchcraft) </a:t>
            </a:r>
            <a:endParaRPr lang="en-GB" dirty="0" smtClean="0">
              <a:solidFill>
                <a:srgbClr val="FFFFFF"/>
              </a:solidFill>
            </a:endParaRPr>
          </a:p>
          <a:p>
            <a:pPr eaLnBrk="1" hangingPunct="1">
              <a:buFont typeface="Arial" charset="0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He shows is that witchcraft is not incompatible with a belief in causality</a:t>
            </a:r>
            <a:r>
              <a:rPr lang="en-GB" dirty="0" smtClean="0">
                <a:solidFill>
                  <a:srgbClr val="FFFFFF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950"/>
            <a:ext cx="8913813" cy="1158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  <a:cs typeface="+mj-cs"/>
              </a:rPr>
              <a:t/>
            </a:r>
            <a:br>
              <a:rPr lang="en-US" dirty="0" smtClean="0">
                <a:ea typeface="+mj-ea"/>
                <a:cs typeface="+mj-cs"/>
              </a:rPr>
            </a:br>
            <a:r>
              <a:rPr lang="en-US" dirty="0" smtClean="0">
                <a:ea typeface="+mj-ea"/>
                <a:cs typeface="+mj-cs"/>
              </a:rPr>
              <a:t>Winch (1970) &amp; The Rationality Debate</a:t>
            </a:r>
            <a:br>
              <a:rPr lang="en-US" dirty="0" smtClean="0">
                <a:ea typeface="+mj-ea"/>
                <a:cs typeface="+mj-cs"/>
              </a:rPr>
            </a:br>
            <a:endParaRPr lang="en-GB" dirty="0" smtClean="0">
              <a:ea typeface="+mj-ea"/>
              <a:cs typeface="+mj-cs"/>
            </a:endParaRP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301625" y="2595562"/>
            <a:ext cx="8423275" cy="4040187"/>
          </a:xfrm>
        </p:spPr>
        <p:txBody>
          <a:bodyPr/>
          <a:lstStyle/>
          <a:p>
            <a:pPr lvl="1" eaLnBrk="1" hangingPunct="1"/>
            <a:r>
              <a:rPr lang="en-US" sz="2000" dirty="0" smtClean="0">
                <a:solidFill>
                  <a:srgbClr val="FFFFFF"/>
                </a:solidFill>
              </a:rPr>
              <a:t>Relativist approach</a:t>
            </a:r>
          </a:p>
          <a:p>
            <a:pPr lvl="1" eaLnBrk="1" hangingPunct="1"/>
            <a:r>
              <a:rPr lang="en-US" sz="2000" dirty="0" smtClean="0">
                <a:solidFill>
                  <a:srgbClr val="FFFFFF"/>
                </a:solidFill>
              </a:rPr>
              <a:t>Science is not inherently meaningful, just one mode of thinking</a:t>
            </a:r>
          </a:p>
          <a:p>
            <a:pPr lvl="1" eaLnBrk="1" hangingPunct="1"/>
            <a:r>
              <a:rPr lang="en-US" sz="2000" dirty="0" smtClean="0">
                <a:solidFill>
                  <a:srgbClr val="FFFFFF"/>
                </a:solidFill>
              </a:rPr>
              <a:t>All knowledge is culturally constructed</a:t>
            </a:r>
          </a:p>
          <a:p>
            <a:pPr lvl="1" eaLnBrk="1" hangingPunct="1"/>
            <a:r>
              <a:rPr lang="en-US" sz="2000" dirty="0" smtClean="0">
                <a:solidFill>
                  <a:srgbClr val="FFFFFF"/>
                </a:solidFill>
              </a:rPr>
              <a:t>Different systems of knowledge are incommensurable and cannot be ranked hierarchically or compared</a:t>
            </a:r>
          </a:p>
          <a:p>
            <a:pPr lvl="1" eaLnBrk="1" hangingPunct="1"/>
            <a:r>
              <a:rPr lang="en-US" sz="2000" dirty="0" smtClean="0">
                <a:solidFill>
                  <a:srgbClr val="FFFFFF"/>
                </a:solidFill>
              </a:rPr>
              <a:t> There is no neutral language of comparison. </a:t>
            </a:r>
          </a:p>
          <a:p>
            <a:pPr lvl="1" eaLnBrk="1" hangingPunct="1"/>
            <a:r>
              <a:rPr lang="en-US" sz="2000" dirty="0" smtClean="0">
                <a:solidFill>
                  <a:srgbClr val="FFFFFF"/>
                </a:solidFill>
              </a:rPr>
              <a:t>Stronger version of Whorf’s hypothesis</a:t>
            </a:r>
            <a:r>
              <a:rPr lang="en-GB" sz="2000" dirty="0" smtClean="0">
                <a:solidFill>
                  <a:srgbClr val="FFFFFF"/>
                </a:solidFill>
              </a:rPr>
              <a:t>.</a:t>
            </a:r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1325" y="1049338"/>
            <a:ext cx="3111500" cy="469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86225" y="644525"/>
            <a:ext cx="4713288" cy="477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Classification? 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5525" cy="3681412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“entails dividing objects, people, animals and other phenomena according to socially pre-established categories or types” (Erikson 2001: 233).</a:t>
            </a:r>
            <a:endParaRPr lang="en-GB" sz="24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US" sz="24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 </a:t>
            </a:r>
            <a:endParaRPr lang="en-GB" sz="24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  <p:pic>
        <p:nvPicPr>
          <p:cNvPr id="30725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2319338"/>
            <a:ext cx="3765550" cy="3957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Exercise</a:t>
            </a:r>
          </a:p>
        </p:txBody>
      </p:sp>
      <p:sp>
        <p:nvSpPr>
          <p:cNvPr id="31747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FFFF"/>
                </a:solidFill>
              </a:rPr>
              <a:t>Classify the creatures into  3 to 4 categories, based on their commonalities </a:t>
            </a:r>
          </a:p>
          <a:p>
            <a:r>
              <a:rPr lang="en-GB" dirty="0" smtClean="0">
                <a:solidFill>
                  <a:srgbClr val="FFFFFF"/>
                </a:solidFill>
              </a:rPr>
              <a:t>Use any frameworks you like</a:t>
            </a:r>
          </a:p>
          <a:p>
            <a:r>
              <a:rPr lang="en-GB" dirty="0" smtClean="0">
                <a:solidFill>
                  <a:srgbClr val="FFFFFF"/>
                </a:solidFill>
              </a:rPr>
              <a:t>Are there creatures that you can’t classify / don’t fit? </a:t>
            </a:r>
          </a:p>
          <a:p>
            <a:r>
              <a:rPr lang="en-GB" dirty="0" smtClean="0">
                <a:solidFill>
                  <a:srgbClr val="FFFFFF"/>
                </a:solidFill>
              </a:rPr>
              <a:t>Are there creatures that could fit more than one category?</a:t>
            </a:r>
          </a:p>
          <a:p>
            <a:r>
              <a:rPr lang="en-GB" dirty="0" smtClean="0">
                <a:solidFill>
                  <a:srgbClr val="FFFFFF"/>
                </a:solidFill>
              </a:rPr>
              <a:t>Do you all agree?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950"/>
            <a:ext cx="8913813" cy="11953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US" dirty="0" smtClean="0">
                <a:ea typeface="+mj-ea"/>
                <a:cs typeface="+mj-cs"/>
              </a:rPr>
              <a:t>Durkheim &amp; </a:t>
            </a:r>
            <a:r>
              <a:rPr lang="en-US" dirty="0" err="1" smtClean="0">
                <a:ea typeface="+mj-ea"/>
                <a:cs typeface="+mj-cs"/>
              </a:rPr>
              <a:t>Mauss</a:t>
            </a:r>
            <a:r>
              <a:rPr lang="en-US" dirty="0" smtClean="0">
                <a:ea typeface="+mj-ea"/>
                <a:cs typeface="+mj-cs"/>
              </a:rPr>
              <a:t>  ‘Primitive Classification’ (1903)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endParaRPr lang="en-GB" dirty="0" smtClean="0"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Modes of thought are social products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Modes of thought relate to social </a:t>
            </a:r>
            <a:r>
              <a:rPr lang="en-US" dirty="0" err="1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organisation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; different societies produce different modes of thought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“To be human is to classify” 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Classification systems are cultural products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“The first classes of things were classes of men”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Hierarchical systems of </a:t>
            </a:r>
            <a:r>
              <a:rPr lang="en-US" dirty="0" err="1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organisation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 and understanding of the world. 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Arial"/>
              <a:buChar char="•"/>
              <a:defRPr/>
            </a:pP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3" descr="Durkhei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274638"/>
            <a:ext cx="5060950" cy="614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4" descr="marcel-mauss-2-size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26038" y="274638"/>
            <a:ext cx="4017962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93775"/>
            <a:ext cx="9144000" cy="10493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ea typeface="+mj-ea"/>
                <a:cs typeface="+mj-cs"/>
              </a:rPr>
              <a:t>Mary Douglas ‘Purity &amp; Danger’ (1966) </a:t>
            </a: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endParaRPr lang="en-GB" dirty="0" smtClean="0">
              <a:ea typeface="+mj-ea"/>
              <a:cs typeface="+mj-cs"/>
            </a:endParaRP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400" dirty="0" smtClean="0">
                <a:solidFill>
                  <a:srgbClr val="FFFFFF"/>
                </a:solidFill>
              </a:rPr>
              <a:t>“What do systems of classification create?’</a:t>
            </a:r>
            <a:r>
              <a:rPr lang="en-GB" sz="2400" dirty="0" smtClean="0">
                <a:solidFill>
                  <a:srgbClr val="FFFFFF"/>
                </a:solidFill>
              </a:rPr>
              <a:t> </a:t>
            </a:r>
          </a:p>
          <a:p>
            <a:pPr lvl="1" eaLnBrk="1" hangingPunct="1"/>
            <a:r>
              <a:rPr lang="en-GB" sz="2400" dirty="0" smtClean="0">
                <a:solidFill>
                  <a:srgbClr val="FFFFFF"/>
                </a:solidFill>
              </a:rPr>
              <a:t>Categories, boundaries and anomalies</a:t>
            </a:r>
          </a:p>
          <a:p>
            <a:pPr eaLnBrk="1" hangingPunct="1"/>
            <a:r>
              <a:rPr lang="en-GB" sz="2400" dirty="0" err="1" smtClean="0">
                <a:solidFill>
                  <a:srgbClr val="FFFFFF"/>
                </a:solidFill>
              </a:rPr>
              <a:t>Lele</a:t>
            </a:r>
            <a:r>
              <a:rPr lang="en-GB" sz="2400" dirty="0" smtClean="0">
                <a:solidFill>
                  <a:srgbClr val="FFFFFF"/>
                </a:solidFill>
              </a:rPr>
              <a:t> and the Pangolin</a:t>
            </a:r>
          </a:p>
          <a:p>
            <a:pPr eaLnBrk="1" hangingPunct="1"/>
            <a:r>
              <a:rPr lang="en-GB" sz="2400" dirty="0" smtClean="0">
                <a:solidFill>
                  <a:srgbClr val="FFFFFF"/>
                </a:solidFill>
              </a:rPr>
              <a:t>Leviticus and Food Prohibitions</a:t>
            </a:r>
          </a:p>
          <a:p>
            <a:pPr lvl="1" eaLnBrk="1" hangingPunct="1"/>
            <a:r>
              <a:rPr lang="en-GB" sz="2400" dirty="0" smtClean="0">
                <a:solidFill>
                  <a:srgbClr val="FFFFFF"/>
                </a:solidFill>
              </a:rPr>
              <a:t>Forbidden foods are abominations that don’t fit the classificatory system</a:t>
            </a:r>
          </a:p>
          <a:p>
            <a:pPr lvl="1" eaLnBrk="1" hangingPunct="1"/>
            <a:r>
              <a:rPr lang="en-GB" sz="2400" dirty="0" smtClean="0">
                <a:solidFill>
                  <a:srgbClr val="FFFFFF"/>
                </a:solidFill>
              </a:rPr>
              <a:t>Cloven footed rudiments</a:t>
            </a:r>
          </a:p>
          <a:p>
            <a:pPr eaLnBrk="1" hangingPunct="1"/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3" descr="Mary_Dougla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0700" y="417513"/>
            <a:ext cx="2976563" cy="477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3" name="Picture 4" descr="pangolinAfric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87788" y="1619250"/>
            <a:ext cx="5256212" cy="448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1" descr="small pig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8125" y="1004888"/>
            <a:ext cx="3848100" cy="461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7" name="Picture 2" descr="shee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67213" y="581025"/>
            <a:ext cx="4464050" cy="594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Douglas’ Main Argument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>
          <a:xfrm>
            <a:off x="444501" y="2365375"/>
            <a:ext cx="8280400" cy="3900488"/>
          </a:xfrm>
        </p:spPr>
        <p:txBody>
          <a:bodyPr/>
          <a:lstStyle/>
          <a:p>
            <a:pPr eaLnBrk="1" hangingPunct="1"/>
            <a:r>
              <a:rPr lang="en-GB" sz="2400" dirty="0" smtClean="0">
                <a:solidFill>
                  <a:srgbClr val="FFFFFF"/>
                </a:solidFill>
              </a:rPr>
              <a:t>Classification implies boundaries; boundaries make anomalies and transgressions possible</a:t>
            </a:r>
          </a:p>
          <a:p>
            <a:pPr eaLnBrk="1" hangingPunct="1"/>
            <a:r>
              <a:rPr lang="en-GB" sz="2400" dirty="0" smtClean="0">
                <a:solidFill>
                  <a:srgbClr val="FFFFFF"/>
                </a:solidFill>
              </a:rPr>
              <a:t>Anomalies are associated with ideas of danger and pollution</a:t>
            </a:r>
          </a:p>
          <a:p>
            <a:pPr eaLnBrk="1" hangingPunct="1"/>
            <a:r>
              <a:rPr lang="en-GB" sz="2400" dirty="0" smtClean="0">
                <a:solidFill>
                  <a:srgbClr val="FFFFFF"/>
                </a:solidFill>
              </a:rPr>
              <a:t>Dirt implies the existence of an order and system</a:t>
            </a:r>
          </a:p>
          <a:p>
            <a:pPr eaLnBrk="1" hangingPunct="1"/>
            <a:r>
              <a:rPr lang="en-GB" sz="2400" dirty="0" smtClean="0">
                <a:solidFill>
                  <a:srgbClr val="FFFFFF"/>
                </a:solidFill>
              </a:rPr>
              <a:t>Dirt is matter out of place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Totemism </a:t>
            </a:r>
          </a:p>
        </p:txBody>
      </p:sp>
      <p:pic>
        <p:nvPicPr>
          <p:cNvPr id="38915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48100" y="869950"/>
            <a:ext cx="3479800" cy="233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6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9913" y="2457450"/>
            <a:ext cx="2778125" cy="385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7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75" y="3625850"/>
            <a:ext cx="2898775" cy="294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8" name="Picture 7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89713" y="2820988"/>
            <a:ext cx="2324100" cy="349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Totemism in Anthropology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5525" cy="3681412"/>
          </a:xfrm>
        </p:spPr>
        <p:txBody>
          <a:bodyPr/>
          <a:lstStyle/>
          <a:p>
            <a:pPr eaLnBrk="1" hangingPunct="1"/>
            <a:r>
              <a:rPr lang="en-GB" sz="2000" dirty="0" smtClean="0">
                <a:solidFill>
                  <a:srgbClr val="FFFFFF"/>
                </a:solidFill>
              </a:rPr>
              <a:t>Refers to a broader symbolic system</a:t>
            </a:r>
          </a:p>
          <a:p>
            <a:pPr eaLnBrk="1" hangingPunct="1"/>
            <a:r>
              <a:rPr lang="en-GB" sz="2000" dirty="0" smtClean="0">
                <a:solidFill>
                  <a:srgbClr val="FFFFFF"/>
                </a:solidFill>
              </a:rPr>
              <a:t>Form of classificatory system</a:t>
            </a:r>
          </a:p>
          <a:p>
            <a:pPr eaLnBrk="1" hangingPunct="1"/>
            <a:r>
              <a:rPr lang="en-GB" sz="2000" dirty="0" smtClean="0">
                <a:solidFill>
                  <a:srgbClr val="FFFFFF"/>
                </a:solidFill>
              </a:rPr>
              <a:t>System of classifying social relations</a:t>
            </a:r>
          </a:p>
          <a:p>
            <a:pPr eaLnBrk="1" hangingPunct="1"/>
            <a:r>
              <a:rPr lang="en-GB" sz="2000" dirty="0" smtClean="0">
                <a:solidFill>
                  <a:srgbClr val="FFFFFF"/>
                </a:solidFill>
              </a:rPr>
              <a:t>Often, although not always, has its roots in the natural world</a:t>
            </a:r>
          </a:p>
        </p:txBody>
      </p:sp>
      <p:sp>
        <p:nvSpPr>
          <p:cNvPr id="39940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/>
          <a:lstStyle/>
          <a:p>
            <a:pPr eaLnBrk="1" hangingPunct="1"/>
            <a:endParaRPr lang="en-GB"/>
          </a:p>
        </p:txBody>
      </p:sp>
      <p:pic>
        <p:nvPicPr>
          <p:cNvPr id="39941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2595563"/>
            <a:ext cx="3765550" cy="368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Theories of Totemism</a:t>
            </a: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>
          <a:xfrm>
            <a:off x="635001" y="2595563"/>
            <a:ext cx="8089900" cy="3670300"/>
          </a:xfrm>
        </p:spPr>
        <p:txBody>
          <a:bodyPr/>
          <a:lstStyle/>
          <a:p>
            <a:pPr eaLnBrk="1" hangingPunct="1"/>
            <a:r>
              <a:rPr lang="en-US" sz="2800" b="1" dirty="0" smtClean="0">
                <a:solidFill>
                  <a:srgbClr val="FFFFFF"/>
                </a:solidFill>
              </a:rPr>
              <a:t>Malinowski (1948) </a:t>
            </a:r>
            <a:endParaRPr lang="en-GB" sz="2800" b="1" dirty="0" smtClean="0">
              <a:solidFill>
                <a:srgbClr val="FFFFFF"/>
              </a:solidFill>
            </a:endParaRPr>
          </a:p>
          <a:p>
            <a:pPr lvl="1" eaLnBrk="1" hangingPunct="1"/>
            <a:r>
              <a:rPr lang="en-US" sz="2800" dirty="0" smtClean="0">
                <a:solidFill>
                  <a:srgbClr val="FFFFFF"/>
                </a:solidFill>
              </a:rPr>
              <a:t>Trobriand Islands, Pacific </a:t>
            </a:r>
            <a:endParaRPr lang="en-GB" sz="2800" dirty="0" smtClean="0">
              <a:solidFill>
                <a:srgbClr val="FFFFFF"/>
              </a:solidFill>
            </a:endParaRPr>
          </a:p>
          <a:p>
            <a:pPr lvl="1" eaLnBrk="1" hangingPunct="1"/>
            <a:r>
              <a:rPr lang="en-US" sz="2800" dirty="0" smtClean="0">
                <a:solidFill>
                  <a:srgbClr val="FFFFFF"/>
                </a:solidFill>
              </a:rPr>
              <a:t>Primitive Environmentalism </a:t>
            </a:r>
            <a:endParaRPr lang="en-GB" sz="2800" dirty="0" smtClean="0">
              <a:solidFill>
                <a:srgbClr val="FFFFFF"/>
              </a:solidFill>
            </a:endParaRPr>
          </a:p>
          <a:p>
            <a:pPr lvl="1" eaLnBrk="1" hangingPunct="1"/>
            <a:r>
              <a:rPr lang="en-US" sz="2800" dirty="0" smtClean="0">
                <a:solidFill>
                  <a:srgbClr val="FFFFFF"/>
                </a:solidFill>
              </a:rPr>
              <a:t>Totemic plants and animals were chosen because they were useful to society. </a:t>
            </a:r>
            <a:endParaRPr lang="en-GB" sz="2800" dirty="0" smtClean="0">
              <a:solidFill>
                <a:srgbClr val="FFFFFF"/>
              </a:solidFill>
            </a:endParaRPr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>
          <a:xfrm>
            <a:off x="0" y="717550"/>
            <a:ext cx="8913813" cy="1320800"/>
          </a:xfrm>
        </p:spPr>
        <p:txBody>
          <a:bodyPr/>
          <a:lstStyle/>
          <a:p>
            <a:pPr eaLnBrk="1" hangingPunct="1"/>
            <a:r>
              <a:rPr lang="en-GB" smtClean="0"/>
              <a:t>Durkheim (Elementary Forms of Religious Life)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1114425" y="2319338"/>
            <a:ext cx="7610475" cy="3946525"/>
          </a:xfrm>
        </p:spPr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26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Earliest form of religion</a:t>
            </a:r>
            <a:endParaRPr lang="en-GB" sz="2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26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Primary classification of the world into sacred and profane</a:t>
            </a:r>
            <a:endParaRPr lang="en-GB" sz="2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2600" dirty="0" err="1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Totemism</a:t>
            </a:r>
            <a:r>
              <a:rPr lang="en-US" sz="26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 among Australian Aborigines linked individual clans to the environment and to the sacred realm</a:t>
            </a:r>
            <a:endParaRPr lang="en-GB" sz="2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2600" dirty="0" err="1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Totemism</a:t>
            </a:r>
            <a:r>
              <a:rPr lang="en-US" sz="26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 has its foundation in the social group</a:t>
            </a:r>
            <a:endParaRPr lang="en-GB" sz="2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26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Worshipping the totem reaffirms and worships the social group</a:t>
            </a:r>
            <a:endParaRPr lang="en-GB" sz="2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26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Acts like a flag</a:t>
            </a:r>
            <a:endParaRPr lang="en-GB" sz="2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26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Maintains social integration </a:t>
            </a:r>
            <a:endParaRPr lang="en-GB" sz="2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Radcliffe-Browm</a:t>
            </a: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>
          <a:xfrm>
            <a:off x="492125" y="2319338"/>
            <a:ext cx="8232775" cy="3946525"/>
          </a:xfrm>
        </p:spPr>
        <p:txBody>
          <a:bodyPr/>
          <a:lstStyle/>
          <a:p>
            <a:pPr lvl="1" eaLnBrk="1" hangingPunct="1"/>
            <a:r>
              <a:rPr lang="en-US" sz="2400" dirty="0" smtClean="0">
                <a:solidFill>
                  <a:srgbClr val="FFFFFF"/>
                </a:solidFill>
              </a:rPr>
              <a:t>Close to Durkheim</a:t>
            </a:r>
          </a:p>
          <a:p>
            <a:pPr lvl="1" eaLnBrk="1" hangingPunct="1"/>
            <a:r>
              <a:rPr lang="en-US" sz="2400" dirty="0" smtClean="0">
                <a:solidFill>
                  <a:srgbClr val="FFFFFF"/>
                </a:solidFill>
              </a:rPr>
              <a:t>Australian Aborigines</a:t>
            </a:r>
            <a:endParaRPr lang="en-GB" sz="2400" dirty="0" smtClean="0">
              <a:solidFill>
                <a:srgbClr val="FFFFFF"/>
              </a:solidFill>
            </a:endParaRPr>
          </a:p>
          <a:p>
            <a:pPr lvl="1" eaLnBrk="1" hangingPunct="1"/>
            <a:r>
              <a:rPr lang="en-US" sz="2400" dirty="0" smtClean="0">
                <a:solidFill>
                  <a:srgbClr val="FFFFFF"/>
                </a:solidFill>
              </a:rPr>
              <a:t>The totem is an identity marker</a:t>
            </a:r>
            <a:endParaRPr lang="en-GB" sz="2400" dirty="0" smtClean="0">
              <a:solidFill>
                <a:srgbClr val="FFFFFF"/>
              </a:solidFill>
            </a:endParaRPr>
          </a:p>
          <a:p>
            <a:pPr lvl="1" eaLnBrk="1" hangingPunct="1"/>
            <a:r>
              <a:rPr lang="en-US" sz="2400" dirty="0" smtClean="0">
                <a:solidFill>
                  <a:srgbClr val="FFFFFF"/>
                </a:solidFill>
              </a:rPr>
              <a:t>Function of </a:t>
            </a:r>
            <a:r>
              <a:rPr lang="en-US" sz="2400" dirty="0" err="1" smtClean="0">
                <a:solidFill>
                  <a:srgbClr val="FFFFFF"/>
                </a:solidFill>
              </a:rPr>
              <a:t>totemism</a:t>
            </a:r>
            <a:r>
              <a:rPr lang="en-US" sz="2400" dirty="0" smtClean="0">
                <a:solidFill>
                  <a:srgbClr val="FFFFFF"/>
                </a:solidFill>
              </a:rPr>
              <a:t> was to maintain the social order</a:t>
            </a:r>
          </a:p>
          <a:p>
            <a:pPr lvl="1" eaLnBrk="1" hangingPunct="1"/>
            <a:r>
              <a:rPr lang="en-US" sz="2400" dirty="0" smtClean="0">
                <a:solidFill>
                  <a:srgbClr val="FFFFFF"/>
                </a:solidFill>
              </a:rPr>
              <a:t>Structural functionalist </a:t>
            </a:r>
            <a:endParaRPr lang="en-GB" sz="2400" dirty="0" smtClean="0">
              <a:solidFill>
                <a:srgbClr val="FFFFFF"/>
              </a:solidFill>
            </a:endParaRPr>
          </a:p>
          <a:p>
            <a:pPr lvl="1" eaLnBrk="1" hangingPunct="1"/>
            <a:r>
              <a:rPr lang="en-US" sz="2400" dirty="0" smtClean="0">
                <a:solidFill>
                  <a:srgbClr val="FFFFFF"/>
                </a:solidFill>
              </a:rPr>
              <a:t>Emphasizes both the material and symbolic value of totems</a:t>
            </a:r>
            <a:endParaRPr lang="en-GB" sz="2400" dirty="0" smtClean="0">
              <a:solidFill>
                <a:srgbClr val="FFFFFF"/>
              </a:solidFill>
            </a:endParaRPr>
          </a:p>
          <a:p>
            <a:pPr eaLnBrk="1" hangingPunct="1"/>
            <a:endParaRPr lang="en-GB" sz="2400" dirty="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513" y="688975"/>
            <a:ext cx="3116262" cy="35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5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16225" y="3541713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6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97425" y="688975"/>
            <a:ext cx="3548063" cy="310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1025" y="381000"/>
            <a:ext cx="4281488" cy="275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9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62513" y="906463"/>
            <a:ext cx="3797300" cy="2759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0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42975" y="3138488"/>
            <a:ext cx="5026025" cy="326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83088" y="919163"/>
            <a:ext cx="3606800" cy="226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7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4000" y="3773488"/>
            <a:ext cx="2938463" cy="229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8" name="Picture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41388" y="919163"/>
            <a:ext cx="29718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9" name="Picture 4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601788" y="3990975"/>
            <a:ext cx="2781300" cy="250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1538" y="344488"/>
            <a:ext cx="2938462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1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62513" y="708025"/>
            <a:ext cx="3629025" cy="306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2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62513" y="4098925"/>
            <a:ext cx="3911600" cy="207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3" name="Picture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4500" y="4137025"/>
            <a:ext cx="36830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Levi-Strauss &amp; Structuralism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782638" y="2263775"/>
            <a:ext cx="7610475" cy="4002088"/>
          </a:xfrm>
        </p:spPr>
        <p:txBody>
          <a:bodyPr rtlCol="0">
            <a:normAutofit/>
          </a:bodyPr>
          <a:lstStyle/>
          <a:p>
            <a:pPr lvl="1" eaLnBrk="1" fontAlgn="auto" hangingPunct="1"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Wingdings 2" pitchFamily="18" charset="2"/>
              <a:buChar char=""/>
              <a:defRPr/>
            </a:pPr>
            <a:r>
              <a:rPr lang="en-US" sz="1946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</a:rPr>
              <a:t>No relation between utilitarian use of an animal and its significance in the totemic system</a:t>
            </a:r>
            <a:endParaRPr lang="en-GB" sz="1946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</a:endParaRPr>
          </a:p>
          <a:p>
            <a:pPr lvl="1" eaLnBrk="1" fontAlgn="auto" hangingPunct="1"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Wingdings 2" pitchFamily="18" charset="2"/>
              <a:buChar char=""/>
              <a:defRPr/>
            </a:pPr>
            <a:r>
              <a:rPr lang="en-US" sz="1946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</a:rPr>
              <a:t>Relations between the totems, not relations between the social group and totems</a:t>
            </a:r>
            <a:r>
              <a:rPr lang="en-GB" sz="1946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</a:rPr>
              <a:t>					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</a:rPr>
              <a:t>				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A			   B		          C		                      D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Clan		   Clan			Clan		Clan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782638" y="4371975"/>
            <a:ext cx="2052637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>
            <a:off x="257969" y="4896644"/>
            <a:ext cx="1047750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3203575" y="4371975"/>
            <a:ext cx="1876425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595938" y="4371975"/>
            <a:ext cx="2200275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5400000">
            <a:off x="2443163" y="5029200"/>
            <a:ext cx="782638" cy="15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16200000" flipH="1">
            <a:off x="4864894" y="5029994"/>
            <a:ext cx="782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16200000" flipH="1">
            <a:off x="7634288" y="5022850"/>
            <a:ext cx="782638" cy="142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Levi-Strauss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>
          <a:xfrm>
            <a:off x="1114425" y="2303463"/>
            <a:ext cx="7610475" cy="3962400"/>
          </a:xfrm>
        </p:spPr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Agrees with other theorists in that </a:t>
            </a:r>
            <a:r>
              <a:rPr lang="en-US" dirty="0" err="1" smtClean="0">
                <a:solidFill>
                  <a:srgbClr val="FFFFFF"/>
                </a:solidFill>
              </a:rPr>
              <a:t>totemism</a:t>
            </a:r>
            <a:r>
              <a:rPr lang="en-US" dirty="0" smtClean="0">
                <a:solidFill>
                  <a:srgbClr val="FFFFFF"/>
                </a:solidFill>
              </a:rPr>
              <a:t> contributes to social order</a:t>
            </a:r>
          </a:p>
          <a:p>
            <a:pPr eaLnBrk="1" hangingPunct="1">
              <a:buFont typeface="Arial" charset="0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Animals are not chosen because they are good to eat, but because they are ‘good to think’ with. </a:t>
            </a:r>
            <a:endParaRPr lang="en-GB" dirty="0" smtClean="0">
              <a:solidFill>
                <a:srgbClr val="FFFFFF"/>
              </a:solidFill>
            </a:endParaRPr>
          </a:p>
          <a:p>
            <a:pPr eaLnBrk="1" hangingPunct="1">
              <a:buFont typeface="Arial" charset="0"/>
              <a:buChar char="•"/>
            </a:pPr>
            <a:r>
              <a:rPr lang="en-US" dirty="0" smtClean="0">
                <a:solidFill>
                  <a:srgbClr val="FFFFFF"/>
                </a:solidFill>
              </a:rPr>
              <a:t>Totems are arbitrary</a:t>
            </a:r>
          </a:p>
          <a:p>
            <a:pPr lvl="1" eaLnBrk="1" hangingPunct="1">
              <a:buFont typeface="Arial" charset="0"/>
              <a:buChar char="–"/>
            </a:pPr>
            <a:r>
              <a:rPr lang="en-US" dirty="0" smtClean="0">
                <a:solidFill>
                  <a:srgbClr val="FFFFFF"/>
                </a:solidFill>
              </a:rPr>
              <a:t>the relations between them are important; the structural relations between the totems correspond to the structural relations between the totemic clans. </a:t>
            </a:r>
            <a:endParaRPr lang="en-GB" dirty="0" smtClean="0">
              <a:solidFill>
                <a:srgbClr val="FFFFFF"/>
              </a:solidFill>
            </a:endParaRPr>
          </a:p>
          <a:p>
            <a:pPr eaLnBrk="1" hangingPunct="1">
              <a:buFont typeface="Arial" charset="0"/>
              <a:buChar char="•"/>
            </a:pPr>
            <a:r>
              <a:rPr lang="en-US" dirty="0" err="1" smtClean="0">
                <a:solidFill>
                  <a:srgbClr val="FFFFFF"/>
                </a:solidFill>
              </a:rPr>
              <a:t>Totemism</a:t>
            </a:r>
            <a:r>
              <a:rPr lang="en-US" dirty="0" smtClean="0">
                <a:solidFill>
                  <a:srgbClr val="FFFFFF"/>
                </a:solidFill>
              </a:rPr>
              <a:t> as a mode of thought, not a form of religion</a:t>
            </a:r>
            <a:endParaRPr lang="en-GB" dirty="0" smtClean="0">
              <a:solidFill>
                <a:srgbClr val="FFFFFF"/>
              </a:solidFill>
            </a:endParaRPr>
          </a:p>
          <a:p>
            <a:pPr eaLnBrk="1" hangingPunct="1">
              <a:buFont typeface="Arial" charset="0"/>
              <a:buChar char="•"/>
            </a:pPr>
            <a:endParaRPr lang="en-GB" dirty="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>
          <a:xfrm>
            <a:off x="0" y="773113"/>
            <a:ext cx="8913813" cy="1265237"/>
          </a:xfrm>
        </p:spPr>
        <p:txBody>
          <a:bodyPr/>
          <a:lstStyle/>
          <a:p>
            <a:pPr eaLnBrk="1" hangingPunct="1"/>
            <a:r>
              <a:rPr lang="en-US" smtClean="0"/>
              <a:t>Levi-Strauss &amp; ‘Undomesticated Thinking’ (The Savage Mind)</a:t>
            </a:r>
            <a:r>
              <a:rPr lang="en-GB" smtClean="0"/>
              <a:t> 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114425" y="2374900"/>
            <a:ext cx="7610475" cy="3890963"/>
          </a:xfrm>
        </p:spPr>
        <p:txBody>
          <a:bodyPr rtlCol="0">
            <a:normAutofit fontScale="47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45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Challenges the notion of pre-logical, primitive thinking</a:t>
            </a:r>
            <a:endParaRPr lang="en-GB" sz="45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45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Everyone, regardless of their society, has the same cognitive processes (universalism). 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45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Humans thinks in contrasting pairs (binary oppositions). </a:t>
            </a:r>
            <a:endParaRPr lang="en-GB" sz="45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45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Underlying structures that order society: Structuralism</a:t>
            </a:r>
            <a:endParaRPr lang="en-GB" sz="45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US" sz="45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Thought processes are universal, but society, culture, and specifically, the type of technology available to individuals, shapes the ways thought is expressed. </a:t>
            </a:r>
            <a:endParaRPr lang="en-GB" sz="45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Engineer &amp; The Bricoleur</a:t>
            </a:r>
          </a:p>
        </p:txBody>
      </p:sp>
      <p:sp>
        <p:nvSpPr>
          <p:cNvPr id="47107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300288"/>
            <a:ext cx="3565525" cy="3976687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US" sz="2000" dirty="0" smtClean="0">
                <a:solidFill>
                  <a:srgbClr val="FFFFFF"/>
                </a:solidFill>
              </a:rPr>
              <a:t>Draws a distinction between literate and non-literate societies; </a:t>
            </a:r>
          </a:p>
          <a:p>
            <a:pPr eaLnBrk="1" hangingPunct="1">
              <a:defRPr/>
            </a:pPr>
            <a:r>
              <a:rPr lang="en-US" sz="2000" dirty="0" smtClean="0">
                <a:solidFill>
                  <a:srgbClr val="FFFFFF"/>
                </a:solidFill>
              </a:rPr>
              <a:t>Non-literate have less </a:t>
            </a:r>
            <a:r>
              <a:rPr lang="en-US" sz="2000" dirty="0" smtClean="0">
                <a:solidFill>
                  <a:srgbClr val="FFFFFF"/>
                </a:solidFill>
              </a:rPr>
              <a:t>abstractions at </a:t>
            </a:r>
            <a:r>
              <a:rPr lang="en-US" sz="2000" dirty="0" smtClean="0">
                <a:solidFill>
                  <a:srgbClr val="FFFFFF"/>
                </a:solidFill>
              </a:rPr>
              <a:t>their disposal</a:t>
            </a:r>
          </a:p>
          <a:p>
            <a:pPr lvl="1" eaLnBrk="1" hangingPunct="1">
              <a:defRPr/>
            </a:pPr>
            <a:r>
              <a:rPr lang="en-US" sz="2000" dirty="0" smtClean="0">
                <a:solidFill>
                  <a:srgbClr val="FFFFFF"/>
                </a:solidFill>
              </a:rPr>
              <a:t>untamed thought. </a:t>
            </a:r>
            <a:endParaRPr lang="en-GB" sz="2000" dirty="0" smtClean="0">
              <a:solidFill>
                <a:srgbClr val="FFFFFF"/>
              </a:solidFill>
            </a:endParaRPr>
          </a:p>
          <a:p>
            <a:pPr eaLnBrk="1" hangingPunct="1">
              <a:defRPr/>
            </a:pPr>
            <a:r>
              <a:rPr lang="en-US" sz="2000" dirty="0" smtClean="0">
                <a:solidFill>
                  <a:srgbClr val="FFFFFF"/>
                </a:solidFill>
              </a:rPr>
              <a:t>Compare to ‘tamed thought’ in numbers and letters of the engineers. </a:t>
            </a:r>
            <a:endParaRPr lang="en-GB" sz="2000" dirty="0" smtClean="0">
              <a:solidFill>
                <a:srgbClr val="FFFFFF"/>
              </a:solidFill>
            </a:endParaRPr>
          </a:p>
          <a:p>
            <a:pPr eaLnBrk="1" hangingPunct="1">
              <a:defRPr/>
            </a:pPr>
            <a:r>
              <a:rPr lang="en-US" sz="2000" dirty="0" smtClean="0">
                <a:solidFill>
                  <a:srgbClr val="FFFFFF"/>
                </a:solidFill>
              </a:rPr>
              <a:t>Ideal types</a:t>
            </a:r>
            <a:endParaRPr lang="en-GB" sz="2000" dirty="0" smtClean="0">
              <a:solidFill>
                <a:srgbClr val="FFFFFF"/>
              </a:solidFill>
            </a:endParaRP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  <p:pic>
        <p:nvPicPr>
          <p:cNvPr id="52229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40400" y="2038350"/>
            <a:ext cx="3403600" cy="238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230" name="Picture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25" y="3563938"/>
            <a:ext cx="2755900" cy="295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202</TotalTime>
  <Words>1064</Words>
  <Application>Microsoft Macintosh PowerPoint</Application>
  <PresentationFormat>On-screen Show (4:3)</PresentationFormat>
  <Paragraphs>134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Design Template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ＭＳ Ｐゴシック</vt:lpstr>
      <vt:lpstr>Century Gothic</vt:lpstr>
      <vt:lpstr>Wingdings 2</vt:lpstr>
      <vt:lpstr>Calibri</vt:lpstr>
      <vt:lpstr>Perspective</vt:lpstr>
      <vt:lpstr>Language, Classification &amp; Totemism</vt:lpstr>
      <vt:lpstr>Topics </vt:lpstr>
      <vt:lpstr>Delaney (chapter 4)</vt:lpstr>
      <vt:lpstr>What is Language?</vt:lpstr>
      <vt:lpstr>More than a Reflection: Sapir-Whorf Hypothesis (Whorf 1956)</vt:lpstr>
      <vt:lpstr>Pre-logical Thought?</vt:lpstr>
      <vt:lpstr>Understanding Different Modes of Thought:  Challenges to ‘Pre-Logical’ Thought</vt:lpstr>
      <vt:lpstr>E.P. Evans-Pritchard</vt:lpstr>
      <vt:lpstr>Witchcraft, Oracles &amp; Magic (1937)</vt:lpstr>
      <vt:lpstr> Winch (1970) &amp; The Rationality Debate </vt:lpstr>
      <vt:lpstr>Slide 11</vt:lpstr>
      <vt:lpstr>What is Classification? </vt:lpstr>
      <vt:lpstr>Exercise</vt:lpstr>
      <vt:lpstr> Durkheim &amp; Mauss  ‘Primitive Classification’ (1903) </vt:lpstr>
      <vt:lpstr>Slide 15</vt:lpstr>
      <vt:lpstr>Mary Douglas ‘Purity &amp; Danger’ (1966)  </vt:lpstr>
      <vt:lpstr>Slide 17</vt:lpstr>
      <vt:lpstr>Slide 18</vt:lpstr>
      <vt:lpstr>Douglas’ Main Argument</vt:lpstr>
      <vt:lpstr>Totemism </vt:lpstr>
      <vt:lpstr>Totemism in Anthropology</vt:lpstr>
      <vt:lpstr>Theories of Totemism</vt:lpstr>
      <vt:lpstr>Durkheim (Elementary Forms of Religious Life)</vt:lpstr>
      <vt:lpstr>Radcliffe-Browm</vt:lpstr>
      <vt:lpstr>Slide 25</vt:lpstr>
      <vt:lpstr>Slide 26</vt:lpstr>
      <vt:lpstr>Slide 27</vt:lpstr>
      <vt:lpstr>Slide 28</vt:lpstr>
      <vt:lpstr>Levi-Strauss &amp; Structuralism</vt:lpstr>
      <vt:lpstr>Levi-Strauss</vt:lpstr>
      <vt:lpstr>Levi-Strauss &amp; ‘Undomesticated Thinking’ (The Savage Mind) </vt:lpstr>
      <vt:lpstr>The Engineer &amp; The Bricoleur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Language, Classification &amp; Totemism</dc:title>
  <dc:creator>Emma-Jayne Abbots</dc:creator>
  <cp:lastModifiedBy>Emma-Jayne Abbots</cp:lastModifiedBy>
  <cp:revision>16</cp:revision>
  <dcterms:created xsi:type="dcterms:W3CDTF">2017-03-06T18:09:40Z</dcterms:created>
  <dcterms:modified xsi:type="dcterms:W3CDTF">2017-03-06T18:20:12Z</dcterms:modified>
</cp:coreProperties>
</file>