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354AFE-7E35-FED3-7859-0A64E061578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E8B1187-D2A5-EA76-4929-4F5216DB529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5CF6B7A-8ADD-F70C-643C-4A5F4158BA58}"/>
              </a:ext>
            </a:extLst>
          </p:cNvPr>
          <p:cNvSpPr>
            <a:spLocks noGrp="1"/>
          </p:cNvSpPr>
          <p:nvPr>
            <p:ph type="dt" sz="half" idx="10"/>
          </p:nvPr>
        </p:nvSpPr>
        <p:spPr/>
        <p:txBody>
          <a:bodyPr/>
          <a:lstStyle/>
          <a:p>
            <a:fld id="{A8FBB6AE-193D-4F01-8031-D84347877AC3}" type="datetimeFigureOut">
              <a:rPr lang="en-GB" smtClean="0"/>
              <a:t>29/04/2023</a:t>
            </a:fld>
            <a:endParaRPr lang="en-GB"/>
          </a:p>
        </p:txBody>
      </p:sp>
      <p:sp>
        <p:nvSpPr>
          <p:cNvPr id="5" name="Footer Placeholder 4">
            <a:extLst>
              <a:ext uri="{FF2B5EF4-FFF2-40B4-BE49-F238E27FC236}">
                <a16:creationId xmlns:a16="http://schemas.microsoft.com/office/drawing/2014/main" id="{3E9DE936-058A-555C-15B6-0F4A807AF0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C44073B-E472-F775-BC88-1D38B72F24CE}"/>
              </a:ext>
            </a:extLst>
          </p:cNvPr>
          <p:cNvSpPr>
            <a:spLocks noGrp="1"/>
          </p:cNvSpPr>
          <p:nvPr>
            <p:ph type="sldNum" sz="quarter" idx="12"/>
          </p:nvPr>
        </p:nvSpPr>
        <p:spPr/>
        <p:txBody>
          <a:bodyPr/>
          <a:lstStyle/>
          <a:p>
            <a:fld id="{B8BE6914-E245-4227-9F22-96FD4D446BDE}" type="slidenum">
              <a:rPr lang="en-GB" smtClean="0"/>
              <a:t>‹#›</a:t>
            </a:fld>
            <a:endParaRPr lang="en-GB"/>
          </a:p>
        </p:txBody>
      </p:sp>
    </p:spTree>
    <p:extLst>
      <p:ext uri="{BB962C8B-B14F-4D97-AF65-F5344CB8AC3E}">
        <p14:creationId xmlns:p14="http://schemas.microsoft.com/office/powerpoint/2010/main" val="22533494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7CEFF-03D6-04AD-F577-D6D02AF9AB2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50DD05D-555E-9581-DED6-AB1BD15409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048509D-FD22-C655-C026-F6A0BBCDEEC5}"/>
              </a:ext>
            </a:extLst>
          </p:cNvPr>
          <p:cNvSpPr>
            <a:spLocks noGrp="1"/>
          </p:cNvSpPr>
          <p:nvPr>
            <p:ph type="dt" sz="half" idx="10"/>
          </p:nvPr>
        </p:nvSpPr>
        <p:spPr/>
        <p:txBody>
          <a:bodyPr/>
          <a:lstStyle/>
          <a:p>
            <a:fld id="{A8FBB6AE-193D-4F01-8031-D84347877AC3}" type="datetimeFigureOut">
              <a:rPr lang="en-GB" smtClean="0"/>
              <a:t>29/04/2023</a:t>
            </a:fld>
            <a:endParaRPr lang="en-GB"/>
          </a:p>
        </p:txBody>
      </p:sp>
      <p:sp>
        <p:nvSpPr>
          <p:cNvPr id="5" name="Footer Placeholder 4">
            <a:extLst>
              <a:ext uri="{FF2B5EF4-FFF2-40B4-BE49-F238E27FC236}">
                <a16:creationId xmlns:a16="http://schemas.microsoft.com/office/drawing/2014/main" id="{DC66F354-D50B-8FDA-ACBD-773348E6F4D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2B5C63-3917-99F9-EC5D-CC07EEE91FAD}"/>
              </a:ext>
            </a:extLst>
          </p:cNvPr>
          <p:cNvSpPr>
            <a:spLocks noGrp="1"/>
          </p:cNvSpPr>
          <p:nvPr>
            <p:ph type="sldNum" sz="quarter" idx="12"/>
          </p:nvPr>
        </p:nvSpPr>
        <p:spPr/>
        <p:txBody>
          <a:bodyPr/>
          <a:lstStyle/>
          <a:p>
            <a:fld id="{B8BE6914-E245-4227-9F22-96FD4D446BDE}" type="slidenum">
              <a:rPr lang="en-GB" smtClean="0"/>
              <a:t>‹#›</a:t>
            </a:fld>
            <a:endParaRPr lang="en-GB"/>
          </a:p>
        </p:txBody>
      </p:sp>
    </p:spTree>
    <p:extLst>
      <p:ext uri="{BB962C8B-B14F-4D97-AF65-F5344CB8AC3E}">
        <p14:creationId xmlns:p14="http://schemas.microsoft.com/office/powerpoint/2010/main" val="39525936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B7C0EB-7E4B-2FE6-72E5-C630D500737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25C6AF8-899C-C880-84BF-62F92231ED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15E2830-BD6E-BD1E-3374-D23CE4869737}"/>
              </a:ext>
            </a:extLst>
          </p:cNvPr>
          <p:cNvSpPr>
            <a:spLocks noGrp="1"/>
          </p:cNvSpPr>
          <p:nvPr>
            <p:ph type="dt" sz="half" idx="10"/>
          </p:nvPr>
        </p:nvSpPr>
        <p:spPr/>
        <p:txBody>
          <a:bodyPr/>
          <a:lstStyle/>
          <a:p>
            <a:fld id="{A8FBB6AE-193D-4F01-8031-D84347877AC3}" type="datetimeFigureOut">
              <a:rPr lang="en-GB" smtClean="0"/>
              <a:t>29/04/2023</a:t>
            </a:fld>
            <a:endParaRPr lang="en-GB"/>
          </a:p>
        </p:txBody>
      </p:sp>
      <p:sp>
        <p:nvSpPr>
          <p:cNvPr id="5" name="Footer Placeholder 4">
            <a:extLst>
              <a:ext uri="{FF2B5EF4-FFF2-40B4-BE49-F238E27FC236}">
                <a16:creationId xmlns:a16="http://schemas.microsoft.com/office/drawing/2014/main" id="{2911727D-45A6-FC43-4142-27E599EAA2E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3175FCA-B92F-4466-1871-85FC0D9ED90C}"/>
              </a:ext>
            </a:extLst>
          </p:cNvPr>
          <p:cNvSpPr>
            <a:spLocks noGrp="1"/>
          </p:cNvSpPr>
          <p:nvPr>
            <p:ph type="sldNum" sz="quarter" idx="12"/>
          </p:nvPr>
        </p:nvSpPr>
        <p:spPr/>
        <p:txBody>
          <a:bodyPr/>
          <a:lstStyle/>
          <a:p>
            <a:fld id="{B8BE6914-E245-4227-9F22-96FD4D446BDE}" type="slidenum">
              <a:rPr lang="en-GB" smtClean="0"/>
              <a:t>‹#›</a:t>
            </a:fld>
            <a:endParaRPr lang="en-GB"/>
          </a:p>
        </p:txBody>
      </p:sp>
    </p:spTree>
    <p:extLst>
      <p:ext uri="{BB962C8B-B14F-4D97-AF65-F5344CB8AC3E}">
        <p14:creationId xmlns:p14="http://schemas.microsoft.com/office/powerpoint/2010/main" val="4287387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3BA3B8-A616-8828-05B8-0520ADF3B45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41EE613-AC5C-7531-C4EB-400E11528C4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9CBDB2D7-469A-9200-72C3-1CF0B4038CC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6D61E06-A1E5-2B79-8A24-7B5B5501A8A3}"/>
              </a:ext>
            </a:extLst>
          </p:cNvPr>
          <p:cNvSpPr>
            <a:spLocks noGrp="1"/>
          </p:cNvSpPr>
          <p:nvPr>
            <p:ph type="dt" sz="half" idx="10"/>
          </p:nvPr>
        </p:nvSpPr>
        <p:spPr/>
        <p:txBody>
          <a:bodyPr/>
          <a:lstStyle/>
          <a:p>
            <a:fld id="{A8FBB6AE-193D-4F01-8031-D84347877AC3}" type="datetimeFigureOut">
              <a:rPr lang="en-GB" smtClean="0"/>
              <a:t>29/04/2023</a:t>
            </a:fld>
            <a:endParaRPr lang="en-GB"/>
          </a:p>
        </p:txBody>
      </p:sp>
      <p:sp>
        <p:nvSpPr>
          <p:cNvPr id="6" name="Footer Placeholder 5">
            <a:extLst>
              <a:ext uri="{FF2B5EF4-FFF2-40B4-BE49-F238E27FC236}">
                <a16:creationId xmlns:a16="http://schemas.microsoft.com/office/drawing/2014/main" id="{E6516477-BE5C-4332-D550-FA31A79582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4F04594-733F-8582-1221-BBD619DF85C2}"/>
              </a:ext>
            </a:extLst>
          </p:cNvPr>
          <p:cNvSpPr>
            <a:spLocks noGrp="1"/>
          </p:cNvSpPr>
          <p:nvPr>
            <p:ph type="sldNum" sz="quarter" idx="12"/>
          </p:nvPr>
        </p:nvSpPr>
        <p:spPr/>
        <p:txBody>
          <a:bodyPr/>
          <a:lstStyle/>
          <a:p>
            <a:fld id="{B8BE6914-E245-4227-9F22-96FD4D446BDE}" type="slidenum">
              <a:rPr lang="en-GB" smtClean="0"/>
              <a:t>‹#›</a:t>
            </a:fld>
            <a:endParaRPr lang="en-GB"/>
          </a:p>
        </p:txBody>
      </p:sp>
    </p:spTree>
    <p:extLst>
      <p:ext uri="{BB962C8B-B14F-4D97-AF65-F5344CB8AC3E}">
        <p14:creationId xmlns:p14="http://schemas.microsoft.com/office/powerpoint/2010/main" val="28706589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18E13C-8EC5-E55B-41F7-DCEDBDC2705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7015F92-706D-A128-EA7C-6BD0C731853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98582CB-4D1D-49D4-21C3-3CB756B50CD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5D66F90-06AD-553F-E3E5-D143939AD1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E60AC3E-FCB2-EC87-ABFE-7E11D89E47E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61587CC-C8AA-339D-874C-078E05DE7EEE}"/>
              </a:ext>
            </a:extLst>
          </p:cNvPr>
          <p:cNvSpPr>
            <a:spLocks noGrp="1"/>
          </p:cNvSpPr>
          <p:nvPr>
            <p:ph type="dt" sz="half" idx="10"/>
          </p:nvPr>
        </p:nvSpPr>
        <p:spPr/>
        <p:txBody>
          <a:bodyPr/>
          <a:lstStyle/>
          <a:p>
            <a:fld id="{A8FBB6AE-193D-4F01-8031-D84347877AC3}" type="datetimeFigureOut">
              <a:rPr lang="en-GB" smtClean="0"/>
              <a:t>29/04/2023</a:t>
            </a:fld>
            <a:endParaRPr lang="en-GB"/>
          </a:p>
        </p:txBody>
      </p:sp>
      <p:sp>
        <p:nvSpPr>
          <p:cNvPr id="8" name="Footer Placeholder 7">
            <a:extLst>
              <a:ext uri="{FF2B5EF4-FFF2-40B4-BE49-F238E27FC236}">
                <a16:creationId xmlns:a16="http://schemas.microsoft.com/office/drawing/2014/main" id="{00DDA7B5-73B7-B051-8AB5-5367E26A430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BCE8201-E434-E3C1-4EA8-CFBAC8D6178B}"/>
              </a:ext>
            </a:extLst>
          </p:cNvPr>
          <p:cNvSpPr>
            <a:spLocks noGrp="1"/>
          </p:cNvSpPr>
          <p:nvPr>
            <p:ph type="sldNum" sz="quarter" idx="12"/>
          </p:nvPr>
        </p:nvSpPr>
        <p:spPr/>
        <p:txBody>
          <a:bodyPr/>
          <a:lstStyle/>
          <a:p>
            <a:fld id="{B8BE6914-E245-4227-9F22-96FD4D446BDE}" type="slidenum">
              <a:rPr lang="en-GB" smtClean="0"/>
              <a:t>‹#›</a:t>
            </a:fld>
            <a:endParaRPr lang="en-GB"/>
          </a:p>
        </p:txBody>
      </p:sp>
    </p:spTree>
    <p:extLst>
      <p:ext uri="{BB962C8B-B14F-4D97-AF65-F5344CB8AC3E}">
        <p14:creationId xmlns:p14="http://schemas.microsoft.com/office/powerpoint/2010/main" val="35530204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6A96E0-A3B4-EE41-5782-1D98E8A6F67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EB41A24-D6AE-8024-8CFB-58AE035F9109}"/>
              </a:ext>
            </a:extLst>
          </p:cNvPr>
          <p:cNvSpPr>
            <a:spLocks noGrp="1"/>
          </p:cNvSpPr>
          <p:nvPr>
            <p:ph type="dt" sz="half" idx="10"/>
          </p:nvPr>
        </p:nvSpPr>
        <p:spPr/>
        <p:txBody>
          <a:bodyPr/>
          <a:lstStyle/>
          <a:p>
            <a:fld id="{A8FBB6AE-193D-4F01-8031-D84347877AC3}" type="datetimeFigureOut">
              <a:rPr lang="en-GB" smtClean="0"/>
              <a:t>29/04/2023</a:t>
            </a:fld>
            <a:endParaRPr lang="en-GB"/>
          </a:p>
        </p:txBody>
      </p:sp>
      <p:sp>
        <p:nvSpPr>
          <p:cNvPr id="4" name="Footer Placeholder 3">
            <a:extLst>
              <a:ext uri="{FF2B5EF4-FFF2-40B4-BE49-F238E27FC236}">
                <a16:creationId xmlns:a16="http://schemas.microsoft.com/office/drawing/2014/main" id="{DBBBAA82-8242-C5DA-85F9-E09DA78FA59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E60EE73-F23A-551C-6CB9-DB46194B1B80}"/>
              </a:ext>
            </a:extLst>
          </p:cNvPr>
          <p:cNvSpPr>
            <a:spLocks noGrp="1"/>
          </p:cNvSpPr>
          <p:nvPr>
            <p:ph type="sldNum" sz="quarter" idx="12"/>
          </p:nvPr>
        </p:nvSpPr>
        <p:spPr/>
        <p:txBody>
          <a:bodyPr/>
          <a:lstStyle/>
          <a:p>
            <a:fld id="{B8BE6914-E245-4227-9F22-96FD4D446BDE}" type="slidenum">
              <a:rPr lang="en-GB" smtClean="0"/>
              <a:t>‹#›</a:t>
            </a:fld>
            <a:endParaRPr lang="en-GB"/>
          </a:p>
        </p:txBody>
      </p:sp>
    </p:spTree>
    <p:extLst>
      <p:ext uri="{BB962C8B-B14F-4D97-AF65-F5344CB8AC3E}">
        <p14:creationId xmlns:p14="http://schemas.microsoft.com/office/powerpoint/2010/main" val="13567859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81DACE7-4EC4-9F52-AD3D-A634A05A9A49}"/>
              </a:ext>
            </a:extLst>
          </p:cNvPr>
          <p:cNvSpPr>
            <a:spLocks noGrp="1"/>
          </p:cNvSpPr>
          <p:nvPr>
            <p:ph type="dt" sz="half" idx="10"/>
          </p:nvPr>
        </p:nvSpPr>
        <p:spPr/>
        <p:txBody>
          <a:bodyPr/>
          <a:lstStyle/>
          <a:p>
            <a:fld id="{A8FBB6AE-193D-4F01-8031-D84347877AC3}" type="datetimeFigureOut">
              <a:rPr lang="en-GB" smtClean="0"/>
              <a:t>29/04/2023</a:t>
            </a:fld>
            <a:endParaRPr lang="en-GB"/>
          </a:p>
        </p:txBody>
      </p:sp>
      <p:sp>
        <p:nvSpPr>
          <p:cNvPr id="3" name="Footer Placeholder 2">
            <a:extLst>
              <a:ext uri="{FF2B5EF4-FFF2-40B4-BE49-F238E27FC236}">
                <a16:creationId xmlns:a16="http://schemas.microsoft.com/office/drawing/2014/main" id="{B649835D-3121-D288-F611-5B572C2B36F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9705231-D96E-E14A-CE39-30056F3774BB}"/>
              </a:ext>
            </a:extLst>
          </p:cNvPr>
          <p:cNvSpPr>
            <a:spLocks noGrp="1"/>
          </p:cNvSpPr>
          <p:nvPr>
            <p:ph type="sldNum" sz="quarter" idx="12"/>
          </p:nvPr>
        </p:nvSpPr>
        <p:spPr/>
        <p:txBody>
          <a:bodyPr/>
          <a:lstStyle/>
          <a:p>
            <a:fld id="{B8BE6914-E245-4227-9F22-96FD4D446BDE}" type="slidenum">
              <a:rPr lang="en-GB" smtClean="0"/>
              <a:t>‹#›</a:t>
            </a:fld>
            <a:endParaRPr lang="en-GB"/>
          </a:p>
        </p:txBody>
      </p:sp>
    </p:spTree>
    <p:extLst>
      <p:ext uri="{BB962C8B-B14F-4D97-AF65-F5344CB8AC3E}">
        <p14:creationId xmlns:p14="http://schemas.microsoft.com/office/powerpoint/2010/main" val="26748871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CF2DD7-B34E-9FD1-7FF3-A1C7484731E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A5C9DE7-ED6B-6133-BDF8-EBE6B613AA3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BC70E56-1A4D-D988-7504-EDF4F08E00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AA561C0-534A-174C-F8E6-D25C34B3CCE5}"/>
              </a:ext>
            </a:extLst>
          </p:cNvPr>
          <p:cNvSpPr>
            <a:spLocks noGrp="1"/>
          </p:cNvSpPr>
          <p:nvPr>
            <p:ph type="dt" sz="half" idx="10"/>
          </p:nvPr>
        </p:nvSpPr>
        <p:spPr/>
        <p:txBody>
          <a:bodyPr/>
          <a:lstStyle/>
          <a:p>
            <a:fld id="{A8FBB6AE-193D-4F01-8031-D84347877AC3}" type="datetimeFigureOut">
              <a:rPr lang="en-GB" smtClean="0"/>
              <a:t>29/04/2023</a:t>
            </a:fld>
            <a:endParaRPr lang="en-GB"/>
          </a:p>
        </p:txBody>
      </p:sp>
      <p:sp>
        <p:nvSpPr>
          <p:cNvPr id="6" name="Footer Placeholder 5">
            <a:extLst>
              <a:ext uri="{FF2B5EF4-FFF2-40B4-BE49-F238E27FC236}">
                <a16:creationId xmlns:a16="http://schemas.microsoft.com/office/drawing/2014/main" id="{49A60239-40FE-A45F-57ED-9A0F7A5704E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7B454A2-4CD6-A3F7-F576-35AB26691DA7}"/>
              </a:ext>
            </a:extLst>
          </p:cNvPr>
          <p:cNvSpPr>
            <a:spLocks noGrp="1"/>
          </p:cNvSpPr>
          <p:nvPr>
            <p:ph type="sldNum" sz="quarter" idx="12"/>
          </p:nvPr>
        </p:nvSpPr>
        <p:spPr/>
        <p:txBody>
          <a:bodyPr/>
          <a:lstStyle/>
          <a:p>
            <a:fld id="{B8BE6914-E245-4227-9F22-96FD4D446BDE}" type="slidenum">
              <a:rPr lang="en-GB" smtClean="0"/>
              <a:t>‹#›</a:t>
            </a:fld>
            <a:endParaRPr lang="en-GB"/>
          </a:p>
        </p:txBody>
      </p:sp>
    </p:spTree>
    <p:extLst>
      <p:ext uri="{BB962C8B-B14F-4D97-AF65-F5344CB8AC3E}">
        <p14:creationId xmlns:p14="http://schemas.microsoft.com/office/powerpoint/2010/main" val="6107529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3BDF46-C6B4-86E3-D8F8-14EE6BF0E9E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F5FDE1F-6DDE-1EA0-3E14-624C0268178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720EF3C-3D90-A980-4F96-666D04092F7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D36FAFF-3C9F-0335-0CED-6482DFBD39AA}"/>
              </a:ext>
            </a:extLst>
          </p:cNvPr>
          <p:cNvSpPr>
            <a:spLocks noGrp="1"/>
          </p:cNvSpPr>
          <p:nvPr>
            <p:ph type="dt" sz="half" idx="10"/>
          </p:nvPr>
        </p:nvSpPr>
        <p:spPr/>
        <p:txBody>
          <a:bodyPr/>
          <a:lstStyle/>
          <a:p>
            <a:fld id="{A8FBB6AE-193D-4F01-8031-D84347877AC3}" type="datetimeFigureOut">
              <a:rPr lang="en-GB" smtClean="0"/>
              <a:t>29/04/2023</a:t>
            </a:fld>
            <a:endParaRPr lang="en-GB"/>
          </a:p>
        </p:txBody>
      </p:sp>
      <p:sp>
        <p:nvSpPr>
          <p:cNvPr id="6" name="Footer Placeholder 5">
            <a:extLst>
              <a:ext uri="{FF2B5EF4-FFF2-40B4-BE49-F238E27FC236}">
                <a16:creationId xmlns:a16="http://schemas.microsoft.com/office/drawing/2014/main" id="{9B5C8E86-E54B-6B42-3CC5-E5FCBFF859D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A28352-A808-8290-554E-C9B77D4A9417}"/>
              </a:ext>
            </a:extLst>
          </p:cNvPr>
          <p:cNvSpPr>
            <a:spLocks noGrp="1"/>
          </p:cNvSpPr>
          <p:nvPr>
            <p:ph type="sldNum" sz="quarter" idx="12"/>
          </p:nvPr>
        </p:nvSpPr>
        <p:spPr/>
        <p:txBody>
          <a:bodyPr/>
          <a:lstStyle/>
          <a:p>
            <a:fld id="{B8BE6914-E245-4227-9F22-96FD4D446BDE}" type="slidenum">
              <a:rPr lang="en-GB" smtClean="0"/>
              <a:t>‹#›</a:t>
            </a:fld>
            <a:endParaRPr lang="en-GB"/>
          </a:p>
        </p:txBody>
      </p:sp>
    </p:spTree>
    <p:extLst>
      <p:ext uri="{BB962C8B-B14F-4D97-AF65-F5344CB8AC3E}">
        <p14:creationId xmlns:p14="http://schemas.microsoft.com/office/powerpoint/2010/main" val="1473394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9A6BAE-0AAE-B8F4-521A-ACC0020DF29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19C7506-FB52-F3D0-FD6F-30CA9244BEC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EB1DD03-5132-4863-0C50-92FD7852DD22}"/>
              </a:ext>
            </a:extLst>
          </p:cNvPr>
          <p:cNvSpPr>
            <a:spLocks noGrp="1"/>
          </p:cNvSpPr>
          <p:nvPr>
            <p:ph type="dt" sz="half" idx="10"/>
          </p:nvPr>
        </p:nvSpPr>
        <p:spPr/>
        <p:txBody>
          <a:bodyPr/>
          <a:lstStyle/>
          <a:p>
            <a:fld id="{A8FBB6AE-193D-4F01-8031-D84347877AC3}" type="datetimeFigureOut">
              <a:rPr lang="en-GB" smtClean="0"/>
              <a:t>29/04/2023</a:t>
            </a:fld>
            <a:endParaRPr lang="en-GB"/>
          </a:p>
        </p:txBody>
      </p:sp>
      <p:sp>
        <p:nvSpPr>
          <p:cNvPr id="5" name="Footer Placeholder 4">
            <a:extLst>
              <a:ext uri="{FF2B5EF4-FFF2-40B4-BE49-F238E27FC236}">
                <a16:creationId xmlns:a16="http://schemas.microsoft.com/office/drawing/2014/main" id="{D5ABCCBF-AD19-E29C-9D23-AC3C4CDEC0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3338CA-3E7B-A1D4-BDCC-C84E0271E8AB}"/>
              </a:ext>
            </a:extLst>
          </p:cNvPr>
          <p:cNvSpPr>
            <a:spLocks noGrp="1"/>
          </p:cNvSpPr>
          <p:nvPr>
            <p:ph type="sldNum" sz="quarter" idx="12"/>
          </p:nvPr>
        </p:nvSpPr>
        <p:spPr/>
        <p:txBody>
          <a:bodyPr/>
          <a:lstStyle/>
          <a:p>
            <a:fld id="{B8BE6914-E245-4227-9F22-96FD4D446BDE}" type="slidenum">
              <a:rPr lang="en-GB" smtClean="0"/>
              <a:t>‹#›</a:t>
            </a:fld>
            <a:endParaRPr lang="en-GB"/>
          </a:p>
        </p:txBody>
      </p:sp>
    </p:spTree>
    <p:extLst>
      <p:ext uri="{BB962C8B-B14F-4D97-AF65-F5344CB8AC3E}">
        <p14:creationId xmlns:p14="http://schemas.microsoft.com/office/powerpoint/2010/main" val="3628587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1E9C643-83CB-CAD8-B51F-0D2C0E3FBAC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8F5F8DF-C3ED-AA91-C8B5-91242E60958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0902A21-BCCD-5E31-FE62-2F7543B36CF0}"/>
              </a:ext>
            </a:extLst>
          </p:cNvPr>
          <p:cNvSpPr>
            <a:spLocks noGrp="1"/>
          </p:cNvSpPr>
          <p:nvPr>
            <p:ph type="dt" sz="half" idx="10"/>
          </p:nvPr>
        </p:nvSpPr>
        <p:spPr/>
        <p:txBody>
          <a:bodyPr/>
          <a:lstStyle/>
          <a:p>
            <a:fld id="{A8FBB6AE-193D-4F01-8031-D84347877AC3}" type="datetimeFigureOut">
              <a:rPr lang="en-GB" smtClean="0"/>
              <a:t>29/04/2023</a:t>
            </a:fld>
            <a:endParaRPr lang="en-GB"/>
          </a:p>
        </p:txBody>
      </p:sp>
      <p:sp>
        <p:nvSpPr>
          <p:cNvPr id="5" name="Footer Placeholder 4">
            <a:extLst>
              <a:ext uri="{FF2B5EF4-FFF2-40B4-BE49-F238E27FC236}">
                <a16:creationId xmlns:a16="http://schemas.microsoft.com/office/drawing/2014/main" id="{FB62752C-5A0C-5B02-6B36-2C9C4096D7C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CE0E14E-FA57-BBCB-E1DA-B6CF64029F53}"/>
              </a:ext>
            </a:extLst>
          </p:cNvPr>
          <p:cNvSpPr>
            <a:spLocks noGrp="1"/>
          </p:cNvSpPr>
          <p:nvPr>
            <p:ph type="sldNum" sz="quarter" idx="12"/>
          </p:nvPr>
        </p:nvSpPr>
        <p:spPr/>
        <p:txBody>
          <a:bodyPr/>
          <a:lstStyle/>
          <a:p>
            <a:fld id="{B8BE6914-E245-4227-9F22-96FD4D446BDE}" type="slidenum">
              <a:rPr lang="en-GB" smtClean="0"/>
              <a:t>‹#›</a:t>
            </a:fld>
            <a:endParaRPr lang="en-GB"/>
          </a:p>
        </p:txBody>
      </p:sp>
    </p:spTree>
    <p:extLst>
      <p:ext uri="{BB962C8B-B14F-4D97-AF65-F5344CB8AC3E}">
        <p14:creationId xmlns:p14="http://schemas.microsoft.com/office/powerpoint/2010/main" val="3209094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DFCB57-FB5A-0A58-A48B-8B92F52C28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A23D8EE-E553-AD41-BE09-D186EBBA1EF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B460D8-BB65-CB4A-DF17-CDDDCA1CF8A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FBB6AE-193D-4F01-8031-D84347877AC3}" type="datetimeFigureOut">
              <a:rPr lang="en-GB" smtClean="0"/>
              <a:t>29/04/2023</a:t>
            </a:fld>
            <a:endParaRPr lang="en-GB"/>
          </a:p>
        </p:txBody>
      </p:sp>
      <p:sp>
        <p:nvSpPr>
          <p:cNvPr id="5" name="Footer Placeholder 4">
            <a:extLst>
              <a:ext uri="{FF2B5EF4-FFF2-40B4-BE49-F238E27FC236}">
                <a16:creationId xmlns:a16="http://schemas.microsoft.com/office/drawing/2014/main" id="{93391B70-AEEB-F403-D3DA-FF005A28777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BC84416-FB5A-EBE5-16D0-5D5DED723B5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BE6914-E245-4227-9F22-96FD4D446BDE}" type="slidenum">
              <a:rPr lang="en-GB" smtClean="0"/>
              <a:t>‹#›</a:t>
            </a:fld>
            <a:endParaRPr lang="en-GB"/>
          </a:p>
        </p:txBody>
      </p:sp>
    </p:spTree>
    <p:extLst>
      <p:ext uri="{BB962C8B-B14F-4D97-AF65-F5344CB8AC3E}">
        <p14:creationId xmlns:p14="http://schemas.microsoft.com/office/powerpoint/2010/main" val="22283999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13" name="Rectangle 8">
            <a:extLst>
              <a:ext uri="{FF2B5EF4-FFF2-40B4-BE49-F238E27FC236}">
                <a16:creationId xmlns:a16="http://schemas.microsoft.com/office/drawing/2014/main" id="{71B2258F-86CA-4D4D-8270-BC05FCDEBF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7999"/>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60DB4B13-4FE1-7FEF-458C-84951EF5541D}"/>
              </a:ext>
            </a:extLst>
          </p:cNvPr>
          <p:cNvPicPr>
            <a:picLocks noChangeAspect="1"/>
          </p:cNvPicPr>
          <p:nvPr/>
        </p:nvPicPr>
        <p:blipFill rotWithShape="1">
          <a:blip r:embed="rId2">
            <a:alphaModFix amt="50000"/>
          </a:blip>
          <a:srcRect/>
          <a:stretch/>
        </p:blipFill>
        <p:spPr>
          <a:xfrm>
            <a:off x="20" y="1"/>
            <a:ext cx="12191980" cy="6857999"/>
          </a:xfrm>
          <a:prstGeom prst="rect">
            <a:avLst/>
          </a:prstGeom>
        </p:spPr>
      </p:pic>
      <p:sp>
        <p:nvSpPr>
          <p:cNvPr id="2" name="Title 1">
            <a:extLst>
              <a:ext uri="{FF2B5EF4-FFF2-40B4-BE49-F238E27FC236}">
                <a16:creationId xmlns:a16="http://schemas.microsoft.com/office/drawing/2014/main" id="{F551DFB6-8FB1-D28B-BC99-85670F85150D}"/>
              </a:ext>
            </a:extLst>
          </p:cNvPr>
          <p:cNvSpPr>
            <a:spLocks noGrp="1"/>
          </p:cNvSpPr>
          <p:nvPr>
            <p:ph type="ctrTitle"/>
          </p:nvPr>
        </p:nvSpPr>
        <p:spPr>
          <a:xfrm>
            <a:off x="1524000" y="1122362"/>
            <a:ext cx="9144000" cy="2900518"/>
          </a:xfrm>
        </p:spPr>
        <p:txBody>
          <a:bodyPr>
            <a:normAutofit/>
          </a:bodyPr>
          <a:lstStyle/>
          <a:p>
            <a:endParaRPr lang="en-GB">
              <a:solidFill>
                <a:srgbClr val="FFFFFF"/>
              </a:solidFill>
            </a:endParaRPr>
          </a:p>
        </p:txBody>
      </p:sp>
      <p:sp>
        <p:nvSpPr>
          <p:cNvPr id="3" name="Subtitle 2">
            <a:extLst>
              <a:ext uri="{FF2B5EF4-FFF2-40B4-BE49-F238E27FC236}">
                <a16:creationId xmlns:a16="http://schemas.microsoft.com/office/drawing/2014/main" id="{87A0A932-5C72-2DD7-459E-435C1493939C}"/>
              </a:ext>
            </a:extLst>
          </p:cNvPr>
          <p:cNvSpPr>
            <a:spLocks noGrp="1"/>
          </p:cNvSpPr>
          <p:nvPr>
            <p:ph type="subTitle" idx="1"/>
          </p:nvPr>
        </p:nvSpPr>
        <p:spPr>
          <a:xfrm>
            <a:off x="1524000" y="4159404"/>
            <a:ext cx="9144000" cy="1098395"/>
          </a:xfrm>
        </p:spPr>
        <p:txBody>
          <a:bodyPr>
            <a:normAutofit/>
          </a:bodyPr>
          <a:lstStyle/>
          <a:p>
            <a:endParaRPr lang="en-GB" dirty="0">
              <a:solidFill>
                <a:srgbClr val="FFFFFF"/>
              </a:solidFill>
            </a:endParaRPr>
          </a:p>
        </p:txBody>
      </p:sp>
      <p:pic>
        <p:nvPicPr>
          <p:cNvPr id="5" name="Picture 4">
            <a:extLst>
              <a:ext uri="{FF2B5EF4-FFF2-40B4-BE49-F238E27FC236}">
                <a16:creationId xmlns:a16="http://schemas.microsoft.com/office/drawing/2014/main" id="{B2E5C312-A919-67E3-7836-D44C59C9642B}"/>
              </a:ext>
            </a:extLst>
          </p:cNvPr>
          <p:cNvPicPr>
            <a:picLocks noChangeAspect="1"/>
          </p:cNvPicPr>
          <p:nvPr/>
        </p:nvPicPr>
        <p:blipFill>
          <a:blip r:embed="rId2"/>
          <a:stretch>
            <a:fillRect/>
          </a:stretch>
        </p:blipFill>
        <p:spPr>
          <a:xfrm>
            <a:off x="0" y="0"/>
            <a:ext cx="12191980" cy="6857999"/>
          </a:xfrm>
          <a:prstGeom prst="rect">
            <a:avLst/>
          </a:prstGeom>
        </p:spPr>
      </p:pic>
    </p:spTree>
    <p:extLst>
      <p:ext uri="{BB962C8B-B14F-4D97-AF65-F5344CB8AC3E}">
        <p14:creationId xmlns:p14="http://schemas.microsoft.com/office/powerpoint/2010/main" val="3254353669"/>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Rectangle 11">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E40A824-2C40-3BB1-8459-AAF77DF16473}"/>
              </a:ext>
            </a:extLst>
          </p:cNvPr>
          <p:cNvSpPr>
            <a:spLocks noGrp="1"/>
          </p:cNvSpPr>
          <p:nvPr>
            <p:ph type="title"/>
          </p:nvPr>
        </p:nvSpPr>
        <p:spPr>
          <a:xfrm>
            <a:off x="1115568" y="548640"/>
            <a:ext cx="10168128" cy="1179576"/>
          </a:xfrm>
        </p:spPr>
        <p:txBody>
          <a:bodyPr>
            <a:normAutofit fontScale="90000"/>
          </a:bodyPr>
          <a:lstStyle/>
          <a:p>
            <a:r>
              <a:rPr lang="en-GB" sz="4000" dirty="0"/>
              <a:t>                           Evaluation of Business</a:t>
            </a:r>
            <a:br>
              <a:rPr lang="en-GB" sz="4000" dirty="0"/>
            </a:br>
            <a:r>
              <a:rPr lang="en-GB" sz="4000" dirty="0"/>
              <a:t>                                            Task 2 </a:t>
            </a:r>
          </a:p>
        </p:txBody>
      </p:sp>
      <p:sp>
        <p:nvSpPr>
          <p:cNvPr id="14" name="Rectangle 13">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61D13BFB-3A16-5380-B96A-B9638C1ACA9D}"/>
              </a:ext>
            </a:extLst>
          </p:cNvPr>
          <p:cNvSpPr>
            <a:spLocks noGrp="1"/>
          </p:cNvSpPr>
          <p:nvPr>
            <p:ph idx="1"/>
          </p:nvPr>
        </p:nvSpPr>
        <p:spPr>
          <a:xfrm>
            <a:off x="1115568" y="2481943"/>
            <a:ext cx="10168128" cy="3695020"/>
          </a:xfrm>
        </p:spPr>
        <p:txBody>
          <a:bodyPr>
            <a:normAutofit/>
          </a:bodyPr>
          <a:lstStyle/>
          <a:p>
            <a:r>
              <a:rPr lang="en-GB" sz="2400" dirty="0"/>
              <a:t>Student Name:   Gabriela Gherasim</a:t>
            </a:r>
          </a:p>
          <a:p>
            <a:r>
              <a:rPr lang="en-GB" sz="2400" dirty="0"/>
              <a:t>Student ID:          2110945</a:t>
            </a:r>
          </a:p>
          <a:p>
            <a:r>
              <a:rPr lang="en-GB" sz="2400" dirty="0"/>
              <a:t>Module code:     LCBB 4005</a:t>
            </a:r>
          </a:p>
          <a:p>
            <a:r>
              <a:rPr lang="en-GB" sz="2400" dirty="0"/>
              <a:t>Module name:    Global Business Environment</a:t>
            </a:r>
          </a:p>
          <a:p>
            <a:r>
              <a:rPr lang="en-GB" sz="2400" dirty="0"/>
              <a:t>Lecturer:              Dr Hossein Shokri</a:t>
            </a:r>
          </a:p>
          <a:p>
            <a:endParaRPr lang="en-GB" sz="2200" dirty="0"/>
          </a:p>
        </p:txBody>
      </p:sp>
    </p:spTree>
    <p:extLst>
      <p:ext uri="{BB962C8B-B14F-4D97-AF65-F5344CB8AC3E}">
        <p14:creationId xmlns:p14="http://schemas.microsoft.com/office/powerpoint/2010/main" val="29168500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DFAE34D-6B59-F7C6-EA93-401D6839ED69}"/>
              </a:ext>
            </a:extLst>
          </p:cNvPr>
          <p:cNvSpPr>
            <a:spLocks noGrp="1"/>
          </p:cNvSpPr>
          <p:nvPr>
            <p:ph type="title"/>
          </p:nvPr>
        </p:nvSpPr>
        <p:spPr>
          <a:xfrm>
            <a:off x="838201" y="365126"/>
            <a:ext cx="5251316" cy="745218"/>
          </a:xfrm>
        </p:spPr>
        <p:txBody>
          <a:bodyPr vert="horz" lIns="91440" tIns="45720" rIns="91440" bIns="45720" rtlCol="0" anchor="ctr">
            <a:normAutofit/>
          </a:bodyPr>
          <a:lstStyle/>
          <a:p>
            <a:r>
              <a:rPr lang="en-US" sz="4400" dirty="0"/>
              <a:t>Agenda</a:t>
            </a:r>
          </a:p>
        </p:txBody>
      </p:sp>
      <p:sp>
        <p:nvSpPr>
          <p:cNvPr id="6" name="Text Placeholder 5">
            <a:extLst>
              <a:ext uri="{FF2B5EF4-FFF2-40B4-BE49-F238E27FC236}">
                <a16:creationId xmlns:a16="http://schemas.microsoft.com/office/drawing/2014/main" id="{67B3647C-6F4B-38D6-20BF-039938944858}"/>
              </a:ext>
            </a:extLst>
          </p:cNvPr>
          <p:cNvSpPr>
            <a:spLocks noGrp="1"/>
          </p:cNvSpPr>
          <p:nvPr>
            <p:ph type="body" sz="half" idx="2"/>
          </p:nvPr>
        </p:nvSpPr>
        <p:spPr>
          <a:xfrm>
            <a:off x="838200" y="1475470"/>
            <a:ext cx="5257800" cy="5017404"/>
          </a:xfrm>
        </p:spPr>
        <p:txBody>
          <a:bodyPr vert="horz" lIns="91440" tIns="45720" rIns="91440" bIns="45720" rtlCol="0">
            <a:normAutofit/>
          </a:bodyPr>
          <a:lstStyle/>
          <a:p>
            <a:pPr indent="-228600">
              <a:buFont typeface="Arial" panose="020B0604020202020204" pitchFamily="34" charset="0"/>
              <a:buChar char="•"/>
            </a:pPr>
            <a:endParaRPr lang="en-GB" sz="2000" dirty="0"/>
          </a:p>
          <a:p>
            <a:pPr indent="-228600">
              <a:buFont typeface="Arial" panose="020B0604020202020204" pitchFamily="34" charset="0"/>
              <a:buChar char="•"/>
            </a:pPr>
            <a:r>
              <a:rPr lang="en-GB" sz="2000" dirty="0"/>
              <a:t>1. Introduction</a:t>
            </a:r>
          </a:p>
          <a:p>
            <a:pPr indent="-228600">
              <a:buFont typeface="Arial" panose="020B0604020202020204" pitchFamily="34" charset="0"/>
              <a:buChar char="•"/>
            </a:pPr>
            <a:r>
              <a:rPr lang="en-GB" sz="2000" dirty="0"/>
              <a:t>2. Summary </a:t>
            </a:r>
          </a:p>
          <a:p>
            <a:pPr indent="-228600">
              <a:buFont typeface="Arial" panose="020B0604020202020204" pitchFamily="34" charset="0"/>
              <a:buChar char="•"/>
            </a:pPr>
            <a:r>
              <a:rPr lang="en-GB" sz="2000" dirty="0"/>
              <a:t>3. Analysis of the environment </a:t>
            </a:r>
          </a:p>
          <a:p>
            <a:pPr indent="-228600">
              <a:buFont typeface="Arial" panose="020B0604020202020204" pitchFamily="34" charset="0"/>
              <a:buChar char="•"/>
            </a:pPr>
            <a:r>
              <a:rPr lang="en-GB" sz="2000" dirty="0"/>
              <a:t>4. PEST Analysis</a:t>
            </a:r>
          </a:p>
          <a:p>
            <a:pPr indent="-228600">
              <a:buFont typeface="Arial" panose="020B0604020202020204" pitchFamily="34" charset="0"/>
              <a:buChar char="•"/>
            </a:pPr>
            <a:r>
              <a:rPr lang="en-GB" sz="2000" dirty="0"/>
              <a:t>5. Marketing goals and objectives </a:t>
            </a:r>
          </a:p>
          <a:p>
            <a:pPr indent="-228600">
              <a:buFont typeface="Arial" panose="020B0604020202020204" pitchFamily="34" charset="0"/>
              <a:buChar char="•"/>
            </a:pPr>
            <a:r>
              <a:rPr lang="en-GB" sz="2000" dirty="0"/>
              <a:t>6. Marketing strategy </a:t>
            </a:r>
          </a:p>
          <a:p>
            <a:pPr indent="-228600">
              <a:buFont typeface="Arial" panose="020B0604020202020204" pitchFamily="34" charset="0"/>
              <a:buChar char="•"/>
            </a:pPr>
            <a:r>
              <a:rPr lang="en-GB" sz="2000" dirty="0"/>
              <a:t>7. Conclusion </a:t>
            </a:r>
          </a:p>
          <a:p>
            <a:pPr indent="-228600">
              <a:buFont typeface="Arial" panose="020B0604020202020204" pitchFamily="34" charset="0"/>
              <a:buChar char="•"/>
            </a:pPr>
            <a:r>
              <a:rPr lang="en-GB" sz="2000" dirty="0"/>
              <a:t>8. References</a:t>
            </a:r>
          </a:p>
          <a:p>
            <a:pPr indent="-228600">
              <a:buFont typeface="Arial" panose="020B0604020202020204" pitchFamily="34" charset="0"/>
              <a:buChar char="•"/>
            </a:pPr>
            <a:r>
              <a:rPr lang="en-GB" sz="2000" dirty="0"/>
              <a:t> </a:t>
            </a:r>
          </a:p>
          <a:p>
            <a:pPr indent="-228600">
              <a:buFont typeface="Arial" panose="020B0604020202020204" pitchFamily="34" charset="0"/>
              <a:buChar char="•"/>
            </a:pPr>
            <a:endParaRPr lang="en-US" sz="2000" dirty="0"/>
          </a:p>
        </p:txBody>
      </p:sp>
      <p:pic>
        <p:nvPicPr>
          <p:cNvPr id="8" name="Picture 7" descr="Writing an appointment on a paper agenda">
            <a:extLst>
              <a:ext uri="{FF2B5EF4-FFF2-40B4-BE49-F238E27FC236}">
                <a16:creationId xmlns:a16="http://schemas.microsoft.com/office/drawing/2014/main" id="{FE6B17A1-B53E-0BDE-FEF5-7A8EEB5EBFF6}"/>
              </a:ext>
            </a:extLst>
          </p:cNvPr>
          <p:cNvPicPr>
            <a:picLocks noChangeAspect="1"/>
          </p:cNvPicPr>
          <p:nvPr/>
        </p:nvPicPr>
        <p:blipFill rotWithShape="1">
          <a:blip r:embed="rId2"/>
          <a:srcRect r="41962"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22179308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88644C3-7C32-0907-D67B-0D53DEE5D9AC}"/>
              </a:ext>
            </a:extLst>
          </p:cNvPr>
          <p:cNvSpPr>
            <a:spLocks noGrp="1"/>
          </p:cNvSpPr>
          <p:nvPr>
            <p:ph type="title"/>
          </p:nvPr>
        </p:nvSpPr>
        <p:spPr>
          <a:xfrm>
            <a:off x="838201" y="365125"/>
            <a:ext cx="5251316" cy="1807305"/>
          </a:xfrm>
        </p:spPr>
        <p:txBody>
          <a:bodyPr vert="horz" lIns="91440" tIns="45720" rIns="91440" bIns="45720" rtlCol="0" anchor="ctr">
            <a:normAutofit/>
          </a:bodyPr>
          <a:lstStyle/>
          <a:p>
            <a:r>
              <a:rPr lang="en-US" sz="4400"/>
              <a:t>Introduction</a:t>
            </a:r>
          </a:p>
        </p:txBody>
      </p:sp>
      <p:sp>
        <p:nvSpPr>
          <p:cNvPr id="4" name="Text Placeholder 3">
            <a:extLst>
              <a:ext uri="{FF2B5EF4-FFF2-40B4-BE49-F238E27FC236}">
                <a16:creationId xmlns:a16="http://schemas.microsoft.com/office/drawing/2014/main" id="{75B06BF3-DB3D-A3D0-F007-4D59CA288EF6}"/>
              </a:ext>
            </a:extLst>
          </p:cNvPr>
          <p:cNvSpPr>
            <a:spLocks noGrp="1"/>
          </p:cNvSpPr>
          <p:nvPr>
            <p:ph type="body" sz="half" idx="2"/>
          </p:nvPr>
        </p:nvSpPr>
        <p:spPr>
          <a:xfrm>
            <a:off x="838200" y="2333297"/>
            <a:ext cx="4619621" cy="3843666"/>
          </a:xfrm>
        </p:spPr>
        <p:txBody>
          <a:bodyPr vert="horz" lIns="91440" tIns="45720" rIns="91440" bIns="45720" rtlCol="0">
            <a:normAutofit/>
          </a:bodyPr>
          <a:lstStyle/>
          <a:p>
            <a:pPr indent="-228600">
              <a:buFont typeface="Arial" panose="020B0604020202020204" pitchFamily="34" charset="0"/>
              <a:buChar char="•"/>
            </a:pPr>
            <a:r>
              <a:rPr lang="en-US" sz="2000" dirty="0"/>
              <a:t>   Base on my research I will write about  Reliance Industries PLC which is a UK Company established and they make mostly brake and suspension parts for the auto business.</a:t>
            </a:r>
          </a:p>
          <a:p>
            <a:pPr indent="-228600">
              <a:buFont typeface="Arial" panose="020B0604020202020204" pitchFamily="34" charset="0"/>
              <a:buChar char="•"/>
            </a:pPr>
            <a:r>
              <a:rPr lang="en-US" sz="2000" dirty="0"/>
              <a:t>   The company bought Ashton and Shaw UK Ltd., which was losing money and mostly made electrical parts for cars.</a:t>
            </a:r>
          </a:p>
          <a:p>
            <a:pPr indent="-228600">
              <a:buFont typeface="Arial" panose="020B0604020202020204" pitchFamily="34" charset="0"/>
              <a:buChar char="•"/>
            </a:pPr>
            <a:r>
              <a:rPr lang="en-US" sz="2000" dirty="0"/>
              <a:t> Reliance has made this once-struggling business into a cash flow by putting a lot of money into new technology and changing the way it is run.</a:t>
            </a:r>
          </a:p>
          <a:p>
            <a:endParaRPr lang="en-US" sz="1700" dirty="0"/>
          </a:p>
        </p:txBody>
      </p:sp>
      <p:pic>
        <p:nvPicPr>
          <p:cNvPr id="6" name="Picture 5" descr="Stock numbers on a digital display">
            <a:extLst>
              <a:ext uri="{FF2B5EF4-FFF2-40B4-BE49-F238E27FC236}">
                <a16:creationId xmlns:a16="http://schemas.microsoft.com/office/drawing/2014/main" id="{61ADDF8C-1309-E1AB-8C66-4E4F7BA485F9}"/>
              </a:ext>
            </a:extLst>
          </p:cNvPr>
          <p:cNvPicPr>
            <a:picLocks noChangeAspect="1"/>
          </p:cNvPicPr>
          <p:nvPr/>
        </p:nvPicPr>
        <p:blipFill rotWithShape="1">
          <a:blip r:embed="rId2"/>
          <a:srcRect l="36453" r="12900"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2445502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9A1716-17C8-F812-8D08-1ACD401AB82F}"/>
              </a:ext>
            </a:extLst>
          </p:cNvPr>
          <p:cNvSpPr>
            <a:spLocks noGrp="1"/>
          </p:cNvSpPr>
          <p:nvPr>
            <p:ph type="title"/>
          </p:nvPr>
        </p:nvSpPr>
        <p:spPr>
          <a:xfrm>
            <a:off x="6513788" y="365125"/>
            <a:ext cx="4840010" cy="1807305"/>
          </a:xfrm>
        </p:spPr>
        <p:txBody>
          <a:bodyPr vert="horz" lIns="91440" tIns="45720" rIns="91440" bIns="45720" rtlCol="0" anchor="ctr">
            <a:normAutofit/>
          </a:bodyPr>
          <a:lstStyle/>
          <a:p>
            <a:r>
              <a:rPr lang="en-US" sz="4400"/>
              <a:t>Summary</a:t>
            </a:r>
          </a:p>
        </p:txBody>
      </p:sp>
      <p:pic>
        <p:nvPicPr>
          <p:cNvPr id="6" name="Picture 5" descr="Magnifying glass showing decling performance">
            <a:extLst>
              <a:ext uri="{FF2B5EF4-FFF2-40B4-BE49-F238E27FC236}">
                <a16:creationId xmlns:a16="http://schemas.microsoft.com/office/drawing/2014/main" id="{59EEF442-6821-49F6-D206-231D6857DC88}"/>
              </a:ext>
            </a:extLst>
          </p:cNvPr>
          <p:cNvPicPr>
            <a:picLocks noChangeAspect="1"/>
          </p:cNvPicPr>
          <p:nvPr/>
        </p:nvPicPr>
        <p:blipFill rotWithShape="1">
          <a:blip r:embed="rId2"/>
          <a:srcRect l="4951" r="35515"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4" name="Text Placeholder 3">
            <a:extLst>
              <a:ext uri="{FF2B5EF4-FFF2-40B4-BE49-F238E27FC236}">
                <a16:creationId xmlns:a16="http://schemas.microsoft.com/office/drawing/2014/main" id="{C2A2E088-ACEF-65D7-F84F-C26EB2572FD6}"/>
              </a:ext>
            </a:extLst>
          </p:cNvPr>
          <p:cNvSpPr>
            <a:spLocks noGrp="1"/>
          </p:cNvSpPr>
          <p:nvPr>
            <p:ph type="body" sz="half" idx="2"/>
          </p:nvPr>
        </p:nvSpPr>
        <p:spPr>
          <a:xfrm>
            <a:off x="6513788" y="2333297"/>
            <a:ext cx="4840010" cy="3843666"/>
          </a:xfrm>
        </p:spPr>
        <p:txBody>
          <a:bodyPr vert="horz" lIns="91440" tIns="45720" rIns="91440" bIns="45720" rtlCol="0">
            <a:normAutofit/>
          </a:bodyPr>
          <a:lstStyle/>
          <a:p>
            <a:pPr indent="-228600">
              <a:buFont typeface="Arial" panose="020B0604020202020204" pitchFamily="34" charset="0"/>
              <a:buChar char="•"/>
            </a:pPr>
            <a:r>
              <a:rPr lang="en-US" sz="2000" dirty="0"/>
              <a:t> Both Ashton and Shaw UK Ltd and Reliance Industries PLC have started to lose sales to competitors with lower prices, and both have recently lost mid-sized and older accounts.</a:t>
            </a:r>
          </a:p>
          <a:p>
            <a:pPr indent="-228600">
              <a:buFont typeface="Arial" panose="020B0604020202020204" pitchFamily="34" charset="0"/>
              <a:buChar char="•"/>
            </a:pPr>
            <a:r>
              <a:rPr lang="en-US" sz="2000" dirty="0"/>
              <a:t> This study will look at the business sector's global market and come up with a new strategic and tactical marketing plan.</a:t>
            </a:r>
          </a:p>
          <a:p>
            <a:pPr indent="-228600">
              <a:buFont typeface="Arial" panose="020B0604020202020204" pitchFamily="34" charset="0"/>
              <a:buChar char="•"/>
            </a:pPr>
            <a:r>
              <a:rPr lang="en-US" sz="2000" dirty="0"/>
              <a:t>  They wrote down their marketing goals: "We want to make the best products, offer the most services, reach the most people, and sell at the lowest prices." </a:t>
            </a:r>
          </a:p>
        </p:txBody>
      </p:sp>
    </p:spTree>
    <p:extLst>
      <p:ext uri="{BB962C8B-B14F-4D97-AF65-F5344CB8AC3E}">
        <p14:creationId xmlns:p14="http://schemas.microsoft.com/office/powerpoint/2010/main" val="5139903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5280767-F102-F71F-D59B-8F70DF6A9994}"/>
              </a:ext>
            </a:extLst>
          </p:cNvPr>
          <p:cNvSpPr>
            <a:spLocks noGrp="1"/>
          </p:cNvSpPr>
          <p:nvPr>
            <p:ph type="title"/>
          </p:nvPr>
        </p:nvSpPr>
        <p:spPr>
          <a:xfrm>
            <a:off x="6513788" y="365126"/>
            <a:ext cx="4840010" cy="1485446"/>
          </a:xfrm>
        </p:spPr>
        <p:txBody>
          <a:bodyPr vert="horz" lIns="91440" tIns="45720" rIns="91440" bIns="45720" rtlCol="0" anchor="ctr">
            <a:normAutofit/>
          </a:bodyPr>
          <a:lstStyle/>
          <a:p>
            <a:r>
              <a:rPr lang="en-US" sz="4400" dirty="0"/>
              <a:t>Analysis of the environment </a:t>
            </a:r>
          </a:p>
        </p:txBody>
      </p:sp>
      <p:pic>
        <p:nvPicPr>
          <p:cNvPr id="6" name="Picture 5" descr="High speed train with motion blur effect">
            <a:extLst>
              <a:ext uri="{FF2B5EF4-FFF2-40B4-BE49-F238E27FC236}">
                <a16:creationId xmlns:a16="http://schemas.microsoft.com/office/drawing/2014/main" id="{102224BC-ECE4-F0DD-5F7A-9FFF22B03F6B}"/>
              </a:ext>
            </a:extLst>
          </p:cNvPr>
          <p:cNvPicPr>
            <a:picLocks noChangeAspect="1"/>
          </p:cNvPicPr>
          <p:nvPr/>
        </p:nvPicPr>
        <p:blipFill rotWithShape="1">
          <a:blip r:embed="rId2"/>
          <a:srcRect l="6864" r="33602"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4" name="Text Placeholder 3">
            <a:extLst>
              <a:ext uri="{FF2B5EF4-FFF2-40B4-BE49-F238E27FC236}">
                <a16:creationId xmlns:a16="http://schemas.microsoft.com/office/drawing/2014/main" id="{E04F97F9-C6CD-36B0-F35F-620F313AB71B}"/>
              </a:ext>
            </a:extLst>
          </p:cNvPr>
          <p:cNvSpPr>
            <a:spLocks noGrp="1"/>
          </p:cNvSpPr>
          <p:nvPr>
            <p:ph type="body" sz="half" idx="2"/>
          </p:nvPr>
        </p:nvSpPr>
        <p:spPr>
          <a:xfrm>
            <a:off x="6096000" y="1992086"/>
            <a:ext cx="5257798" cy="4184877"/>
          </a:xfrm>
        </p:spPr>
        <p:txBody>
          <a:bodyPr vert="horz" lIns="91440" tIns="45720" rIns="91440" bIns="45720" rtlCol="0">
            <a:normAutofit/>
          </a:bodyPr>
          <a:lstStyle/>
          <a:p>
            <a:pPr indent="-228600">
              <a:buFont typeface="Arial" panose="020B0604020202020204" pitchFamily="34" charset="0"/>
              <a:buChar char="•"/>
            </a:pPr>
            <a:r>
              <a:rPr lang="en-GB" sz="2000" dirty="0"/>
              <a:t>According to a summary from Keynotes (2002), the world's auto industry is dominated by the United States, Canada, Western Europe, and Japan, which together produce about 70% of all cars produced worldwide. </a:t>
            </a:r>
          </a:p>
          <a:p>
            <a:pPr indent="-228600">
              <a:buFont typeface="Arial" panose="020B0604020202020204" pitchFamily="34" charset="0"/>
              <a:buChar char="•"/>
            </a:pPr>
            <a:r>
              <a:rPr lang="en-GB" sz="2000" dirty="0"/>
              <a:t>He demonstrated that the UK auto sector has a moderate rate of expansion by summarising Keynotes (2002). Thus, even in the absence of much opposition from international suppliers, domestic opportunities would be constrained.</a:t>
            </a:r>
          </a:p>
          <a:p>
            <a:pPr indent="-228600">
              <a:buFont typeface="Arial" panose="020B0604020202020204" pitchFamily="34" charset="0"/>
              <a:buChar char="•"/>
            </a:pPr>
            <a:r>
              <a:rPr lang="en-GB" sz="2000" dirty="0"/>
              <a:t>He claimed that the car components sector is quite competitive, as is the case in this instance.</a:t>
            </a:r>
            <a:endParaRPr lang="en-US" sz="2000" dirty="0"/>
          </a:p>
        </p:txBody>
      </p:sp>
    </p:spTree>
    <p:extLst>
      <p:ext uri="{BB962C8B-B14F-4D97-AF65-F5344CB8AC3E}">
        <p14:creationId xmlns:p14="http://schemas.microsoft.com/office/powerpoint/2010/main" val="7126384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82C162-A4AA-E61A-FCEA-748D48E14C6E}"/>
              </a:ext>
            </a:extLst>
          </p:cNvPr>
          <p:cNvSpPr>
            <a:spLocks noGrp="1"/>
          </p:cNvSpPr>
          <p:nvPr>
            <p:ph type="title"/>
          </p:nvPr>
        </p:nvSpPr>
        <p:spPr>
          <a:xfrm>
            <a:off x="838201" y="365125"/>
            <a:ext cx="5251316" cy="1287135"/>
          </a:xfrm>
        </p:spPr>
        <p:txBody>
          <a:bodyPr vert="horz" lIns="91440" tIns="45720" rIns="91440" bIns="45720" rtlCol="0" anchor="ctr">
            <a:normAutofit/>
          </a:bodyPr>
          <a:lstStyle/>
          <a:p>
            <a:r>
              <a:rPr lang="en-US" sz="4400" dirty="0"/>
              <a:t>PEST Analysis</a:t>
            </a:r>
          </a:p>
        </p:txBody>
      </p:sp>
      <p:sp>
        <p:nvSpPr>
          <p:cNvPr id="4" name="Text Placeholder 3">
            <a:extLst>
              <a:ext uri="{FF2B5EF4-FFF2-40B4-BE49-F238E27FC236}">
                <a16:creationId xmlns:a16="http://schemas.microsoft.com/office/drawing/2014/main" id="{FA649D67-F20F-44A7-69F1-191C75F3003D}"/>
              </a:ext>
            </a:extLst>
          </p:cNvPr>
          <p:cNvSpPr>
            <a:spLocks noGrp="1"/>
          </p:cNvSpPr>
          <p:nvPr>
            <p:ph type="body" sz="half" idx="2"/>
          </p:nvPr>
        </p:nvSpPr>
        <p:spPr>
          <a:xfrm>
            <a:off x="838200" y="2017385"/>
            <a:ext cx="5251316" cy="4159578"/>
          </a:xfrm>
        </p:spPr>
        <p:txBody>
          <a:bodyPr vert="horz" lIns="91440" tIns="45720" rIns="91440" bIns="45720" rtlCol="0">
            <a:normAutofit/>
          </a:bodyPr>
          <a:lstStyle/>
          <a:p>
            <a:pPr indent="-228600">
              <a:buFont typeface="Arial" panose="020B0604020202020204" pitchFamily="34" charset="0"/>
              <a:buChar char="•"/>
            </a:pPr>
            <a:r>
              <a:rPr lang="en-GB" sz="2000" dirty="0"/>
              <a:t>The four main external elements that affect the organisation are identified through political, economic, social, and technical study. </a:t>
            </a:r>
          </a:p>
          <a:p>
            <a:pPr indent="-228600">
              <a:buFont typeface="Arial" panose="020B0604020202020204" pitchFamily="34" charset="0"/>
              <a:buChar char="•"/>
            </a:pPr>
            <a:r>
              <a:rPr lang="en-GB" sz="2000" dirty="0"/>
              <a:t> PEST analysis is a study of the external macro environment that offers data for making strategic decisions. </a:t>
            </a:r>
          </a:p>
          <a:p>
            <a:pPr indent="-228600">
              <a:buFont typeface="Arial" panose="020B0604020202020204" pitchFamily="34" charset="0"/>
              <a:buChar char="•"/>
            </a:pPr>
            <a:r>
              <a:rPr lang="en-GB" sz="2000" dirty="0"/>
              <a:t>These outside elements, which are typically uncontrollable for businesses, are referred to as business threats. </a:t>
            </a:r>
          </a:p>
          <a:p>
            <a:pPr indent="-228600">
              <a:buFont typeface="Arial" panose="020B0604020202020204" pitchFamily="34" charset="0"/>
              <a:buChar char="•"/>
            </a:pPr>
            <a:r>
              <a:rPr lang="en-GB" sz="2000" dirty="0"/>
              <a:t>For assessing the viability of a new product and studying the overall organisational plan, PEST analysis is absolutely crucial. </a:t>
            </a:r>
            <a:r>
              <a:rPr lang="en-US" sz="2000" dirty="0"/>
              <a:t> </a:t>
            </a:r>
          </a:p>
        </p:txBody>
      </p:sp>
      <p:pic>
        <p:nvPicPr>
          <p:cNvPr id="6" name="Picture 5" descr="Graph on document with pen">
            <a:extLst>
              <a:ext uri="{FF2B5EF4-FFF2-40B4-BE49-F238E27FC236}">
                <a16:creationId xmlns:a16="http://schemas.microsoft.com/office/drawing/2014/main" id="{D0CF0A91-374C-A06E-E6C8-51F6A09BA09D}"/>
              </a:ext>
            </a:extLst>
          </p:cNvPr>
          <p:cNvPicPr>
            <a:picLocks noChangeAspect="1"/>
          </p:cNvPicPr>
          <p:nvPr/>
        </p:nvPicPr>
        <p:blipFill rotWithShape="1">
          <a:blip r:embed="rId2"/>
          <a:srcRect l="27759" r="14203"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21950777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7D9D36D6-2AC5-46A1-A849-4C82D5264A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a:extLst>
              <a:ext uri="{FF2B5EF4-FFF2-40B4-BE49-F238E27FC236}">
                <a16:creationId xmlns:a16="http://schemas.microsoft.com/office/drawing/2014/main" id="{6B67A120-6341-076D-FEBF-2D8B8819DD80}"/>
              </a:ext>
            </a:extLst>
          </p:cNvPr>
          <p:cNvSpPr>
            <a:spLocks noGrp="1"/>
          </p:cNvSpPr>
          <p:nvPr>
            <p:ph type="ctrTitle"/>
          </p:nvPr>
        </p:nvSpPr>
        <p:spPr>
          <a:xfrm>
            <a:off x="5256984" y="304801"/>
            <a:ext cx="5998840" cy="3309256"/>
          </a:xfrm>
          <a:noFill/>
        </p:spPr>
        <p:txBody>
          <a:bodyPr>
            <a:normAutofit/>
          </a:bodyPr>
          <a:lstStyle/>
          <a:p>
            <a:pPr algn="l"/>
            <a:r>
              <a:rPr lang="en-GB" sz="1700" dirty="0">
                <a:latin typeface="Arial" panose="020B0604020202020204" pitchFamily="34" charset="0"/>
                <a:cs typeface="Arial" panose="020B0604020202020204" pitchFamily="34" charset="0"/>
              </a:rPr>
              <a:t>- Political Factors</a:t>
            </a:r>
            <a:br>
              <a:rPr lang="en-GB" sz="1700" dirty="0">
                <a:latin typeface="+mn-lt"/>
              </a:rPr>
            </a:br>
            <a:br>
              <a:rPr lang="en-GB" sz="1700" dirty="0">
                <a:latin typeface="+mn-lt"/>
              </a:rPr>
            </a:br>
            <a:r>
              <a:rPr lang="en-GB" sz="1700" dirty="0">
                <a:latin typeface="+mn-lt"/>
              </a:rPr>
              <a:t>   </a:t>
            </a:r>
            <a:r>
              <a:rPr lang="en-GB" sz="1800" dirty="0">
                <a:latin typeface="+mn-lt"/>
              </a:rPr>
              <a:t>Everything that the government says or does is a political consideration. It incorporates the official and informal standards necessary for running an organisation.</a:t>
            </a:r>
            <a:br>
              <a:rPr lang="en-GB" sz="1800" dirty="0">
                <a:latin typeface="+mn-lt"/>
              </a:rPr>
            </a:br>
            <a:r>
              <a:rPr lang="en-GB" sz="1800" dirty="0">
                <a:latin typeface="+mn-lt"/>
              </a:rPr>
              <a:t>   When making business decisions, political considerations are taken into account. </a:t>
            </a:r>
            <a:br>
              <a:rPr lang="en-GB" sz="1800" dirty="0">
                <a:latin typeface="+mn-lt"/>
              </a:rPr>
            </a:br>
            <a:r>
              <a:rPr lang="en-GB" sz="1800" dirty="0">
                <a:latin typeface="+mn-lt"/>
              </a:rPr>
              <a:t>   These considerations include environmental regulations, employment laws, taxation, trade restrictions, tariffs, political stability, and numerous government policies that have an impact on company either directly or indirectly</a:t>
            </a:r>
            <a:r>
              <a:rPr lang="en-GB" sz="1700" dirty="0">
                <a:latin typeface="+mn-lt"/>
              </a:rPr>
              <a:t>.</a:t>
            </a:r>
          </a:p>
        </p:txBody>
      </p:sp>
      <p:sp>
        <p:nvSpPr>
          <p:cNvPr id="6" name="Subtitle 5">
            <a:extLst>
              <a:ext uri="{FF2B5EF4-FFF2-40B4-BE49-F238E27FC236}">
                <a16:creationId xmlns:a16="http://schemas.microsoft.com/office/drawing/2014/main" id="{A2F32DBA-546C-03E9-A65B-2C112966FC3A}"/>
              </a:ext>
            </a:extLst>
          </p:cNvPr>
          <p:cNvSpPr>
            <a:spLocks noGrp="1"/>
          </p:cNvSpPr>
          <p:nvPr>
            <p:ph type="subTitle" idx="1"/>
          </p:nvPr>
        </p:nvSpPr>
        <p:spPr>
          <a:xfrm>
            <a:off x="5409383" y="3799114"/>
            <a:ext cx="5998840" cy="2991803"/>
          </a:xfrm>
          <a:noFill/>
        </p:spPr>
        <p:txBody>
          <a:bodyPr>
            <a:normAutofit/>
          </a:bodyPr>
          <a:lstStyle/>
          <a:p>
            <a:pPr algn="l"/>
            <a:r>
              <a:rPr lang="en-GB" sz="1700" dirty="0">
                <a:latin typeface="Arial" panose="020B0604020202020204" pitchFamily="34" charset="0"/>
                <a:cs typeface="Arial" panose="020B0604020202020204" pitchFamily="34" charset="0"/>
              </a:rPr>
              <a:t>- E</a:t>
            </a:r>
            <a:r>
              <a:rPr lang="en-GB" sz="1800" dirty="0">
                <a:latin typeface="Arial" panose="020B0604020202020204" pitchFamily="34" charset="0"/>
                <a:cs typeface="Arial" panose="020B0604020202020204" pitchFamily="34" charset="0"/>
              </a:rPr>
              <a:t>conomic Factors</a:t>
            </a:r>
          </a:p>
          <a:p>
            <a:pPr algn="l"/>
            <a:r>
              <a:rPr lang="en-GB" sz="1800" dirty="0"/>
              <a:t> Customers' ability to spend is affected by the state of the economy.</a:t>
            </a:r>
          </a:p>
          <a:p>
            <a:pPr algn="l"/>
            <a:r>
              <a:rPr lang="en-GB" sz="1800" dirty="0"/>
              <a:t> The price of capital for a company can be affected by a number of macroeconomic variables, including currency fluctuations, inflation, interest rates, and taxes. </a:t>
            </a:r>
          </a:p>
          <a:p>
            <a:pPr algn="l"/>
            <a:r>
              <a:rPr lang="en-GB" sz="1800" dirty="0"/>
              <a:t>Reliance Industries PLC could be severely impacted by economic concerns, leading to massive shifts in the social market.   </a:t>
            </a:r>
          </a:p>
        </p:txBody>
      </p:sp>
      <p:pic>
        <p:nvPicPr>
          <p:cNvPr id="28" name="Picture 27">
            <a:extLst>
              <a:ext uri="{FF2B5EF4-FFF2-40B4-BE49-F238E27FC236}">
                <a16:creationId xmlns:a16="http://schemas.microsoft.com/office/drawing/2014/main" id="{E8823521-E8CA-AAD6-F6A3-DC9D9FAAE406}"/>
              </a:ext>
            </a:extLst>
          </p:cNvPr>
          <p:cNvPicPr>
            <a:picLocks noChangeAspect="1"/>
          </p:cNvPicPr>
          <p:nvPr/>
        </p:nvPicPr>
        <p:blipFill rotWithShape="1">
          <a:blip r:embed="rId2"/>
          <a:srcRect l="32134" r="9621" b="-1"/>
          <a:stretch/>
        </p:blipFill>
        <p:spPr>
          <a:xfrm>
            <a:off x="20" y="10"/>
            <a:ext cx="4992985" cy="6857990"/>
          </a:xfrm>
          <a:prstGeom prst="rect">
            <a:avLst/>
          </a:prstGeom>
        </p:spPr>
      </p:pic>
    </p:spTree>
    <p:extLst>
      <p:ext uri="{BB962C8B-B14F-4D97-AF65-F5344CB8AC3E}">
        <p14:creationId xmlns:p14="http://schemas.microsoft.com/office/powerpoint/2010/main" val="6880875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0">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3D86ABF7-ED8D-329C-56C8-D5FD840E5D5B}"/>
              </a:ext>
            </a:extLst>
          </p:cNvPr>
          <p:cNvSpPr>
            <a:spLocks noGrp="1"/>
          </p:cNvSpPr>
          <p:nvPr>
            <p:ph type="ctrTitle"/>
          </p:nvPr>
        </p:nvSpPr>
        <p:spPr>
          <a:xfrm>
            <a:off x="5297762" y="640080"/>
            <a:ext cx="6251110" cy="2886456"/>
          </a:xfrm>
        </p:spPr>
        <p:txBody>
          <a:bodyPr anchor="b">
            <a:normAutofit/>
          </a:bodyPr>
          <a:lstStyle/>
          <a:p>
            <a:pPr algn="l"/>
            <a:r>
              <a:rPr lang="en-GB" sz="1800" dirty="0">
                <a:latin typeface="+mn-lt"/>
              </a:rPr>
              <a:t> - </a:t>
            </a:r>
            <a:r>
              <a:rPr lang="en-GB" sz="1800" dirty="0">
                <a:latin typeface="Arial" panose="020B0604020202020204" pitchFamily="34" charset="0"/>
                <a:cs typeface="Arial" panose="020B0604020202020204" pitchFamily="34" charset="0"/>
              </a:rPr>
              <a:t>Social factors</a:t>
            </a:r>
            <a:br>
              <a:rPr lang="en-GB" sz="1800" dirty="0">
                <a:latin typeface="Arial" panose="020B0604020202020204" pitchFamily="34" charset="0"/>
                <a:cs typeface="Arial" panose="020B0604020202020204" pitchFamily="34" charset="0"/>
              </a:rPr>
            </a:br>
            <a:br>
              <a:rPr lang="en-GB" sz="1800" dirty="0">
                <a:latin typeface="+mn-lt"/>
              </a:rPr>
            </a:br>
            <a:r>
              <a:rPr lang="en-GB" sz="1800" dirty="0">
                <a:latin typeface="+mn-lt"/>
              </a:rPr>
              <a:t>   Social elements include the macroeconomic, cultural, and demographic facets of the outside world. </a:t>
            </a:r>
            <a:br>
              <a:rPr lang="en-GB" sz="1800" dirty="0">
                <a:latin typeface="+mn-lt"/>
              </a:rPr>
            </a:br>
            <a:r>
              <a:rPr lang="en-GB" sz="1800" dirty="0">
                <a:latin typeface="+mn-lt"/>
              </a:rPr>
              <a:t>  The needs and size of the possible market are typically impacted by these elements, which have a significant impact on how consumers behave while making purchases.</a:t>
            </a:r>
            <a:br>
              <a:rPr lang="en-GB" sz="1800" dirty="0">
                <a:latin typeface="+mn-lt"/>
              </a:rPr>
            </a:br>
            <a:r>
              <a:rPr lang="en-GB" sz="1800" dirty="0">
                <a:latin typeface="+mn-lt"/>
              </a:rPr>
              <a:t>   Social aspects include the population growth rate, age groups, and customer attitudes towards things like safety, careers, and health. </a:t>
            </a:r>
          </a:p>
        </p:txBody>
      </p:sp>
      <p:sp>
        <p:nvSpPr>
          <p:cNvPr id="5" name="Subtitle 4">
            <a:extLst>
              <a:ext uri="{FF2B5EF4-FFF2-40B4-BE49-F238E27FC236}">
                <a16:creationId xmlns:a16="http://schemas.microsoft.com/office/drawing/2014/main" id="{02235331-03B2-3C2C-B396-A031DC77A835}"/>
              </a:ext>
            </a:extLst>
          </p:cNvPr>
          <p:cNvSpPr>
            <a:spLocks noGrp="1"/>
          </p:cNvSpPr>
          <p:nvPr>
            <p:ph type="subTitle" idx="1"/>
          </p:nvPr>
        </p:nvSpPr>
        <p:spPr>
          <a:xfrm>
            <a:off x="5297760" y="4071257"/>
            <a:ext cx="6251111" cy="2699657"/>
          </a:xfrm>
        </p:spPr>
        <p:txBody>
          <a:bodyPr>
            <a:normAutofit/>
          </a:bodyPr>
          <a:lstStyle/>
          <a:p>
            <a:pPr algn="l"/>
            <a:r>
              <a:rPr lang="en-GB" sz="1800" dirty="0">
                <a:latin typeface="Arial" panose="020B0604020202020204" pitchFamily="34" charset="0"/>
                <a:cs typeface="Arial" panose="020B0604020202020204" pitchFamily="34" charset="0"/>
              </a:rPr>
              <a:t>- Technological Factors</a:t>
            </a:r>
          </a:p>
          <a:p>
            <a:pPr algn="l"/>
            <a:r>
              <a:rPr lang="en-GB" sz="1800" dirty="0"/>
              <a:t>   Technical expertise is crucial to cost-cutting measures because it decreases entry barriers, affects outsourcing decisions, and influences outsourcing. </a:t>
            </a:r>
          </a:p>
          <a:p>
            <a:pPr algn="l"/>
            <a:r>
              <a:rPr lang="en-GB" sz="1800" dirty="0"/>
              <a:t>  It consists of everything that can be used to make a product or provide a service. </a:t>
            </a:r>
          </a:p>
          <a:p>
            <a:pPr algn="l"/>
            <a:r>
              <a:rPr lang="en-GB" sz="1800" dirty="0"/>
              <a:t>  Research and development, the rate of technological progress, automation, technological incentives, etc., are all examples of technology-related factors. . </a:t>
            </a:r>
          </a:p>
        </p:txBody>
      </p:sp>
      <p:pic>
        <p:nvPicPr>
          <p:cNvPr id="36" name="Picture 26">
            <a:extLst>
              <a:ext uri="{FF2B5EF4-FFF2-40B4-BE49-F238E27FC236}">
                <a16:creationId xmlns:a16="http://schemas.microsoft.com/office/drawing/2014/main" id="{AA95682E-1EEF-A42F-5214-AD765E3052C5}"/>
              </a:ext>
            </a:extLst>
          </p:cNvPr>
          <p:cNvPicPr>
            <a:picLocks noChangeAspect="1"/>
          </p:cNvPicPr>
          <p:nvPr/>
        </p:nvPicPr>
        <p:blipFill rotWithShape="1">
          <a:blip r:embed="rId2"/>
          <a:srcRect l="36709" r="17959"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37"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4409267"/>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447939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177CD1EB-5DFD-A63E-3C48-F1A06A362AAA}"/>
              </a:ext>
            </a:extLst>
          </p:cNvPr>
          <p:cNvSpPr>
            <a:spLocks noGrp="1"/>
          </p:cNvSpPr>
          <p:nvPr>
            <p:ph type="ctrTitle"/>
          </p:nvPr>
        </p:nvSpPr>
        <p:spPr>
          <a:xfrm>
            <a:off x="4887686" y="185058"/>
            <a:ext cx="6661186" cy="3399825"/>
          </a:xfrm>
        </p:spPr>
        <p:txBody>
          <a:bodyPr anchor="b">
            <a:normAutofit/>
          </a:bodyPr>
          <a:lstStyle/>
          <a:p>
            <a:pPr algn="l"/>
            <a:r>
              <a:rPr lang="en-GB" sz="1800" dirty="0">
                <a:latin typeface="Arial" panose="020B0604020202020204" pitchFamily="34" charset="0"/>
                <a:cs typeface="Arial" panose="020B0604020202020204" pitchFamily="34" charset="0"/>
              </a:rPr>
              <a:t>Marketing goals and objectives </a:t>
            </a:r>
            <a:br>
              <a:rPr lang="en-GB" sz="1800" dirty="0">
                <a:latin typeface="+mn-lt"/>
              </a:rPr>
            </a:br>
            <a:br>
              <a:rPr lang="en-GB" sz="1800" dirty="0">
                <a:latin typeface="+mn-lt"/>
              </a:rPr>
            </a:br>
            <a:r>
              <a:rPr lang="en-GB" sz="1800" dirty="0">
                <a:latin typeface="+mn-lt"/>
              </a:rPr>
              <a:t>  The explicit statements of the desired and expected results of the marketing plan are known as marketing goals and objectives.   </a:t>
            </a:r>
            <a:br>
              <a:rPr lang="en-GB" sz="1800" dirty="0">
                <a:latin typeface="+mn-lt"/>
              </a:rPr>
            </a:br>
            <a:r>
              <a:rPr lang="en-GB" sz="1800" dirty="0">
                <a:latin typeface="+mn-lt"/>
              </a:rPr>
              <a:t>  I devised the following marketing objectives:</a:t>
            </a:r>
            <a:br>
              <a:rPr lang="en-GB" sz="1800" dirty="0">
                <a:latin typeface="+mn-lt"/>
              </a:rPr>
            </a:br>
            <a:r>
              <a:rPr lang="en-GB" sz="1800" dirty="0">
                <a:latin typeface="+mn-lt"/>
              </a:rPr>
              <a:t>- They will pay close attention to important accounts, such as small and large accounts. </a:t>
            </a:r>
            <a:br>
              <a:rPr lang="en-GB" sz="1800" dirty="0">
                <a:latin typeface="+mn-lt"/>
              </a:rPr>
            </a:br>
            <a:r>
              <a:rPr lang="en-GB" sz="1800" dirty="0">
                <a:latin typeface="+mn-lt"/>
              </a:rPr>
              <a:t>- In a year, we will regain any lost long-term and medium-term accounts.</a:t>
            </a:r>
            <a:br>
              <a:rPr lang="en-GB" sz="1800" dirty="0">
                <a:latin typeface="+mn-lt"/>
              </a:rPr>
            </a:br>
            <a:r>
              <a:rPr lang="en-GB" sz="1800" dirty="0">
                <a:latin typeface="+mn-lt"/>
              </a:rPr>
              <a:t>- They will research markets around the world that fit our goals. </a:t>
            </a:r>
            <a:br>
              <a:rPr lang="en-GB" sz="1800" dirty="0"/>
            </a:br>
            <a:endParaRPr lang="en-GB" sz="1800" dirty="0"/>
          </a:p>
        </p:txBody>
      </p:sp>
      <p:sp>
        <p:nvSpPr>
          <p:cNvPr id="6" name="Text Placeholder 5">
            <a:extLst>
              <a:ext uri="{FF2B5EF4-FFF2-40B4-BE49-F238E27FC236}">
                <a16:creationId xmlns:a16="http://schemas.microsoft.com/office/drawing/2014/main" id="{67B8A9FA-A56E-8A40-55D0-F56504BF747B}"/>
              </a:ext>
            </a:extLst>
          </p:cNvPr>
          <p:cNvSpPr>
            <a:spLocks noGrp="1"/>
          </p:cNvSpPr>
          <p:nvPr>
            <p:ph type="subTitle" idx="1"/>
          </p:nvPr>
        </p:nvSpPr>
        <p:spPr>
          <a:xfrm>
            <a:off x="4887685" y="4082143"/>
            <a:ext cx="6661187" cy="2590800"/>
          </a:xfrm>
        </p:spPr>
        <p:txBody>
          <a:bodyPr>
            <a:normAutofit/>
          </a:bodyPr>
          <a:lstStyle/>
          <a:p>
            <a:pPr algn="l"/>
            <a:r>
              <a:rPr lang="en-GB" sz="1600" dirty="0">
                <a:latin typeface="Arial" panose="020B0604020202020204" pitchFamily="34" charset="0"/>
                <a:cs typeface="Arial" panose="020B0604020202020204" pitchFamily="34" charset="0"/>
              </a:rPr>
              <a:t>Marketing strategy</a:t>
            </a:r>
          </a:p>
          <a:p>
            <a:pPr algn="l"/>
            <a:r>
              <a:rPr lang="en-GB" sz="1600" dirty="0"/>
              <a:t>- The company will describe how it will accomplish its marketing objective in this section.</a:t>
            </a:r>
          </a:p>
          <a:p>
            <a:pPr algn="l"/>
            <a:r>
              <a:rPr lang="en-GB" sz="1600" dirty="0"/>
              <a:t>- Selecting and evaluating target markets and developing and maintaining a suitable marketing mix which including production, distribution, promotion, and price they needs to meet of those markets central of any marketing strategy, as stated by </a:t>
            </a:r>
            <a:r>
              <a:rPr lang="en-GB" sz="1600" dirty="0" err="1"/>
              <a:t>Ferrel</a:t>
            </a:r>
            <a:r>
              <a:rPr lang="en-GB" sz="1600" dirty="0"/>
              <a:t> (1999).</a:t>
            </a:r>
          </a:p>
          <a:p>
            <a:pPr algn="l"/>
            <a:r>
              <a:rPr lang="en-GB" sz="1600" dirty="0"/>
              <a:t>- Therefore, a company's marketing strategy focuses on how they can manage the relationships client in a way that gives it a competitive advantage. </a:t>
            </a:r>
          </a:p>
        </p:txBody>
      </p:sp>
      <p:pic>
        <p:nvPicPr>
          <p:cNvPr id="8" name="Picture 7" descr="Desk with productivity items">
            <a:extLst>
              <a:ext uri="{FF2B5EF4-FFF2-40B4-BE49-F238E27FC236}">
                <a16:creationId xmlns:a16="http://schemas.microsoft.com/office/drawing/2014/main" id="{D82FC07E-362B-28DF-2163-AF57631E7236}"/>
              </a:ext>
            </a:extLst>
          </p:cNvPr>
          <p:cNvPicPr>
            <a:picLocks noChangeAspect="1"/>
          </p:cNvPicPr>
          <p:nvPr/>
        </p:nvPicPr>
        <p:blipFill rotWithShape="1">
          <a:blip r:embed="rId2"/>
          <a:srcRect l="34959" r="19709" b="-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4"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4409267"/>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175668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1">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3D95D345-3EE5-AE44-E4DD-2B7C92AF8530}"/>
              </a:ext>
            </a:extLst>
          </p:cNvPr>
          <p:cNvSpPr>
            <a:spLocks noGrp="1"/>
          </p:cNvSpPr>
          <p:nvPr>
            <p:ph type="ctrTitle"/>
          </p:nvPr>
        </p:nvSpPr>
        <p:spPr>
          <a:xfrm>
            <a:off x="4539343" y="348343"/>
            <a:ext cx="7009529" cy="1077686"/>
          </a:xfrm>
        </p:spPr>
        <p:txBody>
          <a:bodyPr anchor="b">
            <a:normAutofit fontScale="90000"/>
          </a:bodyPr>
          <a:lstStyle/>
          <a:p>
            <a:pPr algn="l"/>
            <a:r>
              <a:rPr lang="en-GB" sz="2400" dirty="0">
                <a:latin typeface="+mn-lt"/>
              </a:rPr>
              <a:t>Conclusion </a:t>
            </a:r>
            <a:br>
              <a:rPr lang="en-GB" sz="5400" dirty="0"/>
            </a:br>
            <a:endParaRPr lang="en-GB" sz="5400" dirty="0"/>
          </a:p>
        </p:txBody>
      </p:sp>
      <p:sp>
        <p:nvSpPr>
          <p:cNvPr id="6" name="Subtitle 5">
            <a:extLst>
              <a:ext uri="{FF2B5EF4-FFF2-40B4-BE49-F238E27FC236}">
                <a16:creationId xmlns:a16="http://schemas.microsoft.com/office/drawing/2014/main" id="{5AFC6FE6-0498-62B1-B1AF-3379325DE12A}"/>
              </a:ext>
            </a:extLst>
          </p:cNvPr>
          <p:cNvSpPr>
            <a:spLocks noGrp="1"/>
          </p:cNvSpPr>
          <p:nvPr>
            <p:ph type="subTitle" idx="1"/>
          </p:nvPr>
        </p:nvSpPr>
        <p:spPr>
          <a:xfrm>
            <a:off x="4844144" y="1589314"/>
            <a:ext cx="6704728" cy="4652119"/>
          </a:xfrm>
        </p:spPr>
        <p:txBody>
          <a:bodyPr>
            <a:normAutofit/>
          </a:bodyPr>
          <a:lstStyle/>
          <a:p>
            <a:pPr marL="342900" indent="-342900" algn="l">
              <a:buFont typeface="Arial" panose="020B0604020202020204" pitchFamily="34" charset="0"/>
              <a:buChar char="•"/>
            </a:pPr>
            <a:r>
              <a:rPr lang="en-GB" sz="2000" dirty="0"/>
              <a:t>After researching the business climate all over the world, a fresh strategy and tactical marketing plan was designed for Reliance Industries PLC. </a:t>
            </a:r>
          </a:p>
          <a:p>
            <a:pPr marL="342900" indent="-342900" algn="l">
              <a:buFont typeface="Arial" panose="020B0604020202020204" pitchFamily="34" charset="0"/>
              <a:buChar char="•"/>
            </a:pPr>
            <a:r>
              <a:rPr lang="en-GB" sz="2000" dirty="0"/>
              <a:t>According to the marketing objectives, "We want to make the best products, offer the most services, reach the most people, and sell at the lowest prices." </a:t>
            </a:r>
          </a:p>
          <a:p>
            <a:pPr marL="342900" indent="-342900" algn="l">
              <a:buFont typeface="Arial" panose="020B0604020202020204" pitchFamily="34" charset="0"/>
              <a:buChar char="•"/>
            </a:pPr>
            <a:r>
              <a:rPr lang="en-GB" sz="2000" dirty="0"/>
              <a:t>The main objectives are: "We will focus on key accounts, such as small accounts and large accounts."</a:t>
            </a:r>
          </a:p>
          <a:p>
            <a:pPr marL="342900" indent="-342900" algn="l">
              <a:buFont typeface="Arial" panose="020B0604020202020204" pitchFamily="34" charset="0"/>
              <a:buChar char="•"/>
            </a:pPr>
            <a:endParaRPr lang="en-GB" sz="2000" dirty="0"/>
          </a:p>
          <a:p>
            <a:pPr marL="342900" indent="-342900" algn="l">
              <a:buFont typeface="Arial" panose="020B0604020202020204" pitchFamily="34" charset="0"/>
              <a:buChar char="•"/>
            </a:pPr>
            <a:r>
              <a:rPr lang="en-GB" sz="2000" dirty="0"/>
              <a:t> Long-term and medium-term lost accounts will be recovered after a year. All throughout the world, including in the three largest countries in Asia—Japan, China, and South Korea—we will search for our target regions.  </a:t>
            </a:r>
          </a:p>
        </p:txBody>
      </p:sp>
      <p:pic>
        <p:nvPicPr>
          <p:cNvPr id="16" name="Picture 7" descr="A close-up of a neon sign&#10;&#10;Description automatically generated with low confidence">
            <a:extLst>
              <a:ext uri="{FF2B5EF4-FFF2-40B4-BE49-F238E27FC236}">
                <a16:creationId xmlns:a16="http://schemas.microsoft.com/office/drawing/2014/main" id="{A557B9A1-F084-D609-C50D-08530DE55EC9}"/>
              </a:ext>
            </a:extLst>
          </p:cNvPr>
          <p:cNvPicPr>
            <a:picLocks noChangeAspect="1"/>
          </p:cNvPicPr>
          <p:nvPr/>
        </p:nvPicPr>
        <p:blipFill rotWithShape="1">
          <a:blip r:embed="rId2"/>
          <a:srcRect l="45864" r="11861"/>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4"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4409267"/>
            <a:ext cx="4243589" cy="18288"/>
          </a:xfrm>
          <a:custGeom>
            <a:avLst/>
            <a:gdLst>
              <a:gd name="connsiteX0" fmla="*/ 0 w 4243589"/>
              <a:gd name="connsiteY0" fmla="*/ 0 h 18288"/>
              <a:gd name="connsiteX1" fmla="*/ 563791 w 4243589"/>
              <a:gd name="connsiteY1" fmla="*/ 0 h 18288"/>
              <a:gd name="connsiteX2" fmla="*/ 1042710 w 4243589"/>
              <a:gd name="connsiteY2" fmla="*/ 0 h 18288"/>
              <a:gd name="connsiteX3" fmla="*/ 1564066 w 4243589"/>
              <a:gd name="connsiteY3" fmla="*/ 0 h 18288"/>
              <a:gd name="connsiteX4" fmla="*/ 2212729 w 4243589"/>
              <a:gd name="connsiteY4" fmla="*/ 0 h 18288"/>
              <a:gd name="connsiteX5" fmla="*/ 2776520 w 4243589"/>
              <a:gd name="connsiteY5" fmla="*/ 0 h 18288"/>
              <a:gd name="connsiteX6" fmla="*/ 3297875 w 4243589"/>
              <a:gd name="connsiteY6" fmla="*/ 0 h 18288"/>
              <a:gd name="connsiteX7" fmla="*/ 4243589 w 4243589"/>
              <a:gd name="connsiteY7" fmla="*/ 0 h 18288"/>
              <a:gd name="connsiteX8" fmla="*/ 4243589 w 4243589"/>
              <a:gd name="connsiteY8" fmla="*/ 18288 h 18288"/>
              <a:gd name="connsiteX9" fmla="*/ 3637362 w 4243589"/>
              <a:gd name="connsiteY9" fmla="*/ 18288 h 18288"/>
              <a:gd name="connsiteX10" fmla="*/ 3116007 w 4243589"/>
              <a:gd name="connsiteY10" fmla="*/ 18288 h 18288"/>
              <a:gd name="connsiteX11" fmla="*/ 2424908 w 4243589"/>
              <a:gd name="connsiteY11" fmla="*/ 18288 h 18288"/>
              <a:gd name="connsiteX12" fmla="*/ 1861117 w 4243589"/>
              <a:gd name="connsiteY12" fmla="*/ 18288 h 18288"/>
              <a:gd name="connsiteX13" fmla="*/ 1382198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08158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103069-E953-658C-17A0-31817A2EBA56}"/>
              </a:ext>
            </a:extLst>
          </p:cNvPr>
          <p:cNvSpPr>
            <a:spLocks noGrp="1"/>
          </p:cNvSpPr>
          <p:nvPr>
            <p:ph type="title"/>
          </p:nvPr>
        </p:nvSpPr>
        <p:spPr/>
        <p:txBody>
          <a:bodyPr/>
          <a:lstStyle/>
          <a:p>
            <a:r>
              <a:rPr lang="en-GB" dirty="0" err="1"/>
              <a:t>Referinces</a:t>
            </a:r>
            <a:r>
              <a:rPr lang="en-GB" dirty="0"/>
              <a:t>:</a:t>
            </a:r>
          </a:p>
        </p:txBody>
      </p:sp>
      <p:sp>
        <p:nvSpPr>
          <p:cNvPr id="3" name="Content Placeholder 2">
            <a:extLst>
              <a:ext uri="{FF2B5EF4-FFF2-40B4-BE49-F238E27FC236}">
                <a16:creationId xmlns:a16="http://schemas.microsoft.com/office/drawing/2014/main" id="{44EDCD6A-D13C-742C-935C-E17F6A5A0B4A}"/>
              </a:ext>
            </a:extLst>
          </p:cNvPr>
          <p:cNvSpPr>
            <a:spLocks noGrp="1"/>
          </p:cNvSpPr>
          <p:nvPr>
            <p:ph idx="1"/>
          </p:nvPr>
        </p:nvSpPr>
        <p:spPr/>
        <p:txBody>
          <a:bodyPr/>
          <a:lstStyle/>
          <a:p>
            <a:r>
              <a:rPr lang="en-GB" dirty="0"/>
              <a:t> Ferrell, 0., (1999) Marketing Strategy, The Dryden Press: Harcourt Brace college Publisher.</a:t>
            </a:r>
          </a:p>
          <a:p>
            <a:r>
              <a:rPr lang="en-GB" dirty="0" err="1"/>
              <a:t>Littleer</a:t>
            </a:r>
            <a:r>
              <a:rPr lang="en-GB" dirty="0"/>
              <a:t>, D.; </a:t>
            </a:r>
            <a:r>
              <a:rPr lang="en-GB" dirty="0" err="1"/>
              <a:t>Wilson,D</a:t>
            </a:r>
            <a:r>
              <a:rPr lang="en-GB" dirty="0"/>
              <a:t>., (1995) Marketing Strategy, Butterworth: </a:t>
            </a:r>
            <a:r>
              <a:rPr lang="en-GB" dirty="0" err="1"/>
              <a:t>Heinnemann</a:t>
            </a:r>
            <a:r>
              <a:rPr lang="en-GB" dirty="0"/>
              <a:t>.</a:t>
            </a:r>
          </a:p>
          <a:p>
            <a:r>
              <a:rPr lang="en-GB" dirty="0"/>
              <a:t> Doyle, P., (1994) Marketing Management &amp; Strategy, Prentice Hall: England.</a:t>
            </a:r>
          </a:p>
          <a:p>
            <a:endParaRPr lang="en-GB" dirty="0"/>
          </a:p>
        </p:txBody>
      </p:sp>
    </p:spTree>
    <p:extLst>
      <p:ext uri="{BB962C8B-B14F-4D97-AF65-F5344CB8AC3E}">
        <p14:creationId xmlns:p14="http://schemas.microsoft.com/office/powerpoint/2010/main" val="8856978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216</TotalTime>
  <Words>1073</Words>
  <Application>Microsoft Office PowerPoint</Application>
  <PresentationFormat>Widescreen</PresentationFormat>
  <Paragraphs>59</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PowerPoint Presentation</vt:lpstr>
      <vt:lpstr>                           Evaluation of Business                                             Task 2 </vt:lpstr>
      <vt:lpstr>Agenda</vt:lpstr>
      <vt:lpstr>Introduction</vt:lpstr>
      <vt:lpstr>Summary</vt:lpstr>
      <vt:lpstr>Analysis of the environment </vt:lpstr>
      <vt:lpstr>PEST Analysis</vt:lpstr>
      <vt:lpstr>- Political Factors     Everything that the government says or does is a political consideration. It incorporates the official and informal standards necessary for running an organisation.    When making business decisions, political considerations are taken into account.     These considerations include environmental regulations, employment laws, taxation, trade restrictions, tariffs, political stability, and numerous government policies that have an impact on company either directly or indirectly.</vt:lpstr>
      <vt:lpstr> - Social factors     Social elements include the macroeconomic, cultural, and demographic facets of the outside world.    The needs and size of the possible market are typically impacted by these elements, which have a significant impact on how consumers behave while making purchases.    Social aspects include the population growth rate, age groups, and customer attitudes towards things like safety, careers, and health. </vt:lpstr>
      <vt:lpstr>Marketing goals and objectives     The explicit statements of the desired and expected results of the marketing plan are known as marketing goals and objectives.      I devised the following marketing objectives: - They will pay close attention to important accounts, such as small and large accounts.  - In a year, we will regain any lost long-term and medium-term accounts. - They will research markets around the world that fit our goals.  </vt:lpstr>
      <vt:lpstr>Conclusion  </vt:lpstr>
      <vt:lpstr>Referinces: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Vasilica Gherasim (2110943)</dc:creator>
  <cp:lastModifiedBy>Vasilica Gherasim (2110943)</cp:lastModifiedBy>
  <cp:revision>4</cp:revision>
  <dcterms:created xsi:type="dcterms:W3CDTF">2023-04-24T20:32:42Z</dcterms:created>
  <dcterms:modified xsi:type="dcterms:W3CDTF">2023-04-29T07:15:21Z</dcterms:modified>
</cp:coreProperties>
</file>