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83" r:id="rId13"/>
    <p:sldId id="284" r:id="rId14"/>
    <p:sldId id="285" r:id="rId15"/>
    <p:sldId id="267" r:id="rId16"/>
    <p:sldId id="268" r:id="rId17"/>
    <p:sldId id="269" r:id="rId18"/>
    <p:sldId id="270" r:id="rId19"/>
    <p:sldId id="271" r:id="rId20"/>
    <p:sldId id="272" r:id="rId21"/>
    <p:sldId id="273" r:id="rId22"/>
    <p:sldId id="274" r:id="rId23"/>
    <p:sldId id="275" r:id="rId24"/>
    <p:sldId id="276" r:id="rId25"/>
    <p:sldId id="277" r:id="rId26"/>
    <p:sldId id="278" r:id="rId27"/>
    <p:sldId id="279" r:id="rId28"/>
    <p:sldId id="280" r:id="rId29"/>
    <p:sldId id="281" r:id="rId30"/>
    <p:sldId id="282" r:id="rId3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0" d="100"/>
          <a:sy n="70" d="100"/>
        </p:scale>
        <p:origin x="1386" y="7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36C8A292-46EE-4330-8325-5759ECBD932C}" type="datetimeFigureOut">
              <a:rPr lang="en-GB" smtClean="0"/>
              <a:pPr/>
              <a:t>11/02/2018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308F6D-F87B-4699-99BF-3AA0B30FF60C}" type="slidenum">
              <a:rPr lang="en-GB" smtClean="0"/>
              <a:pPr/>
              <a:t>‹#›</a:t>
            </a:fld>
            <a:endParaRPr lang="en-GB"/>
          </a:p>
        </p:txBody>
      </p:sp>
    </p:spTree>
    <p:extLst>
      <p:ext uri="{BB962C8B-B14F-4D97-AF65-F5344CB8AC3E}">
        <p14:creationId xmlns:p14="http://schemas.microsoft.com/office/powerpoint/2010/main" val="39012390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6C8A292-46EE-4330-8325-5759ECBD932C}" type="datetimeFigureOut">
              <a:rPr lang="en-GB" smtClean="0"/>
              <a:pPr/>
              <a:t>11/02/2018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308F6D-F87B-4699-99BF-3AA0B30FF60C}" type="slidenum">
              <a:rPr lang="en-GB" smtClean="0"/>
              <a:pPr/>
              <a:t>‹#›</a:t>
            </a:fld>
            <a:endParaRPr lang="en-GB"/>
          </a:p>
        </p:txBody>
      </p:sp>
    </p:spTree>
    <p:extLst>
      <p:ext uri="{BB962C8B-B14F-4D97-AF65-F5344CB8AC3E}">
        <p14:creationId xmlns:p14="http://schemas.microsoft.com/office/powerpoint/2010/main" val="1034264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6C8A292-46EE-4330-8325-5759ECBD932C}" type="datetimeFigureOut">
              <a:rPr lang="en-GB" smtClean="0"/>
              <a:pPr/>
              <a:t>11/02/2018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308F6D-F87B-4699-99BF-3AA0B30FF60C}" type="slidenum">
              <a:rPr lang="en-GB" smtClean="0"/>
              <a:pPr/>
              <a:t>‹#›</a:t>
            </a:fld>
            <a:endParaRPr lang="en-GB"/>
          </a:p>
        </p:txBody>
      </p:sp>
    </p:spTree>
    <p:extLst>
      <p:ext uri="{BB962C8B-B14F-4D97-AF65-F5344CB8AC3E}">
        <p14:creationId xmlns:p14="http://schemas.microsoft.com/office/powerpoint/2010/main" val="2552467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36C8A292-46EE-4330-8325-5759ECBD932C}" type="datetimeFigureOut">
              <a:rPr lang="en-GB" smtClean="0"/>
              <a:pPr/>
              <a:t>11/02/2018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C308F6D-F87B-4699-99BF-3AA0B30FF60C}" type="slidenum">
              <a:rPr lang="en-GB" smtClean="0"/>
              <a:pPr/>
              <a:t>‹#›</a:t>
            </a:fld>
            <a:endParaRPr lang="en-GB"/>
          </a:p>
        </p:txBody>
      </p:sp>
    </p:spTree>
    <p:extLst>
      <p:ext uri="{BB962C8B-B14F-4D97-AF65-F5344CB8AC3E}">
        <p14:creationId xmlns:p14="http://schemas.microsoft.com/office/powerpoint/2010/main" val="36916376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36C8A292-46EE-4330-8325-5759ECBD932C}" type="datetimeFigureOut">
              <a:rPr lang="en-GB" smtClean="0"/>
              <a:pPr/>
              <a:t>11/02/2018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C308F6D-F87B-4699-99BF-3AA0B30FF60C}" type="slidenum">
              <a:rPr lang="en-GB" smtClean="0"/>
              <a:pPr/>
              <a:t>‹#›</a:t>
            </a:fld>
            <a:endParaRPr lang="en-GB"/>
          </a:p>
        </p:txBody>
      </p:sp>
    </p:spTree>
    <p:extLst>
      <p:ext uri="{BB962C8B-B14F-4D97-AF65-F5344CB8AC3E}">
        <p14:creationId xmlns:p14="http://schemas.microsoft.com/office/powerpoint/2010/main" val="391059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36C8A292-46EE-4330-8325-5759ECBD932C}" type="datetimeFigureOut">
              <a:rPr lang="en-GB" smtClean="0"/>
              <a:pPr/>
              <a:t>11/02/2018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C308F6D-F87B-4699-99BF-3AA0B30FF60C}" type="slidenum">
              <a:rPr lang="en-GB" smtClean="0"/>
              <a:pPr/>
              <a:t>‹#›</a:t>
            </a:fld>
            <a:endParaRPr lang="en-GB"/>
          </a:p>
        </p:txBody>
      </p:sp>
    </p:spTree>
    <p:extLst>
      <p:ext uri="{BB962C8B-B14F-4D97-AF65-F5344CB8AC3E}">
        <p14:creationId xmlns:p14="http://schemas.microsoft.com/office/powerpoint/2010/main" val="1206302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6C8A292-46EE-4330-8325-5759ECBD932C}" type="datetimeFigureOut">
              <a:rPr lang="en-GB" smtClean="0"/>
              <a:pPr/>
              <a:t>11/02/2018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C308F6D-F87B-4699-99BF-3AA0B30FF60C}" type="slidenum">
              <a:rPr lang="en-GB" smtClean="0"/>
              <a:pPr/>
              <a:t>‹#›</a:t>
            </a:fld>
            <a:endParaRPr lang="en-GB"/>
          </a:p>
        </p:txBody>
      </p:sp>
    </p:spTree>
    <p:extLst>
      <p:ext uri="{BB962C8B-B14F-4D97-AF65-F5344CB8AC3E}">
        <p14:creationId xmlns:p14="http://schemas.microsoft.com/office/powerpoint/2010/main" val="34794019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6C8A292-46EE-4330-8325-5759ECBD932C}" type="datetimeFigureOut">
              <a:rPr lang="en-GB" smtClean="0"/>
              <a:pPr/>
              <a:t>11/02/2018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C308F6D-F87B-4699-99BF-3AA0B30FF60C}" type="slidenum">
              <a:rPr lang="en-GB" smtClean="0"/>
              <a:pPr/>
              <a:t>‹#›</a:t>
            </a:fld>
            <a:endParaRPr lang="en-GB"/>
          </a:p>
        </p:txBody>
      </p:sp>
    </p:spTree>
    <p:extLst>
      <p:ext uri="{BB962C8B-B14F-4D97-AF65-F5344CB8AC3E}">
        <p14:creationId xmlns:p14="http://schemas.microsoft.com/office/powerpoint/2010/main" val="29421497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6C8A292-46EE-4330-8325-5759ECBD932C}" type="datetimeFigureOut">
              <a:rPr lang="en-GB" smtClean="0"/>
              <a:pPr/>
              <a:t>11/02/2018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C308F6D-F87B-4699-99BF-3AA0B30FF60C}" type="slidenum">
              <a:rPr lang="en-GB" smtClean="0"/>
              <a:pPr/>
              <a:t>‹#›</a:t>
            </a:fld>
            <a:endParaRPr lang="en-GB"/>
          </a:p>
        </p:txBody>
      </p:sp>
    </p:spTree>
    <p:extLst>
      <p:ext uri="{BB962C8B-B14F-4D97-AF65-F5344CB8AC3E}">
        <p14:creationId xmlns:p14="http://schemas.microsoft.com/office/powerpoint/2010/main" val="21941252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6C8A292-46EE-4330-8325-5759ECBD932C}" type="datetimeFigureOut">
              <a:rPr lang="en-GB" smtClean="0"/>
              <a:pPr/>
              <a:t>11/02/2018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308F6D-F87B-4699-99BF-3AA0B30FF60C}" type="slidenum">
              <a:rPr lang="en-GB" smtClean="0"/>
              <a:pPr/>
              <a:t>‹#›</a:t>
            </a:fld>
            <a:endParaRPr lang="en-GB"/>
          </a:p>
        </p:txBody>
      </p:sp>
    </p:spTree>
    <p:extLst>
      <p:ext uri="{BB962C8B-B14F-4D97-AF65-F5344CB8AC3E}">
        <p14:creationId xmlns:p14="http://schemas.microsoft.com/office/powerpoint/2010/main" val="22939500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6C8A292-46EE-4330-8325-5759ECBD932C}" type="datetimeFigureOut">
              <a:rPr lang="en-GB" smtClean="0"/>
              <a:pPr/>
              <a:t>11/02/2018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308F6D-F87B-4699-99BF-3AA0B30FF60C}" type="slidenum">
              <a:rPr lang="en-GB" smtClean="0"/>
              <a:pPr/>
              <a:t>‹#›</a:t>
            </a:fld>
            <a:endParaRPr lang="en-GB"/>
          </a:p>
        </p:txBody>
      </p:sp>
    </p:spTree>
    <p:extLst>
      <p:ext uri="{BB962C8B-B14F-4D97-AF65-F5344CB8AC3E}">
        <p14:creationId xmlns:p14="http://schemas.microsoft.com/office/powerpoint/2010/main" val="19005886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6C8A292-46EE-4330-8325-5759ECBD932C}" type="datetimeFigureOut">
              <a:rPr lang="en-GB" smtClean="0"/>
              <a:pPr/>
              <a:t>11/02/2018</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C308F6D-F87B-4699-99BF-3AA0B30FF60C}" type="slidenum">
              <a:rPr lang="en-GB" smtClean="0"/>
              <a:pPr/>
              <a:t>‹#›</a:t>
            </a:fld>
            <a:endParaRPr lang="en-GB"/>
          </a:p>
        </p:txBody>
      </p:sp>
    </p:spTree>
    <p:extLst>
      <p:ext uri="{BB962C8B-B14F-4D97-AF65-F5344CB8AC3E}">
        <p14:creationId xmlns:p14="http://schemas.microsoft.com/office/powerpoint/2010/main" val="196848428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gi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TRIZ</a:t>
            </a:r>
            <a:endParaRPr lang="en-GB" dirty="0"/>
          </a:p>
        </p:txBody>
      </p:sp>
      <p:sp>
        <p:nvSpPr>
          <p:cNvPr id="3" name="Subtitle 2"/>
          <p:cNvSpPr>
            <a:spLocks noGrp="1"/>
          </p:cNvSpPr>
          <p:nvPr>
            <p:ph type="subTitle" idx="1"/>
          </p:nvPr>
        </p:nvSpPr>
        <p:spPr/>
        <p:txBody>
          <a:bodyPr/>
          <a:lstStyle/>
          <a:p>
            <a:r>
              <a:rPr lang="en-GB" dirty="0" smtClean="0"/>
              <a:t>By</a:t>
            </a:r>
          </a:p>
          <a:p>
            <a:r>
              <a:rPr lang="en-GB" dirty="0" smtClean="0"/>
              <a:t>Andrew Thorn</a:t>
            </a:r>
            <a:endParaRPr lang="en-GB" dirty="0"/>
          </a:p>
        </p:txBody>
      </p:sp>
    </p:spTree>
    <p:extLst>
      <p:ext uri="{BB962C8B-B14F-4D97-AF65-F5344CB8AC3E}">
        <p14:creationId xmlns:p14="http://schemas.microsoft.com/office/powerpoint/2010/main" val="25877026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TRIZ?</a:t>
            </a:r>
            <a:endParaRPr lang="en-GB" dirty="0"/>
          </a:p>
        </p:txBody>
      </p:sp>
      <p:sp>
        <p:nvSpPr>
          <p:cNvPr id="3" name="Content Placeholder 2"/>
          <p:cNvSpPr>
            <a:spLocks noGrp="1"/>
          </p:cNvSpPr>
          <p:nvPr>
            <p:ph idx="1"/>
          </p:nvPr>
        </p:nvSpPr>
        <p:spPr/>
        <p:txBody>
          <a:bodyPr/>
          <a:lstStyle/>
          <a:p>
            <a:pPr marL="0" indent="0">
              <a:buNone/>
            </a:pPr>
            <a:r>
              <a:rPr lang="en-GB" dirty="0"/>
              <a:t> </a:t>
            </a:r>
            <a:r>
              <a:rPr lang="en-GB" dirty="0" smtClean="0"/>
              <a:t> Theory of the Solution of Inventive Problems</a:t>
            </a:r>
            <a:endParaRPr lang="en-GB" dirty="0"/>
          </a:p>
        </p:txBody>
      </p:sp>
    </p:spTree>
    <p:extLst>
      <p:ext uri="{BB962C8B-B14F-4D97-AF65-F5344CB8AC3E}">
        <p14:creationId xmlns:p14="http://schemas.microsoft.com/office/powerpoint/2010/main" val="33494294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Introduction</a:t>
            </a:r>
            <a:endParaRPr lang="en-GB" dirty="0"/>
          </a:p>
        </p:txBody>
      </p:sp>
      <p:sp>
        <p:nvSpPr>
          <p:cNvPr id="3" name="Content Placeholder 2"/>
          <p:cNvSpPr>
            <a:spLocks noGrp="1"/>
          </p:cNvSpPr>
          <p:nvPr>
            <p:ph idx="1"/>
          </p:nvPr>
        </p:nvSpPr>
        <p:spPr/>
        <p:txBody>
          <a:bodyPr/>
          <a:lstStyle/>
          <a:p>
            <a:pPr marL="0" indent="0">
              <a:buNone/>
            </a:pPr>
            <a:r>
              <a:rPr lang="en-GB" dirty="0" smtClean="0"/>
              <a:t>Two groups of problems people face</a:t>
            </a:r>
          </a:p>
          <a:p>
            <a:pPr marL="514350" indent="-514350">
              <a:buAutoNum type="arabicPeriod"/>
            </a:pPr>
            <a:r>
              <a:rPr lang="en-GB" dirty="0" smtClean="0"/>
              <a:t>Those with generally known solutions</a:t>
            </a:r>
          </a:p>
          <a:p>
            <a:pPr marL="514350" indent="-514350">
              <a:buAutoNum type="arabicPeriod"/>
            </a:pPr>
            <a:r>
              <a:rPr lang="en-GB" dirty="0" smtClean="0"/>
              <a:t>Those with unknown solutions called inventive problem</a:t>
            </a:r>
            <a:endParaRPr lang="en-GB" dirty="0"/>
          </a:p>
        </p:txBody>
      </p:sp>
    </p:spTree>
    <p:extLst>
      <p:ext uri="{BB962C8B-B14F-4D97-AF65-F5344CB8AC3E}">
        <p14:creationId xmlns:p14="http://schemas.microsoft.com/office/powerpoint/2010/main" val="37020827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260648"/>
            <a:ext cx="8568952" cy="1143000"/>
          </a:xfrm>
        </p:spPr>
        <p:txBody>
          <a:bodyPr>
            <a:normAutofit fontScale="90000"/>
          </a:bodyPr>
          <a:lstStyle/>
          <a:p>
            <a:r>
              <a:rPr lang="en-GB" dirty="0" smtClean="0"/>
              <a:t>Theory of Invention Conditions to Satisfy</a:t>
            </a:r>
            <a:endParaRPr lang="en-GB" dirty="0"/>
          </a:p>
        </p:txBody>
      </p:sp>
      <p:sp>
        <p:nvSpPr>
          <p:cNvPr id="3" name="Content Placeholder 2"/>
          <p:cNvSpPr>
            <a:spLocks noGrp="1"/>
          </p:cNvSpPr>
          <p:nvPr>
            <p:ph idx="1"/>
          </p:nvPr>
        </p:nvSpPr>
        <p:spPr>
          <a:xfrm>
            <a:off x="251520" y="1600200"/>
            <a:ext cx="8568952" cy="4925144"/>
          </a:xfrm>
        </p:spPr>
        <p:txBody>
          <a:bodyPr>
            <a:normAutofit fontScale="92500"/>
          </a:bodyPr>
          <a:lstStyle/>
          <a:p>
            <a:pPr marL="514350" indent="-514350">
              <a:buAutoNum type="arabicPeriod"/>
            </a:pPr>
            <a:r>
              <a:rPr lang="en-GB" dirty="0" smtClean="0"/>
              <a:t>Be a systematic, step-by-step procedure </a:t>
            </a:r>
          </a:p>
          <a:p>
            <a:pPr marL="514350" indent="-514350">
              <a:buAutoNum type="arabicPeriod"/>
            </a:pPr>
            <a:r>
              <a:rPr lang="en-GB" dirty="0" smtClean="0"/>
              <a:t>Be a guide through a broad solution space to direct to the ideal solution</a:t>
            </a:r>
          </a:p>
          <a:p>
            <a:pPr marL="514350" indent="-514350">
              <a:buAutoNum type="arabicPeriod"/>
            </a:pPr>
            <a:r>
              <a:rPr lang="en-GB" dirty="0" smtClean="0"/>
              <a:t>Be repeatable and reliable and not dependent on psychological tools</a:t>
            </a:r>
          </a:p>
          <a:p>
            <a:pPr marL="514350" indent="-514350">
              <a:buAutoNum type="arabicPeriod"/>
            </a:pPr>
            <a:r>
              <a:rPr lang="en-GB" dirty="0" smtClean="0"/>
              <a:t>Be able to access the body of inventive knowledge</a:t>
            </a:r>
          </a:p>
          <a:p>
            <a:pPr marL="514350" indent="-514350">
              <a:buAutoNum type="arabicPeriod"/>
            </a:pPr>
            <a:r>
              <a:rPr lang="en-GB" dirty="0" smtClean="0"/>
              <a:t>Be able to add to the body of inventive knowledge</a:t>
            </a:r>
          </a:p>
          <a:p>
            <a:pPr marL="514350" indent="-514350">
              <a:buAutoNum type="arabicPeriod"/>
            </a:pPr>
            <a:r>
              <a:rPr lang="en-GB" dirty="0" smtClean="0"/>
              <a:t>Be familiar enough to inventors by following the general approach to problem solving</a:t>
            </a:r>
            <a:endParaRPr lang="en-GB" dirty="0"/>
          </a:p>
        </p:txBody>
      </p:sp>
    </p:spTree>
    <p:extLst>
      <p:ext uri="{BB962C8B-B14F-4D97-AF65-F5344CB8AC3E}">
        <p14:creationId xmlns:p14="http://schemas.microsoft.com/office/powerpoint/2010/main" val="20950421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General Problem Solving Model</a:t>
            </a:r>
            <a:endParaRPr lang="en-GB" dirty="0"/>
          </a:p>
        </p:txBody>
      </p:sp>
      <p:sp>
        <p:nvSpPr>
          <p:cNvPr id="3" name="Content Placeholder 2"/>
          <p:cNvSpPr>
            <a:spLocks noGrp="1"/>
          </p:cNvSpPr>
          <p:nvPr>
            <p:ph idx="1"/>
          </p:nvPr>
        </p:nvSpPr>
        <p:spPr/>
        <p:txBody>
          <a:bodyPr/>
          <a:lstStyle/>
          <a:p>
            <a:pPr marL="0" indent="0">
              <a:buNone/>
            </a:pPr>
            <a:endParaRPr lang="en-GB" dirty="0"/>
          </a:p>
        </p:txBody>
      </p:sp>
      <p:sp>
        <p:nvSpPr>
          <p:cNvPr id="4" name="Rectangle 3"/>
          <p:cNvSpPr/>
          <p:nvPr/>
        </p:nvSpPr>
        <p:spPr>
          <a:xfrm>
            <a:off x="1475656" y="2348880"/>
            <a:ext cx="1944216" cy="136815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smtClean="0"/>
              <a:t>Analogous Standard Problem</a:t>
            </a:r>
            <a:endParaRPr lang="en-GB" sz="2400" dirty="0"/>
          </a:p>
        </p:txBody>
      </p:sp>
      <p:sp>
        <p:nvSpPr>
          <p:cNvPr id="5" name="Rectangle 4"/>
          <p:cNvSpPr/>
          <p:nvPr/>
        </p:nvSpPr>
        <p:spPr>
          <a:xfrm>
            <a:off x="5580112" y="2348880"/>
            <a:ext cx="1887488" cy="136815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smtClean="0"/>
              <a:t>Analogous</a:t>
            </a:r>
          </a:p>
          <a:p>
            <a:pPr algn="ctr"/>
            <a:r>
              <a:rPr lang="en-GB" sz="2400" dirty="0" smtClean="0"/>
              <a:t>Standard</a:t>
            </a:r>
          </a:p>
          <a:p>
            <a:pPr algn="ctr"/>
            <a:r>
              <a:rPr lang="en-GB" sz="2400" dirty="0" smtClean="0"/>
              <a:t>Solution</a:t>
            </a:r>
            <a:endParaRPr lang="en-GB" sz="2400" dirty="0"/>
          </a:p>
        </p:txBody>
      </p:sp>
      <p:sp>
        <p:nvSpPr>
          <p:cNvPr id="6" name="Rectangle 5"/>
          <p:cNvSpPr/>
          <p:nvPr/>
        </p:nvSpPr>
        <p:spPr>
          <a:xfrm>
            <a:off x="1475656" y="4509119"/>
            <a:ext cx="1944216" cy="139541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smtClean="0"/>
              <a:t>My Problem</a:t>
            </a:r>
            <a:endParaRPr lang="en-GB" sz="2400" dirty="0"/>
          </a:p>
        </p:txBody>
      </p:sp>
      <p:sp>
        <p:nvSpPr>
          <p:cNvPr id="7" name="Rectangle 6"/>
          <p:cNvSpPr/>
          <p:nvPr/>
        </p:nvSpPr>
        <p:spPr>
          <a:xfrm>
            <a:off x="5580112" y="4509118"/>
            <a:ext cx="1887488" cy="139541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smtClean="0"/>
              <a:t>My Solution</a:t>
            </a:r>
            <a:endParaRPr lang="en-GB" sz="2400" dirty="0"/>
          </a:p>
        </p:txBody>
      </p:sp>
      <p:cxnSp>
        <p:nvCxnSpPr>
          <p:cNvPr id="9" name="Straight Arrow Connector 8"/>
          <p:cNvCxnSpPr>
            <a:stCxn id="6" idx="0"/>
            <a:endCxn id="4" idx="2"/>
          </p:cNvCxnSpPr>
          <p:nvPr/>
        </p:nvCxnSpPr>
        <p:spPr>
          <a:xfrm flipV="1">
            <a:off x="2447764" y="3717032"/>
            <a:ext cx="0" cy="792087"/>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a:stCxn id="4" idx="3"/>
            <a:endCxn id="5" idx="1"/>
          </p:cNvCxnSpPr>
          <p:nvPr/>
        </p:nvCxnSpPr>
        <p:spPr>
          <a:xfrm>
            <a:off x="3419872" y="3032956"/>
            <a:ext cx="2160240"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3" name="Straight Arrow Connector 12"/>
          <p:cNvCxnSpPr>
            <a:stCxn id="5" idx="2"/>
            <a:endCxn id="7" idx="0"/>
          </p:cNvCxnSpPr>
          <p:nvPr/>
        </p:nvCxnSpPr>
        <p:spPr>
          <a:xfrm>
            <a:off x="6523856" y="3717032"/>
            <a:ext cx="0" cy="792086"/>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163684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Levels of Inventiveness</a:t>
            </a:r>
            <a:endParaRPr lang="en-GB" dirty="0"/>
          </a:p>
        </p:txBody>
      </p:sp>
      <p:sp>
        <p:nvSpPr>
          <p:cNvPr id="3" name="Content Placeholder 2"/>
          <p:cNvSpPr>
            <a:spLocks noGrp="1"/>
          </p:cNvSpPr>
          <p:nvPr>
            <p:ph idx="1"/>
          </p:nvPr>
        </p:nvSpPr>
        <p:spPr/>
        <p:txBody>
          <a:bodyPr>
            <a:normAutofit lnSpcReduction="10000"/>
          </a:bodyPr>
          <a:lstStyle/>
          <a:p>
            <a:r>
              <a:rPr lang="en-GB" b="1" u="sng" dirty="0" smtClean="0"/>
              <a:t>Level one</a:t>
            </a:r>
            <a:r>
              <a:rPr lang="en-GB" dirty="0" smtClean="0"/>
              <a:t>: - routine design problems solved by methods well known within the speciality.  No invention needed</a:t>
            </a:r>
            <a:endParaRPr lang="en-GB" b="1" u="sng" dirty="0" smtClean="0"/>
          </a:p>
          <a:p>
            <a:r>
              <a:rPr lang="en-GB" b="1" u="sng" dirty="0" smtClean="0"/>
              <a:t>Level two</a:t>
            </a:r>
            <a:r>
              <a:rPr lang="en-GB" dirty="0" smtClean="0"/>
              <a:t>: - minor improvements to an existing system by methods known within the industry</a:t>
            </a:r>
            <a:endParaRPr lang="en-GB" b="1" u="sng" dirty="0" smtClean="0"/>
          </a:p>
          <a:p>
            <a:r>
              <a:rPr lang="en-GB" b="1" u="sng" dirty="0" smtClean="0"/>
              <a:t>Level three</a:t>
            </a:r>
            <a:r>
              <a:rPr lang="en-GB" dirty="0" smtClean="0"/>
              <a:t>: - fundamental improvement to an existing system, by methods known outside the industry</a:t>
            </a:r>
            <a:endParaRPr lang="en-GB" b="1" u="sng" dirty="0"/>
          </a:p>
        </p:txBody>
      </p:sp>
    </p:spTree>
    <p:extLst>
      <p:ext uri="{BB962C8B-B14F-4D97-AF65-F5344CB8AC3E}">
        <p14:creationId xmlns:p14="http://schemas.microsoft.com/office/powerpoint/2010/main" val="27996974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Levels of Inventiveness</a:t>
            </a:r>
            <a:endParaRPr lang="en-GB" dirty="0"/>
          </a:p>
        </p:txBody>
      </p:sp>
      <p:sp>
        <p:nvSpPr>
          <p:cNvPr id="3" name="Content Placeholder 2"/>
          <p:cNvSpPr>
            <a:spLocks noGrp="1"/>
          </p:cNvSpPr>
          <p:nvPr>
            <p:ph idx="1"/>
          </p:nvPr>
        </p:nvSpPr>
        <p:spPr/>
        <p:txBody>
          <a:bodyPr/>
          <a:lstStyle/>
          <a:p>
            <a:r>
              <a:rPr lang="en-GB" b="1" u="sng" dirty="0" smtClean="0"/>
              <a:t>Level four</a:t>
            </a:r>
            <a:r>
              <a:rPr lang="en-GB" dirty="0" smtClean="0"/>
              <a:t>: - a new generation that uses a new principle to perform the primary functions of the system.  Solution found more in science than in technology</a:t>
            </a:r>
            <a:endParaRPr lang="en-GB" b="1" u="sng" dirty="0" smtClean="0"/>
          </a:p>
          <a:p>
            <a:r>
              <a:rPr lang="en-GB" b="1" u="sng" dirty="0" smtClean="0"/>
              <a:t>Level five</a:t>
            </a:r>
            <a:r>
              <a:rPr lang="en-GB" dirty="0" smtClean="0"/>
              <a:t>: - a rare scientific discovery or pioneering invention of essentially a new system</a:t>
            </a:r>
            <a:endParaRPr lang="en-GB" b="1" u="sng" dirty="0"/>
          </a:p>
        </p:txBody>
      </p:sp>
    </p:spTree>
    <p:extLst>
      <p:ext uri="{BB962C8B-B14F-4D97-AF65-F5344CB8AC3E}">
        <p14:creationId xmlns:p14="http://schemas.microsoft.com/office/powerpoint/2010/main" val="19685510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TRIZ Approach to Problem Solving</a:t>
            </a:r>
            <a:endParaRPr lang="en-GB" dirty="0"/>
          </a:p>
        </p:txBody>
      </p:sp>
      <p:pic>
        <p:nvPicPr>
          <p:cNvPr id="4" name="Content Placeholder 3" descr="img00005.gif"/>
          <p:cNvPicPr>
            <a:picLocks noGrp="1" noChangeAspect="1"/>
          </p:cNvPicPr>
          <p:nvPr>
            <p:ph idx="1"/>
          </p:nvPr>
        </p:nvPicPr>
        <p:blipFill>
          <a:blip r:embed="rId2" cstate="print"/>
          <a:stretch>
            <a:fillRect/>
          </a:stretch>
        </p:blipFill>
        <p:spPr>
          <a:xfrm>
            <a:off x="467544" y="1791494"/>
            <a:ext cx="8064896" cy="4733850"/>
          </a:xfrm>
        </p:spPr>
      </p:pic>
    </p:spTree>
    <p:extLst>
      <p:ext uri="{BB962C8B-B14F-4D97-AF65-F5344CB8AC3E}">
        <p14:creationId xmlns:p14="http://schemas.microsoft.com/office/powerpoint/2010/main" val="22403537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Identifying My Problem</a:t>
            </a:r>
            <a:endParaRPr lang="en-GB" dirty="0"/>
          </a:p>
        </p:txBody>
      </p:sp>
      <p:sp>
        <p:nvSpPr>
          <p:cNvPr id="3" name="Content Placeholder 2"/>
          <p:cNvSpPr>
            <a:spLocks noGrp="1"/>
          </p:cNvSpPr>
          <p:nvPr>
            <p:ph idx="1"/>
          </p:nvPr>
        </p:nvSpPr>
        <p:spPr/>
        <p:txBody>
          <a:bodyPr/>
          <a:lstStyle/>
          <a:p>
            <a:r>
              <a:rPr lang="en-GB" dirty="0" smtClean="0"/>
              <a:t>Identify the engineering system being studied, its operating environment, resource requirements primary useful function, harmful effects and ideal result</a:t>
            </a:r>
            <a:endParaRPr lang="en-GB" dirty="0"/>
          </a:p>
        </p:txBody>
      </p:sp>
    </p:spTree>
    <p:extLst>
      <p:ext uri="{BB962C8B-B14F-4D97-AF65-F5344CB8AC3E}">
        <p14:creationId xmlns:p14="http://schemas.microsoft.com/office/powerpoint/2010/main" val="12081550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Formulate the Problem: </a:t>
            </a:r>
            <a:br>
              <a:rPr lang="en-GB" dirty="0" smtClean="0"/>
            </a:br>
            <a:r>
              <a:rPr lang="en-GB" dirty="0" smtClean="0"/>
              <a:t>the Prism of TRIZ</a:t>
            </a:r>
            <a:endParaRPr lang="en-GB" dirty="0"/>
          </a:p>
        </p:txBody>
      </p:sp>
      <p:sp>
        <p:nvSpPr>
          <p:cNvPr id="3" name="Content Placeholder 2"/>
          <p:cNvSpPr>
            <a:spLocks noGrp="1"/>
          </p:cNvSpPr>
          <p:nvPr>
            <p:ph idx="1"/>
          </p:nvPr>
        </p:nvSpPr>
        <p:spPr/>
        <p:txBody>
          <a:bodyPr>
            <a:normAutofit lnSpcReduction="10000"/>
          </a:bodyPr>
          <a:lstStyle/>
          <a:p>
            <a:r>
              <a:rPr lang="en-GB" dirty="0" smtClean="0"/>
              <a:t>Restate the problem in terms of physical contradictions.</a:t>
            </a:r>
          </a:p>
          <a:p>
            <a:r>
              <a:rPr lang="en-GB" dirty="0" smtClean="0"/>
              <a:t>Identify problems that could occur</a:t>
            </a:r>
          </a:p>
          <a:p>
            <a:r>
              <a:rPr lang="en-GB" dirty="0" smtClean="0"/>
              <a:t>Could improving one technical characteristic to solve a problem cause other technical characteristics to worsen, resulting in secondary problems arising?</a:t>
            </a:r>
          </a:p>
          <a:p>
            <a:r>
              <a:rPr lang="en-GB" dirty="0" smtClean="0"/>
              <a:t>Are there technical conflicts that might force a trade-off</a:t>
            </a:r>
            <a:endParaRPr lang="en-GB" dirty="0"/>
          </a:p>
        </p:txBody>
      </p:sp>
    </p:spTree>
    <p:extLst>
      <p:ext uri="{BB962C8B-B14F-4D97-AF65-F5344CB8AC3E}">
        <p14:creationId xmlns:p14="http://schemas.microsoft.com/office/powerpoint/2010/main" val="20499036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Search for Previously Well-Solved Problem</a:t>
            </a:r>
            <a:endParaRPr lang="en-GB" dirty="0"/>
          </a:p>
        </p:txBody>
      </p:sp>
      <p:sp>
        <p:nvSpPr>
          <p:cNvPr id="3" name="Content Placeholder 2"/>
          <p:cNvSpPr>
            <a:spLocks noGrp="1"/>
          </p:cNvSpPr>
          <p:nvPr>
            <p:ph idx="1"/>
          </p:nvPr>
        </p:nvSpPr>
        <p:spPr/>
        <p:txBody>
          <a:bodyPr/>
          <a:lstStyle/>
          <a:p>
            <a:r>
              <a:rPr lang="en-GB" dirty="0" smtClean="0"/>
              <a:t>Find the principle that needs to be changed</a:t>
            </a:r>
          </a:p>
          <a:p>
            <a:r>
              <a:rPr lang="en-GB" dirty="0" smtClean="0"/>
              <a:t>Then find the principle that is an undesirable secondary effect</a:t>
            </a:r>
          </a:p>
          <a:p>
            <a:r>
              <a:rPr lang="en-GB" dirty="0" smtClean="0"/>
              <a:t>State the standard technical conflict</a:t>
            </a:r>
            <a:endParaRPr lang="en-GB" dirty="0"/>
          </a:p>
        </p:txBody>
      </p:sp>
    </p:spTree>
    <p:extLst>
      <p:ext uri="{BB962C8B-B14F-4D97-AF65-F5344CB8AC3E}">
        <p14:creationId xmlns:p14="http://schemas.microsoft.com/office/powerpoint/2010/main" val="17593193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980728"/>
          </a:xfrm>
        </p:spPr>
        <p:txBody>
          <a:bodyPr/>
          <a:lstStyle/>
          <a:p>
            <a:r>
              <a:rPr lang="en-GB" dirty="0" smtClean="0"/>
              <a:t>Benefits of TRIZ</a:t>
            </a:r>
            <a:endParaRPr lang="en-GB" dirty="0"/>
          </a:p>
        </p:txBody>
      </p:sp>
      <p:sp>
        <p:nvSpPr>
          <p:cNvPr id="3" name="Content Placeholder 2"/>
          <p:cNvSpPr>
            <a:spLocks noGrp="1"/>
          </p:cNvSpPr>
          <p:nvPr>
            <p:ph idx="1"/>
          </p:nvPr>
        </p:nvSpPr>
        <p:spPr>
          <a:xfrm>
            <a:off x="457200" y="1628800"/>
            <a:ext cx="8229600" cy="4497363"/>
          </a:xfrm>
        </p:spPr>
        <p:txBody>
          <a:bodyPr>
            <a:noAutofit/>
          </a:bodyPr>
          <a:lstStyle/>
          <a:p>
            <a:pPr lvl="0"/>
            <a:r>
              <a:rPr lang="en-GB" sz="2800" dirty="0" smtClean="0"/>
              <a:t>TRIZ uses the world’s knowledge and helps you systematically unlock your own knowledge and unlocks the world’s knowledge.</a:t>
            </a:r>
          </a:p>
          <a:p>
            <a:pPr lvl="0"/>
            <a:r>
              <a:rPr lang="en-GB" sz="2800" dirty="0" smtClean="0"/>
              <a:t>TRIZ is systematic and repeatable and by using TRIZ you uncover all the solutions you would have found anyway, but many more, and will ensure that no solutions are missed.  It enables you to come out of a problem solving session with several workable solutions.</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Benefits of TRIZ</a:t>
            </a:r>
            <a:endParaRPr lang="en-GB" dirty="0"/>
          </a:p>
        </p:txBody>
      </p:sp>
      <p:sp>
        <p:nvSpPr>
          <p:cNvPr id="3" name="Content Placeholder 2"/>
          <p:cNvSpPr>
            <a:spLocks noGrp="1"/>
          </p:cNvSpPr>
          <p:nvPr>
            <p:ph idx="1"/>
          </p:nvPr>
        </p:nvSpPr>
        <p:spPr/>
        <p:txBody>
          <a:bodyPr/>
          <a:lstStyle/>
          <a:p>
            <a:pPr lvl="0"/>
            <a:r>
              <a:rPr lang="en-GB" dirty="0" smtClean="0"/>
              <a:t>TRIZ is based on proven successful patents, so there is less risk involved in using an existing technology or technique in a new field than developing your own custom-made solution.</a:t>
            </a:r>
          </a:p>
          <a:p>
            <a:pPr lvl="0"/>
            <a:r>
              <a:rPr lang="en-GB" dirty="0" smtClean="0"/>
              <a:t>With TRIZ you can build your own toolkit from the TRIZ tools.  You don’t have to use the principal TRIZ tools at all.</a:t>
            </a:r>
          </a:p>
          <a:p>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Benefits of TRIZ</a:t>
            </a:r>
            <a:endParaRPr lang="en-GB" dirty="0"/>
          </a:p>
        </p:txBody>
      </p:sp>
      <p:sp>
        <p:nvSpPr>
          <p:cNvPr id="3" name="Content Placeholder 2"/>
          <p:cNvSpPr>
            <a:spLocks noGrp="1"/>
          </p:cNvSpPr>
          <p:nvPr>
            <p:ph idx="1"/>
          </p:nvPr>
        </p:nvSpPr>
        <p:spPr>
          <a:xfrm>
            <a:off x="457200" y="1600200"/>
            <a:ext cx="8229600" cy="4925144"/>
          </a:xfrm>
        </p:spPr>
        <p:txBody>
          <a:bodyPr>
            <a:normAutofit fontScale="85000" lnSpcReduction="10000"/>
          </a:bodyPr>
          <a:lstStyle/>
          <a:p>
            <a:pPr lvl="0"/>
            <a:r>
              <a:rPr lang="en-GB" dirty="0" smtClean="0"/>
              <a:t>It can be used in groups and can facilitate incredibly effective, structured brainstorming sessions, because they can focus the group’s attention on a few key areas that they know will lead to good solutions</a:t>
            </a:r>
          </a:p>
          <a:p>
            <a:pPr lvl="0"/>
            <a:r>
              <a:rPr lang="en-GB" dirty="0" smtClean="0"/>
              <a:t>It’s not just for engineers as the principles of TRIZ apply to any problems or situations that need more innovation and creativity, and have been used to great success to solve management problems</a:t>
            </a:r>
          </a:p>
          <a:p>
            <a:r>
              <a:rPr lang="en-GB" dirty="0" smtClean="0"/>
              <a:t>It makes everyone creative as it helps naturally creative people come up with more ideas, but it works even more dramatically on people who don’t regard themselves as naturally creative</a:t>
            </a:r>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TRIZ Building Blocks</a:t>
            </a:r>
            <a:endParaRPr lang="en-GB" dirty="0"/>
          </a:p>
        </p:txBody>
      </p:sp>
      <p:sp>
        <p:nvSpPr>
          <p:cNvPr id="3" name="Content Placeholder 2"/>
          <p:cNvSpPr>
            <a:spLocks noGrp="1"/>
          </p:cNvSpPr>
          <p:nvPr>
            <p:ph idx="1"/>
          </p:nvPr>
        </p:nvSpPr>
        <p:spPr/>
        <p:txBody>
          <a:bodyPr/>
          <a:lstStyle/>
          <a:p>
            <a:pPr marL="514350" indent="-514350">
              <a:buAutoNum type="arabicPeriod"/>
            </a:pPr>
            <a:r>
              <a:rPr lang="en-GB" dirty="0" err="1" smtClean="0"/>
              <a:t>Ideality</a:t>
            </a:r>
            <a:endParaRPr lang="en-GB" dirty="0" smtClean="0"/>
          </a:p>
          <a:p>
            <a:pPr marL="514350" indent="-514350">
              <a:buAutoNum type="arabicPeriod"/>
            </a:pPr>
            <a:r>
              <a:rPr lang="en-GB" dirty="0" smtClean="0"/>
              <a:t>Contradictions</a:t>
            </a:r>
          </a:p>
          <a:p>
            <a:pPr marL="514350" indent="-514350">
              <a:buAutoNum type="arabicPeriod"/>
            </a:pPr>
            <a:r>
              <a:rPr lang="en-GB" dirty="0" smtClean="0"/>
              <a:t>Resources </a:t>
            </a:r>
            <a:endParaRPr lang="en-GB" dirty="0"/>
          </a:p>
        </p:txBody>
      </p:sp>
    </p:spTree>
    <p:extLst>
      <p:ext uri="{BB962C8B-B14F-4D97-AF65-F5344CB8AC3E}">
        <p14:creationId xmlns:p14="http://schemas.microsoft.com/office/powerpoint/2010/main" val="6221459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lstStyle/>
              <a:p>
                <a:r>
                  <a:rPr lang="en-GB" dirty="0" err="1" smtClean="0"/>
                  <a:t>Ideality</a:t>
                </a:r>
                <a:r>
                  <a:rPr lang="en-GB" dirty="0" smtClean="0"/>
                  <a:t> postulates that in the course of time, systems move toward a state of increased </a:t>
                </a:r>
                <a:r>
                  <a:rPr lang="en-GB" dirty="0" err="1" smtClean="0"/>
                  <a:t>ideality</a:t>
                </a:r>
                <a:endParaRPr lang="en-GB" dirty="0" smtClean="0"/>
              </a:p>
              <a:p>
                <a:r>
                  <a:rPr lang="en-GB" dirty="0" err="1" smtClean="0"/>
                  <a:t>Ideality</a:t>
                </a:r>
                <a:r>
                  <a:rPr lang="en-GB" dirty="0" smtClean="0"/>
                  <a:t> is defined as the ratio of useful functions F</a:t>
                </a:r>
                <a:r>
                  <a:rPr lang="en-GB" sz="2400" dirty="0" smtClean="0"/>
                  <a:t>U </a:t>
                </a:r>
                <a:r>
                  <a:rPr lang="en-GB" dirty="0" smtClean="0"/>
                  <a:t>divided by harmful function F</a:t>
                </a:r>
                <a:r>
                  <a:rPr lang="en-GB" sz="2400" dirty="0" smtClean="0"/>
                  <a:t>H</a:t>
                </a:r>
                <a:endParaRPr lang="en-GB" dirty="0"/>
              </a:p>
              <a:p>
                <a:pPr marL="0" indent="0">
                  <a:buNone/>
                </a:pPr>
                <a:r>
                  <a:rPr lang="en-GB" dirty="0" smtClean="0"/>
                  <a:t>	</a:t>
                </a:r>
                <a:r>
                  <a:rPr lang="en-GB" dirty="0" err="1" smtClean="0"/>
                  <a:t>Ideality</a:t>
                </a:r>
                <a:r>
                  <a:rPr lang="en-GB" dirty="0" smtClean="0"/>
                  <a:t> =</a:t>
                </a:r>
                <a14:m>
                  <m:oMath xmlns:m="http://schemas.openxmlformats.org/officeDocument/2006/math">
                    <m:f>
                      <m:fPr>
                        <m:ctrlPr>
                          <a:rPr lang="en-GB" i="1" smtClean="0">
                            <a:latin typeface="Cambria Math" panose="02040503050406030204" pitchFamily="18" charset="0"/>
                          </a:rPr>
                        </m:ctrlPr>
                      </m:fPr>
                      <m:num>
                        <m:r>
                          <m:rPr>
                            <m:sty m:val="p"/>
                          </m:rPr>
                          <a:rPr lang="el-GR" i="1" smtClean="0">
                            <a:latin typeface="Cambria Math"/>
                            <a:ea typeface="Cambria Math"/>
                          </a:rPr>
                          <m:t>Σ</m:t>
                        </m:r>
                        <m:r>
                          <a:rPr lang="en-GB" b="0" i="1" smtClean="0">
                            <a:latin typeface="Cambria Math"/>
                            <a:ea typeface="Cambria Math"/>
                          </a:rPr>
                          <m:t>𝐹𝑢</m:t>
                        </m:r>
                      </m:num>
                      <m:den>
                        <m:r>
                          <m:rPr>
                            <m:sty m:val="p"/>
                          </m:rPr>
                          <a:rPr lang="el-GR" i="1" smtClean="0">
                            <a:latin typeface="Cambria Math"/>
                            <a:ea typeface="Cambria Math"/>
                          </a:rPr>
                          <m:t>Σ</m:t>
                        </m:r>
                        <m:r>
                          <a:rPr lang="en-GB" b="0" i="1" smtClean="0">
                            <a:latin typeface="Cambria Math"/>
                            <a:ea typeface="Cambria Math"/>
                          </a:rPr>
                          <m:t>𝐹h</m:t>
                        </m:r>
                      </m:den>
                    </m:f>
                  </m:oMath>
                </a14:m>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rotWithShape="1">
                <a:blip r:embed="rId2" cstate="print"/>
                <a:stretch>
                  <a:fillRect l="-1630" t="-1752"/>
                </a:stretch>
              </a:blipFill>
            </p:spPr>
            <p:txBody>
              <a:bodyPr/>
              <a:lstStyle/>
              <a:p>
                <a:r>
                  <a:rPr lang="en-GB">
                    <a:noFill/>
                  </a:rPr>
                  <a:t> </a:t>
                </a:r>
              </a:p>
            </p:txBody>
          </p:sp>
        </mc:Fallback>
      </mc:AlternateContent>
    </p:spTree>
    <p:extLst>
      <p:ext uri="{BB962C8B-B14F-4D97-AF65-F5344CB8AC3E}">
        <p14:creationId xmlns:p14="http://schemas.microsoft.com/office/powerpoint/2010/main" val="394884871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Ideality</a:t>
            </a:r>
            <a:endParaRPr lang="en-GB" dirty="0"/>
          </a:p>
        </p:txBody>
      </p:sp>
      <p:sp>
        <p:nvSpPr>
          <p:cNvPr id="3" name="Content Placeholder 2"/>
          <p:cNvSpPr>
            <a:spLocks noGrp="1"/>
          </p:cNvSpPr>
          <p:nvPr>
            <p:ph idx="1"/>
          </p:nvPr>
        </p:nvSpPr>
        <p:spPr/>
        <p:txBody>
          <a:bodyPr/>
          <a:lstStyle/>
          <a:p>
            <a:r>
              <a:rPr lang="en-GB" dirty="0" smtClean="0"/>
              <a:t>Useful functions embody all the desired attributes, functions, and outputs of the system</a:t>
            </a:r>
          </a:p>
          <a:p>
            <a:r>
              <a:rPr lang="en-GB" dirty="0" smtClean="0"/>
              <a:t>Harmful functions, on the other hand, include the expenses or fees associated with the system, the space it occupies, the resources it consumes, the cost to manufacture, the cost to transport, the cost to maintain, etc.</a:t>
            </a:r>
            <a:endParaRPr lang="en-GB" dirty="0"/>
          </a:p>
        </p:txBody>
      </p:sp>
    </p:spTree>
    <p:extLst>
      <p:ext uri="{BB962C8B-B14F-4D97-AF65-F5344CB8AC3E}">
        <p14:creationId xmlns:p14="http://schemas.microsoft.com/office/powerpoint/2010/main" val="273044674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Contradictions</a:t>
            </a:r>
            <a:endParaRPr lang="en-GB" dirty="0"/>
          </a:p>
        </p:txBody>
      </p:sp>
      <p:sp>
        <p:nvSpPr>
          <p:cNvPr id="3" name="Content Placeholder 2"/>
          <p:cNvSpPr>
            <a:spLocks noGrp="1"/>
          </p:cNvSpPr>
          <p:nvPr>
            <p:ph idx="1"/>
          </p:nvPr>
        </p:nvSpPr>
        <p:spPr/>
        <p:txBody>
          <a:bodyPr/>
          <a:lstStyle/>
          <a:p>
            <a:r>
              <a:rPr lang="en-GB" dirty="0" smtClean="0"/>
              <a:t>Require full recognition that systems are inherently rife with conflicts</a:t>
            </a:r>
          </a:p>
          <a:p>
            <a:r>
              <a:rPr lang="en-GB" dirty="0" smtClean="0"/>
              <a:t>These conflicts are called contradictions</a:t>
            </a:r>
          </a:p>
          <a:p>
            <a:r>
              <a:rPr lang="en-GB" dirty="0" smtClean="0"/>
              <a:t>In TRIZ an inventive problem is one that contains one or more contradictions</a:t>
            </a:r>
            <a:endParaRPr lang="en-GB" dirty="0"/>
          </a:p>
        </p:txBody>
      </p:sp>
    </p:spTree>
    <p:extLst>
      <p:ext uri="{BB962C8B-B14F-4D97-AF65-F5344CB8AC3E}">
        <p14:creationId xmlns:p14="http://schemas.microsoft.com/office/powerpoint/2010/main" val="32845043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Contradictions</a:t>
            </a:r>
            <a:endParaRPr lang="en-GB" dirty="0"/>
          </a:p>
        </p:txBody>
      </p:sp>
      <p:sp>
        <p:nvSpPr>
          <p:cNvPr id="3" name="Content Placeholder 2"/>
          <p:cNvSpPr>
            <a:spLocks noGrp="1"/>
          </p:cNvSpPr>
          <p:nvPr>
            <p:ph idx="1"/>
          </p:nvPr>
        </p:nvSpPr>
        <p:spPr>
          <a:xfrm>
            <a:off x="457200" y="1600200"/>
            <a:ext cx="8229600" cy="4853136"/>
          </a:xfrm>
        </p:spPr>
        <p:txBody>
          <a:bodyPr>
            <a:normAutofit lnSpcReduction="10000"/>
          </a:bodyPr>
          <a:lstStyle/>
          <a:p>
            <a:r>
              <a:rPr lang="en-GB" dirty="0" smtClean="0"/>
              <a:t>Typically, when one is faced with a contradictory set of requirements, the easy way out is to find a compromising solution</a:t>
            </a:r>
          </a:p>
          <a:p>
            <a:r>
              <a:rPr lang="en-GB" dirty="0" smtClean="0"/>
              <a:t>In the example of weight vs. strength, an inventive solution satisfies both requirements</a:t>
            </a:r>
          </a:p>
          <a:p>
            <a:r>
              <a:rPr lang="en-GB" dirty="0" smtClean="0"/>
              <a:t>A level 3 solution would satisfy both requirements utilising available “paradigm” methods, whereas a level 4 solution would incorporate technologies outside the current paradigm</a:t>
            </a:r>
            <a:endParaRPr lang="en-GB" dirty="0"/>
          </a:p>
        </p:txBody>
      </p:sp>
    </p:spTree>
    <p:extLst>
      <p:ext uri="{BB962C8B-B14F-4D97-AF65-F5344CB8AC3E}">
        <p14:creationId xmlns:p14="http://schemas.microsoft.com/office/powerpoint/2010/main" val="28255335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Technical Contradictions</a:t>
            </a:r>
            <a:endParaRPr lang="en-GB" dirty="0"/>
          </a:p>
        </p:txBody>
      </p:sp>
      <p:sp>
        <p:nvSpPr>
          <p:cNvPr id="3" name="Content Placeholder 2"/>
          <p:cNvSpPr>
            <a:spLocks noGrp="1"/>
          </p:cNvSpPr>
          <p:nvPr>
            <p:ph idx="1"/>
          </p:nvPr>
        </p:nvSpPr>
        <p:spPr/>
        <p:txBody>
          <a:bodyPr/>
          <a:lstStyle/>
          <a:p>
            <a:r>
              <a:rPr lang="en-GB" dirty="0" smtClean="0"/>
              <a:t>A technical contradiction is a situation where two identifiable parameters are in conflict</a:t>
            </a:r>
          </a:p>
          <a:p>
            <a:r>
              <a:rPr lang="en-GB" dirty="0" smtClean="0"/>
              <a:t>When one parameter is improved, the other is made worse</a:t>
            </a:r>
          </a:p>
          <a:p>
            <a:endParaRPr lang="en-GB" dirty="0"/>
          </a:p>
        </p:txBody>
      </p:sp>
    </p:spTree>
    <p:extLst>
      <p:ext uri="{BB962C8B-B14F-4D97-AF65-F5344CB8AC3E}">
        <p14:creationId xmlns:p14="http://schemas.microsoft.com/office/powerpoint/2010/main" val="34738431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Physical Contradictions (PC)</a:t>
            </a:r>
            <a:endParaRPr lang="en-GB" dirty="0"/>
          </a:p>
        </p:txBody>
      </p:sp>
      <p:sp>
        <p:nvSpPr>
          <p:cNvPr id="3" name="Content Placeholder 2"/>
          <p:cNvSpPr>
            <a:spLocks noGrp="1"/>
          </p:cNvSpPr>
          <p:nvPr>
            <p:ph idx="1"/>
          </p:nvPr>
        </p:nvSpPr>
        <p:spPr/>
        <p:txBody>
          <a:bodyPr/>
          <a:lstStyle/>
          <a:p>
            <a:r>
              <a:rPr lang="en-GB" dirty="0" smtClean="0"/>
              <a:t>Is a situation where a single parameter needs to be in opposite physical states, e.g. it needs to be hot and cold at the same time</a:t>
            </a:r>
          </a:p>
          <a:p>
            <a:r>
              <a:rPr lang="en-GB" dirty="0" smtClean="0"/>
              <a:t>A PC is the controlling element in the system that links the two conflicting parameters in the technical contradiction</a:t>
            </a:r>
          </a:p>
          <a:p>
            <a:r>
              <a:rPr lang="en-GB" dirty="0" smtClean="0"/>
              <a:t>The PC lies at the heart of an inventive problem; it is the ultimate contradiction</a:t>
            </a:r>
            <a:endParaRPr lang="en-GB" dirty="0"/>
          </a:p>
        </p:txBody>
      </p:sp>
    </p:spTree>
    <p:extLst>
      <p:ext uri="{BB962C8B-B14F-4D97-AF65-F5344CB8AC3E}">
        <p14:creationId xmlns:p14="http://schemas.microsoft.com/office/powerpoint/2010/main" val="203204910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Physical Contradictions</a:t>
            </a:r>
            <a:endParaRPr lang="en-GB" dirty="0"/>
          </a:p>
        </p:txBody>
      </p:sp>
      <p:sp>
        <p:nvSpPr>
          <p:cNvPr id="3" name="Content Placeholder 2"/>
          <p:cNvSpPr>
            <a:spLocks noGrp="1"/>
          </p:cNvSpPr>
          <p:nvPr>
            <p:ph idx="1"/>
          </p:nvPr>
        </p:nvSpPr>
        <p:spPr/>
        <p:txBody>
          <a:bodyPr/>
          <a:lstStyle/>
          <a:p>
            <a:r>
              <a:rPr lang="en-GB" dirty="0" smtClean="0"/>
              <a:t>A PC is formulated according to the logic “To perform function </a:t>
            </a:r>
            <a:r>
              <a:rPr lang="en-GB" sz="3600" dirty="0" smtClean="0"/>
              <a:t>F</a:t>
            </a:r>
            <a:r>
              <a:rPr lang="en-GB" sz="2400" dirty="0" smtClean="0"/>
              <a:t>1</a:t>
            </a:r>
            <a:r>
              <a:rPr lang="en-GB" dirty="0" smtClean="0"/>
              <a:t>, the object must exhibit property P but</a:t>
            </a:r>
            <a:r>
              <a:rPr lang="en-GB" sz="3600" dirty="0" smtClean="0"/>
              <a:t> to</a:t>
            </a:r>
            <a:r>
              <a:rPr lang="en-GB" dirty="0" smtClean="0"/>
              <a:t> perform function F</a:t>
            </a:r>
            <a:r>
              <a:rPr lang="en-GB" sz="2400" dirty="0" smtClean="0"/>
              <a:t>2</a:t>
            </a:r>
            <a:r>
              <a:rPr lang="en-GB" dirty="0" smtClean="0"/>
              <a:t>, it must exhibit property –P</a:t>
            </a:r>
          </a:p>
          <a:p>
            <a:r>
              <a:rPr lang="en-GB" dirty="0" smtClean="0"/>
              <a:t>The solution to PC is accomplished by incorporating principles of separation</a:t>
            </a:r>
            <a:endParaRPr lang="en-GB" dirty="0"/>
          </a:p>
        </p:txBody>
      </p:sp>
    </p:spTree>
    <p:extLst>
      <p:ext uri="{BB962C8B-B14F-4D97-AF65-F5344CB8AC3E}">
        <p14:creationId xmlns:p14="http://schemas.microsoft.com/office/powerpoint/2010/main" val="33135938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Separation Principles</a:t>
            </a:r>
            <a:endParaRPr lang="en-GB" dirty="0"/>
          </a:p>
        </p:txBody>
      </p:sp>
      <p:sp>
        <p:nvSpPr>
          <p:cNvPr id="3" name="Content Placeholder 2"/>
          <p:cNvSpPr>
            <a:spLocks noGrp="1"/>
          </p:cNvSpPr>
          <p:nvPr>
            <p:ph idx="1"/>
          </p:nvPr>
        </p:nvSpPr>
        <p:spPr/>
        <p:txBody>
          <a:bodyPr/>
          <a:lstStyle/>
          <a:p>
            <a:pPr marL="514350" indent="-514350">
              <a:buAutoNum type="arabicPeriod"/>
            </a:pPr>
            <a:r>
              <a:rPr lang="en-GB" dirty="0" smtClean="0"/>
              <a:t>Separation in time</a:t>
            </a:r>
          </a:p>
          <a:p>
            <a:pPr marL="514350" indent="-514350">
              <a:buAutoNum type="arabicPeriod"/>
            </a:pPr>
            <a:r>
              <a:rPr lang="en-GB" dirty="0" smtClean="0"/>
              <a:t>Separation in space</a:t>
            </a:r>
          </a:p>
          <a:p>
            <a:pPr marL="514350" indent="-514350">
              <a:buAutoNum type="arabicPeriod"/>
            </a:pPr>
            <a:r>
              <a:rPr lang="en-GB" dirty="0" smtClean="0"/>
              <a:t>Separation between the system and its components</a:t>
            </a:r>
          </a:p>
          <a:p>
            <a:pPr marL="514350" indent="-514350">
              <a:buAutoNum type="arabicPeriod"/>
            </a:pPr>
            <a:r>
              <a:rPr lang="en-GB" dirty="0" smtClean="0"/>
              <a:t>Separation upon condition</a:t>
            </a:r>
          </a:p>
          <a:p>
            <a:pPr marL="514350" indent="-514350">
              <a:buAutoNum type="arabicPeriod"/>
            </a:pPr>
            <a:r>
              <a:rPr lang="en-GB" dirty="0" smtClean="0"/>
              <a:t>Co-existence</a:t>
            </a:r>
          </a:p>
          <a:p>
            <a:pPr marL="514350" indent="-514350">
              <a:buAutoNum type="arabicPeriod"/>
            </a:pPr>
            <a:endParaRPr lang="en-GB" dirty="0"/>
          </a:p>
        </p:txBody>
      </p:sp>
    </p:spTree>
    <p:extLst>
      <p:ext uri="{BB962C8B-B14F-4D97-AF65-F5344CB8AC3E}">
        <p14:creationId xmlns:p14="http://schemas.microsoft.com/office/powerpoint/2010/main" val="340012885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a:t>
            </a:r>
            <a:endParaRPr lang="en-GB" dirty="0"/>
          </a:p>
        </p:txBody>
      </p:sp>
      <p:sp>
        <p:nvSpPr>
          <p:cNvPr id="3" name="Content Placeholder 2"/>
          <p:cNvSpPr>
            <a:spLocks noGrp="1"/>
          </p:cNvSpPr>
          <p:nvPr>
            <p:ph idx="1"/>
          </p:nvPr>
        </p:nvSpPr>
        <p:spPr/>
        <p:txBody>
          <a:bodyPr/>
          <a:lstStyle/>
          <a:p>
            <a:endParaRPr lang="en-GB" dirty="0"/>
          </a:p>
        </p:txBody>
      </p:sp>
      <p:sp>
        <p:nvSpPr>
          <p:cNvPr id="4" name="Rectangle 3"/>
          <p:cNvSpPr/>
          <p:nvPr/>
        </p:nvSpPr>
        <p:spPr>
          <a:xfrm>
            <a:off x="1991900" y="1844824"/>
            <a:ext cx="720080" cy="403244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vert="vert" rtlCol="0" anchor="ctr"/>
          <a:lstStyle/>
          <a:p>
            <a:pPr algn="ctr"/>
            <a:r>
              <a:rPr lang="en-GB" sz="2400" dirty="0" smtClean="0"/>
              <a:t>Improvement</a:t>
            </a:r>
            <a:endParaRPr lang="en-GB" sz="2400" dirty="0"/>
          </a:p>
        </p:txBody>
      </p:sp>
      <p:sp>
        <p:nvSpPr>
          <p:cNvPr id="5" name="Oval 4"/>
          <p:cNvSpPr/>
          <p:nvPr/>
        </p:nvSpPr>
        <p:spPr>
          <a:xfrm>
            <a:off x="4427984" y="2708920"/>
            <a:ext cx="914400" cy="9144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7" name="Straight Connector 6"/>
          <p:cNvCxnSpPr/>
          <p:nvPr/>
        </p:nvCxnSpPr>
        <p:spPr>
          <a:xfrm>
            <a:off x="4427984" y="3166120"/>
            <a:ext cx="0" cy="2063080"/>
          </a:xfrm>
          <a:prstGeom prst="line">
            <a:avLst/>
          </a:prstGeom>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a:off x="5342384" y="3166120"/>
            <a:ext cx="0" cy="1343000"/>
          </a:xfrm>
          <a:prstGeom prst="line">
            <a:avLst/>
          </a:prstGeom>
        </p:spPr>
        <p:style>
          <a:lnRef idx="1">
            <a:schemeClr val="accent1"/>
          </a:lnRef>
          <a:fillRef idx="0">
            <a:schemeClr val="accent1"/>
          </a:fillRef>
          <a:effectRef idx="0">
            <a:schemeClr val="accent1"/>
          </a:effectRef>
          <a:fontRef idx="minor">
            <a:schemeClr val="tx1"/>
          </a:fontRef>
        </p:style>
      </p:cxnSp>
      <p:sp>
        <p:nvSpPr>
          <p:cNvPr id="10" name="Rectangle 9"/>
          <p:cNvSpPr/>
          <p:nvPr/>
        </p:nvSpPr>
        <p:spPr>
          <a:xfrm>
            <a:off x="4139952" y="5229200"/>
            <a:ext cx="576064" cy="64807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smtClean="0"/>
              <a:t>A</a:t>
            </a:r>
            <a:endParaRPr lang="en-GB" sz="2400" dirty="0"/>
          </a:p>
        </p:txBody>
      </p:sp>
      <p:sp>
        <p:nvSpPr>
          <p:cNvPr id="11" name="Rectangle 10"/>
          <p:cNvSpPr/>
          <p:nvPr/>
        </p:nvSpPr>
        <p:spPr>
          <a:xfrm>
            <a:off x="5076056" y="4509120"/>
            <a:ext cx="576064"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smtClean="0"/>
              <a:t>B</a:t>
            </a:r>
            <a:endParaRPr lang="en-GB" sz="2400" dirty="0"/>
          </a:p>
        </p:txBody>
      </p:sp>
      <p:cxnSp>
        <p:nvCxnSpPr>
          <p:cNvPr id="13" name="Straight Arrow Connector 12"/>
          <p:cNvCxnSpPr/>
          <p:nvPr/>
        </p:nvCxnSpPr>
        <p:spPr>
          <a:xfrm flipV="1">
            <a:off x="3995936" y="2564904"/>
            <a:ext cx="720080" cy="504056"/>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5" name="Straight Arrow Connector 14"/>
          <p:cNvCxnSpPr/>
          <p:nvPr/>
        </p:nvCxnSpPr>
        <p:spPr>
          <a:xfrm flipV="1">
            <a:off x="4762872" y="3717032"/>
            <a:ext cx="457200" cy="216024"/>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7207332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Resources</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The third principle of TRIZ is the maximal utilisation of any available resources before introducing a new component or complication into the system</a:t>
            </a:r>
          </a:p>
          <a:p>
            <a:r>
              <a:rPr lang="en-GB" dirty="0" smtClean="0"/>
              <a:t>Resources are defined as any substance, space, or energy that is present in the system, its surroundings, or in the environment</a:t>
            </a:r>
          </a:p>
          <a:p>
            <a:r>
              <a:rPr lang="en-GB" dirty="0" smtClean="0"/>
              <a:t>The identification and utilisation of resources increases the operating efficiency of the system, thereby improving its </a:t>
            </a:r>
            <a:r>
              <a:rPr lang="en-GB" dirty="0" err="1" smtClean="0"/>
              <a:t>ideality</a:t>
            </a:r>
            <a:endParaRPr lang="en-GB" dirty="0"/>
          </a:p>
        </p:txBody>
      </p:sp>
    </p:spTree>
    <p:extLst>
      <p:ext uri="{BB962C8B-B14F-4D97-AF65-F5344CB8AC3E}">
        <p14:creationId xmlns:p14="http://schemas.microsoft.com/office/powerpoint/2010/main" val="127518355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Resources</a:t>
            </a:r>
            <a:endParaRPr lang="en-GB" dirty="0"/>
          </a:p>
        </p:txBody>
      </p:sp>
      <p:sp>
        <p:nvSpPr>
          <p:cNvPr id="3" name="Content Placeholder 2"/>
          <p:cNvSpPr>
            <a:spLocks noGrp="1"/>
          </p:cNvSpPr>
          <p:nvPr>
            <p:ph idx="1"/>
          </p:nvPr>
        </p:nvSpPr>
        <p:spPr/>
        <p:txBody>
          <a:bodyPr>
            <a:normAutofit lnSpcReduction="10000"/>
          </a:bodyPr>
          <a:lstStyle/>
          <a:p>
            <a:r>
              <a:rPr lang="en-GB" dirty="0" smtClean="0"/>
              <a:t>In TRIZ problem solving any in-system or environmental resources will be used to assist problem solving</a:t>
            </a:r>
          </a:p>
          <a:p>
            <a:r>
              <a:rPr lang="en-GB" dirty="0" smtClean="0"/>
              <a:t>It is only when all resources have been exhausted or it is impractical to use that the consideration of additional design elements comes into play</a:t>
            </a:r>
          </a:p>
          <a:p>
            <a:r>
              <a:rPr lang="en-GB" dirty="0" smtClean="0"/>
              <a:t>The goal of TRIZ is to never solve a problem by making the system more complex</a:t>
            </a:r>
            <a:endParaRPr lang="en-GB" dirty="0"/>
          </a:p>
        </p:txBody>
      </p:sp>
    </p:spTree>
    <p:extLst>
      <p:ext uri="{BB962C8B-B14F-4D97-AF65-F5344CB8AC3E}">
        <p14:creationId xmlns:p14="http://schemas.microsoft.com/office/powerpoint/2010/main" val="143145321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Types of Resources</a:t>
            </a:r>
            <a:endParaRPr lang="en-GB" dirty="0"/>
          </a:p>
        </p:txBody>
      </p:sp>
      <p:sp>
        <p:nvSpPr>
          <p:cNvPr id="3" name="Content Placeholder 2"/>
          <p:cNvSpPr>
            <a:spLocks noGrp="1"/>
          </p:cNvSpPr>
          <p:nvPr>
            <p:ph idx="1"/>
          </p:nvPr>
        </p:nvSpPr>
        <p:spPr/>
        <p:txBody>
          <a:bodyPr/>
          <a:lstStyle/>
          <a:p>
            <a:r>
              <a:rPr lang="en-GB" b="1" u="sng" dirty="0" smtClean="0"/>
              <a:t>Substances</a:t>
            </a:r>
            <a:r>
              <a:rPr lang="en-GB" dirty="0" smtClean="0"/>
              <a:t>: - any material contained in the system or its environment, manufactured products, or wastes</a:t>
            </a:r>
            <a:endParaRPr lang="en-GB" b="1" u="sng" dirty="0" smtClean="0"/>
          </a:p>
          <a:p>
            <a:r>
              <a:rPr lang="en-GB" b="1" u="sng" dirty="0" smtClean="0"/>
              <a:t>Energy</a:t>
            </a:r>
            <a:r>
              <a:rPr lang="en-GB" dirty="0" smtClean="0"/>
              <a:t>: - any kind of energy existing in the system, any space available in the system, and its environment time intervals before start, after finish, and between technology cycles, unused or partially used</a:t>
            </a:r>
            <a:endParaRPr lang="en-GB" b="1" u="sng" dirty="0"/>
          </a:p>
        </p:txBody>
      </p:sp>
    </p:spTree>
    <p:extLst>
      <p:ext uri="{BB962C8B-B14F-4D97-AF65-F5344CB8AC3E}">
        <p14:creationId xmlns:p14="http://schemas.microsoft.com/office/powerpoint/2010/main" val="115763686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Types of Resources</a:t>
            </a:r>
            <a:endParaRPr lang="en-GB" dirty="0"/>
          </a:p>
        </p:txBody>
      </p:sp>
      <p:sp>
        <p:nvSpPr>
          <p:cNvPr id="3" name="Content Placeholder 2"/>
          <p:cNvSpPr>
            <a:spLocks noGrp="1"/>
          </p:cNvSpPr>
          <p:nvPr>
            <p:ph idx="1"/>
          </p:nvPr>
        </p:nvSpPr>
        <p:spPr>
          <a:xfrm>
            <a:off x="457200" y="1600200"/>
            <a:ext cx="8229600" cy="4853136"/>
          </a:xfrm>
        </p:spPr>
        <p:txBody>
          <a:bodyPr>
            <a:normAutofit fontScale="92500"/>
          </a:bodyPr>
          <a:lstStyle/>
          <a:p>
            <a:r>
              <a:rPr lang="en-GB" b="1" u="sng" dirty="0" smtClean="0"/>
              <a:t>Functional</a:t>
            </a:r>
            <a:r>
              <a:rPr lang="en-GB" dirty="0" smtClean="0"/>
              <a:t>: - possibilities of the system or its environment to carry out additional functions,</a:t>
            </a:r>
            <a:r>
              <a:rPr lang="en-GB" b="1" u="sng" dirty="0"/>
              <a:t> </a:t>
            </a:r>
            <a:r>
              <a:rPr lang="en-GB" dirty="0" smtClean="0"/>
              <a:t>unused specific features and properties, characteristics of a particular system, such as special physical, chemical, or geometrical properties</a:t>
            </a:r>
          </a:p>
          <a:p>
            <a:r>
              <a:rPr lang="en-GB" b="1" u="sng" dirty="0" smtClean="0"/>
              <a:t>System</a:t>
            </a:r>
            <a:r>
              <a:rPr lang="en-GB" dirty="0" smtClean="0"/>
              <a:t>: - new useful functions or properties of the system that can be achieved from modification of connections between subsystems or a new way of combining systems</a:t>
            </a:r>
            <a:endParaRPr lang="en-GB" b="1" u="sng" dirty="0" smtClean="0"/>
          </a:p>
        </p:txBody>
      </p:sp>
    </p:spTree>
    <p:extLst>
      <p:ext uri="{BB962C8B-B14F-4D97-AF65-F5344CB8AC3E}">
        <p14:creationId xmlns:p14="http://schemas.microsoft.com/office/powerpoint/2010/main" val="244389603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Types of Resources</a:t>
            </a:r>
            <a:endParaRPr lang="en-GB" dirty="0"/>
          </a:p>
        </p:txBody>
      </p:sp>
      <p:sp>
        <p:nvSpPr>
          <p:cNvPr id="3" name="Content Placeholder 2"/>
          <p:cNvSpPr>
            <a:spLocks noGrp="1"/>
          </p:cNvSpPr>
          <p:nvPr>
            <p:ph idx="1"/>
          </p:nvPr>
        </p:nvSpPr>
        <p:spPr/>
        <p:txBody>
          <a:bodyPr/>
          <a:lstStyle/>
          <a:p>
            <a:r>
              <a:rPr lang="en-GB" b="1" u="sng" dirty="0" smtClean="0"/>
              <a:t>Organisational</a:t>
            </a:r>
            <a:r>
              <a:rPr lang="en-GB" dirty="0" smtClean="0"/>
              <a:t>: - existing, but incompletely used structures, or structures that can be easily built in the system, arrangement or orientation of elements or communication between them</a:t>
            </a:r>
            <a:endParaRPr lang="en-GB" b="1" u="sng" dirty="0" smtClean="0"/>
          </a:p>
          <a:p>
            <a:r>
              <a:rPr lang="en-GB" b="1" u="sng" dirty="0" smtClean="0"/>
              <a:t>Differential</a:t>
            </a:r>
            <a:r>
              <a:rPr lang="en-GB" dirty="0" smtClean="0"/>
              <a:t>: - differences in magnitude of parameters that can be used to create flux, that carry out useful functions</a:t>
            </a:r>
            <a:endParaRPr lang="en-GB" b="1" u="sng" dirty="0"/>
          </a:p>
        </p:txBody>
      </p:sp>
    </p:spTree>
    <p:extLst>
      <p:ext uri="{BB962C8B-B14F-4D97-AF65-F5344CB8AC3E}">
        <p14:creationId xmlns:p14="http://schemas.microsoft.com/office/powerpoint/2010/main" val="47768384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Types of Resources</a:t>
            </a:r>
            <a:endParaRPr lang="en-GB" dirty="0"/>
          </a:p>
        </p:txBody>
      </p:sp>
      <p:sp>
        <p:nvSpPr>
          <p:cNvPr id="3" name="Content Placeholder 2"/>
          <p:cNvSpPr>
            <a:spLocks noGrp="1"/>
          </p:cNvSpPr>
          <p:nvPr>
            <p:ph idx="1"/>
          </p:nvPr>
        </p:nvSpPr>
        <p:spPr/>
        <p:txBody>
          <a:bodyPr/>
          <a:lstStyle/>
          <a:p>
            <a:r>
              <a:rPr lang="en-GB" b="1" u="sng" dirty="0" smtClean="0"/>
              <a:t>Changes</a:t>
            </a:r>
            <a:r>
              <a:rPr lang="en-GB" dirty="0" smtClean="0"/>
              <a:t>: - new properties or features of the system (often unexpected), appearing after changes have been introduced</a:t>
            </a:r>
          </a:p>
          <a:p>
            <a:r>
              <a:rPr lang="en-GB" b="1" u="sng" dirty="0" smtClean="0"/>
              <a:t>Harmful</a:t>
            </a:r>
            <a:r>
              <a:rPr lang="en-GB" dirty="0" smtClean="0"/>
              <a:t>: - wastes of the system (or other systems) which become harmless after use</a:t>
            </a:r>
            <a:endParaRPr lang="en-GB" b="1" u="sng" dirty="0"/>
          </a:p>
        </p:txBody>
      </p:sp>
    </p:spTree>
    <p:extLst>
      <p:ext uri="{BB962C8B-B14F-4D97-AF65-F5344CB8AC3E}">
        <p14:creationId xmlns:p14="http://schemas.microsoft.com/office/powerpoint/2010/main" val="167049197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107</TotalTime>
  <Words>1266</Words>
  <Application>Microsoft Office PowerPoint</Application>
  <PresentationFormat>On-screen Show (4:3)</PresentationFormat>
  <Paragraphs>110</Paragraphs>
  <Slides>30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30</vt:i4>
      </vt:variant>
    </vt:vector>
  </HeadingPairs>
  <TitlesOfParts>
    <vt:vector size="34" baseType="lpstr">
      <vt:lpstr>Arial</vt:lpstr>
      <vt:lpstr>Calibri</vt:lpstr>
      <vt:lpstr>Cambria Math</vt:lpstr>
      <vt:lpstr>Office Theme</vt:lpstr>
      <vt:lpstr>TRIZ</vt:lpstr>
      <vt:lpstr>What is TRIZ?</vt:lpstr>
      <vt:lpstr>Introduction</vt:lpstr>
      <vt:lpstr>Theory of Invention Conditions to Satisfy</vt:lpstr>
      <vt:lpstr>General Problem Solving Model</vt:lpstr>
      <vt:lpstr>Levels of Inventiveness</vt:lpstr>
      <vt:lpstr>Levels of Inventiveness</vt:lpstr>
      <vt:lpstr>TRIZ Approach to Problem Solving</vt:lpstr>
      <vt:lpstr>Identifying My Problem</vt:lpstr>
      <vt:lpstr>Formulate the Problem:  the Prism of TRIZ</vt:lpstr>
      <vt:lpstr>Search for Previously Well-Solved Problem</vt:lpstr>
      <vt:lpstr>Benefits of TRIZ</vt:lpstr>
      <vt:lpstr>Benefits of TRIZ</vt:lpstr>
      <vt:lpstr>Benefits of TRIZ</vt:lpstr>
      <vt:lpstr>TRIZ Building Blocks</vt:lpstr>
      <vt:lpstr>PowerPoint Presentation</vt:lpstr>
      <vt:lpstr>Ideality</vt:lpstr>
      <vt:lpstr>Contradictions</vt:lpstr>
      <vt:lpstr>Contradictions</vt:lpstr>
      <vt:lpstr>Technical Contradictions</vt:lpstr>
      <vt:lpstr>Physical Contradictions (PC)</vt:lpstr>
      <vt:lpstr>Physical Contradictions</vt:lpstr>
      <vt:lpstr>Separation Principles</vt:lpstr>
      <vt:lpstr>Example</vt:lpstr>
      <vt:lpstr>Resources</vt:lpstr>
      <vt:lpstr>Resources</vt:lpstr>
      <vt:lpstr>Types of Resources</vt:lpstr>
      <vt:lpstr>Types of Resources</vt:lpstr>
      <vt:lpstr>Types of Resources</vt:lpstr>
      <vt:lpstr>Types of Resources</vt:lpstr>
    </vt:vector>
  </TitlesOfParts>
  <Company>Microsoft</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Andrew Thorn</dc:creator>
  <cp:lastModifiedBy>Andrew Thorn</cp:lastModifiedBy>
  <cp:revision>13</cp:revision>
  <dcterms:created xsi:type="dcterms:W3CDTF">2015-01-20T16:56:38Z</dcterms:created>
  <dcterms:modified xsi:type="dcterms:W3CDTF">2018-02-11T11:48:58Z</dcterms:modified>
</cp:coreProperties>
</file>