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8" r:id="rId1"/>
  </p:sldMasterIdLst>
  <p:sldIdLst>
    <p:sldId id="263" r:id="rId2"/>
    <p:sldId id="256" r:id="rId3"/>
    <p:sldId id="257" r:id="rId4"/>
    <p:sldId id="258" r:id="rId5"/>
    <p:sldId id="259" r:id="rId6"/>
    <p:sldId id="264" r:id="rId7"/>
    <p:sldId id="260" r:id="rId8"/>
    <p:sldId id="261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604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305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83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79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356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572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042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894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46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209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848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7980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030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5682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9877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08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949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276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005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.nhs.uk/data-and-information/publications/statistical/smoking-drinking-and-drug-use-among-young-people-in-england/2023/part-1-smoking-prevalence-and-consump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9C8BD4-95D6-D6F7-6BAE-B523C064D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6" y="2071396"/>
            <a:ext cx="4351023" cy="289007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PRACTICE BASED RESEARCH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AFEAD1-4A99-3894-1F80-CE852E246A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19462" y="1343608"/>
            <a:ext cx="5066522" cy="4506686"/>
          </a:xfrm>
        </p:spPr>
        <p:txBody>
          <a:bodyPr>
            <a:normAutofit/>
          </a:bodyPr>
          <a:lstStyle/>
          <a:p>
            <a:r>
              <a:rPr lang="en-GB" sz="18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Student Name: Drashti </a:t>
            </a:r>
            <a:r>
              <a:rPr lang="en-GB" sz="1800" b="1" kern="100" dirty="0" err="1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patel</a:t>
            </a:r>
            <a:r>
              <a:rPr lang="en-GB" sz="18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       </a:t>
            </a:r>
          </a:p>
          <a:p>
            <a:r>
              <a:rPr lang="en-GB" sz="18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Student ID: 2439716   </a:t>
            </a:r>
            <a:r>
              <a:rPr lang="en-GB" sz="1800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   </a:t>
            </a:r>
          </a:p>
          <a:p>
            <a:r>
              <a:rPr lang="en-GB" sz="18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Module code</a:t>
            </a:r>
            <a:r>
              <a:rPr lang="en-GB" sz="1800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: </a:t>
            </a:r>
            <a:r>
              <a:rPr lang="en-GB" sz="18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LCHS7008</a:t>
            </a:r>
            <a:endParaRPr lang="en-US" sz="1800" b="1" kern="100" dirty="0">
              <a:solidFill>
                <a:schemeClr val="tx1"/>
              </a:solidFill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  <a:p>
            <a:r>
              <a:rPr lang="en-GB" sz="18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Lecture Name: Dr </a:t>
            </a:r>
            <a:r>
              <a:rPr lang="en-GB" sz="1800" b="1" kern="100" dirty="0" err="1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zeno</a:t>
            </a:r>
            <a:r>
              <a:rPr lang="en-GB" sz="18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 </a:t>
            </a:r>
            <a:r>
              <a:rPr lang="en-GB" sz="1800" b="1" kern="100" dirty="0" err="1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leung</a:t>
            </a:r>
            <a:endParaRPr lang="en-GB" sz="1800" b="1" kern="100" dirty="0">
              <a:solidFill>
                <a:schemeClr val="tx1"/>
              </a:solidFill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  <a:p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Programme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: MSc in Public Health and Social Care</a:t>
            </a:r>
            <a:endParaRPr lang="en-GB" sz="1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08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6CE3EAE-806C-4E7B-A488-876752177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34478A1-1CB1-4FD1-B6CC-D6830657A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FE86CB6-F0BE-49A6-80C4-818FD4FC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10407C14-94AC-4705-AA56-537871C30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17124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F628C334-2D10-4CEE-BAEF-C9CFB49C9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800000">
            <a:off x="457200" y="0"/>
            <a:ext cx="11277600" cy="4533900"/>
          </a:xfrm>
          <a:custGeom>
            <a:avLst/>
            <a:gdLst/>
            <a:ahLst/>
            <a:cxnLst/>
            <a:rect l="0" t="0" r="r" b="b"/>
            <a:pathLst>
              <a:path w="7104" h="2856">
                <a:moveTo>
                  <a:pt x="0" y="0"/>
                </a:moveTo>
                <a:lnTo>
                  <a:pt x="0" y="2856"/>
                </a:lnTo>
                <a:lnTo>
                  <a:pt x="7104" y="2856"/>
                </a:lnTo>
                <a:lnTo>
                  <a:pt x="7104" y="1"/>
                </a:lnTo>
                <a:lnTo>
                  <a:pt x="7104" y="1"/>
                </a:lnTo>
                <a:lnTo>
                  <a:pt x="6943" y="26"/>
                </a:lnTo>
                <a:lnTo>
                  <a:pt x="6782" y="50"/>
                </a:lnTo>
                <a:lnTo>
                  <a:pt x="6621" y="73"/>
                </a:lnTo>
                <a:lnTo>
                  <a:pt x="6459" y="93"/>
                </a:lnTo>
                <a:lnTo>
                  <a:pt x="6298" y="113"/>
                </a:lnTo>
                <a:lnTo>
                  <a:pt x="6136" y="132"/>
                </a:lnTo>
                <a:lnTo>
                  <a:pt x="5976" y="148"/>
                </a:lnTo>
                <a:lnTo>
                  <a:pt x="5814" y="163"/>
                </a:lnTo>
                <a:lnTo>
                  <a:pt x="5653" y="177"/>
                </a:lnTo>
                <a:lnTo>
                  <a:pt x="5494" y="189"/>
                </a:lnTo>
                <a:lnTo>
                  <a:pt x="5334" y="201"/>
                </a:lnTo>
                <a:lnTo>
                  <a:pt x="5175" y="211"/>
                </a:lnTo>
                <a:lnTo>
                  <a:pt x="5017" y="219"/>
                </a:lnTo>
                <a:lnTo>
                  <a:pt x="4859" y="227"/>
                </a:lnTo>
                <a:lnTo>
                  <a:pt x="4703" y="234"/>
                </a:lnTo>
                <a:lnTo>
                  <a:pt x="4548" y="239"/>
                </a:lnTo>
                <a:lnTo>
                  <a:pt x="4393" y="243"/>
                </a:lnTo>
                <a:lnTo>
                  <a:pt x="4240" y="247"/>
                </a:lnTo>
                <a:lnTo>
                  <a:pt x="4088" y="249"/>
                </a:lnTo>
                <a:lnTo>
                  <a:pt x="3937" y="251"/>
                </a:lnTo>
                <a:lnTo>
                  <a:pt x="3788" y="252"/>
                </a:lnTo>
                <a:lnTo>
                  <a:pt x="3640" y="251"/>
                </a:lnTo>
                <a:lnTo>
                  <a:pt x="3494" y="251"/>
                </a:lnTo>
                <a:lnTo>
                  <a:pt x="3349" y="249"/>
                </a:lnTo>
                <a:lnTo>
                  <a:pt x="3207" y="246"/>
                </a:lnTo>
                <a:lnTo>
                  <a:pt x="3066" y="243"/>
                </a:lnTo>
                <a:lnTo>
                  <a:pt x="2928" y="240"/>
                </a:lnTo>
                <a:lnTo>
                  <a:pt x="2791" y="235"/>
                </a:lnTo>
                <a:lnTo>
                  <a:pt x="2656" y="230"/>
                </a:lnTo>
                <a:lnTo>
                  <a:pt x="2524" y="225"/>
                </a:lnTo>
                <a:lnTo>
                  <a:pt x="2266" y="212"/>
                </a:lnTo>
                <a:lnTo>
                  <a:pt x="2019" y="198"/>
                </a:lnTo>
                <a:lnTo>
                  <a:pt x="1782" y="183"/>
                </a:lnTo>
                <a:lnTo>
                  <a:pt x="1557" y="167"/>
                </a:lnTo>
                <a:lnTo>
                  <a:pt x="1343" y="150"/>
                </a:lnTo>
                <a:lnTo>
                  <a:pt x="1144" y="132"/>
                </a:lnTo>
                <a:lnTo>
                  <a:pt x="957" y="114"/>
                </a:lnTo>
                <a:lnTo>
                  <a:pt x="785" y="96"/>
                </a:lnTo>
                <a:lnTo>
                  <a:pt x="627" y="79"/>
                </a:lnTo>
                <a:lnTo>
                  <a:pt x="487" y="63"/>
                </a:lnTo>
                <a:lnTo>
                  <a:pt x="361" y="48"/>
                </a:lnTo>
                <a:lnTo>
                  <a:pt x="254" y="35"/>
                </a:lnTo>
                <a:lnTo>
                  <a:pt x="165" y="23"/>
                </a:lnTo>
                <a:lnTo>
                  <a:pt x="42" y="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34F7D70F-5AAF-4272-AE65-4A2C73A13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0402" y="4337586"/>
            <a:ext cx="10893095" cy="1589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 role of public health campaigns in reducing the prevalence of tobacco use among teenagers in the UK: Systematic review</a:t>
            </a:r>
            <a:endParaRPr lang="en-US" sz="2800" b="1" dirty="0">
              <a:solidFill>
                <a:schemeClr val="bg1"/>
              </a:solidFill>
            </a:endParaRPr>
          </a:p>
        </p:txBody>
      </p:sp>
      <p:pic>
        <p:nvPicPr>
          <p:cNvPr id="5" name="Picture 2" descr="A crucial step in curbing youth tobacco and nicotine use | News">
            <a:extLst>
              <a:ext uri="{FF2B5EF4-FFF2-40B4-BE49-F238E27FC236}">
                <a16:creationId xmlns:a16="http://schemas.microsoft.com/office/drawing/2014/main" id="{9CB30C7B-A6D2-A4AE-89D4-5D38CFD15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1110" y="473338"/>
            <a:ext cx="5448111" cy="3439617"/>
          </a:xfrm>
          <a:prstGeom prst="roundRect">
            <a:avLst>
              <a:gd name="adj" fmla="val 1858"/>
            </a:avLst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Youth Initiatives | Campaign for ...">
            <a:extLst>
              <a:ext uri="{FF2B5EF4-FFF2-40B4-BE49-F238E27FC236}">
                <a16:creationId xmlns:a16="http://schemas.microsoft.com/office/drawing/2014/main" id="{EFEDDE29-A9DE-C97C-3B45-33DD9AEA7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73596" y="473338"/>
            <a:ext cx="5168823" cy="3439617"/>
          </a:xfrm>
          <a:prstGeom prst="roundRect">
            <a:avLst>
              <a:gd name="adj" fmla="val 1858"/>
            </a:avLst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6DF9B5BE-F531-4301-81F9-7BEBF4E71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813DC-780F-AA67-CA5D-88F5B7CE2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BE84-497D-32C3-574C-5CDF99B18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9628" y="2603499"/>
            <a:ext cx="8013539" cy="3813629"/>
          </a:xfrm>
        </p:spPr>
        <p:txBody>
          <a:bodyPr>
            <a:norm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Tobacco use among teenagers remains a significant public health concern in the UK, contributing to long-term health inequalities and preventable disease (Weerakoon,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campaigns have been widely implemented to reduce smoking initiation and promote cessation among young people (East et al,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Despite policy efforts, including mass media campaigns and school-based interventions, teenage smoking persists in certain population groups (Tinner et al,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systematic review is necessary to critically evaluate the effectiveness of public health campaigns in reducing tobacco use among UK teenagers.</a:t>
            </a:r>
          </a:p>
        </p:txBody>
      </p:sp>
      <p:pic>
        <p:nvPicPr>
          <p:cNvPr id="3074" name="Picture 2" descr="We are facing a teen vaping epidemic ...">
            <a:extLst>
              <a:ext uri="{FF2B5EF4-FFF2-40B4-BE49-F238E27FC236}">
                <a16:creationId xmlns:a16="http://schemas.microsoft.com/office/drawing/2014/main" id="{698D6ED2-2A39-7A11-0DB1-2F6086B04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32" y="2367644"/>
            <a:ext cx="2705100" cy="365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883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0CEC5-BA9A-1C4A-1A48-55944193B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FF163-9EC1-2FA1-E0A4-DD81052F7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557" y="2400300"/>
            <a:ext cx="11430000" cy="4245429"/>
          </a:xfrm>
        </p:spPr>
        <p:txBody>
          <a:bodyPr>
            <a:norm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adult smokers in the UK report first trying smoking before the age of 18, and a significant proportion of 11- to 15-year-olds have experimented with cigarettes, with approximately 6% currently identified as regular smokers (NHS England, 2024)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Recent national surveys indicate that approximately 5–10% of teenagers aged 15 years in the UK are regular smokers, though rates vary by region and socioeconomic background.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E-cigarette use is increasingly common among youth: 20% of 11–17-year-olds (around 1.1 million) have tried vaping, and about 7% currently vape, with around 160,000 vaping daily (Anyanwu et al, 2020).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Although regular cigarette smoking among 11–15-year-olds remains low at less than 1%, current use of e-cigarettes in this age group rose from about 4% in 2014 to around 9% in 2023, showing a notable increase over time (Pinho-Gomes et al,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Tobacco use in adolescence is associated with increased risks of respiratory disease, cardiovascular conditions, and long-term addiction, affecting thousands of young people annually (Sinha and Haider, 2024).</a:t>
            </a:r>
          </a:p>
        </p:txBody>
      </p:sp>
    </p:spTree>
    <p:extLst>
      <p:ext uri="{BB962C8B-B14F-4D97-AF65-F5344CB8AC3E}">
        <p14:creationId xmlns:p14="http://schemas.microsoft.com/office/powerpoint/2010/main" val="709477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EDCAC-5614-7F48-7C07-9ADF98BE8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Research Question and Aim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4A95F-3F95-8CAC-0C05-B800BA675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6617445" cy="3416300"/>
          </a:xfrm>
        </p:spPr>
        <p:txBody>
          <a:bodyPr>
            <a:normAutofit/>
          </a:bodyPr>
          <a:lstStyle/>
          <a:p>
            <a:pPr algn="just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effective are public health campaigns in reducing the prevalence of tobacco use among teenagers in the UK?</a:t>
            </a:r>
          </a:p>
          <a:p>
            <a:pPr algn="just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systematically review and evaluate the effectiveness of public health campaigns in reducing tobacco use among teenagers in the UK.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8" name="Picture 4" descr="Aim Word Stock Illustrations – 9,722 ...">
            <a:extLst>
              <a:ext uri="{FF2B5EF4-FFF2-40B4-BE49-F238E27FC236}">
                <a16:creationId xmlns:a16="http://schemas.microsoft.com/office/drawing/2014/main" id="{C8CC0B6B-144F-F707-0407-6D4F520884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5687" y="2879953"/>
            <a:ext cx="3869192" cy="3004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539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273F1-5B6B-112C-1A48-EEE14F6554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2C763-7789-75B4-429F-31234E20B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Research Objectives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3E32C-6E34-7E88-AF21-459F84087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186" y="2603500"/>
            <a:ext cx="6678385" cy="3416300"/>
          </a:xfrm>
        </p:spPr>
        <p:txBody>
          <a:bodyPr>
            <a:norm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identify and critically appraise existing UK-based public health campaigns targeting teenage tobacco use.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assess the impact of these campaigns on smoking initiation, cessation, and attitudes towards tobacco among teenagers in the UK.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identify gaps in the current evidence and provide recommendations for improving future public health interventions.</a:t>
            </a:r>
          </a:p>
          <a:p>
            <a:endParaRPr lang="en-GB" dirty="0"/>
          </a:p>
        </p:txBody>
      </p:sp>
      <p:pic>
        <p:nvPicPr>
          <p:cNvPr id="2050" name="Picture 2" descr="How to Define Your Research Objectives and Questions | MRTS Consulting LTD">
            <a:extLst>
              <a:ext uri="{FF2B5EF4-FFF2-40B4-BE49-F238E27FC236}">
                <a16:creationId xmlns:a16="http://schemas.microsoft.com/office/drawing/2014/main" id="{5369F104-2BAE-D9F2-32A9-FA3544E3A7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829" y="2432957"/>
            <a:ext cx="4457699" cy="329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355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0B399-D41B-21D5-050F-0AE415515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Rationale of the Study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BA7CD-589C-7E55-0B33-F4B10A5AB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118" y="2603500"/>
            <a:ext cx="10328988" cy="3416300"/>
          </a:xfrm>
        </p:spPr>
        <p:txBody>
          <a:bodyPr>
            <a:norm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Teenage tobacco use remains a preventable cause of morbidity and mortality, highlighting the need to assess the effectiveness of current public health campaigns (Simmons and Gray,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growing concern about the rise of e-cigarette use and its potential impact on traditional tobacco smoking trends among young people (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Krompiewski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Existing literature presents mixed findings regarding the long-term effectiveness of mass media and school-based anti-smoking campaigns (Sánchez-Franco et al,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systematic review will provide consolidated, evidence-based insights to inform future public health strategies and policy development in the UK (Sánchez-Franco et al,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research is original in its focused evaluation of UK-based public health campaigns targeting teenagers specifically, incorporating recent evidence and emerging trends.</a:t>
            </a:r>
          </a:p>
        </p:txBody>
      </p:sp>
    </p:spTree>
    <p:extLst>
      <p:ext uri="{BB962C8B-B14F-4D97-AF65-F5344CB8AC3E}">
        <p14:creationId xmlns:p14="http://schemas.microsoft.com/office/powerpoint/2010/main" val="3069508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3578C-7021-57DF-074D-0FACD26C9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0"/>
              </a:rPr>
              <a:t>Research Impact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E2ED7-0F70-2CEF-DA9B-631442718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0" y="2476500"/>
            <a:ext cx="9001967" cy="3873500"/>
          </a:xfrm>
        </p:spPr>
        <p:txBody>
          <a:bodyPr>
            <a:norm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findings will support the development of more effective, evidence-based public health campaigns targeting teenagers (Alli and Dada,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will inform policymakers in designing strategies to further reduce youth smoking rates and address health inequalities (Fattahi,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and social care professionals will benefit from clearer guidance on best practices for tobacco prevention programmes (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Erhabor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study may contribute to improved allocation of resources toward interventions with proven effectiveness (Patil et al,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Ultimately, the research aims to reduce teenage tobacco use, improving long-term health outcomes and reducing the burden on UK healthcare services (Brose et al, 2026).</a:t>
            </a:r>
          </a:p>
        </p:txBody>
      </p:sp>
      <p:pic>
        <p:nvPicPr>
          <p:cNvPr id="6" name="Picture 8" descr="World No Tobacco Day :: Behance">
            <a:extLst>
              <a:ext uri="{FF2B5EF4-FFF2-40B4-BE49-F238E27FC236}">
                <a16:creationId xmlns:a16="http://schemas.microsoft.com/office/drawing/2014/main" id="{C8F26FD6-C273-E2B9-555B-E2A16B3E47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76" b="24280"/>
          <a:stretch>
            <a:fillRect/>
          </a:stretch>
        </p:blipFill>
        <p:spPr bwMode="auto">
          <a:xfrm>
            <a:off x="9692640" y="2377440"/>
            <a:ext cx="2346960" cy="351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83C29A-8DAC-5AEA-1B57-6AB46484FFA8}"/>
              </a:ext>
            </a:extLst>
          </p:cNvPr>
          <p:cNvSpPr txBox="1"/>
          <p:nvPr/>
        </p:nvSpPr>
        <p:spPr>
          <a:xfrm>
            <a:off x="9530288" y="6134557"/>
            <a:ext cx="23469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(Vishwajit Rane, 2025)</a:t>
            </a:r>
          </a:p>
        </p:txBody>
      </p:sp>
    </p:spTree>
    <p:extLst>
      <p:ext uri="{BB962C8B-B14F-4D97-AF65-F5344CB8AC3E}">
        <p14:creationId xmlns:p14="http://schemas.microsoft.com/office/powerpoint/2010/main" val="2835094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3845D-34A9-A713-1DD0-BEE961B83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166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77E9F-07F8-48AD-F1D2-3A1BA30A5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804" y="2603500"/>
            <a:ext cx="10440955" cy="3825292"/>
          </a:xfrm>
        </p:spPr>
        <p:txBody>
          <a:bodyPr>
            <a:norm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Anyanwu, P.E., Craig, P.,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Katikireddi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S.V. and Green, M.J., (2020). Impact of UK tobacco control policies on inequalities in youth smoking uptake: a natural experiment study.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Nicotine &amp; Tobacco Research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(11), pp.1973-1980.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Alli, O.I. and Dada, S.A., (2024). Global advances in tobacco control policies: A review of evidence, implementation models, and public health outcomes.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Multidisciplinary Research and Growth Evaluation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(6), pp.1456-1461.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Brose, L., Bunce, L. and Cheeseman, H., (2026). Prevalence of nicotine pouch use among youth and adults in Great Britain—analysis of cross-sectional, nationally representative surveys.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Nicotine and Tobacco Research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pp.213-222.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Erhabor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Boakye, E., Osuji, N.,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Obisesan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O., Osei, A.D.,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Mirbolouk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H., Stokes, A.C.,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Dzaye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O., El-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Shahawy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O., Rodriguez, C.J. and Hirsch, G.A., (2023). Psychosocial stressors and current e-cigarette use in the youth risk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survey.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p.1080.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East, K., Taylor, E.,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Simonavičius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E., Nottage, M., Reid, J.L., Burkhalter, R., Brose, L., Wackowski, O.A., Liber, A.C., McNeill, A. and Hammond, D., (2024). Noticing education campaigns or public health messages about vaping among youth in the United States, Canada and England from 2018 to 2022.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Education Research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39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pp.12-28.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Fattahi, E., (2023). Smokeless Tobacco Use and Health Inequity: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Unraveling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Mechanisms. In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Inequality-A Comprehensive Exploration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Krompiewski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Miśkiewicz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Ptak, J., Noga, R., Marcinkowska, J., Herc, A.,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Koczkodon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Teska, V.,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Perłowski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and Sawczuk, M., (2024). The effect of rising e-cigarette usage among young people on public health and physical activity.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in Sport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pp.54839-54839.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(2024), </a:t>
            </a:r>
            <a:r>
              <a:rPr lang="en-GB" sz="1000" u="sng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https://digital.nhs.uk/data-and-information/publications/statistical/smoking-drinking-and-drug-use-among-young-people-in-england/2023/part-1-smoking-prevalence-and-consumption</a:t>
            </a:r>
            <a:endParaRPr lang="en-GB" sz="1000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Patil, S.,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Fageeh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H.N., Mushtaq, S., Ajmal, M.,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Chalikkandy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S.N., Ashi, H., Ahmad, Z.H., Khan, S.S.,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Khanagar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Varadarajan, S. and Sarode, S.C., (2022). Prevalence of electronic cigarette usage among medical students in Saudi Arabia–A systematic review.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Nigerian Journal of Clinical Practice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(6), pp.765-772.</a:t>
            </a:r>
          </a:p>
        </p:txBody>
      </p:sp>
    </p:spTree>
    <p:extLst>
      <p:ext uri="{BB962C8B-B14F-4D97-AF65-F5344CB8AC3E}">
        <p14:creationId xmlns:p14="http://schemas.microsoft.com/office/powerpoint/2010/main" val="3070876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770DCA-09FE-DD41-7ACE-CC3E766482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49444-C801-A1A7-186C-CD586F69D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166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5A3BD-1A80-7B94-1944-A798AE146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135" y="2603500"/>
            <a:ext cx="10179698" cy="3416300"/>
          </a:xfrm>
        </p:spPr>
        <p:txBody>
          <a:bodyPr>
            <a:norm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Pinho-Gomes, A.C., Santos, J.A., Jones, A.,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Thout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S.R. and Pettigrew, S., (2023). E-cigarette attitudes and behaviours amongst 15-30-year-olds in the UK.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Public Health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45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pp.e763-e775.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Sánchez-Franco, S., Montgomery, S.C., Torres-Narvaez, E.S., Ramírez, A.M., Murray, J.M., Tate, C., Llorente, B., Bauld, L., Hunter, R.F., Kee, F. and Sarmiento, O.L., (2024). How do adolescent smoking prevention interventions work in different contextual settings? A qualitative comparative study between the UK and Colombia.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</a:t>
            </a:r>
            <a:r>
              <a:rPr lang="en-GB" sz="1000" i="1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medicine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31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(5), pp.691-704.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Simmons, V.N. and Gray, J.E., (2025). From success to sustained action: Tobacco control must remain a priority.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CA: A Cancer Journal for Clinicians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75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pp.180-182.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Sinha, S.K. and Haider, M.N., (2024). Tobacco and health effects.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TOBACCO &amp; PUBLIC HEALTH: Tobacco and Community Well-being: A Worldwide Health Crisis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101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Tinner, L., Palmer, J.C., Lloyd, E.C., Caldwell, D.M., MacArthur, G.J., Dias, K., Langford, R., </a:t>
            </a:r>
            <a:r>
              <a:rPr lang="en-GB" sz="1000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Redmore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Wittkop, L., Watkins, S.H. and Hickman, M., (2022). Individual-, family-and school-based interventions to prevent multiple risk behaviours relating to alcohol, tobacco and drug use in young people aged 8-25 years: a systematic review and meta-analysis.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p.1111.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Weerakoon, T., (2023). Tobacco Dependency in the United Kingdom: Prevalence, Risk Factors, Interventions, Disparities, and Policy Implications. </a:t>
            </a:r>
            <a:r>
              <a:rPr lang="en-GB" sz="1000" i="1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medRxiv</a:t>
            </a:r>
            <a:r>
              <a:rPr lang="en-GB" sz="10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pp.2023-09.</a:t>
            </a:r>
          </a:p>
        </p:txBody>
      </p:sp>
    </p:spTree>
    <p:extLst>
      <p:ext uri="{BB962C8B-B14F-4D97-AF65-F5344CB8AC3E}">
        <p14:creationId xmlns:p14="http://schemas.microsoft.com/office/powerpoint/2010/main" val="21875932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CUSTOM 1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24</TotalTime>
  <Words>1609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ADLaM Display</vt:lpstr>
      <vt:lpstr>Amasis MT Pro Black</vt:lpstr>
      <vt:lpstr>Arial</vt:lpstr>
      <vt:lpstr>Arial Black</vt:lpstr>
      <vt:lpstr>Wingdings 3</vt:lpstr>
      <vt:lpstr>Ion Boardroom</vt:lpstr>
      <vt:lpstr>PRACTICE BASED RESEARCH</vt:lpstr>
      <vt:lpstr>The role of public health campaigns in reducing the prevalence of tobacco use among teenagers in the UK: Systematic review</vt:lpstr>
      <vt:lpstr>Introduction</vt:lpstr>
      <vt:lpstr>Prevalence</vt:lpstr>
      <vt:lpstr>Research Question and Aim</vt:lpstr>
      <vt:lpstr>Research Objectives</vt:lpstr>
      <vt:lpstr>Rationale of the Study</vt:lpstr>
      <vt:lpstr>Research Impact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GAZALA SHAHJADA</dc:creator>
  <cp:lastModifiedBy>Drashti Akshay Patel</cp:lastModifiedBy>
  <cp:revision>10</cp:revision>
  <dcterms:created xsi:type="dcterms:W3CDTF">2025-07-23T00:59:00Z</dcterms:created>
  <dcterms:modified xsi:type="dcterms:W3CDTF">2026-02-12T13:08:19Z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53D98EA922644B478A13410A32A3BB50_13</vt:lpwstr>
  </property>
  <property fmtid="{D5CDD505-2E9C-101B-9397-08002B2CF9AE}" pid="3" name="KSOProductBuildVer">
    <vt:lpwstr>2052-12.1.0.21915</vt:lpwstr>
  </property>
</Properties>
</file>