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6" r:id="rId2"/>
    <p:sldId id="257" r:id="rId3"/>
    <p:sldId id="261" r:id="rId4"/>
    <p:sldId id="256" r:id="rId5"/>
    <p:sldId id="258" r:id="rId6"/>
    <p:sldId id="259" r:id="rId7"/>
    <p:sldId id="260" r:id="rId8"/>
    <p:sldId id="262" r:id="rId9"/>
    <p:sldId id="263" r:id="rId10"/>
    <p:sldId id="264" r:id="rId11"/>
    <p:sldId id="265" r:id="rId1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37FEEBF-7C59-4AA7-8637-CBF487497278}">
          <p14:sldIdLst>
            <p14:sldId id="266"/>
          </p14:sldIdLst>
        </p14:section>
        <p14:section name="Untitled Section" id="{CD7B40D4-E428-4B7E-B5C6-955CC22E5C4F}">
          <p14:sldIdLst>
            <p14:sldId id="257"/>
            <p14:sldId id="261"/>
            <p14:sldId id="256"/>
            <p14:sldId id="258"/>
            <p14:sldId id="259"/>
            <p14:sldId id="260"/>
            <p14:sldId id="262"/>
            <p14:sldId id="263"/>
            <p14:sldId id="264"/>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AD7F"/>
    <a:srgbClr val="DCC9A6"/>
    <a:srgbClr val="F5F5D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625992-A4B4-4E9C-A1CD-80AF607DDF4A}" type="datetimeFigureOut">
              <a:rPr lang="en-GB" smtClean="0"/>
              <a:t>04/12/2025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EE7A70-F92C-4ACA-A3A0-32F02DB24D0C}" type="slidenum">
              <a:rPr lang="en-GB" smtClean="0"/>
              <a:t>‹#›</a:t>
            </a:fld>
            <a:endParaRPr lang="en-GB"/>
          </a:p>
        </p:txBody>
      </p:sp>
    </p:spTree>
    <p:extLst>
      <p:ext uri="{BB962C8B-B14F-4D97-AF65-F5344CB8AC3E}">
        <p14:creationId xmlns:p14="http://schemas.microsoft.com/office/powerpoint/2010/main" val="411487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EE7A70-F92C-4ACA-A3A0-32F02DB24D0C}" type="slidenum">
              <a:rPr lang="en-GB" smtClean="0"/>
              <a:t>3</a:t>
            </a:fld>
            <a:endParaRPr lang="en-GB"/>
          </a:p>
        </p:txBody>
      </p:sp>
    </p:spTree>
    <p:extLst>
      <p:ext uri="{BB962C8B-B14F-4D97-AF65-F5344CB8AC3E}">
        <p14:creationId xmlns:p14="http://schemas.microsoft.com/office/powerpoint/2010/main" val="532870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EE7A70-F92C-4ACA-A3A0-32F02DB24D0C}" type="slidenum">
              <a:rPr lang="en-GB" smtClean="0"/>
              <a:t>4</a:t>
            </a:fld>
            <a:endParaRPr lang="en-GB"/>
          </a:p>
        </p:txBody>
      </p:sp>
    </p:spTree>
    <p:extLst>
      <p:ext uri="{BB962C8B-B14F-4D97-AF65-F5344CB8AC3E}">
        <p14:creationId xmlns:p14="http://schemas.microsoft.com/office/powerpoint/2010/main" val="159485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F874A-585B-5CBF-6C81-2BB77760994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7D3BDDB-C579-2120-6C1D-595B5D62A2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5B48956-6989-9B62-1521-4A351B898AED}"/>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5" name="Footer Placeholder 4">
            <a:extLst>
              <a:ext uri="{FF2B5EF4-FFF2-40B4-BE49-F238E27FC236}">
                <a16:creationId xmlns:a16="http://schemas.microsoft.com/office/drawing/2014/main" id="{AC220289-1574-A795-0172-0DF9CDE32D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31353E-5F76-265D-86F0-364B8FCEE14C}"/>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1990553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E6337-FC11-2A78-030A-E28FA29BE2B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9BFD29F-9B2E-66EE-33B4-BE3BAC4EFA5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B95FA84-9079-BD7E-5B0B-9512D321A097}"/>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5" name="Footer Placeholder 4">
            <a:extLst>
              <a:ext uri="{FF2B5EF4-FFF2-40B4-BE49-F238E27FC236}">
                <a16:creationId xmlns:a16="http://schemas.microsoft.com/office/drawing/2014/main" id="{9BAD03F4-B994-B775-DC58-05968B6D91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F4D40C-2282-361F-5FB5-295DB4D55ED7}"/>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3562985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563D5-0672-B189-F4A1-16487A6FBA5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8D0E986-B6A2-CB19-AF81-3FA5449258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F9501FC-8023-1CF5-8DAD-ED253FB8BA2C}"/>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5" name="Footer Placeholder 4">
            <a:extLst>
              <a:ext uri="{FF2B5EF4-FFF2-40B4-BE49-F238E27FC236}">
                <a16:creationId xmlns:a16="http://schemas.microsoft.com/office/drawing/2014/main" id="{EBA75C44-9C1D-CCFF-3D77-578B9098DA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6659E0-87FE-4354-4428-2BED2D7258F4}"/>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1449794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6623A-EDC0-0BBF-A52D-B73DD15EC2D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DE6D598-00F0-D651-511D-820A4D934DA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C501631-8C4D-B0AE-4129-3EA5C394E9E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E3963E5-94F6-52C7-D1AF-E65639393134}"/>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6" name="Footer Placeholder 5">
            <a:extLst>
              <a:ext uri="{FF2B5EF4-FFF2-40B4-BE49-F238E27FC236}">
                <a16:creationId xmlns:a16="http://schemas.microsoft.com/office/drawing/2014/main" id="{46D219C1-26DA-4984-9F47-B77EA824BD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CFF169-B3B1-11AD-33EF-A66AE938EA9C}"/>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3321252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CF90F-C999-8251-56E6-5DB5E0D03B6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E9109DC-5CD0-A87A-5811-56AEA7F37B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175554A-666F-ADB2-7752-504DE4EF9F0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3BE63CF-8629-FE2E-1B94-7AA54AF194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CF21CA3-C836-5F0A-F835-69B7C54362A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65BF8AB-B240-33C9-A2AD-8691B9315CB3}"/>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8" name="Footer Placeholder 7">
            <a:extLst>
              <a:ext uri="{FF2B5EF4-FFF2-40B4-BE49-F238E27FC236}">
                <a16:creationId xmlns:a16="http://schemas.microsoft.com/office/drawing/2014/main" id="{574F0CE3-9F07-A783-318D-E478F68724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9B0A69-DBE2-FF0C-B9D8-B44181024891}"/>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333111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22292-1911-7FCB-8B21-479BC6557C7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CC32FEA-4B06-D851-FBDC-3E7446E28D6E}"/>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4" name="Footer Placeholder 3">
            <a:extLst>
              <a:ext uri="{FF2B5EF4-FFF2-40B4-BE49-F238E27FC236}">
                <a16:creationId xmlns:a16="http://schemas.microsoft.com/office/drawing/2014/main" id="{7AA3D951-D0DD-5BA5-D087-2D1472614A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56C545D-8B4B-7D0B-AEBB-13CA005C2FE8}"/>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105210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489B8E-E6E7-04C2-2AE7-8B20C5A5852C}"/>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3" name="Footer Placeholder 2">
            <a:extLst>
              <a:ext uri="{FF2B5EF4-FFF2-40B4-BE49-F238E27FC236}">
                <a16:creationId xmlns:a16="http://schemas.microsoft.com/office/drawing/2014/main" id="{A1E90AE7-D20B-F529-722A-AD1438912BD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F90414-6CE5-701D-EDFF-35B6D372EE1E}"/>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2599742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75232-7B3D-BE4D-D624-43021218AA4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E3DA3A1-7AF5-DE4F-75A5-33B27DB8EF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F587707-90AE-5A8B-3CC9-52B2980F2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BF00B34-0507-7FBD-6274-658200330191}"/>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6" name="Footer Placeholder 5">
            <a:extLst>
              <a:ext uri="{FF2B5EF4-FFF2-40B4-BE49-F238E27FC236}">
                <a16:creationId xmlns:a16="http://schemas.microsoft.com/office/drawing/2014/main" id="{E80BAB01-C663-4946-C1C2-68329D7F10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F2AD9B-CBE8-48CF-D9C5-A1DA3850C2E1}"/>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4270054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DA48B-EDBD-0660-C0D0-38F138C7528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84A606A-65E1-E3B6-A802-3633F28568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AEEE9DB-85BD-E0A8-AC4D-ED0C6F5FA6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3D747D4-1874-F36B-1665-28697F8A4929}"/>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6" name="Footer Placeholder 5">
            <a:extLst>
              <a:ext uri="{FF2B5EF4-FFF2-40B4-BE49-F238E27FC236}">
                <a16:creationId xmlns:a16="http://schemas.microsoft.com/office/drawing/2014/main" id="{32FBBDFF-BECA-7AA9-6745-2C507FA5F4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57DBE3-9478-0341-D1BA-2DAD106607D3}"/>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609109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9C026-C037-C65B-FB11-E4AB123F296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B12280C-445E-875B-1541-2184C270CB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01EBA49-DF66-5031-2C38-81976564767D}"/>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5" name="Footer Placeholder 4">
            <a:extLst>
              <a:ext uri="{FF2B5EF4-FFF2-40B4-BE49-F238E27FC236}">
                <a16:creationId xmlns:a16="http://schemas.microsoft.com/office/drawing/2014/main" id="{BD2FD261-482D-621C-5807-D81B0E9862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38CE39-AC8A-2FE4-9ADC-D9AD2193C611}"/>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4222642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8FD12D-E657-95EA-DD36-9070DD01B15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6D2AA22-A7BF-2CCD-068E-98BAD452B3B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74CE7A3-B469-140F-9430-416106D7E6FA}"/>
              </a:ext>
            </a:extLst>
          </p:cNvPr>
          <p:cNvSpPr>
            <a:spLocks noGrp="1"/>
          </p:cNvSpPr>
          <p:nvPr>
            <p:ph type="dt" sz="half" idx="10"/>
          </p:nvPr>
        </p:nvSpPr>
        <p:spPr/>
        <p:txBody>
          <a:bodyPr/>
          <a:lstStyle/>
          <a:p>
            <a:fld id="{336F6B10-7831-4FD2-AD7E-DB49F4212B56}" type="datetimeFigureOut">
              <a:rPr lang="en-GB" smtClean="0"/>
              <a:t>04/12/2025</a:t>
            </a:fld>
            <a:endParaRPr lang="en-GB"/>
          </a:p>
        </p:txBody>
      </p:sp>
      <p:sp>
        <p:nvSpPr>
          <p:cNvPr id="5" name="Footer Placeholder 4">
            <a:extLst>
              <a:ext uri="{FF2B5EF4-FFF2-40B4-BE49-F238E27FC236}">
                <a16:creationId xmlns:a16="http://schemas.microsoft.com/office/drawing/2014/main" id="{094EA492-E037-F713-21C0-C8FF75A88C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5853B6-2F80-3FC0-3815-7C145EB30487}"/>
              </a:ext>
            </a:extLst>
          </p:cNvPr>
          <p:cNvSpPr>
            <a:spLocks noGrp="1"/>
          </p:cNvSpPr>
          <p:nvPr>
            <p:ph type="sldNum" sz="quarter" idx="12"/>
          </p:nvPr>
        </p:nvSpPr>
        <p:spPr/>
        <p:txBody>
          <a:bodyPr/>
          <a:lstStyle/>
          <a:p>
            <a:fld id="{F825F656-A6D8-4BED-98BC-320B26EB1580}" type="slidenum">
              <a:rPr lang="en-GB" smtClean="0"/>
              <a:t>‹#›</a:t>
            </a:fld>
            <a:endParaRPr lang="en-GB"/>
          </a:p>
        </p:txBody>
      </p:sp>
    </p:spTree>
    <p:extLst>
      <p:ext uri="{BB962C8B-B14F-4D97-AF65-F5344CB8AC3E}">
        <p14:creationId xmlns:p14="http://schemas.microsoft.com/office/powerpoint/2010/main" val="2552796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CE71B3-6756-D5D8-FB91-C334B56C3C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5201558-4E54-59DC-6C39-0F250FB07F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8A5679F-08FF-AA70-304D-62A5389630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6F6B10-7831-4FD2-AD7E-DB49F4212B56}" type="datetimeFigureOut">
              <a:rPr lang="en-GB" smtClean="0"/>
              <a:t>04/12/2025</a:t>
            </a:fld>
            <a:endParaRPr lang="en-GB"/>
          </a:p>
        </p:txBody>
      </p:sp>
      <p:sp>
        <p:nvSpPr>
          <p:cNvPr id="5" name="Footer Placeholder 4">
            <a:extLst>
              <a:ext uri="{FF2B5EF4-FFF2-40B4-BE49-F238E27FC236}">
                <a16:creationId xmlns:a16="http://schemas.microsoft.com/office/drawing/2014/main" id="{4A4823DF-32B5-64DE-D65E-0D8A08D884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7BAD48D-E1F1-0DEC-895C-CC72B98F5D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25F656-A6D8-4BED-98BC-320B26EB1580}" type="slidenum">
              <a:rPr lang="en-GB" smtClean="0"/>
              <a:t>‹#›</a:t>
            </a:fld>
            <a:endParaRPr lang="en-GB"/>
          </a:p>
        </p:txBody>
      </p:sp>
    </p:spTree>
    <p:extLst>
      <p:ext uri="{BB962C8B-B14F-4D97-AF65-F5344CB8AC3E}">
        <p14:creationId xmlns:p14="http://schemas.microsoft.com/office/powerpoint/2010/main" val="2618168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F5D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BE1BC-DDC3-901F-545E-BCEAA4DABE19}"/>
              </a:ext>
            </a:extLst>
          </p:cNvPr>
          <p:cNvSpPr>
            <a:spLocks noGrp="1"/>
          </p:cNvSpPr>
          <p:nvPr>
            <p:ph type="title"/>
          </p:nvPr>
        </p:nvSpPr>
        <p:spPr>
          <a:solidFill>
            <a:srgbClr val="DCC9A6"/>
          </a:solidFill>
        </p:spPr>
        <p:txBody>
          <a:bodyPr/>
          <a:lstStyle/>
          <a:p>
            <a:pPr algn="ctr"/>
            <a:r>
              <a:rPr lang="en-US" dirty="0"/>
              <a:t>PRESENTATION</a:t>
            </a:r>
          </a:p>
        </p:txBody>
      </p:sp>
      <p:sp>
        <p:nvSpPr>
          <p:cNvPr id="3" name="Content Placeholder 2">
            <a:extLst>
              <a:ext uri="{FF2B5EF4-FFF2-40B4-BE49-F238E27FC236}">
                <a16:creationId xmlns:a16="http://schemas.microsoft.com/office/drawing/2014/main" id="{E5E1842B-6130-0A14-2D9E-8143866C8ACF}"/>
              </a:ext>
            </a:extLst>
          </p:cNvPr>
          <p:cNvSpPr>
            <a:spLocks noGrp="1"/>
          </p:cNvSpPr>
          <p:nvPr>
            <p:ph idx="1"/>
          </p:nvPr>
        </p:nvSpPr>
        <p:spPr>
          <a:solidFill>
            <a:srgbClr val="C8AD7F"/>
          </a:solidFill>
        </p:spPr>
        <p:txBody>
          <a:bodyPr/>
          <a:lstStyle/>
          <a:p>
            <a:r>
              <a:rPr lang="en-GB" cap="all" dirty="0"/>
              <a:t>Module </a:t>
            </a:r>
            <a:r>
              <a:rPr lang="en-GB" cap="all" dirty="0" err="1"/>
              <a:t>NaMe</a:t>
            </a:r>
            <a:r>
              <a:rPr lang="en-GB" cap="all" dirty="0"/>
              <a:t>: </a:t>
            </a:r>
            <a:r>
              <a:rPr lang="it-IT" dirty="0"/>
              <a:t>Business and Web Management </a:t>
            </a:r>
          </a:p>
          <a:p>
            <a:r>
              <a:rPr lang="it-IT" cap="all" dirty="0"/>
              <a:t>Module Code: </a:t>
            </a:r>
            <a:r>
              <a:rPr lang="it-IT" dirty="0"/>
              <a:t>ACCA5019 </a:t>
            </a:r>
            <a:endParaRPr lang="it-IT" cap="all" dirty="0"/>
          </a:p>
          <a:p>
            <a:r>
              <a:rPr lang="it-IT" cap="all" dirty="0" err="1"/>
              <a:t>Student</a:t>
            </a:r>
            <a:r>
              <a:rPr lang="it-IT" cap="all" dirty="0"/>
              <a:t> NAME: </a:t>
            </a:r>
            <a:r>
              <a:rPr lang="it-IT" dirty="0"/>
              <a:t>Valerio Cinquemani</a:t>
            </a:r>
          </a:p>
          <a:p>
            <a:r>
              <a:rPr lang="en-GB" cap="all" dirty="0"/>
              <a:t>Student ID: 2130904</a:t>
            </a:r>
          </a:p>
          <a:p>
            <a:r>
              <a:rPr lang="en-GB" cap="all" dirty="0"/>
              <a:t>Lecturer: </a:t>
            </a:r>
            <a:r>
              <a:rPr lang="it-IT" dirty="0"/>
              <a:t>Md. </a:t>
            </a:r>
            <a:r>
              <a:rPr lang="it-IT" dirty="0" err="1"/>
              <a:t>Sadeque</a:t>
            </a:r>
            <a:r>
              <a:rPr lang="it-IT" dirty="0"/>
              <a:t> Imam Shaikh</a:t>
            </a:r>
            <a:endParaRPr lang="en-GB" cap="all" dirty="0"/>
          </a:p>
          <a:p>
            <a:r>
              <a:rPr lang="en-GB" cap="all" dirty="0"/>
              <a:t>Trinity saint </a:t>
            </a:r>
            <a:r>
              <a:rPr lang="en-GB" cap="all" dirty="0" err="1"/>
              <a:t>david</a:t>
            </a:r>
            <a:r>
              <a:rPr lang="en-GB" cap="all" dirty="0"/>
              <a:t> University of Wales (London Campus)</a:t>
            </a:r>
            <a:endParaRPr lang="it-IT" dirty="0"/>
          </a:p>
          <a:p>
            <a:endParaRPr lang="en-US" dirty="0"/>
          </a:p>
        </p:txBody>
      </p:sp>
    </p:spTree>
    <p:extLst>
      <p:ext uri="{BB962C8B-B14F-4D97-AF65-F5344CB8AC3E}">
        <p14:creationId xmlns:p14="http://schemas.microsoft.com/office/powerpoint/2010/main" val="3540947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12" name="Freeform: Shape 11">
            <a:extLst>
              <a:ext uri="{FF2B5EF4-FFF2-40B4-BE49-F238E27FC236}">
                <a16:creationId xmlns:a16="http://schemas.microsoft.com/office/drawing/2014/main" id="{DEAEE08D-A745-4391-9073-9E99767E0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04539" y="266074"/>
            <a:ext cx="7489662" cy="6252180"/>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7E862DF0-097D-4BBD-A1A1-35B522C5E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59414" y="339746"/>
            <a:ext cx="7203799" cy="6030364"/>
          </a:xfrm>
          <a:custGeom>
            <a:avLst/>
            <a:gdLst>
              <a:gd name="connsiteX0" fmla="*/ 4090459 w 7203799"/>
              <a:gd name="connsiteY0" fmla="*/ 146611 h 6030364"/>
              <a:gd name="connsiteX1" fmla="*/ 2634463 w 7203799"/>
              <a:gd name="connsiteY1" fmla="*/ 392518 h 6030364"/>
              <a:gd name="connsiteX2" fmla="*/ 1340972 w 7203799"/>
              <a:gd name="connsiteY2" fmla="*/ 1068045 h 6030364"/>
              <a:gd name="connsiteX3" fmla="*/ 446301 w 7203799"/>
              <a:gd name="connsiteY3" fmla="*/ 2042135 h 6030364"/>
              <a:gd name="connsiteX4" fmla="*/ 121886 w 7203799"/>
              <a:gd name="connsiteY4" fmla="*/ 3175764 h 6030364"/>
              <a:gd name="connsiteX5" fmla="*/ 658808 w 7203799"/>
              <a:gd name="connsiteY5" fmla="*/ 4228382 h 6030364"/>
              <a:gd name="connsiteX6" fmla="*/ 929352 w 7203799"/>
              <a:gd name="connsiteY6" fmla="*/ 4562487 h 6030364"/>
              <a:gd name="connsiteX7" fmla="*/ 3467971 w 7203799"/>
              <a:gd name="connsiteY7" fmla="*/ 5868460 h 6030364"/>
              <a:gd name="connsiteX8" fmla="*/ 5395115 w 7203799"/>
              <a:gd name="connsiteY8" fmla="*/ 5065016 h 6030364"/>
              <a:gd name="connsiteX9" fmla="*/ 5629645 w 7203799"/>
              <a:gd name="connsiteY9" fmla="*/ 4905476 h 6030364"/>
              <a:gd name="connsiteX10" fmla="*/ 6696345 w 7203799"/>
              <a:gd name="connsiteY10" fmla="*/ 4071455 h 6030364"/>
              <a:gd name="connsiteX11" fmla="*/ 7056622 w 7203799"/>
              <a:gd name="connsiteY11" fmla="*/ 3175764 h 6030364"/>
              <a:gd name="connsiteX12" fmla="*/ 6247816 w 7203799"/>
              <a:gd name="connsiteY12" fmla="*/ 991737 h 6030364"/>
              <a:gd name="connsiteX13" fmla="*/ 5337969 w 7203799"/>
              <a:gd name="connsiteY13" fmla="*/ 375142 h 6030364"/>
              <a:gd name="connsiteX14" fmla="*/ 4090459 w 7203799"/>
              <a:gd name="connsiteY14" fmla="*/ 146611 h 6030364"/>
              <a:gd name="connsiteX15" fmla="*/ 4122552 w 7203799"/>
              <a:gd name="connsiteY15" fmla="*/ 0 h 6030364"/>
              <a:gd name="connsiteX16" fmla="*/ 5418463 w 7203799"/>
              <a:gd name="connsiteY16" fmla="*/ 240852 h 6030364"/>
              <a:gd name="connsiteX17" fmla="*/ 6363612 w 7203799"/>
              <a:gd name="connsiteY17" fmla="*/ 890695 h 6030364"/>
              <a:gd name="connsiteX18" fmla="*/ 7203799 w 7203799"/>
              <a:gd name="connsiteY18" fmla="*/ 3192481 h 6030364"/>
              <a:gd name="connsiteX19" fmla="*/ 6829541 w 7203799"/>
              <a:gd name="connsiteY19" fmla="*/ 4136467 h 6030364"/>
              <a:gd name="connsiteX20" fmla="*/ 5721456 w 7203799"/>
              <a:gd name="connsiteY20" fmla="*/ 5015457 h 6030364"/>
              <a:gd name="connsiteX21" fmla="*/ 5477826 w 7203799"/>
              <a:gd name="connsiteY21" fmla="*/ 5183599 h 6030364"/>
              <a:gd name="connsiteX22" fmla="*/ 3475911 w 7203799"/>
              <a:gd name="connsiteY22" fmla="*/ 6030364 h 6030364"/>
              <a:gd name="connsiteX23" fmla="*/ 838794 w 7203799"/>
              <a:gd name="connsiteY23" fmla="*/ 4653974 h 6030364"/>
              <a:gd name="connsiteX24" fmla="*/ 557754 w 7203799"/>
              <a:gd name="connsiteY24" fmla="*/ 4301854 h 6030364"/>
              <a:gd name="connsiteX25" fmla="*/ 0 w 7203799"/>
              <a:gd name="connsiteY25" fmla="*/ 3192481 h 6030364"/>
              <a:gd name="connsiteX26" fmla="*/ 337002 w 7203799"/>
              <a:gd name="connsiteY26" fmla="*/ 1997729 h 6030364"/>
              <a:gd name="connsiteX27" fmla="*/ 1266386 w 7203799"/>
              <a:gd name="connsiteY27" fmla="*/ 971116 h 6030364"/>
              <a:gd name="connsiteX28" fmla="*/ 2610064 w 7203799"/>
              <a:gd name="connsiteY28" fmla="*/ 259166 h 6030364"/>
              <a:gd name="connsiteX29" fmla="*/ 4122552 w 7203799"/>
              <a:gd name="connsiteY29" fmla="*/ 0 h 6030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203799" h="6030364">
                <a:moveTo>
                  <a:pt x="4090459" y="146611"/>
                </a:moveTo>
                <a:cubicBezTo>
                  <a:pt x="3606963" y="146611"/>
                  <a:pt x="3116919" y="229322"/>
                  <a:pt x="2634463" y="392518"/>
                </a:cubicBezTo>
                <a:cubicBezTo>
                  <a:pt x="2164657" y="551144"/>
                  <a:pt x="1717473" y="784767"/>
                  <a:pt x="1340972" y="1068045"/>
                </a:cubicBezTo>
                <a:cubicBezTo>
                  <a:pt x="957924" y="1356158"/>
                  <a:pt x="656874" y="1683987"/>
                  <a:pt x="446301" y="2042135"/>
                </a:cubicBezTo>
                <a:cubicBezTo>
                  <a:pt x="231114" y="2408251"/>
                  <a:pt x="121886" y="2789658"/>
                  <a:pt x="121886" y="3175764"/>
                </a:cubicBezTo>
                <a:cubicBezTo>
                  <a:pt x="121886" y="3564616"/>
                  <a:pt x="296147" y="3791707"/>
                  <a:pt x="658808" y="4228382"/>
                </a:cubicBezTo>
                <a:cubicBezTo>
                  <a:pt x="746310" y="4333697"/>
                  <a:pt x="836791" y="4442668"/>
                  <a:pt x="929352" y="4562487"/>
                </a:cubicBezTo>
                <a:cubicBezTo>
                  <a:pt x="1636666" y="5477909"/>
                  <a:pt x="2395913" y="5868460"/>
                  <a:pt x="3467971" y="5868460"/>
                </a:cubicBezTo>
                <a:cubicBezTo>
                  <a:pt x="4171563" y="5868460"/>
                  <a:pt x="4687799" y="5550298"/>
                  <a:pt x="5395115" y="5065016"/>
                </a:cubicBezTo>
                <a:cubicBezTo>
                  <a:pt x="5474133" y="5010792"/>
                  <a:pt x="5553154" y="4957219"/>
                  <a:pt x="5629645" y="4905476"/>
                </a:cubicBezTo>
                <a:cubicBezTo>
                  <a:pt x="6044240" y="4624684"/>
                  <a:pt x="6435769" y="4359438"/>
                  <a:pt x="6696345" y="4071455"/>
                </a:cubicBezTo>
                <a:cubicBezTo>
                  <a:pt x="6945459" y="3796151"/>
                  <a:pt x="7056622" y="3519931"/>
                  <a:pt x="7056622" y="3175764"/>
                </a:cubicBezTo>
                <a:cubicBezTo>
                  <a:pt x="7056622" y="2313128"/>
                  <a:pt x="6769413" y="1537514"/>
                  <a:pt x="6247816" y="991737"/>
                </a:cubicBezTo>
                <a:cubicBezTo>
                  <a:pt x="5992603" y="724794"/>
                  <a:pt x="5686492" y="517301"/>
                  <a:pt x="5337969" y="375142"/>
                </a:cubicBezTo>
                <a:cubicBezTo>
                  <a:pt x="4966082" y="223571"/>
                  <a:pt x="4546427" y="146611"/>
                  <a:pt x="4090459" y="146611"/>
                </a:cubicBezTo>
                <a:close/>
                <a:moveTo>
                  <a:pt x="4122552" y="0"/>
                </a:moveTo>
                <a:cubicBezTo>
                  <a:pt x="4596209" y="0"/>
                  <a:pt x="5032147" y="81110"/>
                  <a:pt x="5418463" y="240852"/>
                </a:cubicBezTo>
                <a:cubicBezTo>
                  <a:pt x="5780509" y="390677"/>
                  <a:pt x="6098496" y="609358"/>
                  <a:pt x="6363612" y="890695"/>
                </a:cubicBezTo>
                <a:cubicBezTo>
                  <a:pt x="6905445" y="1465899"/>
                  <a:pt x="7203799" y="2283333"/>
                  <a:pt x="7203799" y="3192481"/>
                </a:cubicBezTo>
                <a:cubicBezTo>
                  <a:pt x="7203799" y="3555204"/>
                  <a:pt x="7088321" y="3846319"/>
                  <a:pt x="6829541" y="4136467"/>
                </a:cubicBezTo>
                <a:cubicBezTo>
                  <a:pt x="6558859" y="4439977"/>
                  <a:pt x="6152137" y="4719524"/>
                  <a:pt x="5721456" y="5015457"/>
                </a:cubicBezTo>
                <a:cubicBezTo>
                  <a:pt x="5641997" y="5069990"/>
                  <a:pt x="5559911" y="5126451"/>
                  <a:pt x="5477826" y="5183599"/>
                </a:cubicBezTo>
                <a:cubicBezTo>
                  <a:pt x="4743067" y="5695047"/>
                  <a:pt x="4206801" y="6030364"/>
                  <a:pt x="3475911" y="6030364"/>
                </a:cubicBezTo>
                <a:cubicBezTo>
                  <a:pt x="2362258" y="6030364"/>
                  <a:pt x="1573553" y="5618755"/>
                  <a:pt x="838794" y="4653974"/>
                </a:cubicBezTo>
                <a:cubicBezTo>
                  <a:pt x="742641" y="4527696"/>
                  <a:pt x="648651" y="4412849"/>
                  <a:pt x="557754" y="4301854"/>
                </a:cubicBezTo>
                <a:cubicBezTo>
                  <a:pt x="181022" y="3841635"/>
                  <a:pt x="0" y="3602300"/>
                  <a:pt x="0" y="3192481"/>
                </a:cubicBezTo>
                <a:cubicBezTo>
                  <a:pt x="0" y="2785556"/>
                  <a:pt x="113467" y="2383584"/>
                  <a:pt x="337002" y="1997729"/>
                </a:cubicBezTo>
                <a:cubicBezTo>
                  <a:pt x="555744" y="1620270"/>
                  <a:pt x="868475" y="1274763"/>
                  <a:pt x="1266386" y="971116"/>
                </a:cubicBezTo>
                <a:cubicBezTo>
                  <a:pt x="1657494" y="672565"/>
                  <a:pt x="2122028" y="426344"/>
                  <a:pt x="2610064" y="259166"/>
                </a:cubicBezTo>
                <a:cubicBezTo>
                  <a:pt x="3111237" y="87171"/>
                  <a:pt x="3620296" y="0"/>
                  <a:pt x="4122552"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Content Placeholder 4" descr="A logo with a flower&#10;&#10;AI-generated content may be incorrect.">
            <a:extLst>
              <a:ext uri="{FF2B5EF4-FFF2-40B4-BE49-F238E27FC236}">
                <a16:creationId xmlns:a16="http://schemas.microsoft.com/office/drawing/2014/main" id="{E6A19B29-E760-4EDF-8C22-CD277C6206E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6290" r="-3" b="-3"/>
          <a:stretch>
            <a:fillRect/>
          </a:stretch>
        </p:blipFill>
        <p:spPr>
          <a:xfrm>
            <a:off x="2659414" y="339746"/>
            <a:ext cx="7203799" cy="6030364"/>
          </a:xfrm>
          <a:custGeom>
            <a:avLst/>
            <a:gdLst/>
            <a:ahLst/>
            <a:cxnLst/>
            <a:rect l="l" t="t" r="r" b="b"/>
            <a:pathLst>
              <a:path w="7203799" h="6030364">
                <a:moveTo>
                  <a:pt x="4122552" y="0"/>
                </a:moveTo>
                <a:cubicBezTo>
                  <a:pt x="4596210" y="0"/>
                  <a:pt x="5032147" y="81110"/>
                  <a:pt x="5418463" y="240852"/>
                </a:cubicBezTo>
                <a:cubicBezTo>
                  <a:pt x="5780509" y="390677"/>
                  <a:pt x="6098496" y="609358"/>
                  <a:pt x="6363612" y="890695"/>
                </a:cubicBezTo>
                <a:cubicBezTo>
                  <a:pt x="6905445" y="1465899"/>
                  <a:pt x="7203799" y="2283333"/>
                  <a:pt x="7203799" y="3192481"/>
                </a:cubicBezTo>
                <a:cubicBezTo>
                  <a:pt x="7203799" y="3555204"/>
                  <a:pt x="7088321" y="3846319"/>
                  <a:pt x="6829541" y="4136467"/>
                </a:cubicBezTo>
                <a:cubicBezTo>
                  <a:pt x="6558859" y="4439977"/>
                  <a:pt x="6152137" y="4719524"/>
                  <a:pt x="5721456" y="5015457"/>
                </a:cubicBezTo>
                <a:cubicBezTo>
                  <a:pt x="5641997" y="5069990"/>
                  <a:pt x="5559911" y="5126451"/>
                  <a:pt x="5477826" y="5183599"/>
                </a:cubicBezTo>
                <a:cubicBezTo>
                  <a:pt x="4743068" y="5695047"/>
                  <a:pt x="4206802" y="6030364"/>
                  <a:pt x="3475911" y="6030364"/>
                </a:cubicBezTo>
                <a:cubicBezTo>
                  <a:pt x="2362258" y="6030364"/>
                  <a:pt x="1573553" y="5618755"/>
                  <a:pt x="838794" y="4653974"/>
                </a:cubicBezTo>
                <a:cubicBezTo>
                  <a:pt x="742642" y="4527696"/>
                  <a:pt x="648651" y="4412849"/>
                  <a:pt x="557754" y="4301854"/>
                </a:cubicBezTo>
                <a:cubicBezTo>
                  <a:pt x="181022" y="3841635"/>
                  <a:pt x="0" y="3602300"/>
                  <a:pt x="0" y="3192481"/>
                </a:cubicBezTo>
                <a:cubicBezTo>
                  <a:pt x="0" y="2785556"/>
                  <a:pt x="113467" y="2383585"/>
                  <a:pt x="337003" y="1997729"/>
                </a:cubicBezTo>
                <a:cubicBezTo>
                  <a:pt x="555745" y="1620270"/>
                  <a:pt x="868475" y="1274763"/>
                  <a:pt x="1266386" y="971116"/>
                </a:cubicBezTo>
                <a:cubicBezTo>
                  <a:pt x="1657494" y="672565"/>
                  <a:pt x="2122028" y="426344"/>
                  <a:pt x="2610064" y="259166"/>
                </a:cubicBezTo>
                <a:cubicBezTo>
                  <a:pt x="3111238" y="87171"/>
                  <a:pt x="3620296" y="0"/>
                  <a:pt x="4122552" y="0"/>
                </a:cubicBezTo>
                <a:close/>
              </a:path>
            </a:pathLst>
          </a:custGeom>
        </p:spPr>
      </p:pic>
    </p:spTree>
    <p:extLst>
      <p:ext uri="{BB962C8B-B14F-4D97-AF65-F5344CB8AC3E}">
        <p14:creationId xmlns:p14="http://schemas.microsoft.com/office/powerpoint/2010/main" val="2904567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4" name="Rectangle 13">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2B6A5-2DEA-5BA4-5FEE-5D6EAE531688}"/>
              </a:ext>
            </a:extLst>
          </p:cNvPr>
          <p:cNvSpPr>
            <a:spLocks noGrp="1"/>
          </p:cNvSpPr>
          <p:nvPr>
            <p:ph type="title"/>
          </p:nvPr>
        </p:nvSpPr>
        <p:spPr>
          <a:xfrm>
            <a:off x="761803" y="350196"/>
            <a:ext cx="4646904" cy="1624520"/>
          </a:xfrm>
        </p:spPr>
        <p:txBody>
          <a:bodyPr anchor="ctr">
            <a:normAutofit/>
          </a:bodyPr>
          <a:lstStyle/>
          <a:p>
            <a:r>
              <a:rPr lang="en-GB" sz="4000"/>
              <a:t>introduction</a:t>
            </a:r>
          </a:p>
        </p:txBody>
      </p:sp>
      <p:sp>
        <p:nvSpPr>
          <p:cNvPr id="9" name="Content Placeholder 8">
            <a:extLst>
              <a:ext uri="{FF2B5EF4-FFF2-40B4-BE49-F238E27FC236}">
                <a16:creationId xmlns:a16="http://schemas.microsoft.com/office/drawing/2014/main" id="{481D8AD9-5FA7-5111-DD8C-A47BCEC1C220}"/>
              </a:ext>
            </a:extLst>
          </p:cNvPr>
          <p:cNvSpPr>
            <a:spLocks noGrp="1"/>
          </p:cNvSpPr>
          <p:nvPr>
            <p:ph idx="1"/>
          </p:nvPr>
        </p:nvSpPr>
        <p:spPr>
          <a:xfrm>
            <a:off x="761802" y="2743200"/>
            <a:ext cx="4646905" cy="3613149"/>
          </a:xfrm>
        </p:spPr>
        <p:txBody>
          <a:bodyPr anchor="ctr">
            <a:normAutofit/>
          </a:bodyPr>
          <a:lstStyle/>
          <a:p>
            <a:pPr marL="0" indent="0">
              <a:buNone/>
            </a:pPr>
            <a:r>
              <a:rPr lang="en-US" sz="1800" dirty="0"/>
              <a:t>This presentation outlines a complete online presence strategy for Elite Wellness Spa, a luxury wellness center dedicated to rejuvenation and holistic well-being.</a:t>
            </a:r>
            <a:br>
              <a:rPr lang="en-US" sz="1800" dirty="0"/>
            </a:br>
            <a:r>
              <a:rPr lang="en-US" sz="1800" dirty="0"/>
              <a:t>The goal is to develop a strong digital identity that reflects the brand’s values, attracts its target audience, and supports long-term business growth.</a:t>
            </a:r>
            <a:br>
              <a:rPr lang="en-US" sz="1800" dirty="0"/>
            </a:br>
            <a:r>
              <a:rPr lang="en-US" sz="1800" dirty="0"/>
              <a:t>The following sections will explore branding, marketing strategies, cloud solutions, and security measures essential for building a modern and effective online ecosystem.</a:t>
            </a:r>
          </a:p>
        </p:txBody>
      </p:sp>
      <p:pic>
        <p:nvPicPr>
          <p:cNvPr id="5" name="Content Placeholder 4" descr="A logo with a flower&#10;&#10;AI-generated content may be incorrect.">
            <a:extLst>
              <a:ext uri="{FF2B5EF4-FFF2-40B4-BE49-F238E27FC236}">
                <a16:creationId xmlns:a16="http://schemas.microsoft.com/office/drawing/2014/main" id="{5CA458DC-6FD5-85FD-8DA7-94C02A5E4EB2}"/>
              </a:ext>
            </a:extLst>
          </p:cNvPr>
          <p:cNvPicPr>
            <a:picLocks noChangeAspect="1"/>
          </p:cNvPicPr>
          <p:nvPr/>
        </p:nvPicPr>
        <p:blipFill>
          <a:blip r:embed="rId3">
            <a:extLst>
              <a:ext uri="{28A0092B-C50C-407E-A947-70E740481C1C}">
                <a14:useLocalDpi xmlns:a14="http://schemas.microsoft.com/office/drawing/2010/main" val="0"/>
              </a:ext>
            </a:extLst>
          </a:blip>
          <a:srcRect l="5784" r="5228"/>
          <a:stretch>
            <a:fillRect/>
          </a:stretch>
        </p:blipFill>
        <p:spPr>
          <a:xfrm>
            <a:off x="6096000" y="1"/>
            <a:ext cx="6102825" cy="6858000"/>
          </a:xfrm>
          <a:prstGeom prst="rect">
            <a:avLst/>
          </a:prstGeom>
        </p:spPr>
      </p:pic>
    </p:spTree>
    <p:extLst>
      <p:ext uri="{BB962C8B-B14F-4D97-AF65-F5344CB8AC3E}">
        <p14:creationId xmlns:p14="http://schemas.microsoft.com/office/powerpoint/2010/main" val="102658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logo with a flower&#10;&#10;AI-generated content may be incorrect.">
            <a:extLst>
              <a:ext uri="{FF2B5EF4-FFF2-40B4-BE49-F238E27FC236}">
                <a16:creationId xmlns:a16="http://schemas.microsoft.com/office/drawing/2014/main" id="{52C3F385-A89E-2CFD-D758-B6F5C24A4D46}"/>
              </a:ext>
            </a:extLst>
          </p:cNvPr>
          <p:cNvPicPr>
            <a:picLocks noChangeAspect="1"/>
          </p:cNvPicPr>
          <p:nvPr/>
        </p:nvPicPr>
        <p:blipFill>
          <a:blip r:embed="rId3">
            <a:extLst>
              <a:ext uri="{28A0092B-C50C-407E-A947-70E740481C1C}">
                <a14:useLocalDpi xmlns:a14="http://schemas.microsoft.com/office/drawing/2010/main" val="0"/>
              </a:ext>
            </a:extLst>
          </a:blip>
          <a:srcRect t="25242" b="3835"/>
          <a:stretch>
            <a:fillRect/>
          </a:stretch>
        </p:blipFill>
        <p:spPr>
          <a:xfrm>
            <a:off x="-641131" y="10"/>
            <a:ext cx="9669642" cy="6857990"/>
          </a:xfrm>
          <a:prstGeom prst="rect">
            <a:avLst/>
          </a:prstGeom>
        </p:spPr>
      </p:pic>
      <p:sp>
        <p:nvSpPr>
          <p:cNvPr id="14" name="Rectangle 13">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64F047B4-F8F8-011B-6879-636305540085}"/>
              </a:ext>
            </a:extLst>
          </p:cNvPr>
          <p:cNvSpPr>
            <a:spLocks noGrp="1"/>
          </p:cNvSpPr>
          <p:nvPr>
            <p:ph type="subTitle" idx="1"/>
          </p:nvPr>
        </p:nvSpPr>
        <p:spPr>
          <a:xfrm>
            <a:off x="7388772" y="147145"/>
            <a:ext cx="4635062" cy="6547945"/>
          </a:xfrm>
          <a:noFill/>
        </p:spPr>
        <p:txBody>
          <a:bodyPr>
            <a:normAutofit fontScale="92500"/>
          </a:bodyPr>
          <a:lstStyle/>
          <a:p>
            <a:r>
              <a:rPr lang="en-US" dirty="0">
                <a:latin typeface="Blackadder ITC" panose="04020505051007020D02" pitchFamily="82" charset="0"/>
              </a:rPr>
              <a:t>Brand Story – Elite Wellness Spa</a:t>
            </a:r>
          </a:p>
          <a:p>
            <a:r>
              <a:rPr lang="en-US" sz="2300" dirty="0"/>
              <a:t>Born from the desire to create a sanctuary for those immersed in fast-paced urban living,  Elite Wellness SPA was founded with a clear vision: to provide a refined space where mind, body, and spirit can reconnect. The concept emerged from a team of wellness experts who, after years of experience in luxury spas and holistic therapies, recognized a growing need for deeply personalized, high-quality relaxation experiences.</a:t>
            </a:r>
          </a:p>
          <a:p>
            <a:r>
              <a:rPr lang="en-US" sz="2300" dirty="0"/>
              <a:t>Elite Wellness Spa blends the sophistication of premium wellness environments with the authenticity of holistic traditions. Every treatment is crafted to rejuvenate, every detail is designed to soothe the senses, and every guest is welcomed with a tailored and attentive approach.</a:t>
            </a:r>
          </a:p>
          <a:p>
            <a:endParaRPr lang="en-GB" dirty="0"/>
          </a:p>
        </p:txBody>
      </p:sp>
    </p:spTree>
    <p:extLst>
      <p:ext uri="{BB962C8B-B14F-4D97-AF65-F5344CB8AC3E}">
        <p14:creationId xmlns:p14="http://schemas.microsoft.com/office/powerpoint/2010/main" val="350740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E7B6C61-3B72-9084-2412-821192BF9153}"/>
              </a:ext>
            </a:extLst>
          </p:cNvPr>
          <p:cNvSpPr>
            <a:spLocks noGrp="1"/>
          </p:cNvSpPr>
          <p:nvPr>
            <p:ph type="title"/>
          </p:nvPr>
        </p:nvSpPr>
        <p:spPr>
          <a:xfrm>
            <a:off x="7150616" y="554151"/>
            <a:ext cx="3532536" cy="1095425"/>
          </a:xfrm>
        </p:spPr>
        <p:txBody>
          <a:bodyPr anchor="b">
            <a:normAutofit/>
          </a:bodyPr>
          <a:lstStyle/>
          <a:p>
            <a:pPr algn="ctr"/>
            <a:r>
              <a:rPr lang="en-US" sz="3200" b="1" dirty="0"/>
              <a:t>Marketing Strategy</a:t>
            </a:r>
            <a:br>
              <a:rPr lang="en-US" sz="3200" b="1" dirty="0"/>
            </a:br>
            <a:endParaRPr lang="en-GB" sz="3200" dirty="0"/>
          </a:p>
        </p:txBody>
      </p:sp>
      <p:sp>
        <p:nvSpPr>
          <p:cNvPr id="14" name="Oval 1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logo with a flower&#10;&#10;AI-generated content may be incorrect.">
            <a:extLst>
              <a:ext uri="{FF2B5EF4-FFF2-40B4-BE49-F238E27FC236}">
                <a16:creationId xmlns:a16="http://schemas.microsoft.com/office/drawing/2014/main" id="{216DA2CE-1E71-0763-98DD-AD94CD3E97AD}"/>
              </a:ext>
            </a:extLst>
          </p:cNvPr>
          <p:cNvPicPr>
            <a:picLocks noChangeAspect="1"/>
          </p:cNvPicPr>
          <p:nvPr/>
        </p:nvPicPr>
        <p:blipFill>
          <a:blip r:embed="rId2">
            <a:extLst>
              <a:ext uri="{28A0092B-C50C-407E-A947-70E740481C1C}">
                <a14:useLocalDpi xmlns:a14="http://schemas.microsoft.com/office/drawing/2010/main" val="0"/>
              </a:ext>
            </a:extLst>
          </a:blip>
          <a:srcRect r="-3" b="-3"/>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6"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8"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9" name="Content Placeholder 8">
            <a:extLst>
              <a:ext uri="{FF2B5EF4-FFF2-40B4-BE49-F238E27FC236}">
                <a16:creationId xmlns:a16="http://schemas.microsoft.com/office/drawing/2014/main" id="{89776A31-7140-DE2C-22B0-CAD520E9D7BB}"/>
              </a:ext>
            </a:extLst>
          </p:cNvPr>
          <p:cNvSpPr>
            <a:spLocks noGrp="1"/>
          </p:cNvSpPr>
          <p:nvPr>
            <p:ph idx="1"/>
          </p:nvPr>
        </p:nvSpPr>
        <p:spPr>
          <a:xfrm>
            <a:off x="6430061" y="1455174"/>
            <a:ext cx="4973648" cy="4650657"/>
          </a:xfrm>
        </p:spPr>
        <p:txBody>
          <a:bodyPr anchor="t">
            <a:normAutofit fontScale="62500" lnSpcReduction="20000"/>
          </a:bodyPr>
          <a:lstStyle/>
          <a:p>
            <a:pPr marL="0" indent="0" algn="ctr">
              <a:buNone/>
            </a:pPr>
            <a:r>
              <a:rPr lang="en-US" sz="2600" b="1" dirty="0"/>
              <a:t>Social Media Strategy</a:t>
            </a:r>
          </a:p>
          <a:p>
            <a:pPr marL="0" indent="0" algn="ctr">
              <a:buNone/>
            </a:pPr>
            <a:r>
              <a:rPr lang="en-US" sz="2600" dirty="0"/>
              <a:t>Elite Wellness Spa will adopt a visually driven and customer-focused social media strategy to strengthen its online presence and attract a premium audience.</a:t>
            </a:r>
            <a:br>
              <a:rPr lang="en-US" sz="2600" dirty="0"/>
            </a:br>
            <a:r>
              <a:rPr lang="en-US" sz="2600" dirty="0"/>
              <a:t>Instagram will serve as the main platform for showcasing the spa’s identity through high-quality photos, relaxing visuals, behind-the-scenes content, and short wellness videos that highlight treatments and atmosphere.</a:t>
            </a:r>
            <a:br>
              <a:rPr lang="en-US" sz="2600" dirty="0"/>
            </a:br>
            <a:r>
              <a:rPr lang="en-US" sz="2600" dirty="0"/>
              <a:t>Facebook will be used to share informative posts, special offers, events, and customer testimonials, helping build credibility and long-term engagement.</a:t>
            </a:r>
            <a:br>
              <a:rPr lang="en-US" sz="2600" dirty="0"/>
            </a:br>
            <a:r>
              <a:rPr lang="en-US" sz="2600" dirty="0"/>
              <a:t>Pinterest will support brand inspiration by curating mood boards, wellness tips, aromatherapy ideas, and spa-themed aesthetics that reflect the brand’s luxurious and holistic approach.</a:t>
            </a:r>
            <a:br>
              <a:rPr lang="en-US" sz="2600" dirty="0"/>
            </a:br>
            <a:r>
              <a:rPr lang="en-US" sz="2600" dirty="0"/>
              <a:t>Together, these platforms will increase brand visibility, encourage audience interaction, and guide potential clients toward discovering and booking Elite Wellness Spa’s premium services[1],[2],[3].</a:t>
            </a:r>
          </a:p>
          <a:p>
            <a:endParaRPr lang="en-US" sz="2000" dirty="0">
              <a:solidFill>
                <a:schemeClr val="tx1">
                  <a:alpha val="80000"/>
                </a:schemeClr>
              </a:solidFill>
            </a:endParaRPr>
          </a:p>
        </p:txBody>
      </p:sp>
      <p:sp>
        <p:nvSpPr>
          <p:cNvPr id="20"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2"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2017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4EB6346-0828-7F6E-17F2-B5080BAA5BDA}"/>
              </a:ext>
            </a:extLst>
          </p:cNvPr>
          <p:cNvSpPr>
            <a:spLocks noGrp="1"/>
          </p:cNvSpPr>
          <p:nvPr>
            <p:ph type="title"/>
          </p:nvPr>
        </p:nvSpPr>
        <p:spPr>
          <a:xfrm>
            <a:off x="6594111" y="789436"/>
            <a:ext cx="4195674" cy="482285"/>
          </a:xfrm>
        </p:spPr>
        <p:txBody>
          <a:bodyPr anchor="b">
            <a:normAutofit/>
          </a:bodyPr>
          <a:lstStyle/>
          <a:p>
            <a:r>
              <a:rPr lang="it-IT" sz="2800" dirty="0"/>
              <a:t>Content Marketing Strategy </a:t>
            </a:r>
            <a:endParaRPr lang="en-GB" sz="2800" dirty="0"/>
          </a:p>
        </p:txBody>
      </p:sp>
      <p:sp>
        <p:nvSpPr>
          <p:cNvPr id="14" name="Oval 1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logo with a flower&#10;&#10;AI-generated content may be incorrect.">
            <a:extLst>
              <a:ext uri="{FF2B5EF4-FFF2-40B4-BE49-F238E27FC236}">
                <a16:creationId xmlns:a16="http://schemas.microsoft.com/office/drawing/2014/main" id="{7F39852B-8FA5-32DD-5BFC-1355DC6E2E01}"/>
              </a:ext>
            </a:extLst>
          </p:cNvPr>
          <p:cNvPicPr>
            <a:picLocks noChangeAspect="1"/>
          </p:cNvPicPr>
          <p:nvPr/>
        </p:nvPicPr>
        <p:blipFill>
          <a:blip r:embed="rId2">
            <a:extLst>
              <a:ext uri="{28A0092B-C50C-407E-A947-70E740481C1C}">
                <a14:useLocalDpi xmlns:a14="http://schemas.microsoft.com/office/drawing/2010/main" val="0"/>
              </a:ext>
            </a:extLst>
          </a:blip>
          <a:srcRect r="-3" b="-3"/>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6"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8"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9" name="Content Placeholder 8">
            <a:extLst>
              <a:ext uri="{FF2B5EF4-FFF2-40B4-BE49-F238E27FC236}">
                <a16:creationId xmlns:a16="http://schemas.microsoft.com/office/drawing/2014/main" id="{F223333F-C91A-0785-5C02-22D503498DF2}"/>
              </a:ext>
            </a:extLst>
          </p:cNvPr>
          <p:cNvSpPr>
            <a:spLocks noGrp="1"/>
          </p:cNvSpPr>
          <p:nvPr>
            <p:ph idx="1"/>
          </p:nvPr>
        </p:nvSpPr>
        <p:spPr>
          <a:xfrm>
            <a:off x="6594112" y="1260069"/>
            <a:ext cx="4195673" cy="4808495"/>
          </a:xfrm>
        </p:spPr>
        <p:txBody>
          <a:bodyPr anchor="t">
            <a:normAutofit fontScale="85000" lnSpcReduction="10000"/>
          </a:bodyPr>
          <a:lstStyle/>
          <a:p>
            <a:pPr marL="0" indent="0" algn="ctr">
              <a:buNone/>
            </a:pPr>
            <a:r>
              <a:rPr lang="en-US" sz="1900" dirty="0"/>
              <a:t>Elite Wellness Spa will develop a content strategy focused on inspiring, educating, and reassuring its audience, helping establish the brand as a trusted leader in luxury wellness.</a:t>
            </a:r>
            <a:br>
              <a:rPr lang="en-US" sz="1900" dirty="0"/>
            </a:br>
            <a:r>
              <a:rPr lang="en-US" sz="1900" dirty="0"/>
              <a:t>The spa will share weekly blog articles covering topics such as holistic therapies, self-care routines, aromatherapy benefits, and stress-relief techniques, providing valuable insights that reinforce its expertise.</a:t>
            </a:r>
            <a:br>
              <a:rPr lang="en-US" sz="1900" dirty="0"/>
            </a:br>
            <a:r>
              <a:rPr lang="en-US" sz="1900" dirty="0"/>
              <a:t>Short videos and mini-guides will be published across social platforms, offering relaxation tips, behind-the-scenes treatment previews, and step-by-step wellness rituals.</a:t>
            </a:r>
            <a:br>
              <a:rPr lang="en-US" sz="1900" dirty="0"/>
            </a:br>
            <a:r>
              <a:rPr lang="en-US" sz="1900" dirty="0"/>
              <a:t>Email newsletters will deliver exclusive offers, seasonal updates, and curated wellness advice, helping maintain ongoing engagement with clients.</a:t>
            </a:r>
            <a:br>
              <a:rPr lang="en-US" sz="1900" dirty="0"/>
            </a:br>
            <a:r>
              <a:rPr lang="en-US" sz="1900" dirty="0"/>
              <a:t>By consistently offering meaningful, high-quality content, Elite Wellness Spa will strengthen its brand authority and position itself as a go-to source for premium wellness knowledge and inspiration[1],[2],[3].</a:t>
            </a:r>
          </a:p>
          <a:p>
            <a:pPr marL="0" indent="0" algn="ctr">
              <a:buNone/>
            </a:pPr>
            <a:endParaRPr lang="en-US" sz="2000" dirty="0">
              <a:solidFill>
                <a:schemeClr val="tx1">
                  <a:alpha val="80000"/>
                </a:schemeClr>
              </a:solidFill>
            </a:endParaRPr>
          </a:p>
        </p:txBody>
      </p:sp>
      <p:sp>
        <p:nvSpPr>
          <p:cNvPr id="20"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2"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0919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E470BB3-2BC1-5F1C-500B-49102C553BA1}"/>
              </a:ext>
            </a:extLst>
          </p:cNvPr>
          <p:cNvSpPr>
            <a:spLocks noGrp="1"/>
          </p:cNvSpPr>
          <p:nvPr>
            <p:ph type="title"/>
          </p:nvPr>
        </p:nvSpPr>
        <p:spPr>
          <a:xfrm>
            <a:off x="6727821" y="854313"/>
            <a:ext cx="4195674" cy="482285"/>
          </a:xfrm>
        </p:spPr>
        <p:txBody>
          <a:bodyPr anchor="b">
            <a:normAutofit/>
          </a:bodyPr>
          <a:lstStyle/>
          <a:p>
            <a:r>
              <a:rPr lang="it-IT" sz="2800" dirty="0" err="1"/>
              <a:t>Search</a:t>
            </a:r>
            <a:r>
              <a:rPr lang="it-IT" sz="2800" dirty="0"/>
              <a:t> Engine </a:t>
            </a:r>
            <a:r>
              <a:rPr lang="it-IT" sz="2800" dirty="0" err="1"/>
              <a:t>Optimisation</a:t>
            </a:r>
            <a:endParaRPr lang="en-GB" sz="2800" dirty="0"/>
          </a:p>
        </p:txBody>
      </p:sp>
      <p:sp>
        <p:nvSpPr>
          <p:cNvPr id="14" name="Oval 1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logo with a flower&#10;&#10;AI-generated content may be incorrect.">
            <a:extLst>
              <a:ext uri="{FF2B5EF4-FFF2-40B4-BE49-F238E27FC236}">
                <a16:creationId xmlns:a16="http://schemas.microsoft.com/office/drawing/2014/main" id="{9E879330-24E0-0775-9176-9E30A95417B7}"/>
              </a:ext>
            </a:extLst>
          </p:cNvPr>
          <p:cNvPicPr>
            <a:picLocks noChangeAspect="1"/>
          </p:cNvPicPr>
          <p:nvPr/>
        </p:nvPicPr>
        <p:blipFill>
          <a:blip r:embed="rId2">
            <a:extLst>
              <a:ext uri="{28A0092B-C50C-407E-A947-70E740481C1C}">
                <a14:useLocalDpi xmlns:a14="http://schemas.microsoft.com/office/drawing/2010/main" val="0"/>
              </a:ext>
            </a:extLst>
          </a:blip>
          <a:srcRect r="-3" b="-3"/>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6"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8"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9" name="Content Placeholder 8">
            <a:extLst>
              <a:ext uri="{FF2B5EF4-FFF2-40B4-BE49-F238E27FC236}">
                <a16:creationId xmlns:a16="http://schemas.microsoft.com/office/drawing/2014/main" id="{B209CFA2-6814-BE0C-7037-62F417C6EB55}"/>
              </a:ext>
            </a:extLst>
          </p:cNvPr>
          <p:cNvSpPr>
            <a:spLocks noGrp="1"/>
          </p:cNvSpPr>
          <p:nvPr>
            <p:ph idx="1"/>
          </p:nvPr>
        </p:nvSpPr>
        <p:spPr>
          <a:xfrm>
            <a:off x="6784652" y="1355629"/>
            <a:ext cx="4195673" cy="4808607"/>
          </a:xfrm>
        </p:spPr>
        <p:txBody>
          <a:bodyPr anchor="t">
            <a:noAutofit/>
          </a:bodyPr>
          <a:lstStyle/>
          <a:p>
            <a:pPr marL="0" indent="0" algn="ctr">
              <a:buNone/>
            </a:pPr>
            <a:r>
              <a:rPr lang="en-US" sz="1600" dirty="0"/>
              <a:t>Elite Wellness Spa will implement a targeted SEO strategy to ensure potential customers can easily find the spa online.</a:t>
            </a:r>
            <a:br>
              <a:rPr lang="en-US" sz="1600" dirty="0"/>
            </a:br>
            <a:r>
              <a:rPr lang="en-US" sz="1600" dirty="0"/>
              <a:t>The website will be </a:t>
            </a:r>
            <a:r>
              <a:rPr lang="en-US" sz="1600" dirty="0" err="1"/>
              <a:t>optimised</a:t>
            </a:r>
            <a:r>
              <a:rPr lang="en-US" sz="1600" dirty="0"/>
              <a:t> with relevant keywords such as “luxury spa,” “wellness treatments,” and “holistic therapies,” integrated naturally into page titles, meta descriptions, and on-page content.</a:t>
            </a:r>
            <a:br>
              <a:rPr lang="en-US" sz="1600" dirty="0"/>
            </a:br>
            <a:r>
              <a:rPr lang="en-US" sz="1600" dirty="0"/>
              <a:t>High-quality images, alt text, and fast loading speeds will improve both user experience and search engine rankings.</a:t>
            </a:r>
            <a:br>
              <a:rPr lang="en-US" sz="1600" dirty="0"/>
            </a:br>
            <a:r>
              <a:rPr lang="en-US" sz="1600" dirty="0"/>
              <a:t>Local SEO will be strengthened through a verified Google Business Profile, encouraging clients to leave positive reviews and improving visibility in local search results.</a:t>
            </a:r>
            <a:br>
              <a:rPr lang="en-US" sz="1600" dirty="0"/>
            </a:br>
            <a:r>
              <a:rPr lang="en-US" sz="1600" dirty="0"/>
              <a:t>A regularly updated blog featuring wellness tips, treatment benefits, and spa insights will help increase organic traffic and establish long-term online authority [4].</a:t>
            </a:r>
            <a:endParaRPr lang="en-US" sz="1600" dirty="0">
              <a:solidFill>
                <a:schemeClr val="tx1">
                  <a:alpha val="80000"/>
                </a:schemeClr>
              </a:solidFill>
            </a:endParaRPr>
          </a:p>
        </p:txBody>
      </p:sp>
      <p:sp>
        <p:nvSpPr>
          <p:cNvPr id="20"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2"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1565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60979F-0170-B263-34C4-3F6450A90661}"/>
              </a:ext>
            </a:extLst>
          </p:cNvPr>
          <p:cNvSpPr>
            <a:spLocks noGrp="1"/>
          </p:cNvSpPr>
          <p:nvPr>
            <p:ph type="title"/>
          </p:nvPr>
        </p:nvSpPr>
        <p:spPr>
          <a:xfrm>
            <a:off x="219576" y="1751620"/>
            <a:ext cx="5092126" cy="658314"/>
          </a:xfrm>
        </p:spPr>
        <p:txBody>
          <a:bodyPr anchor="b">
            <a:normAutofit/>
          </a:bodyPr>
          <a:lstStyle/>
          <a:p>
            <a:r>
              <a:rPr lang="it-IT" sz="3600" dirty="0"/>
              <a:t>Cloud Computing Support</a:t>
            </a:r>
            <a:endParaRPr lang="en-GB" sz="3600" dirty="0"/>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755392E0-030A-7A48-459D-42B3AA5AF75B}"/>
              </a:ext>
            </a:extLst>
          </p:cNvPr>
          <p:cNvSpPr>
            <a:spLocks noGrp="1"/>
          </p:cNvSpPr>
          <p:nvPr>
            <p:ph idx="1"/>
          </p:nvPr>
        </p:nvSpPr>
        <p:spPr>
          <a:xfrm>
            <a:off x="640080" y="2872899"/>
            <a:ext cx="4243589" cy="3320668"/>
          </a:xfrm>
        </p:spPr>
        <p:txBody>
          <a:bodyPr>
            <a:normAutofit fontScale="62500" lnSpcReduction="20000"/>
          </a:bodyPr>
          <a:lstStyle/>
          <a:p>
            <a:pPr marL="0" indent="0">
              <a:buNone/>
            </a:pPr>
            <a:r>
              <a:rPr lang="en-US" sz="2400" dirty="0"/>
              <a:t>Cloud computing will provide Elite Wellness Spa with scalable, secure, and efficient digital solutions that enhance daily operations and customer experience.</a:t>
            </a:r>
            <a:br>
              <a:rPr lang="en-US" sz="2400" dirty="0"/>
            </a:br>
            <a:r>
              <a:rPr lang="en-US" sz="2400" dirty="0"/>
              <a:t>By using cloud-based booking systems, the spa can offer clients 24/7 access to appointments, real-time availability, and automated reminders.</a:t>
            </a:r>
            <a:br>
              <a:rPr lang="en-US" sz="2400" dirty="0"/>
            </a:br>
            <a:r>
              <a:rPr lang="en-US" sz="2400" dirty="0"/>
              <a:t>Storing customer profiles, treatment histories, and administrative documents in the cloud ensures secure accessibility from any device, improving staff coordination and reducing operational delays.</a:t>
            </a:r>
            <a:br>
              <a:rPr lang="en-US" sz="2400" dirty="0"/>
            </a:br>
            <a:r>
              <a:rPr lang="en-US" sz="2400" dirty="0"/>
              <a:t>Cloud tools also support marketing activities by enabling data analytics, email automation, and the management of social media content from a unified platform.</a:t>
            </a:r>
            <a:br>
              <a:rPr lang="en-US" sz="2400" dirty="0"/>
            </a:br>
            <a:r>
              <a:rPr lang="en-US" sz="2400" dirty="0"/>
              <a:t>Additionally, cloud infrastructure provides built-in backup and disaster recovery, ensuring business continuity and protecting sensitive information [5].</a:t>
            </a:r>
            <a:endParaRPr lang="en-US" sz="2200" dirty="0"/>
          </a:p>
        </p:txBody>
      </p:sp>
      <p:pic>
        <p:nvPicPr>
          <p:cNvPr id="5" name="Content Placeholder 4" descr="A logo with a flower&#10;&#10;AI-generated content may be incorrect.">
            <a:extLst>
              <a:ext uri="{FF2B5EF4-FFF2-40B4-BE49-F238E27FC236}">
                <a16:creationId xmlns:a16="http://schemas.microsoft.com/office/drawing/2014/main" id="{2F22E520-2031-C1D6-3377-310119CF6043}"/>
              </a:ext>
            </a:extLst>
          </p:cNvPr>
          <p:cNvPicPr>
            <a:picLocks noChangeAspect="1"/>
          </p:cNvPicPr>
          <p:nvPr/>
        </p:nvPicPr>
        <p:blipFill>
          <a:blip r:embed="rId2">
            <a:extLst>
              <a:ext uri="{28A0092B-C50C-407E-A947-70E740481C1C}">
                <a14:useLocalDpi xmlns:a14="http://schemas.microsoft.com/office/drawing/2010/main" val="0"/>
              </a:ext>
            </a:extLst>
          </a:blip>
          <a:srcRect t="30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606169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logo with a flower&#10;&#10;AI-generated content may be incorrect.">
            <a:extLst>
              <a:ext uri="{FF2B5EF4-FFF2-40B4-BE49-F238E27FC236}">
                <a16:creationId xmlns:a16="http://schemas.microsoft.com/office/drawing/2014/main" id="{A3AEE5FE-C940-7FF8-DD86-0F97329E0406}"/>
              </a:ext>
            </a:extLst>
          </p:cNvPr>
          <p:cNvPicPr>
            <a:picLocks noChangeAspect="1"/>
          </p:cNvPicPr>
          <p:nvPr/>
        </p:nvPicPr>
        <p:blipFill>
          <a:blip r:embed="rId2">
            <a:extLst>
              <a:ext uri="{28A0092B-C50C-407E-A947-70E740481C1C}">
                <a14:useLocalDpi xmlns:a14="http://schemas.microsoft.com/office/drawing/2010/main" val="0"/>
              </a:ext>
            </a:extLst>
          </a:blip>
          <a:srcRect t="25242" b="3835"/>
          <a:stretch>
            <a:fillRect/>
          </a:stretch>
        </p:blipFill>
        <p:spPr>
          <a:xfrm>
            <a:off x="0" y="0"/>
            <a:ext cx="9669642" cy="6857990"/>
          </a:xfrm>
          <a:prstGeom prst="rect">
            <a:avLst/>
          </a:prstGeom>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A40C744-5312-4AEE-FFFF-FC1551005A68}"/>
              </a:ext>
            </a:extLst>
          </p:cNvPr>
          <p:cNvSpPr>
            <a:spLocks noGrp="1"/>
          </p:cNvSpPr>
          <p:nvPr>
            <p:ph type="title"/>
          </p:nvPr>
        </p:nvSpPr>
        <p:spPr>
          <a:xfrm>
            <a:off x="7551965" y="1307681"/>
            <a:ext cx="4451554" cy="868856"/>
          </a:xfrm>
        </p:spPr>
        <p:txBody>
          <a:bodyPr>
            <a:normAutofit/>
          </a:bodyPr>
          <a:lstStyle/>
          <a:p>
            <a:r>
              <a:rPr lang="it-IT" sz="4000" dirty="0"/>
              <a:t>Security </a:t>
            </a:r>
            <a:r>
              <a:rPr lang="it-IT" sz="4000" dirty="0" err="1"/>
              <a:t>Measures</a:t>
            </a:r>
            <a:endParaRPr lang="en-GB" sz="4000" dirty="0"/>
          </a:p>
        </p:txBody>
      </p:sp>
      <p:sp>
        <p:nvSpPr>
          <p:cNvPr id="9" name="Content Placeholder 8">
            <a:extLst>
              <a:ext uri="{FF2B5EF4-FFF2-40B4-BE49-F238E27FC236}">
                <a16:creationId xmlns:a16="http://schemas.microsoft.com/office/drawing/2014/main" id="{683BFFB0-FEB9-4E1A-136F-4611993D1EE5}"/>
              </a:ext>
            </a:extLst>
          </p:cNvPr>
          <p:cNvSpPr>
            <a:spLocks noGrp="1"/>
          </p:cNvSpPr>
          <p:nvPr>
            <p:ph idx="1"/>
          </p:nvPr>
        </p:nvSpPr>
        <p:spPr>
          <a:xfrm>
            <a:off x="7551965" y="2176547"/>
            <a:ext cx="4333567" cy="4420898"/>
          </a:xfrm>
        </p:spPr>
        <p:txBody>
          <a:bodyPr>
            <a:normAutofit fontScale="85000" lnSpcReduction="20000"/>
          </a:bodyPr>
          <a:lstStyle/>
          <a:p>
            <a:pPr marL="0" indent="0">
              <a:buNone/>
            </a:pPr>
            <a:r>
              <a:rPr lang="en-US" sz="2000" dirty="0"/>
              <a:t>To protect the Elite Wellness Spa website and customer data, a set of strong security measures will be implemented.</a:t>
            </a:r>
            <a:br>
              <a:rPr lang="en-US" sz="2000" dirty="0"/>
            </a:br>
            <a:r>
              <a:rPr lang="en-US" sz="2000" dirty="0"/>
              <a:t>The website will use HTTPS with SSL encryption to ensure safe communication and protect sensitive information during online bookings and payments.</a:t>
            </a:r>
            <a:br>
              <a:rPr lang="en-US" sz="2000" dirty="0"/>
            </a:br>
            <a:r>
              <a:rPr lang="en-US" sz="2000" dirty="0"/>
              <a:t>Multi-factor authentication (MFA) will secure staff access to administrative dashboards, reducing the risk of </a:t>
            </a:r>
            <a:r>
              <a:rPr lang="en-US" sz="2000" dirty="0" err="1"/>
              <a:t>unauthorised</a:t>
            </a:r>
            <a:r>
              <a:rPr lang="en-US" sz="2000" dirty="0"/>
              <a:t> logins.</a:t>
            </a:r>
            <a:br>
              <a:rPr lang="en-US" sz="2000" dirty="0"/>
            </a:br>
            <a:r>
              <a:rPr lang="en-US" sz="2000" dirty="0"/>
              <a:t>Regular data backups, stored securely in the cloud, will safeguard business information and support rapid recovery in case of system failures.</a:t>
            </a:r>
            <a:br>
              <a:rPr lang="en-US" sz="2000" dirty="0"/>
            </a:br>
            <a:r>
              <a:rPr lang="en-US" sz="2000" dirty="0"/>
              <a:t>Firewalls, anti-malware tools, and continuous security monitoring will defend the website from cyber threats, while frequent software updates and vulnerability scans will help prevent exploitation.</a:t>
            </a:r>
            <a:br>
              <a:rPr lang="en-US" sz="2000" dirty="0"/>
            </a:br>
            <a:r>
              <a:rPr lang="en-US" sz="2000" dirty="0"/>
              <a:t>Together, these measures will ensure a secure, trustworthy, and resilient digital environment for customers and staff [6],[7].</a:t>
            </a:r>
          </a:p>
        </p:txBody>
      </p:sp>
    </p:spTree>
    <p:extLst>
      <p:ext uri="{BB962C8B-B14F-4D97-AF65-F5344CB8AC3E}">
        <p14:creationId xmlns:p14="http://schemas.microsoft.com/office/powerpoint/2010/main" val="107590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descr="A logo with a flower&#10;&#10;AI-generated content may be incorrect.">
            <a:extLst>
              <a:ext uri="{FF2B5EF4-FFF2-40B4-BE49-F238E27FC236}">
                <a16:creationId xmlns:a16="http://schemas.microsoft.com/office/drawing/2014/main" id="{B1EAE3B2-64BF-4200-8227-5F9C121B369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9080" y="281725"/>
            <a:ext cx="5566833" cy="5566833"/>
          </a:xfrm>
          <a:prstGeom prst="rect">
            <a:avLst/>
          </a:prstGeom>
        </p:spPr>
      </p:pic>
      <p:grpSp>
        <p:nvGrpSpPr>
          <p:cNvPr id="14" name="Group 13">
            <a:extLst>
              <a:ext uri="{FF2B5EF4-FFF2-40B4-BE49-F238E27FC236}">
                <a16:creationId xmlns:a16="http://schemas.microsoft.com/office/drawing/2014/main" id="{D3706AFB-4AF0-430C-8FBE-C38C0F8396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00124"/>
            <a:chExt cx="1562267" cy="1172973"/>
          </a:xfrm>
        </p:grpSpPr>
        <p:sp>
          <p:nvSpPr>
            <p:cNvPr id="15" name="Freeform 5">
              <a:extLst>
                <a:ext uri="{FF2B5EF4-FFF2-40B4-BE49-F238E27FC236}">
                  <a16:creationId xmlns:a16="http://schemas.microsoft.com/office/drawing/2014/main" id="{8AC53B5C-1F4B-4D51-ADA0-F74EBA6A51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E3BBF50A-9667-4DFA-9066-13B535B573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 name="TextBox 5">
            <a:extLst>
              <a:ext uri="{FF2B5EF4-FFF2-40B4-BE49-F238E27FC236}">
                <a16:creationId xmlns:a16="http://schemas.microsoft.com/office/drawing/2014/main" id="{DF7A220B-898E-28F0-FB65-7DDB19E1259F}"/>
              </a:ext>
            </a:extLst>
          </p:cNvPr>
          <p:cNvSpPr txBox="1"/>
          <p:nvPr/>
        </p:nvSpPr>
        <p:spPr>
          <a:xfrm>
            <a:off x="6554233" y="3148826"/>
            <a:ext cx="5261298" cy="2954215"/>
          </a:xfrm>
          <a:prstGeom prst="rect">
            <a:avLst/>
          </a:prstGeom>
          <a:noFill/>
        </p:spPr>
        <p:txBody>
          <a:bodyPr wrap="square" rtlCol="0">
            <a:spAutoFit/>
          </a:bodyPr>
          <a:lstStyle/>
          <a:p>
            <a:r>
              <a:rPr lang="en-US" dirty="0"/>
              <a:t>Elite Wellness Spa’s online presence strategy combines strong branding, targeted marketing, secure technology, and cloud-powered efficiency.</a:t>
            </a:r>
            <a:br>
              <a:rPr lang="en-US" dirty="0"/>
            </a:br>
            <a:r>
              <a:rPr lang="en-US" dirty="0"/>
              <a:t>By integrating these elements, the spa can attract its ideal audience, deliver a seamless digital experience, and strengthen its position as a leader in luxury wellness.</a:t>
            </a:r>
            <a:br>
              <a:rPr lang="en-US" dirty="0"/>
            </a:br>
            <a:r>
              <a:rPr lang="en-US" dirty="0"/>
              <a:t>This plan ensures a modern, reliable, and engaging online ecosystem that supports long-term growth and customer satisfaction.</a:t>
            </a:r>
            <a:endParaRPr lang="en-GB" dirty="0"/>
          </a:p>
        </p:txBody>
      </p:sp>
      <p:sp>
        <p:nvSpPr>
          <p:cNvPr id="7" name="TextBox 6">
            <a:extLst>
              <a:ext uri="{FF2B5EF4-FFF2-40B4-BE49-F238E27FC236}">
                <a16:creationId xmlns:a16="http://schemas.microsoft.com/office/drawing/2014/main" id="{D0C38676-5C3E-E4EE-FBC6-8592EBCE44D5}"/>
              </a:ext>
            </a:extLst>
          </p:cNvPr>
          <p:cNvSpPr txBox="1"/>
          <p:nvPr/>
        </p:nvSpPr>
        <p:spPr>
          <a:xfrm>
            <a:off x="6529912" y="2661827"/>
            <a:ext cx="2346806" cy="584775"/>
          </a:xfrm>
          <a:prstGeom prst="rect">
            <a:avLst/>
          </a:prstGeom>
          <a:noFill/>
        </p:spPr>
        <p:txBody>
          <a:bodyPr wrap="square" rtlCol="0">
            <a:spAutoFit/>
          </a:bodyPr>
          <a:lstStyle/>
          <a:p>
            <a:r>
              <a:rPr lang="en-GB" sz="3200" b="1" dirty="0"/>
              <a:t>conclusion</a:t>
            </a:r>
          </a:p>
        </p:txBody>
      </p:sp>
    </p:spTree>
    <p:extLst>
      <p:ext uri="{BB962C8B-B14F-4D97-AF65-F5344CB8AC3E}">
        <p14:creationId xmlns:p14="http://schemas.microsoft.com/office/powerpoint/2010/main" val="4087879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logo with a flower&#10;&#10;AI-generated content may be incorrect.">
            <a:extLst>
              <a:ext uri="{FF2B5EF4-FFF2-40B4-BE49-F238E27FC236}">
                <a16:creationId xmlns:a16="http://schemas.microsoft.com/office/drawing/2014/main" id="{858BCE96-B46B-AFA2-596F-6D1E10254DBB}"/>
              </a:ext>
            </a:extLst>
          </p:cNvPr>
          <p:cNvPicPr>
            <a:picLocks noChangeAspect="1"/>
          </p:cNvPicPr>
          <p:nvPr/>
        </p:nvPicPr>
        <p:blipFill>
          <a:blip r:embed="rId2">
            <a:extLst>
              <a:ext uri="{28A0092B-C50C-407E-A947-70E740481C1C}">
                <a14:useLocalDpi xmlns:a14="http://schemas.microsoft.com/office/drawing/2010/main" val="0"/>
              </a:ext>
            </a:extLst>
          </a:blip>
          <a:srcRect l="10834" r="10278"/>
          <a:stretch>
            <a:fillRect/>
          </a:stretch>
        </p:blipFill>
        <p:spPr>
          <a:xfrm>
            <a:off x="-1" y="-2"/>
            <a:ext cx="5410198" cy="6858002"/>
          </a:xfrm>
          <a:prstGeom prst="rect">
            <a:avLst/>
          </a:prstGeom>
        </p:spPr>
      </p:pic>
      <p:sp useBgFill="1">
        <p:nvSpPr>
          <p:cNvPr id="14" name="Rectangle 13">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20EDA-E116-604D-3498-EF5AB4472D85}"/>
              </a:ext>
            </a:extLst>
          </p:cNvPr>
          <p:cNvSpPr>
            <a:spLocks noGrp="1"/>
          </p:cNvSpPr>
          <p:nvPr>
            <p:ph type="title"/>
          </p:nvPr>
        </p:nvSpPr>
        <p:spPr>
          <a:xfrm>
            <a:off x="6115317" y="405685"/>
            <a:ext cx="5464968" cy="1559301"/>
          </a:xfrm>
        </p:spPr>
        <p:txBody>
          <a:bodyPr>
            <a:normAutofit/>
          </a:bodyPr>
          <a:lstStyle/>
          <a:p>
            <a:r>
              <a:rPr lang="en-US" sz="4000" dirty="0"/>
              <a:t>References</a:t>
            </a:r>
          </a:p>
        </p:txBody>
      </p:sp>
      <p:sp>
        <p:nvSpPr>
          <p:cNvPr id="9" name="Content Placeholder 8">
            <a:extLst>
              <a:ext uri="{FF2B5EF4-FFF2-40B4-BE49-F238E27FC236}">
                <a16:creationId xmlns:a16="http://schemas.microsoft.com/office/drawing/2014/main" id="{8315020B-3440-F250-92A4-386071D3CF40}"/>
              </a:ext>
            </a:extLst>
          </p:cNvPr>
          <p:cNvSpPr>
            <a:spLocks noGrp="1"/>
          </p:cNvSpPr>
          <p:nvPr>
            <p:ph idx="1"/>
          </p:nvPr>
        </p:nvSpPr>
        <p:spPr>
          <a:xfrm>
            <a:off x="5456899" y="1573162"/>
            <a:ext cx="6781804" cy="4637420"/>
          </a:xfrm>
        </p:spPr>
        <p:txBody>
          <a:bodyPr anchor="ctr">
            <a:normAutofit/>
          </a:bodyPr>
          <a:lstStyle/>
          <a:p>
            <a:r>
              <a:rPr lang="it-IT" sz="1200" dirty="0"/>
              <a:t>[1] M. Narayanan, S. Asur, A. Nair, S. Rao, A. </a:t>
            </a:r>
            <a:r>
              <a:rPr lang="it-IT" sz="1200" dirty="0" err="1"/>
              <a:t>Kaushik</a:t>
            </a:r>
            <a:r>
              <a:rPr lang="it-IT" sz="1200" dirty="0"/>
              <a:t>, D. Mehta, S. </a:t>
            </a:r>
            <a:r>
              <a:rPr lang="it-IT" sz="1200" dirty="0" err="1"/>
              <a:t>Athalye</a:t>
            </a:r>
            <a:r>
              <a:rPr lang="it-IT" sz="1200" dirty="0"/>
              <a:t>, A. </a:t>
            </a:r>
            <a:r>
              <a:rPr lang="it-IT" sz="1200" dirty="0" err="1"/>
              <a:t>Malhotra</a:t>
            </a:r>
            <a:r>
              <a:rPr lang="it-IT" sz="1200" dirty="0"/>
              <a:t>, A. Almeida and R. </a:t>
            </a:r>
            <a:r>
              <a:rPr lang="it-IT" sz="1200" dirty="0" err="1"/>
              <a:t>Lalwani</a:t>
            </a:r>
            <a:r>
              <a:rPr lang="it-IT" sz="1200" dirty="0"/>
              <a:t>. M. Narayanan, S. Asur, A. Nair, S. Rao, A. </a:t>
            </a:r>
            <a:r>
              <a:rPr lang="it-IT" sz="1200" dirty="0" err="1"/>
              <a:t>Kaushik</a:t>
            </a:r>
            <a:r>
              <a:rPr lang="it-IT" sz="1200" dirty="0"/>
              <a:t>, D. Mehta, S. </a:t>
            </a:r>
            <a:r>
              <a:rPr lang="it-IT" sz="1200" dirty="0" err="1"/>
              <a:t>Athalye</a:t>
            </a:r>
            <a:r>
              <a:rPr lang="it-IT" sz="1200" dirty="0"/>
              <a:t>, A. </a:t>
            </a:r>
            <a:r>
              <a:rPr lang="it-IT" sz="1200" dirty="0" err="1"/>
              <a:t>Malhotra</a:t>
            </a:r>
            <a:r>
              <a:rPr lang="it-IT" sz="1200" dirty="0"/>
              <a:t>, A. Almeida and R. </a:t>
            </a:r>
            <a:r>
              <a:rPr lang="it-IT" sz="1200" dirty="0" err="1"/>
              <a:t>Lalwani</a:t>
            </a:r>
            <a:r>
              <a:rPr lang="it-IT" sz="1200" dirty="0"/>
              <a:t>. C O L </a:t>
            </a:r>
            <a:r>
              <a:rPr lang="it-IT" sz="1200" dirty="0" err="1"/>
              <a:t>L</a:t>
            </a:r>
            <a:r>
              <a:rPr lang="it-IT" sz="1200" dirty="0"/>
              <a:t> O Q U I U M social media and business. C O L </a:t>
            </a:r>
            <a:r>
              <a:rPr lang="it-IT" sz="1200" dirty="0" err="1"/>
              <a:t>L</a:t>
            </a:r>
            <a:r>
              <a:rPr lang="it-IT" sz="1200" dirty="0"/>
              <a:t> O Q U I U M social media and business. .</a:t>
            </a:r>
          </a:p>
          <a:p>
            <a:r>
              <a:rPr lang="it-IT" sz="1200" dirty="0"/>
              <a:t>[2] M. Smits and S. </a:t>
            </a:r>
            <a:r>
              <a:rPr lang="it-IT" sz="1200" dirty="0" err="1"/>
              <a:t>Mogos</a:t>
            </a:r>
            <a:r>
              <a:rPr lang="it-IT" sz="1200" dirty="0"/>
              <a:t>. M. Smits and S. </a:t>
            </a:r>
            <a:r>
              <a:rPr lang="it-IT" sz="1200" dirty="0" err="1"/>
              <a:t>Mogos</a:t>
            </a:r>
            <a:r>
              <a:rPr lang="it-IT" sz="1200" dirty="0"/>
              <a:t>. The impact of social media on business performance. The impact of social media on business performance. .</a:t>
            </a:r>
          </a:p>
          <a:p>
            <a:r>
              <a:rPr lang="en-US" sz="1200" dirty="0"/>
              <a:t>[3] Anonymous </a:t>
            </a:r>
            <a:r>
              <a:rPr lang="en-US" sz="1200" dirty="0" err="1"/>
              <a:t>Anonymous</a:t>
            </a:r>
            <a:r>
              <a:rPr lang="en-US" sz="1200" dirty="0"/>
              <a:t> Business to business digital content marketing: Marketers' perceptions of best practice. Business to business digital content marketing: Marketers' perceptions of best practice. .</a:t>
            </a:r>
          </a:p>
          <a:p>
            <a:r>
              <a:rPr lang="it-IT" sz="1200" dirty="0"/>
              <a:t>[4] A. Gonçalves. A. Gonçalves. Social media </a:t>
            </a:r>
            <a:r>
              <a:rPr lang="it-IT" sz="1200" dirty="0" err="1"/>
              <a:t>analytics</a:t>
            </a:r>
            <a:r>
              <a:rPr lang="it-IT" sz="1200" dirty="0"/>
              <a:t> strategy </a:t>
            </a:r>
            <a:r>
              <a:rPr lang="it-IT" sz="1200" dirty="0" err="1"/>
              <a:t>using</a:t>
            </a:r>
            <a:r>
              <a:rPr lang="it-IT" sz="1200" dirty="0"/>
              <a:t> data to </a:t>
            </a:r>
            <a:r>
              <a:rPr lang="it-IT" sz="1200" dirty="0" err="1"/>
              <a:t>optimize</a:t>
            </a:r>
            <a:r>
              <a:rPr lang="it-IT" sz="1200" dirty="0"/>
              <a:t> business performance. Social media </a:t>
            </a:r>
            <a:r>
              <a:rPr lang="it-IT" sz="1200" dirty="0" err="1"/>
              <a:t>analytics</a:t>
            </a:r>
            <a:r>
              <a:rPr lang="it-IT" sz="1200" dirty="0"/>
              <a:t> strategy </a:t>
            </a:r>
            <a:r>
              <a:rPr lang="it-IT" sz="1200" dirty="0" err="1"/>
              <a:t>using</a:t>
            </a:r>
            <a:r>
              <a:rPr lang="it-IT" sz="1200" dirty="0"/>
              <a:t> data to </a:t>
            </a:r>
            <a:r>
              <a:rPr lang="it-IT" sz="1200" dirty="0" err="1"/>
              <a:t>optimize</a:t>
            </a:r>
            <a:r>
              <a:rPr lang="it-IT" sz="1200" dirty="0"/>
              <a:t> business performance. .</a:t>
            </a:r>
          </a:p>
          <a:p>
            <a:r>
              <a:rPr lang="it-IT" sz="1200" dirty="0"/>
              <a:t>[5] S. </a:t>
            </a:r>
            <a:r>
              <a:rPr lang="it-IT" sz="1200" dirty="0" err="1"/>
              <a:t>Marston</a:t>
            </a:r>
            <a:r>
              <a:rPr lang="it-IT" sz="1200" dirty="0"/>
              <a:t>, Z. Li, S. </a:t>
            </a:r>
            <a:r>
              <a:rPr lang="it-IT" sz="1200" dirty="0" err="1"/>
              <a:t>Bandyopadhyay</a:t>
            </a:r>
            <a:r>
              <a:rPr lang="it-IT" sz="1200" dirty="0"/>
              <a:t>,  J. Zhang and A. </a:t>
            </a:r>
            <a:r>
              <a:rPr lang="it-IT" sz="1200" dirty="0" err="1"/>
              <a:t>Ghalsasi</a:t>
            </a:r>
            <a:r>
              <a:rPr lang="it-IT" sz="1200" dirty="0"/>
              <a:t>. S. </a:t>
            </a:r>
            <a:r>
              <a:rPr lang="it-IT" sz="1200" dirty="0" err="1"/>
              <a:t>Marston</a:t>
            </a:r>
            <a:r>
              <a:rPr lang="it-IT" sz="1200" dirty="0"/>
              <a:t>, Z. Li, S. </a:t>
            </a:r>
            <a:r>
              <a:rPr lang="it-IT" sz="1200" dirty="0" err="1"/>
              <a:t>Bandyopadhyay</a:t>
            </a:r>
            <a:r>
              <a:rPr lang="it-IT" sz="1200" dirty="0"/>
              <a:t>,  J. Zhang and A. </a:t>
            </a:r>
            <a:r>
              <a:rPr lang="it-IT" sz="1200" dirty="0" err="1"/>
              <a:t>Ghalsasi</a:t>
            </a:r>
            <a:r>
              <a:rPr lang="it-IT" sz="1200" dirty="0"/>
              <a:t>. Cloud computing -the business </a:t>
            </a:r>
            <a:r>
              <a:rPr lang="it-IT" sz="1200" dirty="0" err="1"/>
              <a:t>perspective</a:t>
            </a:r>
            <a:r>
              <a:rPr lang="it-IT" sz="1200" dirty="0"/>
              <a:t> . Cloud computing -the business </a:t>
            </a:r>
            <a:r>
              <a:rPr lang="it-IT" sz="1200" dirty="0" err="1"/>
              <a:t>perspective</a:t>
            </a:r>
            <a:r>
              <a:rPr lang="it-IT" sz="1200" dirty="0"/>
              <a:t> . .</a:t>
            </a:r>
          </a:p>
          <a:p>
            <a:r>
              <a:rPr lang="en-US" sz="1200" dirty="0"/>
              <a:t>[6] D. Ghelani. D. Ghelani. Cyber security, cyber threats, implications and future perspectives: A review. Cyber security, cyber threats, implications and future perspectives: A review. 2022. . DOI: 10.22541/au.166385207.73483369/v1.</a:t>
            </a:r>
          </a:p>
          <a:p>
            <a:r>
              <a:rPr lang="en-US" sz="1200" dirty="0"/>
              <a:t>[7] C. Nobles. C. Nobles. Botching human factors in cybersecurity in business organizations. Botching human factors in cybersecurity in business organizations. </a:t>
            </a:r>
            <a:r>
              <a:rPr lang="en-US" sz="1200" i="1" dirty="0"/>
              <a:t>HOLISTICA – Journal of Business and Public Administration HOLISTICA – Journal of Business and Public Administration 99(3), </a:t>
            </a:r>
            <a:r>
              <a:rPr lang="en-US" sz="1200" dirty="0"/>
              <a:t>pp. 71. pp. 71. 2018. . DOI: 10.2478/hjbpa-2018-0024.</a:t>
            </a:r>
          </a:p>
          <a:p>
            <a:endParaRPr lang="en-US" sz="1200" dirty="0"/>
          </a:p>
        </p:txBody>
      </p:sp>
    </p:spTree>
    <p:extLst>
      <p:ext uri="{BB962C8B-B14F-4D97-AF65-F5344CB8AC3E}">
        <p14:creationId xmlns:p14="http://schemas.microsoft.com/office/powerpoint/2010/main" val="28026667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238</TotalTime>
  <Words>1433</Words>
  <Application>Microsoft Office PowerPoint</Application>
  <PresentationFormat>Widescreen</PresentationFormat>
  <Paragraphs>35</Paragraphs>
  <Slides>11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Meiryo</vt:lpstr>
      <vt:lpstr>Aptos</vt:lpstr>
      <vt:lpstr>Aptos Display</vt:lpstr>
      <vt:lpstr>Arial</vt:lpstr>
      <vt:lpstr>Blackadder ITC</vt:lpstr>
      <vt:lpstr>Office Theme</vt:lpstr>
      <vt:lpstr>PRESENTATION</vt:lpstr>
      <vt:lpstr>PowerPoint Presentation</vt:lpstr>
      <vt:lpstr>introduction</vt:lpstr>
      <vt:lpstr>PowerPoint Presentation</vt:lpstr>
      <vt:lpstr>Marketing Strategy </vt:lpstr>
      <vt:lpstr>Content Marketing Strategy </vt:lpstr>
      <vt:lpstr>Search Engine Optimisation</vt:lpstr>
      <vt:lpstr>Cloud Computing Support</vt:lpstr>
      <vt:lpstr>Security Measures</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Valerio Cinquemani (2130904)</dc:creator>
  <cp:lastModifiedBy>Valerio Cinquemani (2130904)</cp:lastModifiedBy>
  <cp:revision>19</cp:revision>
  <dcterms:created xsi:type="dcterms:W3CDTF">2025-11-24T21:11:02Z</dcterms:created>
  <dcterms:modified xsi:type="dcterms:W3CDTF">2025-12-04T10:53:51Z</dcterms:modified>
</cp:coreProperties>
</file>